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81" d="100"/>
          <a:sy n="81" d="100"/>
        </p:scale>
        <p:origin x="-1680" y="21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2342C2-7830-4636-828C-4333BD8E2BE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256C57D-5753-4391-B8C4-16A726D427BB}">
      <dgm:prSet phldrT="[Text]"/>
      <dgm:spPr>
        <a:solidFill>
          <a:srgbClr val="00B0F0"/>
        </a:solidFill>
        <a:scene3d>
          <a:camera prst="orthographicFront"/>
          <a:lightRig rig="sunset" dir="t"/>
        </a:scene3d>
        <a:sp3d prstMaterial="matte">
          <a:bevelT w="114300" prst="artDeco"/>
          <a:bevelB w="114300" prst="artDeco"/>
        </a:sp3d>
      </dgm:spPr>
      <dgm:t>
        <a:bodyPr/>
        <a:lstStyle/>
        <a:p>
          <a:r>
            <a:rPr lang="en-US" dirty="0" smtClean="0"/>
            <a:t>Provident Fund and Pension Fund Transfer-in</a:t>
          </a:r>
          <a:endParaRPr lang="en-US" dirty="0"/>
        </a:p>
      </dgm:t>
    </dgm:pt>
    <dgm:pt modelId="{544C2607-B0F3-47B9-B3DE-7FB6D4822CB6}" type="parTrans" cxnId="{ABD7C70B-7190-4428-B568-FE4C429BBB69}">
      <dgm:prSet/>
      <dgm:spPr/>
      <dgm:t>
        <a:bodyPr/>
        <a:lstStyle/>
        <a:p>
          <a:endParaRPr lang="en-US"/>
        </a:p>
      </dgm:t>
    </dgm:pt>
    <dgm:pt modelId="{E8B8E20C-CFAD-4776-8FC5-AA11014F0E0E}" type="sibTrans" cxnId="{ABD7C70B-7190-4428-B568-FE4C429BBB69}">
      <dgm:prSet/>
      <dgm:spPr/>
      <dgm:t>
        <a:bodyPr/>
        <a:lstStyle/>
        <a:p>
          <a:endParaRPr lang="en-US"/>
        </a:p>
      </dgm:t>
    </dgm:pt>
    <dgm:pt modelId="{52E1C361-C98A-43FD-8946-A759564E4A1B}" type="pres">
      <dgm:prSet presAssocID="{542342C2-7830-4636-828C-4333BD8E2BE0}" presName="diagram" presStyleCnt="0">
        <dgm:presLayoutVars>
          <dgm:dir/>
          <dgm:resizeHandles val="exact"/>
        </dgm:presLayoutVars>
      </dgm:prSet>
      <dgm:spPr/>
      <dgm:t>
        <a:bodyPr/>
        <a:lstStyle/>
        <a:p>
          <a:endParaRPr lang="en-US"/>
        </a:p>
      </dgm:t>
    </dgm:pt>
    <dgm:pt modelId="{2A4ED4F7-26B9-4482-83BD-7DA7A35BF160}" type="pres">
      <dgm:prSet presAssocID="{D256C57D-5753-4391-B8C4-16A726D427BB}" presName="node" presStyleLbl="node1" presStyleIdx="0" presStyleCnt="1" custScaleX="271979" custScaleY="32151" custLinFactNeighborY="-4728">
        <dgm:presLayoutVars>
          <dgm:bulletEnabled val="1"/>
        </dgm:presLayoutVars>
      </dgm:prSet>
      <dgm:spPr/>
      <dgm:t>
        <a:bodyPr/>
        <a:lstStyle/>
        <a:p>
          <a:endParaRPr lang="en-US"/>
        </a:p>
      </dgm:t>
    </dgm:pt>
  </dgm:ptLst>
  <dgm:cxnLst>
    <dgm:cxn modelId="{ABD7C70B-7190-4428-B568-FE4C429BBB69}" srcId="{542342C2-7830-4636-828C-4333BD8E2BE0}" destId="{D256C57D-5753-4391-B8C4-16A726D427BB}" srcOrd="0" destOrd="0" parTransId="{544C2607-B0F3-47B9-B3DE-7FB6D4822CB6}" sibTransId="{E8B8E20C-CFAD-4776-8FC5-AA11014F0E0E}"/>
    <dgm:cxn modelId="{6D4969CC-F5CD-4E67-BF01-967280A65B8A}" type="presOf" srcId="{542342C2-7830-4636-828C-4333BD8E2BE0}" destId="{52E1C361-C98A-43FD-8946-A759564E4A1B}" srcOrd="0" destOrd="0" presId="urn:microsoft.com/office/officeart/2005/8/layout/default"/>
    <dgm:cxn modelId="{2A026C97-8BB0-42B1-89DB-5FA3CF24C0F2}" type="presOf" srcId="{D256C57D-5753-4391-B8C4-16A726D427BB}" destId="{2A4ED4F7-26B9-4482-83BD-7DA7A35BF160}" srcOrd="0" destOrd="0" presId="urn:microsoft.com/office/officeart/2005/8/layout/default"/>
    <dgm:cxn modelId="{DFDB805C-3166-4AD6-8505-6C4328F7740B}" type="presParOf" srcId="{52E1C361-C98A-43FD-8946-A759564E4A1B}" destId="{2A4ED4F7-26B9-4482-83BD-7DA7A35BF160}"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2342C2-7830-4636-828C-4333BD8E2BE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256C57D-5753-4391-B8C4-16A726D427BB}">
      <dgm:prSet phldrT="[Text]"/>
      <dgm:spPr>
        <a:solidFill>
          <a:srgbClr val="00B0F0"/>
        </a:solidFill>
        <a:scene3d>
          <a:camera prst="orthographicFront"/>
          <a:lightRig rig="sunset" dir="t"/>
        </a:scene3d>
        <a:sp3d prstMaterial="matte">
          <a:bevelT w="114300" prst="artDeco"/>
          <a:bevelB w="114300" prst="artDeco"/>
        </a:sp3d>
      </dgm:spPr>
      <dgm:t>
        <a:bodyPr/>
        <a:lstStyle/>
        <a:p>
          <a:r>
            <a:rPr lang="en-US" dirty="0" smtClean="0"/>
            <a:t>Provident Fund and Pension Fund Transfer-in</a:t>
          </a:r>
          <a:endParaRPr lang="en-US" dirty="0"/>
        </a:p>
      </dgm:t>
    </dgm:pt>
    <dgm:pt modelId="{544C2607-B0F3-47B9-B3DE-7FB6D4822CB6}" type="parTrans" cxnId="{ABD7C70B-7190-4428-B568-FE4C429BBB69}">
      <dgm:prSet/>
      <dgm:spPr/>
      <dgm:t>
        <a:bodyPr/>
        <a:lstStyle/>
        <a:p>
          <a:endParaRPr lang="en-US"/>
        </a:p>
      </dgm:t>
    </dgm:pt>
    <dgm:pt modelId="{E8B8E20C-CFAD-4776-8FC5-AA11014F0E0E}" type="sibTrans" cxnId="{ABD7C70B-7190-4428-B568-FE4C429BBB69}">
      <dgm:prSet/>
      <dgm:spPr/>
      <dgm:t>
        <a:bodyPr/>
        <a:lstStyle/>
        <a:p>
          <a:endParaRPr lang="en-US"/>
        </a:p>
      </dgm:t>
    </dgm:pt>
    <dgm:pt modelId="{52E1C361-C98A-43FD-8946-A759564E4A1B}" type="pres">
      <dgm:prSet presAssocID="{542342C2-7830-4636-828C-4333BD8E2BE0}" presName="diagram" presStyleCnt="0">
        <dgm:presLayoutVars>
          <dgm:dir/>
          <dgm:resizeHandles val="exact"/>
        </dgm:presLayoutVars>
      </dgm:prSet>
      <dgm:spPr/>
      <dgm:t>
        <a:bodyPr/>
        <a:lstStyle/>
        <a:p>
          <a:endParaRPr lang="en-US"/>
        </a:p>
      </dgm:t>
    </dgm:pt>
    <dgm:pt modelId="{2A4ED4F7-26B9-4482-83BD-7DA7A35BF160}" type="pres">
      <dgm:prSet presAssocID="{D256C57D-5753-4391-B8C4-16A726D427BB}" presName="node" presStyleLbl="node1" presStyleIdx="0" presStyleCnt="1" custScaleX="271979" custScaleY="32151" custLinFactNeighborY="-4728">
        <dgm:presLayoutVars>
          <dgm:bulletEnabled val="1"/>
        </dgm:presLayoutVars>
      </dgm:prSet>
      <dgm:spPr/>
      <dgm:t>
        <a:bodyPr/>
        <a:lstStyle/>
        <a:p>
          <a:endParaRPr lang="en-US"/>
        </a:p>
      </dgm:t>
    </dgm:pt>
  </dgm:ptLst>
  <dgm:cxnLst>
    <dgm:cxn modelId="{ABD7C70B-7190-4428-B568-FE4C429BBB69}" srcId="{542342C2-7830-4636-828C-4333BD8E2BE0}" destId="{D256C57D-5753-4391-B8C4-16A726D427BB}" srcOrd="0" destOrd="0" parTransId="{544C2607-B0F3-47B9-B3DE-7FB6D4822CB6}" sibTransId="{E8B8E20C-CFAD-4776-8FC5-AA11014F0E0E}"/>
    <dgm:cxn modelId="{327B2A1E-31CF-44A1-A99B-FC33DA323907}" type="presOf" srcId="{542342C2-7830-4636-828C-4333BD8E2BE0}" destId="{52E1C361-C98A-43FD-8946-A759564E4A1B}" srcOrd="0" destOrd="0" presId="urn:microsoft.com/office/officeart/2005/8/layout/default"/>
    <dgm:cxn modelId="{0918F32F-82A6-4EF3-A0E6-442FB33F4DBA}" type="presOf" srcId="{D256C57D-5753-4391-B8C4-16A726D427BB}" destId="{2A4ED4F7-26B9-4482-83BD-7DA7A35BF160}" srcOrd="0" destOrd="0" presId="urn:microsoft.com/office/officeart/2005/8/layout/default"/>
    <dgm:cxn modelId="{64376A0F-7601-4C1D-8A65-39BC51A691FA}" type="presParOf" srcId="{52E1C361-C98A-43FD-8946-A759564E4A1B}" destId="{2A4ED4F7-26B9-4482-83BD-7DA7A35BF160}"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2342C2-7830-4636-828C-4333BD8E2BE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256C57D-5753-4391-B8C4-16A726D427BB}">
      <dgm:prSet phldrT="[Text]"/>
      <dgm:spPr>
        <a:solidFill>
          <a:srgbClr val="00B0F0"/>
        </a:solidFill>
        <a:scene3d>
          <a:camera prst="orthographicFront"/>
          <a:lightRig rig="sunset" dir="t"/>
        </a:scene3d>
        <a:sp3d prstMaterial="matte">
          <a:bevelT w="114300" prst="artDeco"/>
          <a:bevelB w="114300" prst="artDeco"/>
        </a:sp3d>
      </dgm:spPr>
      <dgm:t>
        <a:bodyPr/>
        <a:lstStyle/>
        <a:p>
          <a:r>
            <a:rPr lang="en-US" dirty="0" smtClean="0"/>
            <a:t>Provident Fund and Pension Fund Transfer-in</a:t>
          </a:r>
          <a:endParaRPr lang="en-US" dirty="0"/>
        </a:p>
      </dgm:t>
    </dgm:pt>
    <dgm:pt modelId="{544C2607-B0F3-47B9-B3DE-7FB6D4822CB6}" type="parTrans" cxnId="{ABD7C70B-7190-4428-B568-FE4C429BBB69}">
      <dgm:prSet/>
      <dgm:spPr/>
      <dgm:t>
        <a:bodyPr/>
        <a:lstStyle/>
        <a:p>
          <a:endParaRPr lang="en-US"/>
        </a:p>
      </dgm:t>
    </dgm:pt>
    <dgm:pt modelId="{E8B8E20C-CFAD-4776-8FC5-AA11014F0E0E}" type="sibTrans" cxnId="{ABD7C70B-7190-4428-B568-FE4C429BBB69}">
      <dgm:prSet/>
      <dgm:spPr/>
      <dgm:t>
        <a:bodyPr/>
        <a:lstStyle/>
        <a:p>
          <a:endParaRPr lang="en-US"/>
        </a:p>
      </dgm:t>
    </dgm:pt>
    <dgm:pt modelId="{52E1C361-C98A-43FD-8946-A759564E4A1B}" type="pres">
      <dgm:prSet presAssocID="{542342C2-7830-4636-828C-4333BD8E2BE0}" presName="diagram" presStyleCnt="0">
        <dgm:presLayoutVars>
          <dgm:dir/>
          <dgm:resizeHandles val="exact"/>
        </dgm:presLayoutVars>
      </dgm:prSet>
      <dgm:spPr/>
      <dgm:t>
        <a:bodyPr/>
        <a:lstStyle/>
        <a:p>
          <a:endParaRPr lang="en-US"/>
        </a:p>
      </dgm:t>
    </dgm:pt>
    <dgm:pt modelId="{2A4ED4F7-26B9-4482-83BD-7DA7A35BF160}" type="pres">
      <dgm:prSet presAssocID="{D256C57D-5753-4391-B8C4-16A726D427BB}" presName="node" presStyleLbl="node1" presStyleIdx="0" presStyleCnt="1" custScaleX="271979" custScaleY="32151" custLinFactNeighborY="-4728">
        <dgm:presLayoutVars>
          <dgm:bulletEnabled val="1"/>
        </dgm:presLayoutVars>
      </dgm:prSet>
      <dgm:spPr/>
      <dgm:t>
        <a:bodyPr/>
        <a:lstStyle/>
        <a:p>
          <a:endParaRPr lang="en-US"/>
        </a:p>
      </dgm:t>
    </dgm:pt>
  </dgm:ptLst>
  <dgm:cxnLst>
    <dgm:cxn modelId="{38581997-20D0-423B-B36E-804949DB5A78}" type="presOf" srcId="{D256C57D-5753-4391-B8C4-16A726D427BB}" destId="{2A4ED4F7-26B9-4482-83BD-7DA7A35BF160}" srcOrd="0" destOrd="0" presId="urn:microsoft.com/office/officeart/2005/8/layout/default"/>
    <dgm:cxn modelId="{ABD7C70B-7190-4428-B568-FE4C429BBB69}" srcId="{542342C2-7830-4636-828C-4333BD8E2BE0}" destId="{D256C57D-5753-4391-B8C4-16A726D427BB}" srcOrd="0" destOrd="0" parTransId="{544C2607-B0F3-47B9-B3DE-7FB6D4822CB6}" sibTransId="{E8B8E20C-CFAD-4776-8FC5-AA11014F0E0E}"/>
    <dgm:cxn modelId="{BA6076FA-485F-4937-90A8-FC0777D4EA92}" type="presOf" srcId="{542342C2-7830-4636-828C-4333BD8E2BE0}" destId="{52E1C361-C98A-43FD-8946-A759564E4A1B}" srcOrd="0" destOrd="0" presId="urn:microsoft.com/office/officeart/2005/8/layout/default"/>
    <dgm:cxn modelId="{77187CED-1D00-4705-A86D-A7BB6D03E2A7}" type="presParOf" srcId="{52E1C361-C98A-43FD-8946-A759564E4A1B}" destId="{2A4ED4F7-26B9-4482-83BD-7DA7A35BF160}"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2342C2-7830-4636-828C-4333BD8E2BE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256C57D-5753-4391-B8C4-16A726D427BB}">
      <dgm:prSet phldrT="[Text]"/>
      <dgm:spPr>
        <a:solidFill>
          <a:srgbClr val="00B0F0"/>
        </a:solidFill>
        <a:scene3d>
          <a:camera prst="orthographicFront"/>
          <a:lightRig rig="sunset" dir="t"/>
        </a:scene3d>
        <a:sp3d prstMaterial="matte">
          <a:bevelT w="114300" prst="artDeco"/>
          <a:bevelB w="114300" prst="artDeco"/>
        </a:sp3d>
      </dgm:spPr>
      <dgm:t>
        <a:bodyPr/>
        <a:lstStyle/>
        <a:p>
          <a:r>
            <a:rPr lang="en-US" dirty="0" smtClean="0"/>
            <a:t>Provident Fund and Pension Fund Transfer-in</a:t>
          </a:r>
          <a:endParaRPr lang="en-US" dirty="0"/>
        </a:p>
      </dgm:t>
    </dgm:pt>
    <dgm:pt modelId="{544C2607-B0F3-47B9-B3DE-7FB6D4822CB6}" type="parTrans" cxnId="{ABD7C70B-7190-4428-B568-FE4C429BBB69}">
      <dgm:prSet/>
      <dgm:spPr/>
      <dgm:t>
        <a:bodyPr/>
        <a:lstStyle/>
        <a:p>
          <a:endParaRPr lang="en-US"/>
        </a:p>
      </dgm:t>
    </dgm:pt>
    <dgm:pt modelId="{E8B8E20C-CFAD-4776-8FC5-AA11014F0E0E}" type="sibTrans" cxnId="{ABD7C70B-7190-4428-B568-FE4C429BBB69}">
      <dgm:prSet/>
      <dgm:spPr/>
      <dgm:t>
        <a:bodyPr/>
        <a:lstStyle/>
        <a:p>
          <a:endParaRPr lang="en-US"/>
        </a:p>
      </dgm:t>
    </dgm:pt>
    <dgm:pt modelId="{52E1C361-C98A-43FD-8946-A759564E4A1B}" type="pres">
      <dgm:prSet presAssocID="{542342C2-7830-4636-828C-4333BD8E2BE0}" presName="diagram" presStyleCnt="0">
        <dgm:presLayoutVars>
          <dgm:dir/>
          <dgm:resizeHandles val="exact"/>
        </dgm:presLayoutVars>
      </dgm:prSet>
      <dgm:spPr/>
      <dgm:t>
        <a:bodyPr/>
        <a:lstStyle/>
        <a:p>
          <a:endParaRPr lang="en-US"/>
        </a:p>
      </dgm:t>
    </dgm:pt>
    <dgm:pt modelId="{2A4ED4F7-26B9-4482-83BD-7DA7A35BF160}" type="pres">
      <dgm:prSet presAssocID="{D256C57D-5753-4391-B8C4-16A726D427BB}" presName="node" presStyleLbl="node1" presStyleIdx="0" presStyleCnt="1" custScaleX="271979" custScaleY="32151" custLinFactNeighborY="-4728">
        <dgm:presLayoutVars>
          <dgm:bulletEnabled val="1"/>
        </dgm:presLayoutVars>
      </dgm:prSet>
      <dgm:spPr/>
      <dgm:t>
        <a:bodyPr/>
        <a:lstStyle/>
        <a:p>
          <a:endParaRPr lang="en-US"/>
        </a:p>
      </dgm:t>
    </dgm:pt>
  </dgm:ptLst>
  <dgm:cxnLst>
    <dgm:cxn modelId="{ABD7C70B-7190-4428-B568-FE4C429BBB69}" srcId="{542342C2-7830-4636-828C-4333BD8E2BE0}" destId="{D256C57D-5753-4391-B8C4-16A726D427BB}" srcOrd="0" destOrd="0" parTransId="{544C2607-B0F3-47B9-B3DE-7FB6D4822CB6}" sibTransId="{E8B8E20C-CFAD-4776-8FC5-AA11014F0E0E}"/>
    <dgm:cxn modelId="{83EC8FCF-3481-47ED-94C0-A55FC7FCCF76}" type="presOf" srcId="{542342C2-7830-4636-828C-4333BD8E2BE0}" destId="{52E1C361-C98A-43FD-8946-A759564E4A1B}" srcOrd="0" destOrd="0" presId="urn:microsoft.com/office/officeart/2005/8/layout/default"/>
    <dgm:cxn modelId="{4BA629A1-8C25-43B7-9217-E952EBF010B6}" type="presOf" srcId="{D256C57D-5753-4391-B8C4-16A726D427BB}" destId="{2A4ED4F7-26B9-4482-83BD-7DA7A35BF160}" srcOrd="0" destOrd="0" presId="urn:microsoft.com/office/officeart/2005/8/layout/default"/>
    <dgm:cxn modelId="{043C0FD3-2620-4C94-8E5A-EF08FE972700}" type="presParOf" srcId="{52E1C361-C98A-43FD-8946-A759564E4A1B}" destId="{2A4ED4F7-26B9-4482-83BD-7DA7A35BF160}" srcOrd="0" destOrd="0" presId="urn:microsoft.com/office/officeart/2005/8/layout/defaul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ED4F7-26B9-4482-83BD-7DA7A35BF160}">
      <dsp:nvSpPr>
        <dsp:cNvPr id="0" name=""/>
        <dsp:cNvSpPr/>
      </dsp:nvSpPr>
      <dsp:spPr>
        <a:xfrm>
          <a:off x="4045" y="25403"/>
          <a:ext cx="6087909" cy="431795"/>
        </a:xfrm>
        <a:prstGeom prst="rect">
          <a:avLst/>
        </a:prstGeom>
        <a:solidFill>
          <a:srgbClr val="00B0F0"/>
        </a:solidFill>
        <a:ln w="22225" cap="flat" cmpd="sng" algn="ctr">
          <a:solidFill>
            <a:schemeClr val="lt1">
              <a:hueOff val="0"/>
              <a:satOff val="0"/>
              <a:lumOff val="0"/>
              <a:alphaOff val="0"/>
            </a:schemeClr>
          </a:solidFill>
          <a:prstDash val="solid"/>
        </a:ln>
        <a:effectLst/>
        <a:scene3d>
          <a:camera prst="orthographicFront"/>
          <a:lightRig rig="sunset" dir="t"/>
        </a:scene3d>
        <a:sp3d prstMaterial="matte">
          <a:bevelT w="114300" prst="artDeco"/>
          <a:bevelB w="114300" prst="artDeco"/>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Provident Fund and Pension Fund Transfer-in</a:t>
          </a:r>
          <a:endParaRPr lang="en-US" sz="2000" kern="1200" dirty="0"/>
        </a:p>
      </dsp:txBody>
      <dsp:txXfrm>
        <a:off x="4045" y="25403"/>
        <a:ext cx="6087909" cy="431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ED4F7-26B9-4482-83BD-7DA7A35BF160}">
      <dsp:nvSpPr>
        <dsp:cNvPr id="0" name=""/>
        <dsp:cNvSpPr/>
      </dsp:nvSpPr>
      <dsp:spPr>
        <a:xfrm>
          <a:off x="4045" y="25403"/>
          <a:ext cx="6087909" cy="431795"/>
        </a:xfrm>
        <a:prstGeom prst="rect">
          <a:avLst/>
        </a:prstGeom>
        <a:solidFill>
          <a:srgbClr val="00B0F0"/>
        </a:solidFill>
        <a:ln w="22225" cap="flat" cmpd="sng" algn="ctr">
          <a:solidFill>
            <a:schemeClr val="lt1">
              <a:hueOff val="0"/>
              <a:satOff val="0"/>
              <a:lumOff val="0"/>
              <a:alphaOff val="0"/>
            </a:schemeClr>
          </a:solidFill>
          <a:prstDash val="solid"/>
        </a:ln>
        <a:effectLst/>
        <a:scene3d>
          <a:camera prst="orthographicFront"/>
          <a:lightRig rig="sunset" dir="t"/>
        </a:scene3d>
        <a:sp3d prstMaterial="matte">
          <a:bevelT w="114300" prst="artDeco"/>
          <a:bevelB w="114300" prst="artDeco"/>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Provident Fund and Pension Fund Transfer-in</a:t>
          </a:r>
          <a:endParaRPr lang="en-US" sz="2000" kern="1200" dirty="0"/>
        </a:p>
      </dsp:txBody>
      <dsp:txXfrm>
        <a:off x="4045" y="25403"/>
        <a:ext cx="6087909" cy="4317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ED4F7-26B9-4482-83BD-7DA7A35BF160}">
      <dsp:nvSpPr>
        <dsp:cNvPr id="0" name=""/>
        <dsp:cNvSpPr/>
      </dsp:nvSpPr>
      <dsp:spPr>
        <a:xfrm>
          <a:off x="4045" y="25403"/>
          <a:ext cx="6087909" cy="431795"/>
        </a:xfrm>
        <a:prstGeom prst="rect">
          <a:avLst/>
        </a:prstGeom>
        <a:solidFill>
          <a:srgbClr val="00B0F0"/>
        </a:solidFill>
        <a:ln w="22225" cap="flat" cmpd="sng" algn="ctr">
          <a:solidFill>
            <a:schemeClr val="lt1">
              <a:hueOff val="0"/>
              <a:satOff val="0"/>
              <a:lumOff val="0"/>
              <a:alphaOff val="0"/>
            </a:schemeClr>
          </a:solidFill>
          <a:prstDash val="solid"/>
        </a:ln>
        <a:effectLst/>
        <a:scene3d>
          <a:camera prst="orthographicFront"/>
          <a:lightRig rig="sunset" dir="t"/>
        </a:scene3d>
        <a:sp3d prstMaterial="matte">
          <a:bevelT w="114300" prst="artDeco"/>
          <a:bevelB w="114300" prst="artDeco"/>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Provident Fund and Pension Fund Transfer-in</a:t>
          </a:r>
          <a:endParaRPr lang="en-US" sz="2000" kern="1200" dirty="0"/>
        </a:p>
      </dsp:txBody>
      <dsp:txXfrm>
        <a:off x="4045" y="25403"/>
        <a:ext cx="6087909" cy="4317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ED4F7-26B9-4482-83BD-7DA7A35BF160}">
      <dsp:nvSpPr>
        <dsp:cNvPr id="0" name=""/>
        <dsp:cNvSpPr/>
      </dsp:nvSpPr>
      <dsp:spPr>
        <a:xfrm>
          <a:off x="4045" y="25403"/>
          <a:ext cx="6087909" cy="431795"/>
        </a:xfrm>
        <a:prstGeom prst="rect">
          <a:avLst/>
        </a:prstGeom>
        <a:solidFill>
          <a:srgbClr val="00B0F0"/>
        </a:solidFill>
        <a:ln w="22225" cap="flat" cmpd="sng" algn="ctr">
          <a:solidFill>
            <a:schemeClr val="lt1">
              <a:hueOff val="0"/>
              <a:satOff val="0"/>
              <a:lumOff val="0"/>
              <a:alphaOff val="0"/>
            </a:schemeClr>
          </a:solidFill>
          <a:prstDash val="solid"/>
        </a:ln>
        <a:effectLst/>
        <a:scene3d>
          <a:camera prst="orthographicFront"/>
          <a:lightRig rig="sunset" dir="t"/>
        </a:scene3d>
        <a:sp3d prstMaterial="matte">
          <a:bevelT w="114300" prst="artDeco"/>
          <a:bevelB w="114300" prst="artDeco"/>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Provident Fund and Pension Fund Transfer-in</a:t>
          </a:r>
          <a:endParaRPr lang="en-US" sz="2000" kern="1200" dirty="0"/>
        </a:p>
      </dsp:txBody>
      <dsp:txXfrm>
        <a:off x="4045" y="25403"/>
        <a:ext cx="6087909" cy="43179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AA6477-FB7A-4295-8A42-75D7EBB8DCE8}" type="datetimeFigureOut">
              <a:rPr lang="en-US" smtClean="0"/>
              <a:t>11/06/2015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2C2905-A1E4-42FE-A983-7EAB83A11186}" type="slidenum">
              <a:rPr lang="en-US" smtClean="0"/>
              <a:t>‹#›</a:t>
            </a:fld>
            <a:endParaRPr lang="en-US" dirty="0"/>
          </a:p>
        </p:txBody>
      </p:sp>
    </p:spTree>
    <p:extLst>
      <p:ext uri="{BB962C8B-B14F-4D97-AF65-F5344CB8AC3E}">
        <p14:creationId xmlns:p14="http://schemas.microsoft.com/office/powerpoint/2010/main" val="234734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132E48-9620-431D-A2C5-19F479DBD788}" type="datetime1">
              <a:rPr lang="en-US" smtClean="0"/>
              <a:t>11/06/2015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9DFAA9-790B-43A6-BD30-2BE0A7AEBB0F}" type="slidenum">
              <a:rPr lang="en-US" smtClean="0"/>
              <a:t>‹#›</a:t>
            </a:fld>
            <a:endParaRPr lang="en-US" dirty="0"/>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B2B8FC-3E09-4B20-9CF5-282AFFB03F83}" type="datetime1">
              <a:rPr lang="en-US" smtClean="0"/>
              <a:t>11/06/2015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9DFAA9-790B-43A6-BD30-2BE0A7AEBB0F}"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548673-B81E-43A4-81A2-04EA3CCDAA7C}" type="datetime1">
              <a:rPr lang="en-US" smtClean="0"/>
              <a:t>11/06/2015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9DFAA9-790B-43A6-BD30-2BE0A7AEBB0F}"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16A4F4-66DD-4073-8837-243040C50328}" type="datetime1">
              <a:rPr lang="en-US" smtClean="0"/>
              <a:t>11/06/2015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9DFAA9-790B-43A6-BD30-2BE0A7AEBB0F}"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EA74DD-A931-4C42-A8F4-B5791A63CBAD}" type="datetime1">
              <a:rPr lang="en-US" smtClean="0"/>
              <a:t>11/06/2015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9DFAA9-790B-43A6-BD30-2BE0A7AEBB0F}" type="slidenum">
              <a:rPr lang="en-US" smtClean="0"/>
              <a:t>‹#›</a:t>
            </a:fld>
            <a:endParaRPr lang="en-US" dirty="0"/>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E1014D-8E2A-48C7-AAF7-79271E32CF98}" type="datetime1">
              <a:rPr lang="en-US" smtClean="0"/>
              <a:t>11/06/2015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D9DFAA9-790B-43A6-BD30-2BE0A7AEBB0F}"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B8D89F-691B-483A-839B-E0AA34F7FC02}" type="datetime1">
              <a:rPr lang="en-US" smtClean="0"/>
              <a:t>11/06/2015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D9DFAA9-790B-43A6-BD30-2BE0A7AEBB0F}" type="slidenum">
              <a:rPr lang="en-US" smtClean="0"/>
              <a:t>‹#›</a:t>
            </a:fld>
            <a:endParaRPr lang="en-US" dirty="0"/>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445A61-B9F9-40B9-9CDB-C20ABA66EA77}" type="datetime1">
              <a:rPr lang="en-US" smtClean="0"/>
              <a:t>11/06/2015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D9DFAA9-790B-43A6-BD30-2BE0A7AEBB0F}"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609A3B-E475-41FE-9AB3-DDBA06E78DC7}" type="datetime1">
              <a:rPr lang="en-US" smtClean="0"/>
              <a:t>11/06/2015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D9DFAA9-790B-43A6-BD30-2BE0A7AEBB0F}"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1FAF1D-259F-4143-832B-063879011E07}" type="datetime1">
              <a:rPr lang="en-US" smtClean="0"/>
              <a:t>11/06/2015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D9DFAA9-790B-43A6-BD30-2BE0A7AEBB0F}" type="slidenum">
              <a:rPr lang="en-US" smtClean="0"/>
              <a:t>‹#›</a:t>
            </a:fld>
            <a:endParaRPr lang="en-US" dirty="0"/>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501C8-1D6C-4831-8B02-759CCF4BD0EE}" type="datetime1">
              <a:rPr lang="en-US" smtClean="0"/>
              <a:t>11/06/2015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D9DFAA9-790B-43A6-BD30-2BE0A7AEBB0F}"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204C6416-E117-47D1-902F-A776000ABF12}" type="datetime1">
              <a:rPr lang="en-US" smtClean="0"/>
              <a:t>11/06/2015</a:t>
            </a:fld>
            <a:endParaRPr lang="en-US" dirty="0"/>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AD9DFAA9-790B-43A6-BD30-2BE0A7AEBB0F}" type="slidenum">
              <a:rPr lang="en-US" smtClean="0"/>
              <a:t>‹#›</a:t>
            </a:fld>
            <a:endParaRPr lang="en-US" dirty="0"/>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members.epfoservices.in/employee_reg_form.php"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diagramColors" Target="../diagrams/colors1.xml"/><Relationship Id="rId11" Type="http://schemas.openxmlformats.org/officeDocument/2006/relationships/image" Target="../media/image3.wmf"/><Relationship Id="rId5" Type="http://schemas.openxmlformats.org/officeDocument/2006/relationships/diagramQuickStyle" Target="../diagrams/quickStyle1.xml"/><Relationship Id="rId10" Type="http://schemas.openxmlformats.org/officeDocument/2006/relationships/oleObject" Target="../embeddings/oleObject1.bin"/><Relationship Id="rId4" Type="http://schemas.openxmlformats.org/officeDocument/2006/relationships/diagramLayout" Target="../diagrams/layout1.xml"/><Relationship Id="rId9" Type="http://schemas.openxmlformats.org/officeDocument/2006/relationships/hyperlink" Target="http://memberclaims.epfoservices.in/" TargetMode="Externa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4.wmf"/></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90600" y="685800"/>
            <a:ext cx="7086600" cy="1371600"/>
          </a:xfrm>
          <a:scene3d>
            <a:camera prst="orthographicFront"/>
            <a:lightRig rig="sunset" dir="t"/>
          </a:scene3d>
          <a:sp3d prstMaterial="softEdge">
            <a:bevelT w="152400" h="50800" prst="softRound"/>
            <a:bevelB w="152400" h="50800" prst="softRound"/>
          </a:sp3d>
        </p:spPr>
        <p:txBody>
          <a:bodyPr/>
          <a:lstStyle/>
          <a:p>
            <a:pPr algn="ctr"/>
            <a:r>
              <a:rPr lang="en-US" sz="4400" dirty="0" smtClean="0">
                <a:solidFill>
                  <a:schemeClr val="bg1"/>
                </a:solidFill>
                <a:latin typeface="Algerian" panose="04020705040A02060702" pitchFamily="82" charset="0"/>
              </a:rPr>
              <a:t>Process for </a:t>
            </a:r>
            <a:br>
              <a:rPr lang="en-US" sz="4400" dirty="0" smtClean="0">
                <a:solidFill>
                  <a:schemeClr val="bg1"/>
                </a:solidFill>
                <a:latin typeface="Algerian" panose="04020705040A02060702" pitchFamily="82" charset="0"/>
              </a:rPr>
            </a:br>
            <a:r>
              <a:rPr lang="en-US" sz="4000" dirty="0" smtClean="0">
                <a:solidFill>
                  <a:schemeClr val="bg1"/>
                </a:solidFill>
                <a:latin typeface="Algerian" panose="04020705040A02060702" pitchFamily="82" charset="0"/>
              </a:rPr>
              <a:t>PF and Pension Transfer</a:t>
            </a:r>
            <a:endParaRPr lang="en-US" sz="4400" dirty="0">
              <a:solidFill>
                <a:schemeClr val="bg1"/>
              </a:solidFill>
              <a:latin typeface="Algerian" panose="04020705040A02060702" pitchFamily="82" charset="0"/>
            </a:endParaRPr>
          </a:p>
        </p:txBody>
      </p:sp>
      <p:sp>
        <p:nvSpPr>
          <p:cNvPr id="4" name="Slide Number Placeholder 3"/>
          <p:cNvSpPr>
            <a:spLocks noGrp="1"/>
          </p:cNvSpPr>
          <p:nvPr>
            <p:ph type="sldNum" sz="quarter" idx="12"/>
          </p:nvPr>
        </p:nvSpPr>
        <p:spPr>
          <a:scene3d>
            <a:camera prst="orthographicFront"/>
            <a:lightRig rig="threePt" dir="t"/>
          </a:scene3d>
          <a:sp3d>
            <a:bevelB w="114300" prst="artDeco"/>
          </a:sp3d>
        </p:spPr>
        <p:txBody>
          <a:bodyPr/>
          <a:lstStyle/>
          <a:p>
            <a:fld id="{AD9DFAA9-790B-43A6-BD30-2BE0A7AEBB0F}" type="slidenum">
              <a:rPr lang="en-US" smtClean="0"/>
              <a:t>1</a:t>
            </a:fld>
            <a:endParaRPr lang="en-US" dirty="0"/>
          </a:p>
        </p:txBody>
      </p:sp>
    </p:spTree>
    <p:extLst>
      <p:ext uri="{BB962C8B-B14F-4D97-AF65-F5344CB8AC3E}">
        <p14:creationId xmlns:p14="http://schemas.microsoft.com/office/powerpoint/2010/main" val="878120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D9DFAA9-790B-43A6-BD30-2BE0A7AEBB0F}" type="slidenum">
              <a:rPr lang="en-US" smtClean="0"/>
              <a:t>2</a:t>
            </a:fld>
            <a:endParaRPr lang="en-US" dirty="0"/>
          </a:p>
        </p:txBody>
      </p:sp>
      <p:graphicFrame>
        <p:nvGraphicFramePr>
          <p:cNvPr id="4" name="Diagram 3"/>
          <p:cNvGraphicFramePr/>
          <p:nvPr>
            <p:extLst>
              <p:ext uri="{D42A27DB-BD31-4B8C-83A1-F6EECF244321}">
                <p14:modId xmlns:p14="http://schemas.microsoft.com/office/powerpoint/2010/main" val="2670019452"/>
              </p:ext>
            </p:extLst>
          </p:nvPr>
        </p:nvGraphicFramePr>
        <p:xfrm>
          <a:off x="1524000" y="152400"/>
          <a:ext cx="6096000" cy="60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8803706"/>
              </p:ext>
            </p:extLst>
          </p:nvPr>
        </p:nvGraphicFramePr>
        <p:xfrm>
          <a:off x="228600" y="914400"/>
          <a:ext cx="8686800" cy="5181600"/>
        </p:xfrm>
        <a:graphic>
          <a:graphicData uri="http://schemas.openxmlformats.org/drawingml/2006/table">
            <a:tbl>
              <a:tblPr firstRow="1" bandRow="1">
                <a:tableStyleId>{5C22544A-7EE6-4342-B048-85BDC9FD1C3A}</a:tableStyleId>
              </a:tblPr>
              <a:tblGrid>
                <a:gridCol w="8686800"/>
              </a:tblGrid>
              <a:tr h="5181600">
                <a:tc>
                  <a:txBody>
                    <a:bodyPr/>
                    <a:lstStyle/>
                    <a:p>
                      <a:pPr marL="0" indent="0" algn="just">
                        <a:buFont typeface="Arial" panose="020B0604020202020204" pitchFamily="34" charset="0"/>
                        <a:buNone/>
                      </a:pPr>
                      <a:r>
                        <a:rPr lang="en-US" sz="1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Member can transfer PF and Pension Fund accumulations of previous employer(s) by submitting Form 13 either online or through offline procedure.  The detailed procedure/ requirements are as below:</a:t>
                      </a:r>
                    </a:p>
                    <a:p>
                      <a:pPr marL="0" indent="0" algn="just">
                        <a:buFont typeface="Arial" panose="020B0604020202020204" pitchFamily="34" charset="0"/>
                        <a:buNone/>
                      </a:pPr>
                      <a:endParaRPr lang="en-US" sz="1400" b="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indent="0" algn="ctr">
                        <a:buFont typeface="Arial" panose="020B0604020202020204" pitchFamily="34" charset="0"/>
                        <a:buNone/>
                      </a:pPr>
                      <a:r>
                        <a:rPr lang="en-US" sz="1800" b="1" u="sng" dirty="0" smtClean="0">
                          <a:solidFill>
                            <a:schemeClr val="tx1"/>
                          </a:solidFill>
                          <a:latin typeface="Tahoma" panose="020B0604030504040204" pitchFamily="34" charset="0"/>
                          <a:ea typeface="Tahoma" panose="020B0604030504040204" pitchFamily="34" charset="0"/>
                          <a:cs typeface="Tahoma" panose="020B0604030504040204" pitchFamily="34" charset="0"/>
                        </a:rPr>
                        <a:t>Process for Online Transfer-in</a:t>
                      </a:r>
                    </a:p>
                    <a:p>
                      <a:pPr marL="0" indent="0" algn="just">
                        <a:buFont typeface="Arial" panose="020B0604020202020204" pitchFamily="34" charset="0"/>
                        <a:buNone/>
                      </a:pPr>
                      <a:endParaRPr lang="en-US" sz="1400" b="1" u="sng"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400" b="0" kern="1200" dirty="0" smtClean="0">
                          <a:solidFill>
                            <a:schemeClr val="tx1"/>
                          </a:solidFill>
                          <a:effectLst/>
                          <a:latin typeface="Arial" panose="020B0604020202020204" pitchFamily="34" charset="0"/>
                          <a:ea typeface="+mn-ea"/>
                          <a:cs typeface="Arial" panose="020B0604020202020204" pitchFamily="34" charset="0"/>
                        </a:rPr>
                        <a:t>The member should be registered on the Online Transfer Claim Portal </a:t>
                      </a:r>
                      <a:r>
                        <a:rPr lang="en-US" sz="1400" b="1" kern="1200" dirty="0" smtClean="0">
                          <a:solidFill>
                            <a:schemeClr val="tx1"/>
                          </a:solidFill>
                          <a:effectLst/>
                          <a:latin typeface="Arial" panose="020B0604020202020204" pitchFamily="34" charset="0"/>
                          <a:ea typeface="+mn-ea"/>
                          <a:cs typeface="Arial" panose="020B0604020202020204" pitchFamily="34" charset="0"/>
                        </a:rPr>
                        <a:t>(OTCP)</a:t>
                      </a:r>
                      <a:r>
                        <a:rPr lang="en-US" sz="1400" b="0" kern="1200" dirty="0" smtClean="0">
                          <a:solidFill>
                            <a:schemeClr val="tx1"/>
                          </a:solidFill>
                          <a:effectLst/>
                          <a:latin typeface="Arial" panose="020B0604020202020204" pitchFamily="34" charset="0"/>
                          <a:ea typeface="+mn-ea"/>
                          <a:cs typeface="Arial" panose="020B0604020202020204" pitchFamily="34" charset="0"/>
                        </a:rPr>
                        <a:t> to avail this facility</a:t>
                      </a:r>
                      <a:endParaRPr lang="en-US" sz="1400" b="0" dirty="0" smtClean="0">
                        <a:solidFill>
                          <a:schemeClr val="tx1"/>
                        </a:solidFill>
                        <a:latin typeface="Arial" pitchFamily="34" charset="0"/>
                        <a:cs typeface="Arial" pitchFamily="34" charset="0"/>
                      </a:endParaRPr>
                    </a:p>
                    <a:p>
                      <a:pPr marL="285750" indent="-285750" algn="just">
                        <a:buFont typeface="Arial" panose="020B0604020202020204" pitchFamily="34" charset="0"/>
                        <a:buChar char="•"/>
                      </a:pPr>
                      <a:r>
                        <a:rPr lang="en-US" sz="1400" b="0" dirty="0" smtClean="0">
                          <a:solidFill>
                            <a:schemeClr val="tx1"/>
                          </a:solidFill>
                          <a:latin typeface="Arial" pitchFamily="34" charset="0"/>
                          <a:cs typeface="Arial" pitchFamily="34" charset="0"/>
                        </a:rPr>
                        <a:t>Member to Register at </a:t>
                      </a:r>
                      <a:r>
                        <a:rPr lang="en-US" sz="1400" b="0" dirty="0" smtClean="0">
                          <a:solidFill>
                            <a:schemeClr val="tx1"/>
                          </a:solidFill>
                          <a:latin typeface="Arial" pitchFamily="34" charset="0"/>
                          <a:cs typeface="Arial" pitchFamily="34" charset="0"/>
                          <a:hlinkClick r:id="rId8"/>
                        </a:rPr>
                        <a:t>http://members.epfoservices.in/employee_reg_form.php</a:t>
                      </a:r>
                      <a:endParaRPr lang="en-US" sz="1400" b="0" dirty="0" smtClean="0">
                        <a:solidFill>
                          <a:schemeClr val="tx1"/>
                        </a:solidFill>
                        <a:latin typeface="Arial" pitchFamily="34" charset="0"/>
                        <a:cs typeface="Arial" pitchFamily="34" charset="0"/>
                      </a:endParaRPr>
                    </a:p>
                    <a:p>
                      <a:pPr marL="285750" indent="-285750" algn="just">
                        <a:buFont typeface="Arial" panose="020B0604020202020204" pitchFamily="34" charset="0"/>
                        <a:buChar char="•"/>
                      </a:pPr>
                      <a:r>
                        <a:rPr lang="en-US" sz="1400" b="0" dirty="0" smtClean="0">
                          <a:solidFill>
                            <a:schemeClr val="tx1"/>
                          </a:solidFill>
                          <a:latin typeface="Arial" pitchFamily="34" charset="0"/>
                          <a:cs typeface="Arial" pitchFamily="34" charset="0"/>
                        </a:rPr>
                        <a:t>Login to </a:t>
                      </a:r>
                      <a:r>
                        <a:rPr lang="en-US" sz="1400" b="0" dirty="0" smtClean="0">
                          <a:solidFill>
                            <a:schemeClr val="tx1"/>
                          </a:solidFill>
                          <a:latin typeface="Arial" pitchFamily="34" charset="0"/>
                          <a:cs typeface="Arial" pitchFamily="34" charset="0"/>
                          <a:hlinkClick r:id="rId9"/>
                        </a:rPr>
                        <a:t>http://memberclaims.epfoservices.in</a:t>
                      </a:r>
                      <a:endParaRPr lang="en-US" sz="1400" b="0" dirty="0" smtClean="0">
                        <a:solidFill>
                          <a:schemeClr val="tx1"/>
                        </a:solidFill>
                        <a:latin typeface="Arial" pitchFamily="34" charset="0"/>
                        <a:cs typeface="Arial" pitchFamily="34" charset="0"/>
                      </a:endParaRPr>
                    </a:p>
                    <a:p>
                      <a:pPr marL="285750" indent="-285750" algn="just">
                        <a:buFont typeface="Arial" panose="020B0604020202020204" pitchFamily="34" charset="0"/>
                        <a:buChar char="•"/>
                      </a:pPr>
                      <a:r>
                        <a:rPr lang="en-US" sz="1400" b="0" dirty="0" smtClean="0">
                          <a:solidFill>
                            <a:schemeClr val="tx1"/>
                          </a:solidFill>
                          <a:latin typeface="Arial" pitchFamily="34" charset="0"/>
                          <a:cs typeface="Arial" pitchFamily="34" charset="0"/>
                        </a:rPr>
                        <a:t>Click on </a:t>
                      </a:r>
                      <a:r>
                        <a:rPr lang="en-US" sz="1400" b="0" dirty="0" smtClean="0">
                          <a:solidFill>
                            <a:schemeClr val="tx1"/>
                          </a:solidFill>
                          <a:latin typeface="Arial" pitchFamily="34" charset="0"/>
                          <a:cs typeface="Arial" pitchFamily="34" charset="0"/>
                        </a:rPr>
                        <a:t>“Request </a:t>
                      </a:r>
                      <a:r>
                        <a:rPr lang="en-US" sz="1400" b="0" dirty="0" smtClean="0">
                          <a:solidFill>
                            <a:schemeClr val="tx1"/>
                          </a:solidFill>
                          <a:latin typeface="Arial" pitchFamily="34" charset="0"/>
                          <a:cs typeface="Arial" pitchFamily="34" charset="0"/>
                        </a:rPr>
                        <a:t>for Transfer of account” in </a:t>
                      </a:r>
                      <a:r>
                        <a:rPr lang="en-US" sz="1400" b="1" dirty="0" smtClean="0">
                          <a:solidFill>
                            <a:schemeClr val="tx1"/>
                          </a:solidFill>
                          <a:latin typeface="Arial" pitchFamily="34" charset="0"/>
                          <a:cs typeface="Arial" pitchFamily="34" charset="0"/>
                        </a:rPr>
                        <a:t>Claim</a:t>
                      </a:r>
                      <a:r>
                        <a:rPr lang="en-US" sz="1400" b="0" dirty="0" smtClean="0">
                          <a:solidFill>
                            <a:schemeClr val="tx1"/>
                          </a:solidFill>
                          <a:latin typeface="Arial" pitchFamily="34" charset="0"/>
                          <a:cs typeface="Arial" pitchFamily="34" charset="0"/>
                        </a:rPr>
                        <a:t> </a:t>
                      </a:r>
                      <a:r>
                        <a:rPr lang="en-US" sz="1400" b="0" dirty="0" smtClean="0">
                          <a:solidFill>
                            <a:schemeClr val="tx1"/>
                          </a:solidFill>
                          <a:latin typeface="Arial" pitchFamily="34" charset="0"/>
                          <a:cs typeface="Arial" pitchFamily="34" charset="0"/>
                        </a:rPr>
                        <a:t>Section &amp; fill the details in Part A, B &amp; C</a:t>
                      </a:r>
                    </a:p>
                    <a:p>
                      <a:pPr marL="285750" indent="-285750" algn="just">
                        <a:buFont typeface="Arial" panose="020B0604020202020204" pitchFamily="34" charset="0"/>
                        <a:buChar char="•"/>
                      </a:pPr>
                      <a:r>
                        <a:rPr lang="en-US" sz="1400" b="0" dirty="0" smtClean="0">
                          <a:solidFill>
                            <a:schemeClr val="tx1"/>
                          </a:solidFill>
                          <a:latin typeface="Arial" pitchFamily="34" charset="0"/>
                          <a:cs typeface="Arial" pitchFamily="34" charset="0"/>
                        </a:rPr>
                        <a:t>Fill up the details if missing Click on “preview ” button</a:t>
                      </a:r>
                    </a:p>
                    <a:p>
                      <a:pPr marL="285750" indent="-285750" algn="just">
                        <a:buFont typeface="Arial" panose="020B0604020202020204" pitchFamily="34" charset="0"/>
                        <a:buChar char="•"/>
                      </a:pPr>
                      <a:r>
                        <a:rPr lang="en-US" sz="1400" b="0" dirty="0" smtClean="0">
                          <a:solidFill>
                            <a:schemeClr val="tx1"/>
                          </a:solidFill>
                          <a:latin typeface="Arial" pitchFamily="34" charset="0"/>
                          <a:cs typeface="Arial" pitchFamily="34" charset="0"/>
                        </a:rPr>
                        <a:t>Type the characters shown in the text box </a:t>
                      </a:r>
                    </a:p>
                    <a:p>
                      <a:pPr marL="285750" indent="-285750" algn="just">
                        <a:buFont typeface="Arial" panose="020B0604020202020204" pitchFamily="34" charset="0"/>
                        <a:buChar char="•"/>
                      </a:pPr>
                      <a:r>
                        <a:rPr lang="en-US" sz="1400" b="0" dirty="0" smtClean="0">
                          <a:solidFill>
                            <a:schemeClr val="tx1"/>
                          </a:solidFill>
                          <a:latin typeface="Arial" pitchFamily="34" charset="0"/>
                          <a:cs typeface="Arial" pitchFamily="34" charset="0"/>
                        </a:rPr>
                        <a:t>Click on “Get PIN” and “I Agree” enter PIN &amp; click “OK”</a:t>
                      </a:r>
                    </a:p>
                    <a:p>
                      <a:pPr marL="285750" indent="-285750" algn="just">
                        <a:buFont typeface="Arial" panose="020B0604020202020204" pitchFamily="34" charset="0"/>
                        <a:buChar char="•"/>
                      </a:pPr>
                      <a:r>
                        <a:rPr lang="en-US" sz="1400" b="0" dirty="0" smtClean="0">
                          <a:solidFill>
                            <a:schemeClr val="tx1"/>
                          </a:solidFill>
                          <a:latin typeface="Arial" pitchFamily="34" charset="0"/>
                          <a:cs typeface="Arial" pitchFamily="34" charset="0"/>
                        </a:rPr>
                        <a:t>Take a printout of the printable PDF File of Form-13, sign it and submit with the employer</a:t>
                      </a:r>
                    </a:p>
                    <a:p>
                      <a:pPr marL="285750" indent="-285750" algn="just">
                        <a:buFont typeface="Arial" panose="020B0604020202020204" pitchFamily="34" charset="0"/>
                        <a:buChar char="•"/>
                      </a:pPr>
                      <a:endParaRPr lang="en-US" sz="1400" b="1" u="sng" dirty="0" smtClean="0">
                        <a:solidFill>
                          <a:schemeClr val="tx1"/>
                        </a:solidFill>
                        <a:latin typeface="Arial" pitchFamily="34" charset="0"/>
                        <a:cs typeface="Arial" pitchFamily="34" charset="0"/>
                      </a:endParaRPr>
                    </a:p>
                    <a:p>
                      <a:pPr marL="342900" indent="-342900" algn="ctr">
                        <a:defRPr/>
                      </a:pPr>
                      <a:r>
                        <a:rPr lang="en-US" sz="1400" b="1" u="sng" dirty="0" smtClean="0">
                          <a:solidFill>
                            <a:schemeClr val="tx1"/>
                          </a:solidFill>
                          <a:latin typeface="Arial" pitchFamily="34" charset="0"/>
                          <a:cs typeface="Arial" pitchFamily="34" charset="0"/>
                        </a:rPr>
                        <a:t>NOTE  </a:t>
                      </a:r>
                    </a:p>
                    <a:p>
                      <a:pPr marL="342900" indent="-342900" algn="just">
                        <a:defRPr/>
                      </a:pPr>
                      <a:endParaRPr lang="en-US" sz="1400" b="1" u="sng" dirty="0" smtClean="0">
                        <a:solidFill>
                          <a:schemeClr val="tx1"/>
                        </a:solidFill>
                        <a:latin typeface="Arial" pitchFamily="34" charset="0"/>
                        <a:cs typeface="Arial" pitchFamily="34" charset="0"/>
                      </a:endParaRPr>
                    </a:p>
                    <a:p>
                      <a:pPr marL="0" indent="0" algn="just">
                        <a:defRPr/>
                      </a:pPr>
                      <a:r>
                        <a:rPr lang="en-US" sz="1400" b="0" dirty="0" smtClean="0">
                          <a:solidFill>
                            <a:schemeClr val="tx1"/>
                          </a:solidFill>
                          <a:latin typeface="Arial" pitchFamily="34" charset="0"/>
                          <a:cs typeface="Arial" pitchFamily="34" charset="0"/>
                        </a:rPr>
                        <a:t>Please note that you should take a printout of online transfer claim form, duly signed by you and e mail the soft copy to </a:t>
                      </a:r>
                      <a:r>
                        <a:rPr lang="en-US" sz="1400" b="0" u="sng" dirty="0" smtClean="0">
                          <a:solidFill>
                            <a:schemeClr val="tx1"/>
                          </a:solidFill>
                          <a:latin typeface="Arial" pitchFamily="34" charset="0"/>
                          <a:cs typeface="Arial" pitchFamily="34" charset="0"/>
                        </a:rPr>
                        <a:t>HR TEAM,</a:t>
                      </a:r>
                      <a:r>
                        <a:rPr lang="en-US" sz="1400" b="0" dirty="0" smtClean="0">
                          <a:solidFill>
                            <a:schemeClr val="tx1"/>
                          </a:solidFill>
                          <a:latin typeface="Arial" pitchFamily="34" charset="0"/>
                          <a:cs typeface="Arial" pitchFamily="34" charset="0"/>
                        </a:rPr>
                        <a:t> On the receipt of your soft copy, HR TEAM  will authorized your transfer claim form on OTCP tool, subject to particular and details mentioned correctly in the form. If any information / details found incorrect or your signed form is not received, then your claim form can be rejected by HR Team   </a:t>
                      </a:r>
                      <a:endParaRPr lang="en-US" sz="1400" b="0" u="sng"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noFill/>
                  </a:tcPr>
                </a:tc>
              </a:tr>
            </a:tbl>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467946687"/>
              </p:ext>
            </p:extLst>
          </p:nvPr>
        </p:nvGraphicFramePr>
        <p:xfrm>
          <a:off x="3581400" y="5638800"/>
          <a:ext cx="2057400" cy="990600"/>
        </p:xfrm>
        <a:graphic>
          <a:graphicData uri="http://schemas.openxmlformats.org/presentationml/2006/ole">
            <mc:AlternateContent xmlns:mc="http://schemas.openxmlformats.org/markup-compatibility/2006">
              <mc:Choice xmlns:v="urn:schemas-microsoft-com:vml" Requires="v">
                <p:oleObj spid="_x0000_s1109" name="Acrobat Document" showAsIcon="1" r:id="rId10" imgW="914400" imgH="771480" progId="AcroExch.Document.7">
                  <p:embed/>
                </p:oleObj>
              </mc:Choice>
              <mc:Fallback>
                <p:oleObj name="Acrobat Document" showAsIcon="1" r:id="rId10" imgW="914400" imgH="771480" progId="AcroExch.Document.7">
                  <p:embed/>
                  <p:pic>
                    <p:nvPicPr>
                      <p:cNvPr id="0" name=""/>
                      <p:cNvPicPr/>
                      <p:nvPr/>
                    </p:nvPicPr>
                    <p:blipFill>
                      <a:blip r:embed="rId11"/>
                      <a:stretch>
                        <a:fillRect/>
                      </a:stretch>
                    </p:blipFill>
                    <p:spPr>
                      <a:xfrm>
                        <a:off x="3581400" y="5638800"/>
                        <a:ext cx="2057400" cy="990600"/>
                      </a:xfrm>
                      <a:prstGeom prst="rect">
                        <a:avLst/>
                      </a:prstGeom>
                      <a:solidFill>
                        <a:srgbClr val="99FF99"/>
                      </a:solidFill>
                      <a:ln w="38100" cmpd="tri">
                        <a:solidFill>
                          <a:schemeClr val="tx1"/>
                        </a:solidFill>
                      </a:ln>
                    </p:spPr>
                  </p:pic>
                </p:oleObj>
              </mc:Fallback>
            </mc:AlternateContent>
          </a:graphicData>
        </a:graphic>
      </p:graphicFrame>
    </p:spTree>
    <p:extLst>
      <p:ext uri="{BB962C8B-B14F-4D97-AF65-F5344CB8AC3E}">
        <p14:creationId xmlns:p14="http://schemas.microsoft.com/office/powerpoint/2010/main" val="25433089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D9DFAA9-790B-43A6-BD30-2BE0A7AEBB0F}" type="slidenum">
              <a:rPr lang="en-US" smtClean="0"/>
              <a:t>3</a:t>
            </a:fld>
            <a:endParaRPr lang="en-US" dirty="0"/>
          </a:p>
        </p:txBody>
      </p:sp>
      <p:graphicFrame>
        <p:nvGraphicFramePr>
          <p:cNvPr id="4" name="Diagram 3"/>
          <p:cNvGraphicFramePr/>
          <p:nvPr>
            <p:extLst>
              <p:ext uri="{D42A27DB-BD31-4B8C-83A1-F6EECF244321}">
                <p14:modId xmlns:p14="http://schemas.microsoft.com/office/powerpoint/2010/main" val="1434964532"/>
              </p:ext>
            </p:extLst>
          </p:nvPr>
        </p:nvGraphicFramePr>
        <p:xfrm>
          <a:off x="1524000" y="152400"/>
          <a:ext cx="6096000" cy="60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30968352"/>
              </p:ext>
            </p:extLst>
          </p:nvPr>
        </p:nvGraphicFramePr>
        <p:xfrm>
          <a:off x="228600" y="914400"/>
          <a:ext cx="8686800" cy="5181600"/>
        </p:xfrm>
        <a:graphic>
          <a:graphicData uri="http://schemas.openxmlformats.org/drawingml/2006/table">
            <a:tbl>
              <a:tblPr firstRow="1" bandRow="1">
                <a:tableStyleId>{5C22544A-7EE6-4342-B048-85BDC9FD1C3A}</a:tableStyleId>
              </a:tblPr>
              <a:tblGrid>
                <a:gridCol w="8686800"/>
              </a:tblGrid>
              <a:tr h="5181600">
                <a:tc>
                  <a:txBody>
                    <a:bodyPr/>
                    <a:lstStyle/>
                    <a:p>
                      <a:pPr marL="0" indent="0" algn="ctr">
                        <a:buFont typeface="Arial" panose="020B0604020202020204" pitchFamily="34" charset="0"/>
                        <a:buNone/>
                      </a:pPr>
                      <a:r>
                        <a:rPr lang="en-US" sz="1800" b="1" u="sng" dirty="0" smtClean="0">
                          <a:solidFill>
                            <a:schemeClr val="tx1"/>
                          </a:solidFill>
                          <a:latin typeface="Tahoma" panose="020B0604030504040204" pitchFamily="34" charset="0"/>
                          <a:ea typeface="Tahoma" panose="020B0604030504040204" pitchFamily="34" charset="0"/>
                          <a:cs typeface="Tahoma" panose="020B0604030504040204" pitchFamily="34" charset="0"/>
                        </a:rPr>
                        <a:t>Process for offline Transfer-in</a:t>
                      </a:r>
                    </a:p>
                    <a:p>
                      <a:pPr marL="0" indent="0" algn="just">
                        <a:lnSpc>
                          <a:spcPct val="150000"/>
                        </a:lnSpc>
                        <a:buFont typeface="Arial" panose="020B0604020202020204" pitchFamily="34" charset="0"/>
                        <a:buNone/>
                      </a:pPr>
                      <a:endParaRPr lang="en-US" sz="1600" b="0" u="sng"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800100" lvl="1" indent="-342900" algn="just">
                        <a:lnSpc>
                          <a:spcPct val="150000"/>
                        </a:lnSpc>
                        <a:buFont typeface="Arial" charset="0"/>
                        <a:buChar char="•"/>
                        <a:defRPr/>
                      </a:pPr>
                      <a:r>
                        <a:rPr lang="en-US" sz="1600" b="0" dirty="0" smtClean="0">
                          <a:solidFill>
                            <a:schemeClr val="tx1"/>
                          </a:solidFill>
                        </a:rPr>
                        <a:t>Duly filled in Form No 13(R) revised (in triplicate)</a:t>
                      </a:r>
                    </a:p>
                    <a:p>
                      <a:pPr marL="800100" lvl="1" indent="-342900" algn="just">
                        <a:lnSpc>
                          <a:spcPct val="150000"/>
                        </a:lnSpc>
                        <a:buFont typeface="Arial" charset="0"/>
                        <a:buChar char="•"/>
                        <a:defRPr/>
                      </a:pPr>
                      <a:r>
                        <a:rPr lang="en-US" sz="1600" b="0" dirty="0" smtClean="0">
                          <a:solidFill>
                            <a:schemeClr val="tx1"/>
                          </a:solidFill>
                        </a:rPr>
                        <a:t>Form 3 A/7(PS) is needed in case of Transfer from RPFC</a:t>
                      </a:r>
                    </a:p>
                    <a:p>
                      <a:pPr marL="800100" lvl="1" indent="-342900" algn="just">
                        <a:lnSpc>
                          <a:spcPct val="150000"/>
                        </a:lnSpc>
                        <a:buFont typeface="Arial" charset="0"/>
                        <a:buChar char="•"/>
                        <a:defRPr/>
                      </a:pPr>
                      <a:r>
                        <a:rPr lang="en-US" sz="1600" b="0" dirty="0" smtClean="0">
                          <a:solidFill>
                            <a:schemeClr val="tx1"/>
                          </a:solidFill>
                        </a:rPr>
                        <a:t>HR collects the Form 13 in triplicate and 3A/7(PS) of employee and gets it duly signed by authorized signatory.</a:t>
                      </a:r>
                    </a:p>
                    <a:p>
                      <a:pPr marL="800100" lvl="1" indent="-342900" algn="just">
                        <a:lnSpc>
                          <a:spcPct val="150000"/>
                        </a:lnSpc>
                        <a:buFont typeface="Arial" charset="0"/>
                        <a:buChar char="•"/>
                        <a:defRPr/>
                      </a:pPr>
                      <a:r>
                        <a:rPr lang="en-US" sz="1600" b="0" dirty="0" smtClean="0">
                          <a:solidFill>
                            <a:schemeClr val="tx1"/>
                          </a:solidFill>
                        </a:rPr>
                        <a:t>HR team submits PF forms to Agency</a:t>
                      </a:r>
                    </a:p>
                    <a:p>
                      <a:pPr marL="800100" lvl="1" indent="-342900" algn="just">
                        <a:lnSpc>
                          <a:spcPct val="150000"/>
                        </a:lnSpc>
                        <a:buFont typeface="Arial" charset="0"/>
                        <a:buChar char="•"/>
                        <a:defRPr/>
                      </a:pPr>
                      <a:r>
                        <a:rPr lang="en-US" sz="1600" b="0" dirty="0" smtClean="0">
                          <a:solidFill>
                            <a:schemeClr val="tx1"/>
                          </a:solidFill>
                        </a:rPr>
                        <a:t>Agency submits the completed forms to PF office to get transfer initiated</a:t>
                      </a:r>
                    </a:p>
                    <a:p>
                      <a:pPr marL="800100" lvl="1" indent="-342900" algn="just">
                        <a:lnSpc>
                          <a:spcPct val="150000"/>
                        </a:lnSpc>
                        <a:buFont typeface="Arial" charset="0"/>
                        <a:buChar char="•"/>
                        <a:defRPr/>
                      </a:pPr>
                      <a:r>
                        <a:rPr lang="en-US" sz="1600" b="0" dirty="0" smtClean="0">
                          <a:solidFill>
                            <a:schemeClr val="tx1"/>
                          </a:solidFill>
                        </a:rPr>
                        <a:t>Previous PF Office sends the transfer of payment through cheque/ RTGS along with Annexure ‘K’ (a very important document)</a:t>
                      </a:r>
                    </a:p>
                    <a:p>
                      <a:pPr marL="800100" lvl="1" indent="-342900" algn="just">
                        <a:lnSpc>
                          <a:spcPct val="150000"/>
                        </a:lnSpc>
                        <a:buFont typeface="Arial" charset="0"/>
                        <a:buChar char="•"/>
                        <a:defRPr/>
                      </a:pPr>
                      <a:r>
                        <a:rPr lang="en-US" sz="1600" b="0" dirty="0" smtClean="0">
                          <a:solidFill>
                            <a:schemeClr val="tx1"/>
                          </a:solidFill>
                        </a:rPr>
                        <a:t>Annexure ‘K’ can be issued only by previous PF office</a:t>
                      </a:r>
                    </a:p>
                    <a:p>
                      <a:pPr marL="800100" lvl="1" indent="-342900" algn="just">
                        <a:lnSpc>
                          <a:spcPct val="150000"/>
                        </a:lnSpc>
                        <a:buFont typeface="Arial" charset="0"/>
                        <a:buChar char="•"/>
                        <a:defRPr/>
                      </a:pPr>
                      <a:r>
                        <a:rPr lang="en-US" sz="1600" b="0" dirty="0" smtClean="0">
                          <a:solidFill>
                            <a:schemeClr val="tx1"/>
                          </a:solidFill>
                        </a:rPr>
                        <a:t>Transfer from RPFC can take up to 4 -12 months</a:t>
                      </a:r>
                    </a:p>
                    <a:p>
                      <a:pPr marL="800100" lvl="1" indent="-342900" algn="just">
                        <a:lnSpc>
                          <a:spcPct val="150000"/>
                        </a:lnSpc>
                        <a:buFont typeface="Arial" charset="0"/>
                        <a:buChar char="•"/>
                        <a:defRPr/>
                      </a:pPr>
                      <a:r>
                        <a:rPr lang="en-US" sz="1600" b="0" dirty="0" smtClean="0">
                          <a:solidFill>
                            <a:schemeClr val="tx1"/>
                          </a:solidFill>
                        </a:rPr>
                        <a:t>Transfer from Pvt Trust can take up to 4 months</a:t>
                      </a:r>
                    </a:p>
                    <a:p>
                      <a:pPr marL="0" indent="0" algn="just">
                        <a:buFont typeface="Arial" panose="020B0604020202020204" pitchFamily="34" charset="0"/>
                        <a:buNone/>
                      </a:pPr>
                      <a:endParaRPr lang="en-US" sz="1400" b="1" u="sng"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noFill/>
                  </a:tcPr>
                </a:tc>
              </a:tr>
            </a:tbl>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842899603"/>
              </p:ext>
            </p:extLst>
          </p:nvPr>
        </p:nvGraphicFramePr>
        <p:xfrm>
          <a:off x="6629400" y="4572000"/>
          <a:ext cx="1676400" cy="990600"/>
        </p:xfrm>
        <a:graphic>
          <a:graphicData uri="http://schemas.openxmlformats.org/presentationml/2006/ole">
            <mc:AlternateContent xmlns:mc="http://schemas.openxmlformats.org/markup-compatibility/2006">
              <mc:Choice xmlns:v="urn:schemas-microsoft-com:vml" Requires="v">
                <p:oleObj spid="_x0000_s2111" name="Acrobat Document" showAsIcon="1" r:id="rId8" imgW="914400" imgH="771480" progId="AcroExch.Document.7">
                  <p:embed/>
                </p:oleObj>
              </mc:Choice>
              <mc:Fallback>
                <p:oleObj name="Acrobat Document" showAsIcon="1" r:id="rId8" imgW="914400" imgH="771480" progId="AcroExch.Document.7">
                  <p:embed/>
                  <p:pic>
                    <p:nvPicPr>
                      <p:cNvPr id="0" name=""/>
                      <p:cNvPicPr/>
                      <p:nvPr/>
                    </p:nvPicPr>
                    <p:blipFill>
                      <a:blip r:embed="rId9"/>
                      <a:stretch>
                        <a:fillRect/>
                      </a:stretch>
                    </p:blipFill>
                    <p:spPr>
                      <a:xfrm>
                        <a:off x="6629400" y="4572000"/>
                        <a:ext cx="1676400" cy="990600"/>
                      </a:xfrm>
                      <a:prstGeom prst="rect">
                        <a:avLst/>
                      </a:prstGeom>
                      <a:solidFill>
                        <a:srgbClr val="99FF99"/>
                      </a:solidFill>
                      <a:ln w="38100" cmpd="tri">
                        <a:solidFill>
                          <a:schemeClr val="tx1"/>
                        </a:solidFill>
                      </a:ln>
                    </p:spPr>
                  </p:pic>
                </p:oleObj>
              </mc:Fallback>
            </mc:AlternateContent>
          </a:graphicData>
        </a:graphic>
      </p:graphicFrame>
    </p:spTree>
    <p:extLst>
      <p:ext uri="{BB962C8B-B14F-4D97-AF65-F5344CB8AC3E}">
        <p14:creationId xmlns:p14="http://schemas.microsoft.com/office/powerpoint/2010/main" val="29900740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D9DFAA9-790B-43A6-BD30-2BE0A7AEBB0F}" type="slidenum">
              <a:rPr lang="en-US" smtClean="0"/>
              <a:t>4</a:t>
            </a:fld>
            <a:endParaRPr lang="en-US" dirty="0"/>
          </a:p>
        </p:txBody>
      </p:sp>
      <p:graphicFrame>
        <p:nvGraphicFramePr>
          <p:cNvPr id="4" name="Diagram 3"/>
          <p:cNvGraphicFramePr/>
          <p:nvPr>
            <p:extLst>
              <p:ext uri="{D42A27DB-BD31-4B8C-83A1-F6EECF244321}">
                <p14:modId xmlns:p14="http://schemas.microsoft.com/office/powerpoint/2010/main" val="4181166661"/>
              </p:ext>
            </p:extLst>
          </p:nvPr>
        </p:nvGraphicFramePr>
        <p:xfrm>
          <a:off x="1524000" y="152400"/>
          <a:ext cx="6096000" cy="60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32679822"/>
              </p:ext>
            </p:extLst>
          </p:nvPr>
        </p:nvGraphicFramePr>
        <p:xfrm>
          <a:off x="228600" y="914400"/>
          <a:ext cx="8686800" cy="5181600"/>
        </p:xfrm>
        <a:graphic>
          <a:graphicData uri="http://schemas.openxmlformats.org/drawingml/2006/table">
            <a:tbl>
              <a:tblPr firstRow="1" bandRow="1">
                <a:tableStyleId>{5C22544A-7EE6-4342-B048-85BDC9FD1C3A}</a:tableStyleId>
              </a:tblPr>
              <a:tblGrid>
                <a:gridCol w="8686800"/>
              </a:tblGrid>
              <a:tr h="5181600">
                <a:tc>
                  <a:txBody>
                    <a:bodyPr/>
                    <a:lstStyle/>
                    <a:p>
                      <a:pPr marL="0" indent="0" algn="ctr">
                        <a:buFont typeface="Arial" panose="020B0604020202020204" pitchFamily="34" charset="0"/>
                        <a:buNone/>
                      </a:pPr>
                      <a:r>
                        <a:rPr lang="en-US" sz="1800" b="1" u="sng" dirty="0" smtClean="0">
                          <a:solidFill>
                            <a:schemeClr val="tx1"/>
                          </a:solidFill>
                          <a:latin typeface="Tahoma" panose="020B0604030504040204" pitchFamily="34" charset="0"/>
                          <a:ea typeface="Tahoma" panose="020B0604030504040204" pitchFamily="34" charset="0"/>
                          <a:cs typeface="Tahoma" panose="020B0604030504040204" pitchFamily="34" charset="0"/>
                        </a:rPr>
                        <a:t>Process for offline Transfer-in</a:t>
                      </a:r>
                    </a:p>
                    <a:p>
                      <a:pPr algn="ctr">
                        <a:defRPr/>
                      </a:pPr>
                      <a:endParaRPr lang="en-US" sz="1600" dirty="0" smtClean="0">
                        <a:solidFill>
                          <a:schemeClr val="tx1"/>
                        </a:solidFill>
                      </a:endParaRPr>
                    </a:p>
                    <a:p>
                      <a:pPr algn="just">
                        <a:lnSpc>
                          <a:spcPct val="150000"/>
                        </a:lnSpc>
                        <a:defRPr/>
                      </a:pPr>
                      <a:r>
                        <a:rPr lang="en-US" sz="1600" b="0" i="0" dirty="0" smtClean="0">
                          <a:solidFill>
                            <a:schemeClr val="tx1"/>
                          </a:solidFill>
                        </a:rPr>
                        <a:t>Company’s responsibility is to get the form submitted after receipt of the same with required documents.  In case of any issues between the two PF Offices, employee needs to get them sorted out with all possible support from us and our agency. </a:t>
                      </a:r>
                    </a:p>
                    <a:p>
                      <a:pPr algn="just">
                        <a:lnSpc>
                          <a:spcPct val="150000"/>
                        </a:lnSpc>
                        <a:defRPr/>
                      </a:pPr>
                      <a:r>
                        <a:rPr lang="en-AU" sz="1600" b="0" i="0" dirty="0" smtClean="0">
                          <a:solidFill>
                            <a:schemeClr val="tx1"/>
                          </a:solidFill>
                        </a:rPr>
                        <a:t>Further if the claim form is being submitted through the present employer concerned PF authorities ( along with supporting enclosures – FORM 3A/7(PS), 5 &amp; 10 in original to be arranged from your previous employer ) , it may delay the process as it involved several phases involved with in RPFC i.e. verification task of the member details with the previous employment would be sent to the previous employer &amp; in addition to the claim attestation by the present employer, which might take relatively more time &amp; may result in delayed PF/Pension Transfer or possibility of applying again.</a:t>
                      </a:r>
                      <a:endParaRPr lang="en-US" sz="1600" b="0" i="0" dirty="0" smtClean="0">
                        <a:solidFill>
                          <a:schemeClr val="tx1"/>
                        </a:solidFill>
                      </a:endParaRPr>
                    </a:p>
                    <a:p>
                      <a:pPr algn="just">
                        <a:lnSpc>
                          <a:spcPct val="150000"/>
                        </a:lnSpc>
                        <a:defRPr/>
                      </a:pPr>
                      <a:r>
                        <a:rPr lang="en-US" sz="1600" b="0" i="0" dirty="0" smtClean="0">
                          <a:solidFill>
                            <a:schemeClr val="tx1"/>
                          </a:solidFill>
                        </a:rPr>
                        <a:t>Once the application is submitted with RPFC, the PF transfer will take at </a:t>
                      </a:r>
                      <a:r>
                        <a:rPr lang="en-US" sz="1600" b="0" i="0" dirty="0" smtClean="0">
                          <a:solidFill>
                            <a:schemeClr val="tx1"/>
                          </a:solidFill>
                        </a:rPr>
                        <a:t>least </a:t>
                      </a:r>
                      <a:r>
                        <a:rPr lang="en-US" sz="1600" b="0" i="0" dirty="0" smtClean="0">
                          <a:solidFill>
                            <a:schemeClr val="tx1"/>
                          </a:solidFill>
                        </a:rPr>
                        <a:t>4 to 8 or more months of time to transfer the PF/Pension accumulations to the present PF Account.</a:t>
                      </a:r>
                      <a:endParaRPr lang="en-US" sz="1600" b="0" i="0" u="sng"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noFill/>
                  </a:tcPr>
                </a:tc>
              </a:tr>
            </a:tbl>
          </a:graphicData>
        </a:graphic>
      </p:graphicFrame>
    </p:spTree>
    <p:extLst>
      <p:ext uri="{BB962C8B-B14F-4D97-AF65-F5344CB8AC3E}">
        <p14:creationId xmlns:p14="http://schemas.microsoft.com/office/powerpoint/2010/main" val="11562192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D9DFAA9-790B-43A6-BD30-2BE0A7AEBB0F}" type="slidenum">
              <a:rPr lang="en-US" smtClean="0"/>
              <a:t>5</a:t>
            </a:fld>
            <a:endParaRPr lang="en-US" dirty="0"/>
          </a:p>
        </p:txBody>
      </p:sp>
      <p:graphicFrame>
        <p:nvGraphicFramePr>
          <p:cNvPr id="4" name="Diagram 3"/>
          <p:cNvGraphicFramePr/>
          <p:nvPr>
            <p:extLst>
              <p:ext uri="{D42A27DB-BD31-4B8C-83A1-F6EECF244321}">
                <p14:modId xmlns:p14="http://schemas.microsoft.com/office/powerpoint/2010/main" val="1878958132"/>
              </p:ext>
            </p:extLst>
          </p:nvPr>
        </p:nvGraphicFramePr>
        <p:xfrm>
          <a:off x="1524000" y="152400"/>
          <a:ext cx="6096000" cy="60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Table 4"/>
          <p:cNvGraphicFramePr>
            <a:graphicFrameLocks noGrp="1"/>
          </p:cNvGraphicFramePr>
          <p:nvPr>
            <p:extLst>
              <p:ext uri="{D42A27DB-BD31-4B8C-83A1-F6EECF244321}">
                <p14:modId xmlns:p14="http://schemas.microsoft.com/office/powerpoint/2010/main" val="967804601"/>
              </p:ext>
            </p:extLst>
          </p:nvPr>
        </p:nvGraphicFramePr>
        <p:xfrm>
          <a:off x="228600" y="914400"/>
          <a:ext cx="8686800" cy="5181600"/>
        </p:xfrm>
        <a:graphic>
          <a:graphicData uri="http://schemas.openxmlformats.org/drawingml/2006/table">
            <a:tbl>
              <a:tblPr firstRow="1" bandRow="1">
                <a:tableStyleId>{5C22544A-7EE6-4342-B048-85BDC9FD1C3A}</a:tableStyleId>
              </a:tblPr>
              <a:tblGrid>
                <a:gridCol w="8686800"/>
              </a:tblGrid>
              <a:tr h="5181600">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u="sng" dirty="0" smtClean="0">
                          <a:solidFill>
                            <a:schemeClr val="tx1"/>
                          </a:solidFill>
                          <a:latin typeface="+mn-lt"/>
                          <a:ea typeface="Tahoma" panose="020B0604030504040204" pitchFamily="34" charset="0"/>
                          <a:cs typeface="Tahoma" panose="020B0604030504040204" pitchFamily="34" charset="0"/>
                        </a:rPr>
                        <a:t>OFFLINE TRANSFER-IN :: </a:t>
                      </a:r>
                      <a:r>
                        <a:rPr lang="en-US" altLang="en-US" sz="1800" b="1" u="sng" dirty="0" smtClean="0">
                          <a:solidFill>
                            <a:schemeClr val="tx1"/>
                          </a:solidFill>
                          <a:latin typeface="+mn-lt"/>
                        </a:rPr>
                        <a:t>CHALLENGES</a:t>
                      </a:r>
                    </a:p>
                    <a:p>
                      <a:pPr marL="0" indent="0" algn="ctr">
                        <a:buFont typeface="Arial" panose="020B0604020202020204" pitchFamily="34" charset="0"/>
                        <a:buNone/>
                      </a:pPr>
                      <a:endParaRPr lang="en-US" sz="1800" b="0" u="sng"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a:defRPr/>
                      </a:pPr>
                      <a:r>
                        <a:rPr lang="en-AU" sz="1800" b="1" dirty="0" smtClean="0">
                          <a:solidFill>
                            <a:schemeClr val="tx1"/>
                          </a:solidFill>
                          <a:latin typeface="+mn-lt"/>
                        </a:rPr>
                        <a:t>Delay in transfer process if member submitted application in Hard copy</a:t>
                      </a:r>
                    </a:p>
                    <a:p>
                      <a:pPr>
                        <a:defRPr/>
                      </a:pPr>
                      <a:endParaRPr lang="en-AU" sz="1800" b="0" dirty="0" smtClean="0">
                        <a:solidFill>
                          <a:schemeClr val="tx1"/>
                        </a:solidFill>
                        <a:latin typeface="+mn-lt"/>
                      </a:endParaRPr>
                    </a:p>
                    <a:p>
                      <a:pPr marL="285750" lvl="0" indent="-285750">
                        <a:lnSpc>
                          <a:spcPct val="250000"/>
                        </a:lnSpc>
                        <a:buFont typeface="Arial" panose="020B0604020202020204" pitchFamily="34" charset="0"/>
                        <a:buChar char="•"/>
                        <a:defRPr/>
                      </a:pPr>
                      <a:r>
                        <a:rPr lang="en-AU" sz="1800" b="0" dirty="0" smtClean="0">
                          <a:solidFill>
                            <a:schemeClr val="tx1"/>
                          </a:solidFill>
                          <a:latin typeface="+mn-lt"/>
                        </a:rPr>
                        <a:t>Within PF office verification is required which is time consuming</a:t>
                      </a:r>
                    </a:p>
                    <a:p>
                      <a:pPr marL="285750" lvl="0" indent="-285750">
                        <a:lnSpc>
                          <a:spcPct val="250000"/>
                        </a:lnSpc>
                        <a:buFont typeface="Arial" panose="020B0604020202020204" pitchFamily="34" charset="0"/>
                        <a:buChar char="•"/>
                        <a:defRPr/>
                      </a:pPr>
                      <a:r>
                        <a:rPr lang="en-AU" sz="1800" b="0" dirty="0" smtClean="0">
                          <a:solidFill>
                            <a:schemeClr val="tx1"/>
                          </a:solidFill>
                          <a:latin typeface="+mn-lt"/>
                        </a:rPr>
                        <a:t>Previous employer involvement like claim attestation by the present employer</a:t>
                      </a:r>
                    </a:p>
                    <a:p>
                      <a:pPr marL="285750" lvl="0" indent="-285750">
                        <a:lnSpc>
                          <a:spcPct val="250000"/>
                        </a:lnSpc>
                        <a:buFont typeface="Arial" panose="020B0604020202020204" pitchFamily="34" charset="0"/>
                        <a:buChar char="•"/>
                        <a:defRPr/>
                      </a:pPr>
                      <a:r>
                        <a:rPr lang="en-AU" sz="1800" b="0" dirty="0" smtClean="0">
                          <a:solidFill>
                            <a:schemeClr val="tx1"/>
                          </a:solidFill>
                          <a:latin typeface="+mn-lt"/>
                        </a:rPr>
                        <a:t>Document Loss in transit </a:t>
                      </a:r>
                    </a:p>
                    <a:p>
                      <a:pPr marL="285750" lvl="0" indent="-285750">
                        <a:lnSpc>
                          <a:spcPct val="250000"/>
                        </a:lnSpc>
                        <a:buFont typeface="Arial" panose="020B0604020202020204" pitchFamily="34" charset="0"/>
                        <a:buChar char="•"/>
                        <a:defRPr/>
                      </a:pPr>
                      <a:r>
                        <a:rPr lang="en-AU" sz="1800" b="0" dirty="0" smtClean="0">
                          <a:solidFill>
                            <a:schemeClr val="tx1"/>
                          </a:solidFill>
                          <a:latin typeface="+mn-lt"/>
                        </a:rPr>
                        <a:t>Due to above it may result in possibility of applying again</a:t>
                      </a:r>
                    </a:p>
                    <a:p>
                      <a:pPr marL="285750" lvl="0" indent="-285750">
                        <a:lnSpc>
                          <a:spcPct val="250000"/>
                        </a:lnSpc>
                        <a:buFont typeface="Arial" panose="020B0604020202020204" pitchFamily="34" charset="0"/>
                        <a:buChar char="•"/>
                        <a:defRPr/>
                      </a:pPr>
                      <a:r>
                        <a:rPr lang="en-US" sz="1800" b="0" dirty="0" smtClean="0">
                          <a:solidFill>
                            <a:schemeClr val="tx1"/>
                          </a:solidFill>
                          <a:latin typeface="+mn-lt"/>
                        </a:rPr>
                        <a:t>Normal time for transfer at least 1 month which can extend to </a:t>
                      </a:r>
                      <a:r>
                        <a:rPr lang="en-US" sz="1800" b="0" dirty="0" smtClean="0">
                          <a:solidFill>
                            <a:schemeClr val="tx1"/>
                          </a:solidFill>
                          <a:latin typeface="+mn-lt"/>
                        </a:rPr>
                        <a:t>4-5 </a:t>
                      </a:r>
                      <a:r>
                        <a:rPr lang="en-US" sz="1800" b="0" dirty="0" smtClean="0">
                          <a:solidFill>
                            <a:schemeClr val="tx1"/>
                          </a:solidFill>
                          <a:latin typeface="+mn-lt"/>
                        </a:rPr>
                        <a:t>months</a:t>
                      </a:r>
                    </a:p>
                    <a:p>
                      <a:pPr algn="ctr">
                        <a:defRPr/>
                      </a:pPr>
                      <a:endParaRPr lang="en-US" sz="1600" b="0" dirty="0" smtClean="0">
                        <a:solidFill>
                          <a:schemeClr val="tx1"/>
                        </a:solidFill>
                      </a:endParaRPr>
                    </a:p>
                  </a:txBody>
                  <a:tcPr>
                    <a:noFill/>
                  </a:tcPr>
                </a:tc>
              </a:tr>
            </a:tbl>
          </a:graphicData>
        </a:graphic>
      </p:graphicFrame>
    </p:spTree>
    <p:extLst>
      <p:ext uri="{BB962C8B-B14F-4D97-AF65-F5344CB8AC3E}">
        <p14:creationId xmlns:p14="http://schemas.microsoft.com/office/powerpoint/2010/main" val="7301765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88</TotalTime>
  <Words>635</Words>
  <Application>Microsoft Office PowerPoint</Application>
  <PresentationFormat>On-screen Show (4:3)</PresentationFormat>
  <Paragraphs>51</Paragraphs>
  <Slides>5</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vt:i4>
      </vt:variant>
    </vt:vector>
  </HeadingPairs>
  <TitlesOfParts>
    <vt:vector size="8" baseType="lpstr">
      <vt:lpstr>NewsPrint</vt:lpstr>
      <vt:lpstr>Adobe Acrobat Document</vt:lpstr>
      <vt:lpstr>Acrobat Document</vt:lpstr>
      <vt:lpstr>Process for  PF and Pension Transfer</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Veenu</dc:creator>
  <cp:lastModifiedBy>Veenu</cp:lastModifiedBy>
  <cp:revision>66</cp:revision>
  <dcterms:created xsi:type="dcterms:W3CDTF">2015-06-11T03:01:04Z</dcterms:created>
  <dcterms:modified xsi:type="dcterms:W3CDTF">2015-06-11T07:39:25Z</dcterms:modified>
</cp:coreProperties>
</file>