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62"/>
  </p:notesMasterIdLst>
  <p:handoutMasterIdLst>
    <p:handoutMasterId r:id="rId63"/>
  </p:handoutMasterIdLst>
  <p:sldIdLst>
    <p:sldId id="258" r:id="rId5"/>
    <p:sldId id="283" r:id="rId6"/>
    <p:sldId id="284" r:id="rId7"/>
    <p:sldId id="261" r:id="rId8"/>
    <p:sldId id="286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2" r:id="rId26"/>
    <p:sldId id="313" r:id="rId27"/>
    <p:sldId id="314" r:id="rId28"/>
    <p:sldId id="310" r:id="rId29"/>
    <p:sldId id="311" r:id="rId30"/>
    <p:sldId id="299" r:id="rId31"/>
    <p:sldId id="315" r:id="rId32"/>
    <p:sldId id="317" r:id="rId33"/>
    <p:sldId id="318" r:id="rId34"/>
    <p:sldId id="320" r:id="rId35"/>
    <p:sldId id="321" r:id="rId36"/>
    <p:sldId id="319" r:id="rId37"/>
    <p:sldId id="323" r:id="rId38"/>
    <p:sldId id="324" r:id="rId39"/>
    <p:sldId id="325" r:id="rId40"/>
    <p:sldId id="326" r:id="rId41"/>
    <p:sldId id="327" r:id="rId42"/>
    <p:sldId id="329" r:id="rId43"/>
    <p:sldId id="330" r:id="rId44"/>
    <p:sldId id="334" r:id="rId45"/>
    <p:sldId id="335" r:id="rId46"/>
    <p:sldId id="331" r:id="rId47"/>
    <p:sldId id="332" r:id="rId48"/>
    <p:sldId id="333" r:id="rId49"/>
    <p:sldId id="336" r:id="rId50"/>
    <p:sldId id="337" r:id="rId51"/>
    <p:sldId id="340" r:id="rId52"/>
    <p:sldId id="341" r:id="rId53"/>
    <p:sldId id="338" r:id="rId54"/>
    <p:sldId id="339" r:id="rId55"/>
    <p:sldId id="328" r:id="rId56"/>
    <p:sldId id="342" r:id="rId57"/>
    <p:sldId id="343" r:id="rId58"/>
    <p:sldId id="344" r:id="rId59"/>
    <p:sldId id="280" r:id="rId60"/>
    <p:sldId id="290" r:id="rId6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B3CA9-9B5F-468D-92C3-AA440165990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35CDAAEB-2D9A-4A95-9DE5-B57EA387F9FF}" type="pres">
      <dgm:prSet presAssocID="{A8EB3CA9-9B5F-468D-92C3-AA4401659900}" presName="Name0" presStyleCnt="0">
        <dgm:presLayoutVars>
          <dgm:dir/>
          <dgm:animLvl val="lvl"/>
          <dgm:resizeHandles val="exact"/>
        </dgm:presLayoutVars>
      </dgm:prSet>
      <dgm:spPr/>
    </dgm:pt>
    <dgm:pt modelId="{C6AAB232-07E8-4429-9F45-E7E9FA2DA859}" type="pres">
      <dgm:prSet presAssocID="{A8EB3CA9-9B5F-468D-92C3-AA4401659900}" presName="dummy" presStyleCnt="0"/>
      <dgm:spPr/>
    </dgm:pt>
    <dgm:pt modelId="{B4310A90-C662-4325-804F-8FDE2C5601C3}" type="pres">
      <dgm:prSet presAssocID="{A8EB3CA9-9B5F-468D-92C3-AA4401659900}" presName="linH" presStyleCnt="0"/>
      <dgm:spPr/>
    </dgm:pt>
    <dgm:pt modelId="{D6454E5F-562D-4A94-B29A-34F0F0CE04E1}" type="pres">
      <dgm:prSet presAssocID="{A8EB3CA9-9B5F-468D-92C3-AA4401659900}" presName="padding1" presStyleCnt="0"/>
      <dgm:spPr/>
    </dgm:pt>
    <dgm:pt modelId="{C83938F9-553B-4513-90B1-FD8887AFB7BF}" type="pres">
      <dgm:prSet presAssocID="{A8EB3CA9-9B5F-468D-92C3-AA4401659900}" presName="padding2" presStyleCnt="0"/>
      <dgm:spPr/>
    </dgm:pt>
    <dgm:pt modelId="{55B2163E-7E0C-4789-B827-762B0E763080}" type="pres">
      <dgm:prSet presAssocID="{A8EB3CA9-9B5F-468D-92C3-AA4401659900}" presName="negArrow" presStyleCnt="0"/>
      <dgm:spPr/>
    </dgm:pt>
    <dgm:pt modelId="{EC85E11E-FDB1-4385-87F0-343A4A6BECDC}" type="pres">
      <dgm:prSet presAssocID="{A8EB3CA9-9B5F-468D-92C3-AA4401659900}" presName="backgroundArrow" presStyleLbl="node1" presStyleIdx="0" presStyleCnt="1" custLinFactNeighborY="-38915"/>
      <dgm:spPr/>
    </dgm:pt>
  </dgm:ptLst>
  <dgm:cxnLst>
    <dgm:cxn modelId="{3F2F2616-9E46-464B-8F13-4EBF873027BC}" type="presOf" srcId="{A8EB3CA9-9B5F-468D-92C3-AA4401659900}" destId="{35CDAAEB-2D9A-4A95-9DE5-B57EA387F9FF}" srcOrd="0" destOrd="0" presId="urn:microsoft.com/office/officeart/2005/8/layout/hProcess3"/>
    <dgm:cxn modelId="{20D56D83-FCF6-4C01-B37E-CDF87D402ED3}" type="presParOf" srcId="{35CDAAEB-2D9A-4A95-9DE5-B57EA387F9FF}" destId="{C6AAB232-07E8-4429-9F45-E7E9FA2DA859}" srcOrd="0" destOrd="0" presId="urn:microsoft.com/office/officeart/2005/8/layout/hProcess3"/>
    <dgm:cxn modelId="{11A4357C-B50A-4491-A8EB-AD670E76AAC5}" type="presParOf" srcId="{35CDAAEB-2D9A-4A95-9DE5-B57EA387F9FF}" destId="{B4310A90-C662-4325-804F-8FDE2C5601C3}" srcOrd="1" destOrd="0" presId="urn:microsoft.com/office/officeart/2005/8/layout/hProcess3"/>
    <dgm:cxn modelId="{C81449E7-55D7-42C2-A88E-5BB18C1DC4A2}" type="presParOf" srcId="{B4310A90-C662-4325-804F-8FDE2C5601C3}" destId="{D6454E5F-562D-4A94-B29A-34F0F0CE04E1}" srcOrd="0" destOrd="0" presId="urn:microsoft.com/office/officeart/2005/8/layout/hProcess3"/>
    <dgm:cxn modelId="{B045C7D2-2F6E-4178-BE50-EA9E0ACAC458}" type="presParOf" srcId="{B4310A90-C662-4325-804F-8FDE2C5601C3}" destId="{C83938F9-553B-4513-90B1-FD8887AFB7BF}" srcOrd="1" destOrd="0" presId="urn:microsoft.com/office/officeart/2005/8/layout/hProcess3"/>
    <dgm:cxn modelId="{D429F318-61E7-47EE-8580-3A8039FE0D35}" type="presParOf" srcId="{B4310A90-C662-4325-804F-8FDE2C5601C3}" destId="{55B2163E-7E0C-4789-B827-762B0E763080}" srcOrd="2" destOrd="0" presId="urn:microsoft.com/office/officeart/2005/8/layout/hProcess3"/>
    <dgm:cxn modelId="{C2DCB9A4-D150-49F7-93BC-230749844416}" type="presParOf" srcId="{B4310A90-C662-4325-804F-8FDE2C5601C3}" destId="{EC85E11E-FDB1-4385-87F0-343A4A6BECD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5E11E-FDB1-4385-87F0-343A4A6BECDC}">
      <dsp:nvSpPr>
        <dsp:cNvPr id="0" name=""/>
        <dsp:cNvSpPr/>
      </dsp:nvSpPr>
      <dsp:spPr>
        <a:xfrm>
          <a:off x="0" y="0"/>
          <a:ext cx="4410745" cy="79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271981-356B-40D6-839A-88F73C3694D5}" type="datetime1">
              <a:rPr lang="fr-FR" smtClean="0"/>
              <a:t>29/11/2021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80CC52-1D61-4C2C-A0FC-8BC9C4116966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82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288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93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71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456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532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791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02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047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07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42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763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339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927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181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192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801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908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784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893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14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00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642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13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7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FF3BC-AFCF-47C4-88AF-1CF76B6F1C34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3C6EDAD-03EB-4F25-A790-FA572A614562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41A77-5745-455C-9289-A199F6DFED01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4E8592-1A43-47C6-86D8-3B2CCA54BCE8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CF5C74-3E6A-4A3F-A2E4-3AD32197C9A8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D61D088-210F-42DC-ACD5-E1FFEF1098D4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E80C968-2054-44C3-B09B-F851B537D294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941406-F29F-4B16-A525-7D046BB12041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D98C02E-D6F4-4B92-B035-AB316F10DE93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 rtl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3838D5B-520B-4348-B77E-A945FEB2A3F0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7FF54D-0E67-4DFF-A299-1B42A6842A48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d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5975F-AF97-48B0-A771-BDE84E3E63E7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3883D-CBBA-4740-A296-FA0AD91D38E0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E2845-AB0C-47C2-AA68-C880B7EE65F1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574EA-292B-4DF2-89A5-1F6FCB4C59DC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2FF245-2F07-41EE-836D-2FC9DFD46227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14C5-0BA7-484D-8D85-04DDAD281388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1AD53-A2E2-48F9-A40E-DFB99192E3E9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DC39D-A212-47A5-9B38-897F0B72D8B4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 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B483F18-6566-433B-91B2-3CA3376755C7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 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607C9D3-1F07-42C9-B1E4-B644CC70D1F7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pixabay.com/fr/ordinateur-technologie-internet-web-312476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8.png"/><Relationship Id="rId9" Type="http://schemas.microsoft.com/office/2007/relationships/diagramDrawing" Target="../diagrams/drawing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v1.fftt.com/administratif/telechargement/spidd/spidd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ebv1.fftt.com/administratif/telechargement/spidd/spidd509.exe" TargetMode="External"/><Relationship Id="rId4" Type="http://schemas.openxmlformats.org/officeDocument/2006/relationships/hyperlink" Target="http://webv1.fftt.com/administratif/telechargement/spidd/Installation_SPIDD.doc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hyperlink" Target="http://spid.fft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8489"/>
            <a:ext cx="6311900" cy="384102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2118472"/>
          </a:xfrm>
        </p:spPr>
        <p:txBody>
          <a:bodyPr rtlCol="0"/>
          <a:lstStyle/>
          <a:p>
            <a:pPr algn="ctr" rtl="0"/>
            <a:r>
              <a:rPr lang="fr-FR" dirty="0"/>
              <a:t>SPIDD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+mj-lt"/>
              </a:rPr>
              <a:t>Formation</a:t>
            </a:r>
          </a:p>
          <a:p>
            <a:pPr rtl="0"/>
            <a:r>
              <a:rPr lang="fr-FR" dirty="0">
                <a:latin typeface="+mj-lt"/>
              </a:rPr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Exécution 3/3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2000" i="1" u="none" strike="noStrike" baseline="0" dirty="0"/>
              <a:t>Lancer le programme SPIDD</a:t>
            </a:r>
          </a:p>
          <a:p>
            <a:pPr lvl="3"/>
            <a:endParaRPr lang="fr-FR" sz="1800" i="1" dirty="0"/>
          </a:p>
          <a:p>
            <a:pPr lvl="3"/>
            <a:r>
              <a:rPr lang="fr-FR" sz="2000" i="1" u="none" strike="noStrike" baseline="0" dirty="0"/>
              <a:t>Pas de Mot de passe, puis [ OK ]</a:t>
            </a:r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r>
              <a:rPr lang="fr-FR" sz="2000" i="1" dirty="0"/>
              <a:t>Ajoutons les textes sous les boutons, menu Outils / Préférences …</a:t>
            </a:r>
          </a:p>
          <a:p>
            <a:pPr lvl="4"/>
            <a:r>
              <a:rPr lang="fr-FR" sz="1800" i="1" dirty="0"/>
              <a:t>Cocher « Texte des boutons »</a:t>
            </a:r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u="none" strike="noStrike" baseline="0" dirty="0"/>
          </a:p>
          <a:p>
            <a:pPr lvl="4"/>
            <a:endParaRPr lang="fr-FR" sz="1800" i="1" u="none" strike="noStrike" baseline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6C711D-1616-46D4-8904-C3DF9FE0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6" y="1737360"/>
            <a:ext cx="1009650" cy="1143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E0B3C6-AA36-44DF-8A49-C4B6BAAAA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682" y="884872"/>
            <a:ext cx="4124325" cy="17049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FF7087-5601-4697-BA40-F06910EAB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205" y="4075847"/>
            <a:ext cx="2276475" cy="24955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12686F9-E5A7-49AF-843E-DB459A824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095" y="3315521"/>
            <a:ext cx="626832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7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/>
              <a:t>Tournoi Local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29" y="637563"/>
            <a:ext cx="4654296" cy="467266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Création d’une épreuve</a:t>
            </a:r>
          </a:p>
          <a:p>
            <a:pPr rtl="0"/>
            <a:r>
              <a:rPr lang="fr-FR" dirty="0"/>
              <a:t>Création d’une division </a:t>
            </a:r>
          </a:p>
          <a:p>
            <a:pPr rtl="0"/>
            <a:r>
              <a:rPr lang="fr-FR" dirty="0"/>
              <a:t>Gestion des divisions</a:t>
            </a:r>
          </a:p>
          <a:p>
            <a:pPr rtl="0"/>
            <a:r>
              <a:rPr lang="fr-FR" dirty="0"/>
              <a:t>Importation du référentiel</a:t>
            </a:r>
          </a:p>
          <a:p>
            <a:pPr rtl="0"/>
            <a:r>
              <a:rPr lang="fr-FR" dirty="0"/>
              <a:t>Importation des licenciés et des Clubs</a:t>
            </a:r>
          </a:p>
          <a:p>
            <a:pPr rtl="0"/>
            <a:r>
              <a:rPr lang="fr-FR" dirty="0"/>
              <a:t>Vérification des importations</a:t>
            </a:r>
          </a:p>
          <a:p>
            <a:pPr rtl="0"/>
            <a:r>
              <a:rPr lang="fr-FR" dirty="0"/>
              <a:t>Saisie des inscriptions</a:t>
            </a:r>
          </a:p>
          <a:p>
            <a:pPr rtl="0"/>
            <a:r>
              <a:rPr lang="fr-FR" dirty="0"/>
              <a:t>Liste des inscriptions</a:t>
            </a:r>
          </a:p>
          <a:p>
            <a:pPr rtl="0"/>
            <a:r>
              <a:rPr lang="fr-FR" dirty="0"/>
              <a:t>Créer les poules</a:t>
            </a:r>
          </a:p>
          <a:p>
            <a:pPr rtl="0"/>
            <a:r>
              <a:rPr lang="fr-FR" dirty="0"/>
              <a:t>Résultat des poules</a:t>
            </a:r>
          </a:p>
        </p:txBody>
      </p:sp>
      <p:grpSp>
        <p:nvGrpSpPr>
          <p:cNvPr id="10" name="Groupe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56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Création d’une 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2000" i="1" u="none" strike="noStrike" baseline="0" dirty="0"/>
              <a:t>Valider dans le menu Gestion sportive / Epreuves</a:t>
            </a:r>
          </a:p>
          <a:p>
            <a:pPr lvl="3"/>
            <a:r>
              <a:rPr lang="fr-FR" sz="2000" i="1" dirty="0"/>
              <a:t>Ou le bouton raccourci [ Epreuves ]</a:t>
            </a:r>
          </a:p>
          <a:p>
            <a:pPr lvl="3"/>
            <a:endParaRPr lang="fr-FR" sz="2000" i="1" dirty="0"/>
          </a:p>
          <a:p>
            <a:pPr lvl="3"/>
            <a:r>
              <a:rPr lang="fr-FR" sz="2000" i="1" dirty="0"/>
              <a:t> La fenêtre Liste des épreuves / Division s’ouvre</a:t>
            </a:r>
          </a:p>
          <a:p>
            <a:pPr lvl="3"/>
            <a:r>
              <a:rPr lang="fr-FR" sz="2000" i="1" dirty="0"/>
              <a:t>Puis dans la barre de gauche [ Créer épreuve ]</a:t>
            </a:r>
          </a:p>
          <a:p>
            <a:pPr lvl="3"/>
            <a:r>
              <a:rPr lang="fr-FR" sz="2000" i="1" dirty="0"/>
              <a:t>Une nouvelle fenêtre vient de s’ouvrir, renseigner </a:t>
            </a:r>
          </a:p>
          <a:p>
            <a:pPr marL="749808" lvl="4" indent="0">
              <a:buNone/>
            </a:pPr>
            <a:r>
              <a:rPr lang="fr-FR" sz="2000" i="1" dirty="0"/>
              <a:t>les champs</a:t>
            </a:r>
          </a:p>
          <a:p>
            <a:pPr marL="749808" lvl="4" indent="0">
              <a:buNone/>
            </a:pPr>
            <a:r>
              <a:rPr lang="fr-FR" sz="2000" i="1" dirty="0"/>
              <a:t>et [ OK ]</a:t>
            </a:r>
          </a:p>
          <a:p>
            <a:pPr lvl="3"/>
            <a:endParaRPr lang="fr-FR" sz="2000" i="1" u="none" strike="noStrike" baseline="0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u="none" strike="noStrike" baseline="0" dirty="0"/>
          </a:p>
          <a:p>
            <a:pPr lvl="4"/>
            <a:endParaRPr lang="fr-FR" sz="1800" i="1" u="none" strike="noStrike" baseline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E4A17D-2834-44D7-8083-2F5E9D68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63" y="1657794"/>
            <a:ext cx="4258269" cy="11431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566D18-82D3-4A6D-9536-5F69F8AE7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64" y="2187767"/>
            <a:ext cx="724001" cy="9907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A3EAF1A-D8D9-4936-94BA-17B85C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024" y="2932737"/>
            <a:ext cx="3465708" cy="257641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555AA4F-0215-4637-A02F-61ABC7F1E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19" y="3327621"/>
            <a:ext cx="1362265" cy="21815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35E5E13-B7B3-4473-B2B3-AED6FA5C8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823" y="4418385"/>
            <a:ext cx="449642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Création d’une division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2000" i="1" u="none" strike="noStrike" baseline="0" dirty="0"/>
              <a:t>Bouton [ Créer Division ]</a:t>
            </a:r>
          </a:p>
          <a:p>
            <a:pPr lvl="3"/>
            <a:r>
              <a:rPr lang="fr-FR" sz="2000" i="1" dirty="0"/>
              <a:t>Remplir le nouvel écran</a:t>
            </a:r>
          </a:p>
          <a:p>
            <a:pPr lvl="3"/>
            <a:r>
              <a:rPr lang="fr-FR" sz="2000" i="1" u="none" strike="noStrike" baseline="0" dirty="0"/>
              <a:t>Valider par [ Ok ]</a:t>
            </a:r>
          </a:p>
          <a:p>
            <a:pPr lvl="3"/>
            <a:endParaRPr lang="fr-FR" sz="2000" i="1" dirty="0"/>
          </a:p>
          <a:p>
            <a:pPr lvl="3"/>
            <a:endParaRPr lang="fr-FR" sz="2000" i="1" dirty="0"/>
          </a:p>
          <a:p>
            <a:pPr lvl="3"/>
            <a:endParaRPr lang="fr-FR" sz="2000" i="1" dirty="0"/>
          </a:p>
          <a:p>
            <a:pPr lvl="3"/>
            <a:endParaRPr lang="fr-FR" sz="2000" i="1" dirty="0"/>
          </a:p>
          <a:p>
            <a:pPr lvl="3"/>
            <a:r>
              <a:rPr lang="fr-FR" sz="2000" i="1" u="none" strike="noStrike" baseline="0" dirty="0"/>
              <a:t>Une division vient d’être ajoutée</a:t>
            </a:r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u="none" strike="noStrike" baseline="0" dirty="0"/>
          </a:p>
          <a:p>
            <a:pPr lvl="4"/>
            <a:endParaRPr lang="fr-FR" sz="1800" i="1" u="none" strike="noStrike" baseline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C0C78F-6D7C-4F63-8B96-0AB1FA98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27" y="1737360"/>
            <a:ext cx="581106" cy="1876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D85F5A-5735-4406-A18D-14C1410D2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135" y="378047"/>
            <a:ext cx="4053138" cy="30509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BB534F7-8AD2-4A5A-A1B9-BA597AF15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493" y="3653575"/>
            <a:ext cx="4085780" cy="30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des divisions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2000" i="1" u="none" strike="noStrike" baseline="0" dirty="0"/>
              <a:t>Bouton [ Gérer Division ]</a:t>
            </a:r>
          </a:p>
          <a:p>
            <a:pPr lvl="3"/>
            <a:r>
              <a:rPr lang="fr-FR" sz="1800" i="1" dirty="0"/>
              <a:t>Présentation des onglets [ Poules ] et </a:t>
            </a:r>
          </a:p>
          <a:p>
            <a:pPr marL="566928" lvl="3" indent="0">
              <a:buNone/>
            </a:pPr>
            <a:r>
              <a:rPr lang="fr-FR" sz="1800" i="1" dirty="0"/>
              <a:t>[ Organisation Tableau ]</a:t>
            </a:r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u="none" strike="noStrike" baseline="0" dirty="0"/>
          </a:p>
          <a:p>
            <a:pPr lvl="4"/>
            <a:endParaRPr lang="fr-FR" sz="1800" i="1" u="none" strike="noStrike" baseline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651877-FB3A-4574-9A82-9ECCEC04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76" y="286602"/>
            <a:ext cx="5434141" cy="36394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7CB7A34-F619-425F-A3E6-0F0C94AE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03164"/>
            <a:ext cx="5041639" cy="32406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51A39BF-72D4-497C-BC43-D869E8BE5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876" y="4180149"/>
            <a:ext cx="5039374" cy="25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1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Importation du référentiel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 lnSpcReduction="10000"/>
          </a:bodyPr>
          <a:lstStyle/>
          <a:p>
            <a:pPr lvl="3"/>
            <a:r>
              <a:rPr lang="fr-FR" sz="1800" i="1" dirty="0"/>
              <a:t>Valider le menu </a:t>
            </a:r>
          </a:p>
          <a:p>
            <a:pPr marL="566928" lvl="3" indent="0">
              <a:buNone/>
            </a:pPr>
            <a:r>
              <a:rPr lang="fr-FR" sz="1800" i="1" dirty="0"/>
              <a:t>	Communication / Import depuis SPID / Import Référentiel</a:t>
            </a:r>
          </a:p>
          <a:p>
            <a:pPr lvl="3"/>
            <a:r>
              <a:rPr lang="fr-FR" sz="1800" i="1" u="none" strike="noStrike" baseline="0" dirty="0"/>
              <a:t>Choisir le fichier ref_CFRSEN_20191004.txt</a:t>
            </a:r>
          </a:p>
          <a:p>
            <a:pPr lvl="3"/>
            <a:r>
              <a:rPr lang="fr-FR" sz="1800" i="1" dirty="0"/>
              <a:t>Puis bouton [ Ouvrir ]</a:t>
            </a:r>
          </a:p>
          <a:p>
            <a:pPr lvl="3"/>
            <a:endParaRPr lang="fr-FR" sz="1800" i="1" dirty="0"/>
          </a:p>
          <a:p>
            <a:pPr lvl="3"/>
            <a:r>
              <a:rPr lang="fr-FR" sz="1800" i="1" dirty="0"/>
              <a:t>Le fichier est maintenant sélectionné</a:t>
            </a:r>
          </a:p>
          <a:p>
            <a:pPr lvl="3"/>
            <a:r>
              <a:rPr lang="fr-FR" sz="1800" i="1" dirty="0"/>
              <a:t>Nous pouvons </a:t>
            </a:r>
          </a:p>
          <a:p>
            <a:pPr marL="566928" lvl="3" indent="0">
              <a:buNone/>
            </a:pPr>
            <a:r>
              <a:rPr lang="fr-FR" sz="1800" i="1" dirty="0"/>
              <a:t>utiliser le bouton [ Import ]</a:t>
            </a:r>
          </a:p>
          <a:p>
            <a:pPr lvl="3"/>
            <a:endParaRPr lang="fr-FR" sz="1800" i="1" dirty="0"/>
          </a:p>
          <a:p>
            <a:pPr lvl="3"/>
            <a:r>
              <a:rPr lang="fr-FR" sz="1800" i="1" dirty="0"/>
              <a:t>Vérifier si le message</a:t>
            </a:r>
          </a:p>
          <a:p>
            <a:pPr marL="566928" lvl="3" indent="0">
              <a:buNone/>
            </a:pPr>
            <a:r>
              <a:rPr lang="fr-FR" sz="1800" b="1" i="1" dirty="0">
                <a:solidFill>
                  <a:srgbClr val="FFC000"/>
                </a:solidFill>
              </a:rPr>
              <a:t>Traitement bien terminé</a:t>
            </a:r>
          </a:p>
          <a:p>
            <a:pPr lvl="3"/>
            <a:r>
              <a:rPr lang="fr-FR" sz="1800" i="1" dirty="0"/>
              <a:t>Bouton [ Annuler ]</a:t>
            </a:r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u="none" strike="noStrike" baseline="0" dirty="0"/>
          </a:p>
          <a:p>
            <a:pPr lvl="4"/>
            <a:endParaRPr lang="fr-FR" sz="1800" i="1" u="none" strike="noStrike" baseline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0CF619-84B0-4638-8274-B9B0DAAA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23" y="341409"/>
            <a:ext cx="4105848" cy="15813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70883A3-0367-4AE0-BFB4-70606470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623" y="2108201"/>
            <a:ext cx="4105848" cy="26451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A75EC7-EB84-4E2D-BE94-8F27FDCEF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270" y="4200921"/>
            <a:ext cx="2978434" cy="25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Importation des licencier et des Clubs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1800" i="1" dirty="0"/>
              <a:t>Valider le menu </a:t>
            </a:r>
          </a:p>
          <a:p>
            <a:pPr marL="566928" lvl="3" indent="0">
              <a:buNone/>
            </a:pPr>
            <a:r>
              <a:rPr lang="fr-FR" sz="1800" i="1" dirty="0"/>
              <a:t>	Communication / Import depuis SPID / Import Licencié et club</a:t>
            </a:r>
          </a:p>
          <a:p>
            <a:pPr marL="566928" lvl="3" indent="0">
              <a:buNone/>
            </a:pPr>
            <a:endParaRPr lang="fr-FR" sz="1800" i="1" dirty="0"/>
          </a:p>
          <a:p>
            <a:pPr lvl="3"/>
            <a:r>
              <a:rPr lang="fr-FR" sz="1800" i="1" dirty="0"/>
              <a:t>Bouton [ Choisir un fichier d’import ]</a:t>
            </a:r>
          </a:p>
          <a:p>
            <a:pPr lvl="3"/>
            <a:r>
              <a:rPr lang="fr-FR" sz="1800" i="1" dirty="0"/>
              <a:t>Sélectionner le fichier</a:t>
            </a:r>
          </a:p>
          <a:p>
            <a:pPr marL="566928" lvl="3" indent="0">
              <a:buNone/>
            </a:pPr>
            <a:r>
              <a:rPr lang="fr-FR" sz="1800" i="1" dirty="0"/>
              <a:t>Licencie_CFRSEN_20191004.txt</a:t>
            </a:r>
          </a:p>
          <a:p>
            <a:pPr marL="566928" lvl="3" indent="0">
              <a:buNone/>
            </a:pPr>
            <a:endParaRPr lang="fr-FR" sz="1800" i="1" dirty="0"/>
          </a:p>
          <a:p>
            <a:pPr lvl="3"/>
            <a:r>
              <a:rPr lang="fr-FR" sz="1800" i="1" dirty="0"/>
              <a:t>  </a:t>
            </a:r>
          </a:p>
          <a:p>
            <a:pPr lvl="3"/>
            <a:endParaRPr lang="fr-FR" sz="1800" i="1" dirty="0"/>
          </a:p>
          <a:p>
            <a:pPr lvl="3"/>
            <a:r>
              <a:rPr lang="fr-FR" sz="1800" i="1" dirty="0"/>
              <a:t>Après confirmation [ Oui ]</a:t>
            </a:r>
          </a:p>
          <a:p>
            <a:pPr lvl="3"/>
            <a:r>
              <a:rPr lang="fr-FR" sz="1800" i="1" dirty="0"/>
              <a:t>Fin de l’importation [ Ok ]</a:t>
            </a:r>
          </a:p>
          <a:p>
            <a:pPr lvl="3"/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E0D43C-3713-46E9-910D-549EFA4A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096" y="1630566"/>
            <a:ext cx="3943900" cy="12479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CDEBC59-9A8A-49B1-8E61-7F515C2B9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96" y="3003788"/>
            <a:ext cx="4013271" cy="16750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1BC18E3-1CCD-4E66-AC5A-FA22E7BD3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232" y="3743268"/>
            <a:ext cx="2755196" cy="23531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90343A-1D8C-4589-A0BD-19D767530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061" y="4445438"/>
            <a:ext cx="1657581" cy="46679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FEAA4E7-77EF-47C1-B511-61FACD29B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08" y="5006003"/>
            <a:ext cx="1544808" cy="94179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178B834-E882-481A-8B14-9F926D98C3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492" y="4878917"/>
            <a:ext cx="3297165" cy="18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Vérification des importations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1800" i="1" dirty="0"/>
              <a:t>Retournons dans [ Gérer Division ]</a:t>
            </a:r>
          </a:p>
          <a:p>
            <a:pPr lvl="3"/>
            <a:r>
              <a:rPr lang="fr-FR" sz="1800" i="1" dirty="0"/>
              <a:t>Dans l’onglet [ Poules ]</a:t>
            </a:r>
          </a:p>
          <a:p>
            <a:pPr lvl="4"/>
            <a:r>
              <a:rPr lang="fr-FR" sz="1800" i="1" dirty="0"/>
              <a:t>La liste des poules est maintenant bien plus longue</a:t>
            </a:r>
          </a:p>
          <a:p>
            <a:pPr lvl="4"/>
            <a:endParaRPr lang="fr-FR" sz="1800" i="1" dirty="0"/>
          </a:p>
          <a:p>
            <a:pPr lvl="3"/>
            <a:r>
              <a:rPr lang="fr-FR" sz="1800" i="1" dirty="0"/>
              <a:t>Dans l’onglet [ Organisation Tableau ]</a:t>
            </a:r>
          </a:p>
          <a:p>
            <a:pPr lvl="4"/>
            <a:r>
              <a:rPr lang="fr-FR" sz="1800" i="1" dirty="0"/>
              <a:t>La liste offre plus de choix</a:t>
            </a:r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2B273-B38D-4820-8506-21D7C017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093" y="1918144"/>
            <a:ext cx="4798657" cy="14507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E76102-12CF-45F2-B764-A6D6D5688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523" y="3489100"/>
            <a:ext cx="3757929" cy="40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fr-FR" dirty="0"/>
              <a:t>Saisie des inscriptions 1 /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2000" i="1" dirty="0"/>
              <a:t>Charger l’écran épreuve</a:t>
            </a:r>
          </a:p>
          <a:p>
            <a:pPr lvl="3"/>
            <a:r>
              <a:rPr lang="fr-FR" sz="2000" i="1" dirty="0"/>
              <a:t>Sélectionner le tableau</a:t>
            </a:r>
          </a:p>
          <a:p>
            <a:pPr marL="566928" lvl="3" indent="0">
              <a:buNone/>
            </a:pPr>
            <a:endParaRPr lang="fr-FR" sz="2000" i="1" dirty="0"/>
          </a:p>
          <a:p>
            <a:pPr marL="566928" lvl="3" indent="0">
              <a:buNone/>
            </a:pPr>
            <a:endParaRPr lang="fr-FR" sz="2000" i="1" dirty="0"/>
          </a:p>
          <a:p>
            <a:pPr marL="566928" lvl="3" indent="0">
              <a:buNone/>
            </a:pPr>
            <a:r>
              <a:rPr lang="fr-FR" sz="1800" i="1" dirty="0"/>
              <a:t>Le titre du tableau apparait en rouge</a:t>
            </a:r>
          </a:p>
          <a:p>
            <a:pPr lvl="4"/>
            <a:r>
              <a:rPr lang="fr-FR" sz="1800" i="1" dirty="0"/>
              <a:t>Cliquer sur le bouton [ Gérer Division ] </a:t>
            </a:r>
          </a:p>
          <a:p>
            <a:pPr lvl="4"/>
            <a:r>
              <a:rPr lang="fr-FR" sz="1800" i="1" dirty="0"/>
              <a:t>Dans la fenêtre qui s’ouvre l’onglet [ Inscrits ] est actif</a:t>
            </a:r>
          </a:p>
          <a:p>
            <a:pPr lvl="4"/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52EB19-9BBF-464C-AC5D-F9CF2E22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05" y="2874266"/>
            <a:ext cx="4896533" cy="790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03C646-6E87-4B0B-B2E1-1892FFED1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62" y="3664951"/>
            <a:ext cx="752580" cy="8097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3599486-73FF-4811-A1E0-62C0BFAE2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105" y="4922676"/>
            <a:ext cx="727811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8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fr-FR" dirty="0"/>
              <a:t>Saisie des inscriptions 2 /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1800" i="1" dirty="0"/>
              <a:t>Saisie manuelle</a:t>
            </a:r>
          </a:p>
          <a:p>
            <a:pPr lvl="4"/>
            <a:r>
              <a:rPr lang="fr-FR" sz="1800" i="1" dirty="0"/>
              <a:t>Valider le bouton [ Nouveau ]</a:t>
            </a:r>
          </a:p>
          <a:p>
            <a:pPr lvl="4"/>
            <a:r>
              <a:rPr lang="fr-FR" sz="1800" i="1" dirty="0"/>
              <a:t>Une ligne est ajouter dans le tableau </a:t>
            </a:r>
          </a:p>
          <a:p>
            <a:pPr lvl="5"/>
            <a:r>
              <a:rPr lang="fr-FR" sz="1800" i="1" dirty="0"/>
              <a:t>Saisir le numéro de licence et</a:t>
            </a:r>
          </a:p>
          <a:p>
            <a:pPr lvl="5"/>
            <a:r>
              <a:rPr lang="fr-FR" sz="1800" i="1" dirty="0"/>
              <a:t>Mettre à jour le numéro de dossard si besoin</a:t>
            </a:r>
          </a:p>
          <a:p>
            <a:pPr marL="521208" lvl="3" indent="0">
              <a:buNone/>
            </a:pPr>
            <a:endParaRPr lang="fr-FR" sz="1800" i="1" dirty="0"/>
          </a:p>
          <a:p>
            <a:pPr lvl="3"/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marL="566928" lvl="3" indent="0">
              <a:buNone/>
            </a:pPr>
            <a:r>
              <a:rPr lang="fr-FR" sz="1800" i="1" dirty="0"/>
              <a:t>L’icône en haut et à droite a changé,</a:t>
            </a:r>
          </a:p>
          <a:p>
            <a:pPr marL="566928" lvl="3" indent="0">
              <a:buNone/>
            </a:pPr>
            <a:r>
              <a:rPr lang="fr-FR" sz="1800" i="1" dirty="0"/>
              <a:t>il nous indique que des modifications ne sont pas sauvegardées</a:t>
            </a:r>
          </a:p>
          <a:p>
            <a:pPr marL="566928" lvl="3" indent="0">
              <a:buNone/>
            </a:pPr>
            <a:r>
              <a:rPr lang="fr-FR" sz="1800" i="1" dirty="0"/>
              <a:t>Un click dessus enregistre les changements</a:t>
            </a:r>
          </a:p>
          <a:p>
            <a:pPr marL="566928" lvl="3" indent="0">
              <a:buNone/>
            </a:pPr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marL="749808" lvl="4" indent="0">
              <a:buNone/>
            </a:pPr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DF7F99-64BD-43B1-B88F-E161A5024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42" y="2229238"/>
            <a:ext cx="619211" cy="7049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16A2E5-40BF-4D8B-B52D-A7D12247A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65" y="3842674"/>
            <a:ext cx="7287642" cy="11812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7B534C-094C-492F-8435-F11D1E770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474" y="5185795"/>
            <a:ext cx="2276793" cy="69542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14A96B4-46C3-4FCE-9EF4-BFF02CF5F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6020903"/>
            <a:ext cx="193384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Entreprise, bureau ">
            <a:extLst>
              <a:ext uri="{FF2B5EF4-FFF2-40B4-BE49-F238E27FC236}">
                <a16:creationId xmlns:a16="http://schemas.microsoft.com/office/drawing/2014/main" id="{252793D9-9D19-46B1-AC25-73D1587617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541486"/>
          </a:xfrm>
        </p:spPr>
      </p:pic>
      <p:sp>
        <p:nvSpPr>
          <p:cNvPr id="12" name="Rectangle 11">
            <a:extLst>
              <a:ext uri="{FF2B5EF4-FFF2-40B4-BE49-F238E27FC236}">
                <a16:creationId xmlns:a16="http://schemas.microsoft.com/office/drawing/2014/main" id="{46B9FD8B-5D1C-457B-8A59-E4F48DF9C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354148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CB17B5C-4599-46ED-9FF8-F2017749EF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5033" y="2119085"/>
            <a:ext cx="2538637" cy="2107153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C9D11D0-1CA9-42D5-AF43-178886E1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Équipe de formateur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47B9F0-E0A0-4BBE-B121-CB430CF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FCD230-80C3-4221-BD83-0AF697C8C66A}"/>
              </a:ext>
            </a:extLst>
          </p:cNvPr>
          <p:cNvSpPr/>
          <p:nvPr/>
        </p:nvSpPr>
        <p:spPr>
          <a:xfrm>
            <a:off x="1395031" y="4420063"/>
            <a:ext cx="251022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fr-FR" sz="3200" b="1" dirty="0">
                <a:solidFill>
                  <a:schemeClr val="accent1"/>
                </a:solidFill>
              </a:rPr>
              <a:t>Gaëtan GOUBERT</a:t>
            </a:r>
          </a:p>
          <a:p>
            <a:pPr algn="ctr" rtl="0"/>
            <a:r>
              <a:rPr lang="fr-FR" sz="3200" b="1" dirty="0">
                <a:solidFill>
                  <a:schemeClr val="accent1"/>
                </a:solidFill>
              </a:rPr>
              <a:t>JA3 Arbitre National</a:t>
            </a:r>
          </a:p>
          <a:p>
            <a:pPr algn="ctr" rtl="0"/>
            <a:r>
              <a:rPr lang="fr-FR" dirty="0"/>
              <a:t>Formateur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034E2-BF66-4CC7-A5E7-6632D8A1EC90}"/>
              </a:ext>
            </a:extLst>
          </p:cNvPr>
          <p:cNvSpPr/>
          <p:nvPr/>
        </p:nvSpPr>
        <p:spPr>
          <a:xfrm>
            <a:off x="8355034" y="4389671"/>
            <a:ext cx="2538638" cy="18466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fr-FR" sz="3200" b="1" dirty="0">
                <a:solidFill>
                  <a:schemeClr val="accent1"/>
                </a:solidFill>
              </a:rPr>
              <a:t>Patrick CHAUTARD</a:t>
            </a:r>
          </a:p>
          <a:p>
            <a:pPr algn="ctr" rtl="0"/>
            <a:r>
              <a:rPr lang="fr-FR" sz="3200" b="1" dirty="0">
                <a:solidFill>
                  <a:schemeClr val="accent1"/>
                </a:solidFill>
              </a:rPr>
              <a:t>JA2</a:t>
            </a:r>
            <a:endParaRPr lang="fr-FR" dirty="0"/>
          </a:p>
          <a:p>
            <a:pPr algn="ctr" rtl="0"/>
            <a:r>
              <a:rPr lang="fr-FR" dirty="0"/>
              <a:t>PowerPoint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623E8F64-A337-487B-B96A-8EFD2FE6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8671" y="2147813"/>
            <a:ext cx="2056983" cy="96912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EB0A28-B294-49C5-9D69-34BA4D21E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034" y="2119085"/>
            <a:ext cx="2538636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D7E19-4799-48B3-8DFF-43E45DF0A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671" y="2244725"/>
            <a:ext cx="2056983" cy="210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8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fr-FR" dirty="0"/>
              <a:t>Saisie des inscriptions 3 /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1800" i="1" dirty="0"/>
              <a:t>Saisie à partir d’un fichier Excel</a:t>
            </a:r>
          </a:p>
          <a:p>
            <a:pPr lvl="4"/>
            <a:r>
              <a:rPr lang="fr-FR" sz="1800" i="1" dirty="0"/>
              <a:t>Ouvrir Excel est saisir le numéro de licence et de dossard</a:t>
            </a:r>
          </a:p>
          <a:p>
            <a:pPr lvl="4"/>
            <a:r>
              <a:rPr lang="fr-FR" sz="1800" i="1" dirty="0"/>
              <a:t>Valider le bouton [ Import Inscrit ]</a:t>
            </a:r>
          </a:p>
          <a:p>
            <a:pPr lvl="4"/>
            <a:r>
              <a:rPr lang="fr-FR" sz="1800" i="1" dirty="0"/>
              <a:t>Une fenêtre s’ouvre</a:t>
            </a:r>
          </a:p>
          <a:p>
            <a:pPr lvl="5"/>
            <a:r>
              <a:rPr lang="fr-FR" sz="1800" i="1" dirty="0"/>
              <a:t>[ Parcourir ] pour sélectionner le </a:t>
            </a:r>
          </a:p>
          <a:p>
            <a:pPr marL="871400" lvl="5" indent="0">
              <a:buNone/>
            </a:pPr>
            <a:r>
              <a:rPr lang="fr-FR" sz="1800" i="1" dirty="0"/>
              <a:t>fichier créer </a:t>
            </a:r>
          </a:p>
          <a:p>
            <a:pPr lvl="5"/>
            <a:r>
              <a:rPr lang="fr-FR" sz="1800" i="1" dirty="0"/>
              <a:t>Puis [ Importer dans SPIDD ]</a:t>
            </a:r>
          </a:p>
          <a:p>
            <a:pPr lvl="5"/>
            <a:r>
              <a:rPr lang="fr-FR" sz="1800" i="1" dirty="0"/>
              <a:t>Le tableau se rempli avec les</a:t>
            </a:r>
          </a:p>
          <a:p>
            <a:pPr marL="871400" lvl="5" indent="0">
              <a:buNone/>
            </a:pPr>
            <a:r>
              <a:rPr lang="fr-FR" sz="1800" i="1" dirty="0"/>
              <a:t>Inscrits</a:t>
            </a:r>
          </a:p>
          <a:p>
            <a:pPr lvl="5"/>
            <a:r>
              <a:rPr lang="fr-FR" sz="1800" i="1" dirty="0"/>
              <a:t>Une confirmation du traitement </a:t>
            </a:r>
          </a:p>
          <a:p>
            <a:pPr marL="871400" lvl="5" indent="0">
              <a:buNone/>
            </a:pPr>
            <a:r>
              <a:rPr lang="fr-FR" sz="1800" i="1" dirty="0"/>
              <a:t>Apparait</a:t>
            </a:r>
          </a:p>
          <a:p>
            <a:pPr lvl="5"/>
            <a:r>
              <a:rPr lang="fr-FR" sz="1800" i="1" dirty="0"/>
              <a:t>[ Fermer ]</a:t>
            </a:r>
          </a:p>
          <a:p>
            <a:pPr lvl="5"/>
            <a:endParaRPr lang="fr-FR" sz="1800" i="1" dirty="0"/>
          </a:p>
          <a:p>
            <a:pPr lvl="3"/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C70081-E53F-4441-999D-D1C891B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21" y="2601055"/>
            <a:ext cx="609685" cy="4953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B5CCFA-1D43-44A9-9E6E-C11A7AD29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560" y="320998"/>
            <a:ext cx="1341609" cy="25028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C438B47-030A-4FCD-AB32-E5615949C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238" y="2884340"/>
            <a:ext cx="5579710" cy="38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7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fr-FR" dirty="0"/>
              <a:t>Saisie des inscriptions 4 /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1800" i="1" dirty="0"/>
              <a:t>Saisie à partir d’un fichier Excel </a:t>
            </a:r>
          </a:p>
          <a:p>
            <a:pPr lvl="5"/>
            <a:r>
              <a:rPr lang="fr-FR" sz="1800" i="1" dirty="0"/>
              <a:t>La liste des inscrits est maintenant</a:t>
            </a:r>
          </a:p>
          <a:p>
            <a:pPr marL="871400" lvl="5" indent="0">
              <a:buNone/>
            </a:pPr>
            <a:r>
              <a:rPr lang="fr-FR" sz="1800" i="1" dirty="0"/>
              <a:t>à jour</a:t>
            </a:r>
          </a:p>
          <a:p>
            <a:pPr lvl="5"/>
            <a:r>
              <a:rPr lang="fr-FR" sz="1800" i="1" dirty="0"/>
              <a:t>Dans la liste le dossard N° 2 est absent</a:t>
            </a:r>
          </a:p>
          <a:p>
            <a:pPr lvl="5"/>
            <a:r>
              <a:rPr lang="fr-FR" sz="1800" i="1" dirty="0"/>
              <a:t>Saisir le n° de licence pour corriger</a:t>
            </a:r>
          </a:p>
          <a:p>
            <a:pPr marL="566928" lvl="3" indent="0">
              <a:buNone/>
            </a:pPr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DA8FC7-4F31-4E2C-8F36-C45A74D8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22" y="1997419"/>
            <a:ext cx="6091790" cy="389364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6DC21BE-B4C7-4635-A992-E4EC22FF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565" y="3944240"/>
            <a:ext cx="4123137" cy="13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9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Liste des inscriptions 1 /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1800" i="1" dirty="0"/>
              <a:t>Edition d’une liste des inscrits</a:t>
            </a:r>
          </a:p>
          <a:p>
            <a:pPr lvl="3"/>
            <a:r>
              <a:rPr lang="fr-FR" sz="1800" i="1" dirty="0"/>
              <a:t>Dans l’onglet [ Inscrits ], il est possible de trier en croissant (A) ou </a:t>
            </a:r>
          </a:p>
          <a:p>
            <a:pPr marL="566928" lvl="3" indent="0">
              <a:buNone/>
            </a:pPr>
            <a:r>
              <a:rPr lang="fr-FR" sz="1800" i="1" dirty="0"/>
              <a:t>décroissant (D) chaque colonnes, pour cela utiliser la touche [CTRL] </a:t>
            </a:r>
          </a:p>
          <a:p>
            <a:pPr marL="566928" lvl="3" indent="0">
              <a:buNone/>
            </a:pPr>
            <a:r>
              <a:rPr lang="fr-FR" sz="1800" i="1" dirty="0"/>
              <a:t>et un click dans l’entête de la colonne</a:t>
            </a:r>
          </a:p>
          <a:p>
            <a:pPr lvl="3"/>
            <a:r>
              <a:rPr lang="fr-FR" sz="1800" i="1" dirty="0"/>
              <a:t>Vérifier l’imprimant sélectionné</a:t>
            </a:r>
          </a:p>
          <a:p>
            <a:pPr marL="566928" lvl="3" indent="0">
              <a:buNone/>
            </a:pPr>
            <a:r>
              <a:rPr lang="fr-FR" sz="1800" i="1" dirty="0"/>
              <a:t>Fichier / Configurer l’imprimante</a:t>
            </a:r>
          </a:p>
          <a:p>
            <a:pPr lvl="4"/>
            <a:r>
              <a:rPr lang="fr-FR" sz="1800" i="1" dirty="0"/>
              <a:t>Choisir Microsoft </a:t>
            </a:r>
            <a:r>
              <a:rPr lang="fr-FR" sz="1800" i="1" dirty="0" err="1"/>
              <a:t>Print</a:t>
            </a:r>
            <a:r>
              <a:rPr lang="fr-FR" sz="1800" i="1" dirty="0"/>
              <a:t> to PDF ou</a:t>
            </a:r>
          </a:p>
          <a:p>
            <a:pPr marL="749808" lvl="4" indent="0">
              <a:buNone/>
            </a:pPr>
            <a:r>
              <a:rPr lang="fr-FR" sz="1800" i="1" dirty="0"/>
              <a:t>PDFCreator [ OK ]</a:t>
            </a:r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BBA338-5F93-4868-9EB7-A3526A19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23" y="1391624"/>
            <a:ext cx="1552792" cy="28293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482D35-3D3C-44B3-B612-9C6AE1E1C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033" y="1391624"/>
            <a:ext cx="1543265" cy="28102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0A8BC8E-D719-4DA8-9C13-3C4D4B7FC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913" y="3516961"/>
            <a:ext cx="2053092" cy="18603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A33F53-53DA-4146-8425-0595D8C9C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8028" y="5027895"/>
            <a:ext cx="299126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Liste des inscriptions 2/3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endParaRPr lang="fr-FR" sz="1800" i="1" dirty="0"/>
          </a:p>
          <a:p>
            <a:pPr lvl="3"/>
            <a:r>
              <a:rPr lang="fr-FR" sz="1800" i="1" u="none" strike="noStrike" baseline="0" dirty="0"/>
              <a:t>Choisir le bouton [ Imprimer ]</a:t>
            </a:r>
          </a:p>
          <a:p>
            <a:pPr lvl="3"/>
            <a:r>
              <a:rPr lang="fr-FR" sz="1800" i="1" dirty="0"/>
              <a:t>Une fenêtre s’ouvre</a:t>
            </a:r>
            <a:endParaRPr lang="fr-FR" sz="1800" i="1" u="none" strike="noStrike" baseline="0" dirty="0"/>
          </a:p>
          <a:p>
            <a:pPr lvl="3"/>
            <a:r>
              <a:rPr lang="fr-FR" sz="1800" i="1" dirty="0"/>
              <a:t>Sélectionner le modèle d’édition dans</a:t>
            </a:r>
          </a:p>
          <a:p>
            <a:pPr marL="83820" indent="0">
              <a:buNone/>
            </a:pPr>
            <a:r>
              <a:rPr lang="nn-NO" sz="1800" i="1" u="none" strike="noStrike" baseline="0" dirty="0"/>
              <a:t>C:\Program Files (x86)\SPIDD\Modeles</a:t>
            </a:r>
            <a:r>
              <a:rPr lang="fr-FR" sz="1800" i="1" u="none" strike="noStrike" baseline="0" dirty="0"/>
              <a:t>\Ed321-ListeInscritsTableau_v</a:t>
            </a:r>
            <a:r>
              <a:rPr lang="fr-FR" sz="2400" i="1" u="none" strike="noStrike" baseline="0" dirty="0"/>
              <a:t>304.xls</a:t>
            </a:r>
          </a:p>
          <a:p>
            <a:pPr marL="909828" lvl="3" indent="-342900"/>
            <a:r>
              <a:rPr lang="fr-FR" sz="1800" i="1" dirty="0"/>
              <a:t>Puis [ Ouvrir ] et [ Exporter ]</a:t>
            </a:r>
          </a:p>
          <a:p>
            <a:pPr marL="909828" lvl="3" indent="-342900"/>
            <a:r>
              <a:rPr lang="fr-FR" sz="1800" i="1" u="none" strike="noStrike" baseline="0" dirty="0"/>
              <a:t>Dans la barre des tâches un icône Excel est apparu</a:t>
            </a:r>
          </a:p>
          <a:p>
            <a:pPr marL="909828" lvl="3" indent="-342900"/>
            <a:r>
              <a:rPr lang="fr-FR" sz="1800" i="1" dirty="0"/>
              <a:t>Ouvrir le document est ne conserver que les colonnes</a:t>
            </a:r>
          </a:p>
          <a:p>
            <a:pPr marL="566928" lvl="3" indent="0">
              <a:buNone/>
            </a:pPr>
            <a:endParaRPr lang="fr-FR" sz="1800" i="1" dirty="0"/>
          </a:p>
          <a:p>
            <a:pPr marL="566928" lvl="3" indent="0">
              <a:buNone/>
            </a:pPr>
            <a:endParaRPr lang="fr-FR" sz="1800" i="1" dirty="0"/>
          </a:p>
          <a:p>
            <a:pPr marL="566928" lvl="3" indent="0">
              <a:buNone/>
            </a:pPr>
            <a:r>
              <a:rPr lang="fr-FR" sz="1800" b="1" i="1" dirty="0">
                <a:solidFill>
                  <a:srgbClr val="7030A0"/>
                </a:solidFill>
              </a:rPr>
              <a:t>Click Droit sur la sourie pour supprimer les colonnes</a:t>
            </a:r>
          </a:p>
          <a:p>
            <a:pPr marL="1092708" lvl="4" indent="-342900"/>
            <a:endParaRPr lang="fr-FR" sz="1800" i="1" u="none" strike="noStrike" baseline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A3F484-A3B6-4C8A-B740-D6AF2F477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53" y="2418841"/>
            <a:ext cx="562053" cy="4096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B8A9FA-8003-48FD-8580-B0DD1A8B8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530" y="1985277"/>
            <a:ext cx="3629686" cy="11792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F36BE63-BC8F-4243-9068-C13E7997B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644" y="3287496"/>
            <a:ext cx="3552448" cy="190433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A3B2EEF-C80D-442B-B29F-481463FD0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965" y="4414707"/>
            <a:ext cx="1075341" cy="21566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11AFC6E-69FD-44B0-9AFA-A9A97E900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8700" y="5182453"/>
            <a:ext cx="448690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Liste des inscriptions 3/3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endParaRPr lang="fr-FR" sz="1800" i="1" dirty="0"/>
          </a:p>
          <a:p>
            <a:pPr marL="1092708" lvl="4" indent="-342900"/>
            <a:r>
              <a:rPr lang="fr-FR" sz="1800" i="1" u="none" strike="noStrike" baseline="0" dirty="0"/>
              <a:t>Dans Excel sélectionner la zone à éditer Clic + Drag</a:t>
            </a:r>
          </a:p>
          <a:p>
            <a:pPr marL="1092708" lvl="4" indent="-342900"/>
            <a:r>
              <a:rPr lang="fr-FR" sz="1800" i="1" dirty="0"/>
              <a:t>Puis Fichier / Imprimer</a:t>
            </a:r>
          </a:p>
          <a:p>
            <a:pPr marL="1260020" lvl="5" indent="-342900"/>
            <a:r>
              <a:rPr lang="fr-FR" sz="1800" i="1" dirty="0"/>
              <a:t>Sélectionner votre imprimante</a:t>
            </a:r>
          </a:p>
          <a:p>
            <a:pPr marL="1260020" lvl="5" indent="-342900"/>
            <a:r>
              <a:rPr lang="fr-FR" sz="1800" i="1" dirty="0"/>
              <a:t>Dans paramètres modifier :</a:t>
            </a:r>
          </a:p>
          <a:p>
            <a:pPr marL="1460020" lvl="6" indent="-342900"/>
            <a:r>
              <a:rPr lang="fr-FR" sz="1800" i="1" dirty="0"/>
              <a:t>Imprimer la sélection</a:t>
            </a:r>
          </a:p>
          <a:p>
            <a:pPr marL="1460020" lvl="6" indent="-342900"/>
            <a:r>
              <a:rPr lang="fr-FR" sz="1800" i="1" dirty="0"/>
              <a:t>Orientation Portrait</a:t>
            </a:r>
          </a:p>
          <a:p>
            <a:pPr marL="1460020" lvl="6" indent="-342900"/>
            <a:r>
              <a:rPr lang="fr-FR" sz="1800" i="1" dirty="0"/>
              <a:t>Ajuster la feuille à la page</a:t>
            </a:r>
          </a:p>
          <a:p>
            <a:pPr lvl="4"/>
            <a:r>
              <a:rPr lang="fr-FR" sz="1800" i="1" dirty="0"/>
              <a:t>A la fermeture du document Excel </a:t>
            </a:r>
          </a:p>
          <a:p>
            <a:pPr marL="749808" lvl="4" indent="0">
              <a:buNone/>
            </a:pPr>
            <a:r>
              <a:rPr lang="fr-FR" sz="1800" b="1" i="1" dirty="0">
                <a:solidFill>
                  <a:srgbClr val="FF0000"/>
                </a:solidFill>
              </a:rPr>
              <a:t>surtout ne pas enregistrer les modifications</a:t>
            </a:r>
          </a:p>
          <a:p>
            <a:pPr marL="1092708" lvl="4" indent="-342900"/>
            <a:endParaRPr lang="fr-FR" sz="1800" i="1" u="none" strike="noStrike" baseline="0" dirty="0"/>
          </a:p>
          <a:p>
            <a:pPr marL="1092708" lvl="4" indent="-342900"/>
            <a:endParaRPr lang="fr-FR" sz="1800" i="1" u="none" strike="noStrike" baseline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315305-A150-4D1F-AEFA-9E38CD04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58" y="1073568"/>
            <a:ext cx="2499482" cy="18296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E6CCD4-56BF-4A4B-88A3-BD0183EAB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258" y="3078350"/>
            <a:ext cx="2231462" cy="34249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83151B7-5E2B-4E8F-BF9D-CAC62D767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690" y="5571946"/>
            <a:ext cx="363905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59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Créer les poules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1800" i="1" dirty="0"/>
              <a:t>Onglet [ Poules ]</a:t>
            </a:r>
          </a:p>
          <a:p>
            <a:pPr lvl="3"/>
            <a:r>
              <a:rPr lang="fr-FR" sz="1800" i="1" dirty="0"/>
              <a:t>Saisir la grille par défaut et le nombre de poule</a:t>
            </a:r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lvl="3"/>
            <a:endParaRPr lang="fr-FR" sz="1800" i="1" dirty="0"/>
          </a:p>
          <a:p>
            <a:pPr lvl="3"/>
            <a:r>
              <a:rPr lang="fr-FR" sz="1800" i="1" dirty="0"/>
              <a:t>Puis bouton [ Génère Poule ]</a:t>
            </a:r>
          </a:p>
          <a:p>
            <a:pPr lvl="4"/>
            <a:r>
              <a:rPr lang="fr-FR" sz="1800" i="1" u="none" strike="noStrike" baseline="0" dirty="0"/>
              <a:t>Il est possible de remplir les poules à la main par Drag and Drop</a:t>
            </a:r>
          </a:p>
          <a:p>
            <a:pPr lvl="4"/>
            <a:r>
              <a:rPr lang="fr-FR" sz="1800" i="1" dirty="0"/>
              <a:t>Ou utiliser le bouton [ Remplir poule ]</a:t>
            </a:r>
          </a:p>
          <a:p>
            <a:pPr marL="871400" lvl="5" indent="0">
              <a:buNone/>
            </a:pPr>
            <a:r>
              <a:rPr lang="fr-FR" sz="1800" i="1" u="none" strike="noStrike" baseline="0" dirty="0"/>
              <a:t>Vérifier le tableau à la main, si nécessaire</a:t>
            </a:r>
          </a:p>
          <a:p>
            <a:pPr marL="871400" lvl="5" indent="0">
              <a:buNone/>
            </a:pPr>
            <a:r>
              <a:rPr lang="fr-FR" sz="1800" i="1" dirty="0"/>
              <a:t>Des déplacement peuvent être fait par Drag and Drop</a:t>
            </a:r>
            <a:endParaRPr lang="fr-FR" sz="1800" i="1" u="none" strike="noStrike" baseline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D3E4A2-C7DE-4B6A-A12F-3345EBAA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171" y="325231"/>
            <a:ext cx="4504777" cy="23768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318A43-BB2A-4C85-8C25-678AE05A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104" y="2892386"/>
            <a:ext cx="2981741" cy="6668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D2EBE5A-53C9-484D-B11C-1EBCB2223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27" y="3782733"/>
            <a:ext cx="581106" cy="4382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70A2CB1-3380-4AB1-A66E-423AEDAF6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05" y="4591785"/>
            <a:ext cx="1247949" cy="54300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2C91B0F-C230-4EBA-914D-198B8BE2D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3028" y="3037563"/>
            <a:ext cx="2981741" cy="33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9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Résultat des poules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1800" i="1" u="none" strike="noStrike" baseline="0" dirty="0"/>
              <a:t>Onglet [ Résultats Poules ]</a:t>
            </a:r>
          </a:p>
          <a:p>
            <a:pPr lvl="3"/>
            <a:r>
              <a:rPr lang="fr-FR" sz="1800" i="1" dirty="0"/>
              <a:t>Saisir les rencontres au fur et à mesure</a:t>
            </a:r>
          </a:p>
          <a:p>
            <a:pPr lvl="3"/>
            <a:r>
              <a:rPr lang="fr-FR" sz="1800" i="1" u="none" strike="noStrike" baseline="0" dirty="0"/>
              <a:t>Bouton [ Classement ]</a:t>
            </a:r>
          </a:p>
          <a:p>
            <a:pPr lvl="4"/>
            <a:r>
              <a:rPr lang="fr-FR" sz="1800" i="1" dirty="0"/>
              <a:t>Effectue le classement des poules</a:t>
            </a:r>
          </a:p>
          <a:p>
            <a:pPr lvl="4"/>
            <a:r>
              <a:rPr lang="fr-FR" sz="1800" i="1" u="none" strike="noStrike" baseline="0" dirty="0"/>
              <a:t>Si les points parties, manches où points</a:t>
            </a:r>
          </a:p>
          <a:p>
            <a:pPr marL="749808" lvl="4" indent="0">
              <a:buNone/>
            </a:pPr>
            <a:r>
              <a:rPr lang="fr-FR" sz="1800" i="1" dirty="0"/>
              <a:t>Ne sont pas affiché, appuyer une deuxième </a:t>
            </a:r>
          </a:p>
          <a:p>
            <a:pPr marL="749808" lvl="4" indent="0">
              <a:buNone/>
            </a:pPr>
            <a:r>
              <a:rPr lang="fr-FR" sz="1800" i="1" dirty="0"/>
              <a:t>fois sur le bouton</a:t>
            </a:r>
          </a:p>
          <a:p>
            <a:pPr marL="749808" lvl="4" indent="0">
              <a:buNone/>
            </a:pPr>
            <a:endParaRPr lang="fr-FR" sz="1800" i="1" u="none" strike="noStrike" baseline="0" dirty="0"/>
          </a:p>
          <a:p>
            <a:pPr marL="749808" lvl="4" indent="0">
              <a:buNone/>
            </a:pPr>
            <a:endParaRPr lang="fr-FR" sz="1800" i="1" dirty="0"/>
          </a:p>
          <a:p>
            <a:pPr marL="749808" lvl="4" indent="0">
              <a:buNone/>
            </a:pPr>
            <a:r>
              <a:rPr lang="fr-FR" sz="1800" b="1" i="1" u="none" strike="noStrike" baseline="0" dirty="0">
                <a:solidFill>
                  <a:srgbClr val="C00000"/>
                </a:solidFill>
              </a:rPr>
              <a:t>Pensez à sauver</a:t>
            </a:r>
          </a:p>
          <a:p>
            <a:pPr marL="566928" lvl="3" indent="0">
              <a:buNone/>
            </a:pPr>
            <a:endParaRPr lang="fr-FR" sz="1800" i="1" u="none" strike="noStrike" baseline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E3D1FB-ED8C-4182-85D6-B78A4BB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68" y="286603"/>
            <a:ext cx="5181780" cy="26335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079A67-3C36-4AB0-BCD1-6F0057C4F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52" y="2794071"/>
            <a:ext cx="571580" cy="4477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D3DF23-25F1-4E55-AA82-7D4CBB0EB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168" y="3056131"/>
            <a:ext cx="5181780" cy="26589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F2E1AB4-7A2F-4769-B121-B68C6A6C6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269" y="5305485"/>
            <a:ext cx="40963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1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/>
              <a:t>Exportation de SPID Centralisé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Connexion au site</a:t>
            </a:r>
          </a:p>
          <a:p>
            <a:pPr rtl="0"/>
            <a:r>
              <a:rPr lang="fr-FR" dirty="0"/>
              <a:t>Création des packages</a:t>
            </a:r>
          </a:p>
          <a:p>
            <a:pPr rtl="0"/>
            <a:r>
              <a:rPr lang="fr-FR" dirty="0"/>
              <a:t>Export des référentiels</a:t>
            </a:r>
          </a:p>
        </p:txBody>
      </p:sp>
      <p:grpSp>
        <p:nvGrpSpPr>
          <p:cNvPr id="10" name="Groupe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73715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Connection au site SPID Centralisé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Saisir son adresse de courriel</a:t>
            </a:r>
          </a:p>
          <a:p>
            <a:r>
              <a:rPr lang="fr-FR" dirty="0"/>
              <a:t>Et son mot de passe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/>
              <a:t>Créer un compte si vous n’en posséder pas, </a:t>
            </a:r>
          </a:p>
          <a:p>
            <a:pPr marL="0" indent="0" algn="ctr">
              <a:buNone/>
            </a:pPr>
            <a:r>
              <a:rPr lang="fr-FR" sz="1600" dirty="0">
                <a:solidFill>
                  <a:srgbClr val="FF0000"/>
                </a:solidFill>
              </a:rPr>
              <a:t>Attention le mot de passe n’accepte que les Majuscule et minuscule</a:t>
            </a:r>
          </a:p>
          <a:p>
            <a:pPr marL="0" indent="0">
              <a:buNone/>
            </a:pPr>
            <a:endParaRPr lang="fr-FR" sz="1600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A0307F-4209-49B8-886D-F447B1AA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646" y="1737359"/>
            <a:ext cx="3847293" cy="31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94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packages 1/4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Sur la gauche de l’écran choisir dans le menu SPIDD / Packages</a:t>
            </a:r>
          </a:p>
          <a:p>
            <a:r>
              <a:rPr lang="fr-FR" sz="1600" dirty="0"/>
              <a:t>Puis créer un package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Mettre un nom de package suffisamment parlant</a:t>
            </a:r>
          </a:p>
          <a:p>
            <a:pPr marL="0" indent="0">
              <a:buNone/>
            </a:pPr>
            <a:endParaRPr lang="fr-FR" sz="1600" dirty="0"/>
          </a:p>
          <a:p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E4D7C0-4E13-4CB3-BA86-42A6919D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97" y="478196"/>
            <a:ext cx="2191056" cy="46869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E9DA8D1-A9E7-4F7F-B9DC-D058C865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84" y="2910111"/>
            <a:ext cx="3615022" cy="12606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B0519B-3273-4E1F-BA9D-269F3C6DB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47" y="4627168"/>
            <a:ext cx="5910339" cy="20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1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 de la formation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242" y="723900"/>
            <a:ext cx="4976366" cy="4868008"/>
          </a:xfrm>
        </p:spPr>
        <p:txBody>
          <a:bodyPr wrap="none" numCol="1" rtlCol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Installation du logiciel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Tournoi local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1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Exportation de SPID Centralisé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Importation dans SPIDD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Durant la rencontre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Remontée des résultats</a:t>
            </a:r>
            <a:endParaRPr lang="fr-FR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Clôture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+mj-lt"/>
              </a:rPr>
              <a:t>Récapitulatif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+mj-lt"/>
              </a:rPr>
              <a:t>Questions et réponses</a:t>
            </a:r>
          </a:p>
        </p:txBody>
      </p:sp>
      <p:sp>
        <p:nvSpPr>
          <p:cNvPr id="27" name="Rectangle 26" descr="Poignée de main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23900"/>
            <a:ext cx="499424" cy="49942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ctangle 27" descr="Graphique à barres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16375" y="1444962"/>
            <a:ext cx="499424" cy="499424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 28" descr="Coche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41899" y="3928086"/>
            <a:ext cx="37390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ctangle 29" descr="Groupe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5416375" y="2208113"/>
            <a:ext cx="499424" cy="499424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 descr="Aide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5561782" y="4902664"/>
            <a:ext cx="499424" cy="499424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packages 2/4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package est maintenant créé, il apparait dans la liste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L’état est en attente, car il ne contient aucune information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67C3AB-A84E-43BF-AE6E-0B31A9D3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5" y="2558070"/>
            <a:ext cx="10813103" cy="21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83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packages 3/4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Sur la ligne du package</a:t>
            </a:r>
          </a:p>
          <a:p>
            <a:r>
              <a:rPr lang="fr-FR" dirty="0"/>
              <a:t>Click sur le bouton</a:t>
            </a:r>
          </a:p>
          <a:p>
            <a:r>
              <a:rPr lang="fr-FR" dirty="0"/>
              <a:t>Gérer les tableaux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Renseigner le tableau</a:t>
            </a:r>
          </a:p>
          <a:p>
            <a:r>
              <a:rPr lang="fr-FR" dirty="0"/>
              <a:t>[ Ajouter ]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CA98F6-0AF4-4621-8118-9DFD292E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68" y="2034376"/>
            <a:ext cx="1286054" cy="12288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1DDCFF-43A1-44F4-B861-B7177716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36" y="2584065"/>
            <a:ext cx="1651288" cy="168986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6D7E4A7-9B19-4FF0-9221-D41ECC109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695" y="4503401"/>
            <a:ext cx="6927985" cy="17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1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Création des packages 4/4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tableau est maintenant créé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E7DA32-659E-4CDD-91E4-A9102684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98" y="2733721"/>
            <a:ext cx="6484546" cy="35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61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Export des référentiels 1/5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430F4FF-6577-47B8-A435-01F747C55E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94039" y="2736638"/>
            <a:ext cx="2038525" cy="152889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0295AF5-45E1-4A87-B81A-DBA1A6EBF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17" y="2123907"/>
            <a:ext cx="1057757" cy="1817555"/>
          </a:xfrm>
          <a:prstGeom prst="rect">
            <a:avLst/>
          </a:prstGeom>
        </p:spPr>
      </p:pic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D2F8BCDD-5D01-452E-BF46-58808061C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860213"/>
              </p:ext>
            </p:extLst>
          </p:nvPr>
        </p:nvGraphicFramePr>
        <p:xfrm>
          <a:off x="3080624" y="2800874"/>
          <a:ext cx="4410745" cy="817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703CCF3-CE18-4F81-8639-F9DDB0BCC5D8}"/>
              </a:ext>
            </a:extLst>
          </p:cNvPr>
          <p:cNvSpPr/>
          <p:nvPr/>
        </p:nvSpPr>
        <p:spPr>
          <a:xfrm>
            <a:off x="8003097" y="2108201"/>
            <a:ext cx="1820411" cy="54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Importation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EC82391-22CD-436D-8CAF-4B6347EB5479}"/>
              </a:ext>
            </a:extLst>
          </p:cNvPr>
          <p:cNvSpPr txBox="1">
            <a:spLocks/>
          </p:cNvSpPr>
          <p:nvPr/>
        </p:nvSpPr>
        <p:spPr>
          <a:xfrm>
            <a:off x="1216548" y="4214423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B8E6647-77CF-4A9D-9606-4C2692BC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3097" y="4907097"/>
            <a:ext cx="2038525" cy="152889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4C06E57-DAE0-4C65-9ABC-E7F845CAC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16" y="4312303"/>
            <a:ext cx="1057757" cy="181755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9ABE4FC-0E51-405A-9443-94A17C652D43}"/>
              </a:ext>
            </a:extLst>
          </p:cNvPr>
          <p:cNvSpPr/>
          <p:nvPr/>
        </p:nvSpPr>
        <p:spPr>
          <a:xfrm>
            <a:off x="1097280" y="6241739"/>
            <a:ext cx="1820411" cy="54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Importation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A93E6AA1-6A50-4F03-9F23-70956D036D9D}"/>
              </a:ext>
            </a:extLst>
          </p:cNvPr>
          <p:cNvSpPr/>
          <p:nvPr/>
        </p:nvSpPr>
        <p:spPr>
          <a:xfrm rot="10800000">
            <a:off x="3185952" y="4907097"/>
            <a:ext cx="4410745" cy="792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BC34E73-51A6-456F-A02A-0552019CBB1C}"/>
              </a:ext>
            </a:extLst>
          </p:cNvPr>
          <p:cNvSpPr txBox="1"/>
          <p:nvPr/>
        </p:nvSpPr>
        <p:spPr>
          <a:xfrm>
            <a:off x="4731244" y="4055315"/>
            <a:ext cx="182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Exportation</a:t>
            </a:r>
          </a:p>
        </p:txBody>
      </p:sp>
    </p:spTree>
    <p:extLst>
      <p:ext uri="{BB962C8B-B14F-4D97-AF65-F5344CB8AC3E}">
        <p14:creationId xmlns:p14="http://schemas.microsoft.com/office/powerpoint/2010/main" val="880168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Export des référentiels 2/5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5008083" cy="1639157"/>
          </a:xfrm>
        </p:spPr>
        <p:txBody>
          <a:bodyPr>
            <a:normAutofit/>
          </a:bodyPr>
          <a:lstStyle/>
          <a:p>
            <a:r>
              <a:rPr lang="fr-FR" dirty="0"/>
              <a:t>Dans le menu de gauche choisissons Export</a:t>
            </a:r>
          </a:p>
          <a:p>
            <a:r>
              <a:rPr lang="fr-FR" dirty="0"/>
              <a:t>REFERENTIELS</a:t>
            </a:r>
          </a:p>
          <a:p>
            <a:pPr lvl="1"/>
            <a:r>
              <a:rPr lang="fr-FR" dirty="0"/>
              <a:t>Organisme</a:t>
            </a:r>
          </a:p>
          <a:p>
            <a:pPr lvl="1"/>
            <a:r>
              <a:rPr lang="fr-FR" dirty="0"/>
              <a:t>[ GENERER ]</a:t>
            </a:r>
          </a:p>
          <a:p>
            <a:pPr marL="8382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6133FE-F8A7-4574-985E-A239D468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238" y="651674"/>
            <a:ext cx="1339116" cy="28046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B7CC3C-02C2-4C69-9AE4-F2DB93C7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785" y="2741626"/>
            <a:ext cx="5090127" cy="18555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9185003-72BC-4064-98B1-7D5476B46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54" y="3843995"/>
            <a:ext cx="3236358" cy="23959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9CC4B96-56BA-4BFE-8E1B-45DC8700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5391987"/>
            <a:ext cx="5163271" cy="1105054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23601E2-219E-4CFA-B81D-429002F0044D}"/>
              </a:ext>
            </a:extLst>
          </p:cNvPr>
          <p:cNvSpPr txBox="1">
            <a:spLocks/>
          </p:cNvSpPr>
          <p:nvPr/>
        </p:nvSpPr>
        <p:spPr>
          <a:xfrm>
            <a:off x="4135966" y="4588042"/>
            <a:ext cx="5540178" cy="9546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Choisir Enregistrer le fichier</a:t>
            </a:r>
          </a:p>
          <a:p>
            <a:r>
              <a:rPr lang="fr-FR" dirty="0"/>
              <a:t>Le fichier est maintenant dans votre ordinateur</a:t>
            </a:r>
          </a:p>
          <a:p>
            <a:pPr marL="83820" indent="0">
              <a:buFont typeface="Wingdings" panose="05000000000000000000" pitchFamily="2" charset="2"/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2271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Export des référentiels 3/5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5301698" cy="4074485"/>
          </a:xfrm>
        </p:spPr>
        <p:txBody>
          <a:bodyPr>
            <a:normAutofit fontScale="32500" lnSpcReduction="20000"/>
          </a:bodyPr>
          <a:lstStyle/>
          <a:p>
            <a:r>
              <a:rPr lang="fr-FR" sz="8000" dirty="0"/>
              <a:t>Faire de même pour :</a:t>
            </a:r>
          </a:p>
          <a:p>
            <a:pPr lvl="1"/>
            <a:r>
              <a:rPr lang="fr-FR" sz="8000" dirty="0"/>
              <a:t>Les licenciés</a:t>
            </a:r>
          </a:p>
          <a:p>
            <a:pPr lvl="1"/>
            <a:r>
              <a:rPr lang="fr-FR" sz="8000" dirty="0"/>
              <a:t>Les packages</a:t>
            </a:r>
          </a:p>
          <a:p>
            <a:pPr lvl="1"/>
            <a:r>
              <a:rPr lang="fr-FR" sz="8000" dirty="0"/>
              <a:t>Les inscrits (pour les compétitions nationales)</a:t>
            </a:r>
          </a:p>
          <a:p>
            <a:pPr lvl="1"/>
            <a:endParaRPr lang="fr-FR" sz="8000" dirty="0"/>
          </a:p>
          <a:p>
            <a:r>
              <a:rPr lang="fr-FR" sz="8000" dirty="0"/>
              <a:t>Déplacer les fichiers dans votre répertoire pour la compétition</a:t>
            </a:r>
          </a:p>
          <a:p>
            <a:pPr marL="8382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F37B3-2681-41C4-BD71-437C72E6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03" y="2108200"/>
            <a:ext cx="4528377" cy="14749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0107D2-7E95-4711-9834-D6AA457F1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03" y="3747358"/>
            <a:ext cx="4528377" cy="12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36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Export des référentiels 4/5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6132208" cy="4074485"/>
          </a:xfrm>
        </p:spPr>
        <p:txBody>
          <a:bodyPr>
            <a:normAutofit/>
          </a:bodyPr>
          <a:lstStyle/>
          <a:p>
            <a:r>
              <a:rPr lang="fr-FR" sz="2600" dirty="0"/>
              <a:t>Déplacer les fichiers dans votre répertoire pour la compétition</a:t>
            </a:r>
          </a:p>
          <a:p>
            <a:r>
              <a:rPr lang="fr-FR" sz="2600" dirty="0"/>
              <a:t>Click sur          pour accéder au répertoire de téléchargement</a:t>
            </a:r>
          </a:p>
          <a:p>
            <a:r>
              <a:rPr lang="fr-FR" sz="2600" dirty="0"/>
              <a:t>Déplacer les fichier dans le répertoire de la compétition</a:t>
            </a:r>
          </a:p>
          <a:p>
            <a:endParaRPr lang="fr-FR" sz="2600" dirty="0"/>
          </a:p>
          <a:p>
            <a:pPr marL="8382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38857E-41B7-4912-B623-C39DBA57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436" y="615257"/>
            <a:ext cx="3650261" cy="28137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FC99DE-0186-42AF-866D-BCC5AEB4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944" y="2965965"/>
            <a:ext cx="724317" cy="6655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F1B4A7-F954-4DFE-B80C-A99F824B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66" y="4683450"/>
            <a:ext cx="755437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Export des référentiels 5/5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/>
          </a:bodyPr>
          <a:lstStyle/>
          <a:p>
            <a:r>
              <a:rPr lang="fr-FR" sz="2600" dirty="0"/>
              <a:t>Décompresser les fichiers zip</a:t>
            </a:r>
          </a:p>
          <a:p>
            <a:pPr lvl="1"/>
            <a:r>
              <a:rPr lang="fr-FR" sz="2400" dirty="0"/>
              <a:t>Double click sur le fichier, puis</a:t>
            </a:r>
          </a:p>
          <a:p>
            <a:pPr lvl="1"/>
            <a:r>
              <a:rPr lang="fr-FR" sz="2400" dirty="0"/>
              <a:t>[ Extraire tout ] crée un répertoire supplémentaire qui ne sert pas </a:t>
            </a:r>
          </a:p>
          <a:p>
            <a:r>
              <a:rPr lang="fr-FR" sz="2600" dirty="0"/>
              <a:t>Répéter l’opération autan de fois que de fichier zip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r>
              <a:rPr lang="fr-FR" sz="2600" dirty="0"/>
              <a:t>Vous pouvez maintenant travailler en mode déconnecté</a:t>
            </a:r>
          </a:p>
          <a:p>
            <a:pPr marL="8382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565020-2E41-402C-9678-DEF79712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53" y="2111585"/>
            <a:ext cx="600159" cy="9621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DFDB55-0CAF-4258-ACD1-98B280CA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18" y="4013167"/>
            <a:ext cx="60015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8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SPID mode</a:t>
            </a:r>
            <a:br>
              <a:rPr lang="fr-FR" dirty="0"/>
            </a:br>
            <a:r>
              <a:rPr lang="fr-FR" dirty="0"/>
              <a:t>Déconnecté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Nouvelle compétition</a:t>
            </a:r>
          </a:p>
          <a:p>
            <a:pPr lvl="1"/>
            <a:r>
              <a:rPr lang="fr-FR" dirty="0"/>
              <a:t>Importation </a:t>
            </a:r>
          </a:p>
          <a:p>
            <a:pPr lvl="1"/>
            <a:r>
              <a:rPr lang="fr-FR" dirty="0"/>
              <a:t>Plan d’Occupation des Tables</a:t>
            </a:r>
          </a:p>
          <a:p>
            <a:pPr lvl="1"/>
            <a:r>
              <a:rPr lang="fr-FR" dirty="0"/>
              <a:t>Inscrits</a:t>
            </a:r>
          </a:p>
          <a:p>
            <a:pPr lvl="1"/>
            <a:r>
              <a:rPr lang="fr-FR" dirty="0"/>
              <a:t>Pointage</a:t>
            </a:r>
          </a:p>
          <a:p>
            <a:pPr lvl="1"/>
            <a:r>
              <a:rPr lang="fr-FR" dirty="0"/>
              <a:t>Résultats des poules</a:t>
            </a:r>
          </a:p>
          <a:p>
            <a:pPr lvl="1"/>
            <a:r>
              <a:rPr lang="fr-FR" dirty="0"/>
              <a:t>Organisation Tableau</a:t>
            </a:r>
          </a:p>
          <a:p>
            <a:pPr lvl="2"/>
            <a:r>
              <a:rPr lang="fr-FR" dirty="0"/>
              <a:t>Titrage au sort</a:t>
            </a:r>
          </a:p>
          <a:p>
            <a:pPr lvl="2"/>
            <a:r>
              <a:rPr lang="fr-FR" dirty="0"/>
              <a:t>Générer Liste</a:t>
            </a:r>
          </a:p>
          <a:p>
            <a:pPr lvl="2"/>
            <a:r>
              <a:rPr lang="fr-FR" dirty="0"/>
              <a:t>Générer tableau</a:t>
            </a:r>
          </a:p>
          <a:p>
            <a:pPr lvl="1"/>
            <a:r>
              <a:rPr lang="fr-FR" dirty="0"/>
              <a:t>Saisie Tableau</a:t>
            </a:r>
          </a:p>
          <a:p>
            <a:pPr lvl="1"/>
            <a:r>
              <a:rPr lang="fr-FR" dirty="0"/>
              <a:t>Classement</a:t>
            </a:r>
          </a:p>
        </p:txBody>
      </p:sp>
      <p:grpSp>
        <p:nvGrpSpPr>
          <p:cNvPr id="10" name="Groupe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792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Nouvelle compétition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 fontScale="92500" lnSpcReduction="20000"/>
          </a:bodyPr>
          <a:lstStyle/>
          <a:p>
            <a:pPr marL="426720" indent="-342900"/>
            <a:r>
              <a:rPr lang="fr-FR" dirty="0"/>
              <a:t>Sauvegarde de la base de la compétition précédente</a:t>
            </a:r>
          </a:p>
          <a:p>
            <a:pPr marL="544068" lvl="1" indent="-342900"/>
            <a:r>
              <a:rPr lang="fr-FR" dirty="0"/>
              <a:t>SPIDD est fermer</a:t>
            </a:r>
          </a:p>
          <a:p>
            <a:pPr marL="726948" lvl="2" indent="-342900"/>
            <a:r>
              <a:rPr lang="fr-FR" sz="1800" dirty="0"/>
              <a:t>Renommer le fichier SPIDD.GDB en SPIDD_YYYYMMJJ.GDB</a:t>
            </a:r>
          </a:p>
          <a:p>
            <a:pPr marL="909828" lvl="3" indent="-342900"/>
            <a:r>
              <a:rPr lang="fr-FR" sz="1800" dirty="0"/>
              <a:t>YYYY -&gt; Année de la compétition</a:t>
            </a:r>
          </a:p>
          <a:p>
            <a:pPr marL="909828" lvl="3" indent="-342900"/>
            <a:r>
              <a:rPr lang="fr-FR" sz="1800" dirty="0"/>
              <a:t>MM -&gt; Mois sur 2 caractères</a:t>
            </a:r>
          </a:p>
          <a:p>
            <a:pPr marL="909828" lvl="3" indent="-342900"/>
            <a:r>
              <a:rPr lang="fr-FR" sz="1800" dirty="0"/>
              <a:t>JJ -&gt; Jour sur 2 caractères</a:t>
            </a:r>
          </a:p>
          <a:p>
            <a:pPr marL="426720" indent="-342900"/>
            <a:r>
              <a:rPr lang="fr-FR" dirty="0"/>
              <a:t>Création d’un base vide</a:t>
            </a:r>
          </a:p>
          <a:p>
            <a:pPr marL="544068" lvl="1" indent="-342900"/>
            <a:r>
              <a:rPr lang="fr-FR" dirty="0"/>
              <a:t>Copie de la base </a:t>
            </a:r>
            <a:r>
              <a:rPr lang="fr-FR" dirty="0" err="1"/>
              <a:t>SPIDD_vide.GDB</a:t>
            </a:r>
            <a:r>
              <a:rPr lang="fr-FR" dirty="0"/>
              <a:t> </a:t>
            </a:r>
          </a:p>
          <a:p>
            <a:pPr marL="544068" lvl="1" indent="-342900"/>
            <a:r>
              <a:rPr lang="fr-FR" dirty="0"/>
              <a:t>Renommer en SPIDD.GDB</a:t>
            </a:r>
          </a:p>
          <a:p>
            <a:pPr marL="544068" lvl="1" indent="-342900"/>
            <a:endParaRPr lang="fr-FR" dirty="0"/>
          </a:p>
          <a:p>
            <a:r>
              <a:rPr lang="nn-NO" sz="2600" dirty="0"/>
              <a:t>Faire les mêmes opérations dans le répertoire :</a:t>
            </a:r>
          </a:p>
          <a:p>
            <a:pPr lvl="1"/>
            <a:r>
              <a:rPr lang="nn-NO" sz="2400" dirty="0"/>
              <a:t>C:\Users\</a:t>
            </a:r>
            <a:r>
              <a:rPr lang="nn-NO" sz="2400" b="1" dirty="0">
                <a:solidFill>
                  <a:schemeClr val="accent4">
                    <a:lumMod val="75000"/>
                  </a:schemeClr>
                </a:solidFill>
              </a:rPr>
              <a:t>Moi</a:t>
            </a:r>
            <a:r>
              <a:rPr lang="nn-NO" sz="2400" dirty="0"/>
              <a:t>\AppData\Local\VirtualStore\Program Files (x86)\SPIDD\Database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r>
              <a:rPr lang="fr-FR" dirty="0"/>
              <a:t>Votre application est prête pour une nouvelle compétition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5F6710-6E06-449F-8870-101000C3F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13" y="1737360"/>
            <a:ext cx="345805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7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Installation du logiciel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Récupération des programmes</a:t>
            </a:r>
          </a:p>
          <a:p>
            <a:pPr rtl="0"/>
            <a:r>
              <a:rPr lang="fr-FR" dirty="0"/>
              <a:t>Installation </a:t>
            </a:r>
          </a:p>
          <a:p>
            <a:pPr rtl="0"/>
            <a:r>
              <a:rPr lang="fr-FR" dirty="0"/>
              <a:t>Paramétrage</a:t>
            </a:r>
          </a:p>
          <a:p>
            <a:pPr rtl="0"/>
            <a:r>
              <a:rPr lang="fr-FR" dirty="0"/>
              <a:t>Exécution</a:t>
            </a:r>
          </a:p>
        </p:txBody>
      </p:sp>
      <p:grpSp>
        <p:nvGrpSpPr>
          <p:cNvPr id="10" name="Groupe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/>
          </a:bodyPr>
          <a:lstStyle/>
          <a:p>
            <a:r>
              <a:rPr lang="fr-FR" dirty="0"/>
              <a:t>Lancer les logiciels  dans l’ordre</a:t>
            </a:r>
          </a:p>
          <a:p>
            <a:r>
              <a:rPr lang="fr-FR" dirty="0"/>
              <a:t>Menu [ Epreuve], il doit être vide</a:t>
            </a:r>
          </a:p>
          <a:p>
            <a:r>
              <a:rPr lang="fr-FR" dirty="0"/>
              <a:t>Importation des : (Diapo. 15, 16, 17)</a:t>
            </a:r>
          </a:p>
          <a:p>
            <a:pPr lvl="1"/>
            <a:r>
              <a:rPr lang="fr-FR" dirty="0"/>
              <a:t>Référentiels</a:t>
            </a:r>
          </a:p>
          <a:p>
            <a:pPr lvl="1"/>
            <a:r>
              <a:rPr lang="fr-FR" dirty="0"/>
              <a:t>Clubs</a:t>
            </a:r>
          </a:p>
          <a:p>
            <a:pPr lvl="1"/>
            <a:r>
              <a:rPr lang="fr-FR" dirty="0"/>
              <a:t>Licenciés</a:t>
            </a:r>
          </a:p>
          <a:p>
            <a:r>
              <a:rPr lang="fr-FR" dirty="0"/>
              <a:t>Création de l’épreuve (Diapo. 12)</a:t>
            </a:r>
          </a:p>
          <a:p>
            <a:r>
              <a:rPr lang="fr-FR" dirty="0"/>
              <a:t>Création des divisions (Diapo. 13, 14)</a:t>
            </a:r>
          </a:p>
          <a:p>
            <a:r>
              <a:rPr lang="fr-FR" dirty="0"/>
              <a:t>Réalisation du POT</a:t>
            </a:r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664CE8-359D-4A9A-B25A-AA74728A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6" y="1701707"/>
            <a:ext cx="209579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1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d’Occupation des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5066807" cy="4527491"/>
          </a:xfrm>
        </p:spPr>
        <p:txBody>
          <a:bodyPr>
            <a:normAutofit/>
          </a:bodyPr>
          <a:lstStyle/>
          <a:p>
            <a:r>
              <a:rPr lang="fr-FR" dirty="0"/>
              <a:t>Menu [ POT]</a:t>
            </a:r>
          </a:p>
          <a:p>
            <a:r>
              <a:rPr lang="fr-FR" dirty="0"/>
              <a:t>L’écran permet de recherche les POT existant pour l’instant il est vide</a:t>
            </a:r>
          </a:p>
          <a:p>
            <a:r>
              <a:rPr lang="fr-FR" dirty="0"/>
              <a:t>Création d’un nouveau POT</a:t>
            </a:r>
          </a:p>
          <a:p>
            <a:r>
              <a:rPr lang="fr-FR" dirty="0"/>
              <a:t>Renseigner l’écran et</a:t>
            </a:r>
            <a:br>
              <a:rPr lang="fr-FR" dirty="0"/>
            </a:br>
            <a:r>
              <a:rPr lang="fr-FR" dirty="0"/>
              <a:t>sauver</a:t>
            </a:r>
          </a:p>
          <a:p>
            <a:endParaRPr lang="fr-FR" dirty="0"/>
          </a:p>
          <a:p>
            <a:r>
              <a:rPr lang="fr-FR" dirty="0"/>
              <a:t>La liste est maintenant remplie</a:t>
            </a:r>
          </a:p>
          <a:p>
            <a:r>
              <a:rPr lang="fr-FR" dirty="0"/>
              <a:t>Double-clics sur la ligne</a:t>
            </a:r>
          </a:p>
          <a:p>
            <a:pPr marL="201168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D04618-E936-41B0-93DF-1BCE9EB4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76" y="2064159"/>
            <a:ext cx="533474" cy="4382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9D9C110-5CA6-4497-BBAF-5A043F62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24" y="1687869"/>
            <a:ext cx="3238952" cy="16290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78291-D5FA-4770-8C04-50614330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67" y="3225963"/>
            <a:ext cx="933580" cy="5906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A4FE99-AAAD-4ED3-98AB-E56A8FB7F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868" y="3816595"/>
            <a:ext cx="7325747" cy="13813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EC69106-44A4-4243-BA53-42F699FC9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123" y="5307057"/>
            <a:ext cx="319132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54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d’Occupation des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5066807" cy="4527491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Associer les tableaux au POT</a:t>
            </a:r>
          </a:p>
          <a:p>
            <a:pPr lvl="1"/>
            <a:r>
              <a:rPr lang="fr-FR" dirty="0"/>
              <a:t>Cocher les cases des tableaux concernés</a:t>
            </a:r>
          </a:p>
          <a:p>
            <a:pPr lvl="1"/>
            <a:r>
              <a:rPr lang="fr-FR" dirty="0"/>
              <a:t>Les libellés partie sont remplis</a:t>
            </a:r>
          </a:p>
          <a:p>
            <a:pPr lvl="1"/>
            <a:r>
              <a:rPr lang="fr-FR" dirty="0"/>
              <a:t>Drag and Drop des libellés dans le tableau d’horaire pour le remplir</a:t>
            </a:r>
          </a:p>
          <a:p>
            <a:pPr lvl="1"/>
            <a:r>
              <a:rPr lang="fr-FR" dirty="0"/>
              <a:t>Sauver 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i="1" dirty="0">
                <a:solidFill>
                  <a:srgbClr val="C00000"/>
                </a:solidFill>
              </a:rPr>
              <a:t>Les feuille de partie seront </a:t>
            </a:r>
          </a:p>
          <a:p>
            <a:pPr marL="201168" lvl="1" indent="0">
              <a:buNone/>
            </a:pPr>
            <a:r>
              <a:rPr lang="fr-FR" i="1" dirty="0">
                <a:solidFill>
                  <a:srgbClr val="C00000"/>
                </a:solidFill>
              </a:rPr>
              <a:t>renseignées  avec la table </a:t>
            </a:r>
          </a:p>
          <a:p>
            <a:pPr marL="201168" lvl="1" indent="0">
              <a:buNone/>
            </a:pPr>
            <a:r>
              <a:rPr lang="fr-FR" i="1" dirty="0">
                <a:solidFill>
                  <a:srgbClr val="C00000"/>
                </a:solidFill>
              </a:rPr>
              <a:t>et l’horaire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6ADCF5-529E-409A-BCC2-D343EFA5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6" y="2042688"/>
            <a:ext cx="905001" cy="4572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F97959-9C4A-4694-AF40-04F976FC3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31" y="2108201"/>
            <a:ext cx="4829849" cy="6192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718DC5A-DCE1-4C3A-97F5-CC07F9C70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572" y="2886172"/>
            <a:ext cx="2029108" cy="341396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EE9ABF8-A04D-4A99-82F2-89C68EF8B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144" y="3777428"/>
            <a:ext cx="4467849" cy="26864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6811D75-3F4F-463D-BA45-F971F2BD8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502" y="3778880"/>
            <a:ext cx="30484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11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Inscrits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2000" dirty="0"/>
              <a:t>Les inscrits (Fichier reçu au format Excel)</a:t>
            </a:r>
          </a:p>
          <a:p>
            <a:pPr lvl="1"/>
            <a:r>
              <a:rPr lang="fr-FR" sz="2000" dirty="0"/>
              <a:t>Sélectionner la colonne licence et Copier</a:t>
            </a:r>
          </a:p>
          <a:p>
            <a:pPr lvl="1"/>
            <a:r>
              <a:rPr lang="fr-FR" sz="2000" dirty="0"/>
              <a:t>Créer un nouveau classeur</a:t>
            </a:r>
          </a:p>
          <a:p>
            <a:pPr lvl="1"/>
            <a:r>
              <a:rPr lang="fr-FR" sz="2000" dirty="0"/>
              <a:t>Coller dans la colonne A les numéro de licence</a:t>
            </a:r>
          </a:p>
          <a:p>
            <a:pPr lvl="2"/>
            <a:r>
              <a:rPr lang="fr-FR" sz="2000" dirty="0"/>
              <a:t>Faire de même si la colonne dossard, si elle existe</a:t>
            </a:r>
          </a:p>
          <a:p>
            <a:pPr lvl="1"/>
            <a:r>
              <a:rPr lang="fr-FR" sz="2000" dirty="0"/>
              <a:t>Enregistrer le nouveau fichier au format </a:t>
            </a:r>
            <a:r>
              <a:rPr lang="fr-FR" sz="2000" b="1" i="1" dirty="0">
                <a:solidFill>
                  <a:srgbClr val="C00000"/>
                </a:solidFill>
              </a:rPr>
              <a:t>XLS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Fermer Excel</a:t>
            </a:r>
          </a:p>
          <a:p>
            <a:pPr marL="201168" lvl="1" indent="0">
              <a:buNone/>
            </a:pPr>
            <a:endParaRPr lang="fr-FR" sz="1000" dirty="0">
              <a:solidFill>
                <a:schemeClr val="tx1"/>
              </a:solidFill>
            </a:endParaRP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Importer les inscrits</a:t>
            </a:r>
          </a:p>
          <a:p>
            <a:pPr lvl="2"/>
            <a:r>
              <a:rPr lang="fr-FR" sz="1600" dirty="0">
                <a:solidFill>
                  <a:schemeClr val="tx1"/>
                </a:solidFill>
              </a:rPr>
              <a:t>Cocher toutes la colonne [ Tête Série ], nous les décocherons à leurs</a:t>
            </a:r>
          </a:p>
          <a:p>
            <a:pPr marL="384048" lvl="2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 arrivées à la compétition</a:t>
            </a:r>
          </a:p>
          <a:p>
            <a:pPr marL="384048" lvl="2" indent="0">
              <a:buNone/>
            </a:pPr>
            <a:endParaRPr lang="fr-FR" sz="1600" dirty="0">
              <a:solidFill>
                <a:schemeClr val="tx1"/>
              </a:solidFill>
            </a:endParaRP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Sauver les modifications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  <a:p>
            <a:pPr lvl="1"/>
            <a:endParaRPr lang="fr-FR" sz="2200" b="1" i="1" dirty="0">
              <a:solidFill>
                <a:srgbClr val="C00000"/>
              </a:solidFill>
            </a:endParaRPr>
          </a:p>
          <a:p>
            <a:pPr lvl="1"/>
            <a:endParaRPr lang="fr-FR" sz="2200" b="1" i="1" dirty="0">
              <a:solidFill>
                <a:srgbClr val="C0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E27743-C244-4C17-8195-32042CA3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913" y="2108201"/>
            <a:ext cx="2181529" cy="2762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C5D3994-170C-455A-A215-347A4180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596" y="114479"/>
            <a:ext cx="4029758" cy="33325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8E73E4-EDBF-4DFB-8856-8E4871D46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92" y="2498314"/>
            <a:ext cx="814706" cy="27867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37E96E-FD6D-46ED-9014-E060E2E80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596" y="3616544"/>
            <a:ext cx="3467450" cy="312697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1EECE32-28B9-4F2A-AF97-F0CABB817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405" y="5975773"/>
            <a:ext cx="400106" cy="40963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C352A7B-6236-4427-B182-B4A2F6644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299" y="4550072"/>
            <a:ext cx="120031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2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/>
          </a:bodyPr>
          <a:lstStyle/>
          <a:p>
            <a:r>
              <a:rPr lang="fr-FR" dirty="0"/>
              <a:t>Trier la liste des inscrits par Nom [CTRL] + Click Tête de colonne Nom</a:t>
            </a:r>
          </a:p>
          <a:p>
            <a:r>
              <a:rPr lang="fr-FR" dirty="0"/>
              <a:t>Imprimer la liste </a:t>
            </a:r>
          </a:p>
          <a:p>
            <a:pPr lvl="1"/>
            <a:r>
              <a:rPr lang="fr-FR" dirty="0"/>
              <a:t>Recherche du fichier modèle Excel dans le répertoire </a:t>
            </a:r>
          </a:p>
          <a:p>
            <a:pPr marL="201168" lvl="1" indent="0">
              <a:buNone/>
            </a:pPr>
            <a:r>
              <a:rPr lang="nn-NO" dirty="0"/>
              <a:t>	C:\Program Files (x86)\SPIDD\Modeles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[ Ouvrir ]</a:t>
            </a:r>
          </a:p>
          <a:p>
            <a:pPr lvl="1"/>
            <a:r>
              <a:rPr lang="fr-FR" dirty="0"/>
              <a:t>Nouvelle fenêtre [ Exporter]</a:t>
            </a:r>
          </a:p>
          <a:p>
            <a:pPr lvl="1"/>
            <a:r>
              <a:rPr lang="fr-FR" dirty="0"/>
              <a:t>Excel est ouvert avec la liste</a:t>
            </a:r>
          </a:p>
          <a:p>
            <a:pPr lvl="1"/>
            <a:r>
              <a:rPr lang="fr-FR" dirty="0"/>
              <a:t>Supprimer les colonnes inutiles</a:t>
            </a:r>
          </a:p>
          <a:p>
            <a:pPr lvl="1"/>
            <a:r>
              <a:rPr lang="fr-FR" dirty="0"/>
              <a:t>Editer le résultat</a:t>
            </a:r>
          </a:p>
          <a:p>
            <a:pPr marL="201168" lvl="1" indent="0">
              <a:buNone/>
            </a:pPr>
            <a:r>
              <a:rPr lang="fr-FR" dirty="0"/>
              <a:t>	</a:t>
            </a:r>
          </a:p>
          <a:p>
            <a:pPr marL="201168" lvl="1" indent="0">
              <a:buNone/>
            </a:pPr>
            <a:r>
              <a:rPr lang="fr-FR" dirty="0"/>
              <a:t>	</a:t>
            </a:r>
            <a:r>
              <a:rPr lang="fr-FR" b="1" i="1" dirty="0">
                <a:solidFill>
                  <a:srgbClr val="C00000"/>
                </a:solidFill>
              </a:rPr>
              <a:t>Attention réduire l’édition à une seule page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755C1C-7BDB-4407-8DA1-22EEC2FC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08" y="1841464"/>
            <a:ext cx="2114845" cy="5334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D09186-033F-4F2B-A877-C2AF5EA8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022" y="2569843"/>
            <a:ext cx="504895" cy="4096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B2A84FB-263B-4596-A4F0-BAD0C326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311" y="2597574"/>
            <a:ext cx="3431100" cy="19992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AB2213-2EB0-4E90-B0A8-DC78B6257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952" y="3760181"/>
            <a:ext cx="3166095" cy="10389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DC7294A-7BDE-413F-ADC0-A1FA3063B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11" y="4656303"/>
            <a:ext cx="3374185" cy="19992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0E3A4F7-1EC7-4D54-9DFB-E26AC8719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713" y="6161953"/>
            <a:ext cx="216247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2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/>
          </a:bodyPr>
          <a:lstStyle/>
          <a:p>
            <a:pPr lvl="1"/>
            <a:r>
              <a:rPr lang="fr-FR" sz="2000" dirty="0"/>
              <a:t>Le jour de la compétition, Il est possible de supprimer les absents</a:t>
            </a:r>
          </a:p>
          <a:p>
            <a:pPr lvl="2"/>
            <a:r>
              <a:rPr lang="fr-FR" sz="1600" dirty="0"/>
              <a:t>Sélectionner la ligne</a:t>
            </a:r>
          </a:p>
          <a:p>
            <a:pPr lvl="2"/>
            <a:r>
              <a:rPr lang="fr-FR" sz="1600" dirty="0"/>
              <a:t>Bouton [ Supprimer ] sur le joueur absent</a:t>
            </a:r>
          </a:p>
          <a:p>
            <a:pPr lvl="2"/>
            <a:r>
              <a:rPr lang="fr-FR" sz="1600" dirty="0"/>
              <a:t>Il faut refaire les tableaux</a:t>
            </a:r>
          </a:p>
          <a:p>
            <a:pPr lvl="2"/>
            <a:endParaRPr lang="fr-FR" sz="1600" dirty="0"/>
          </a:p>
          <a:p>
            <a:pPr marL="201168" lvl="1" indent="0">
              <a:buNone/>
            </a:pPr>
            <a:r>
              <a:rPr lang="fr-FR" sz="2000" dirty="0"/>
              <a:t>Où</a:t>
            </a:r>
          </a:p>
          <a:p>
            <a:pPr lvl="2"/>
            <a:r>
              <a:rPr lang="fr-FR" sz="1600" dirty="0"/>
              <a:t>Mettre tous les joueurs en Tête de série en cochant la case</a:t>
            </a:r>
          </a:p>
          <a:p>
            <a:pPr lvl="2"/>
            <a:r>
              <a:rPr lang="fr-FR" sz="1600" dirty="0"/>
              <a:t>Et décocher tous les présent</a:t>
            </a:r>
          </a:p>
          <a:p>
            <a:pPr lvl="2"/>
            <a:endParaRPr lang="fr-FR" sz="1600" dirty="0"/>
          </a:p>
          <a:p>
            <a:pPr marL="201168" lvl="1" indent="0">
              <a:buNone/>
            </a:pPr>
            <a:r>
              <a:rPr lang="fr-FR" sz="2000" b="1" i="1" dirty="0">
                <a:solidFill>
                  <a:srgbClr val="C00000"/>
                </a:solidFill>
              </a:rPr>
              <a:t>	Les tête de série ne font pas les poules</a:t>
            </a:r>
          </a:p>
          <a:p>
            <a:pPr lvl="2"/>
            <a:endParaRPr lang="fr-FR" sz="1600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314F91-0F5F-40D7-AF83-738A9230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92" y="2578941"/>
            <a:ext cx="3524742" cy="2572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D24B9B-F14D-4C4B-8714-F94F26F1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57" y="2707546"/>
            <a:ext cx="1057423" cy="4477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5A5E58A-C6DA-4C82-BEA5-92597912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746" y="3761130"/>
            <a:ext cx="112410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39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poules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989" y="1932032"/>
            <a:ext cx="2986337" cy="4527491"/>
          </a:xfrm>
        </p:spPr>
        <p:txBody>
          <a:bodyPr>
            <a:normAutofit/>
          </a:bodyPr>
          <a:lstStyle/>
          <a:p>
            <a:pPr lvl="1"/>
            <a:r>
              <a:rPr lang="fr-FR" sz="1600" dirty="0"/>
              <a:t>Saisie rapide en cochant</a:t>
            </a:r>
          </a:p>
          <a:p>
            <a:pPr lvl="1"/>
            <a:r>
              <a:rPr lang="fr-FR" sz="1600" dirty="0"/>
              <a:t>Sinon saisir les points de la partie, le 0 en début de nombre est inutile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Le tableau des points se met à jour en cliquant sur </a:t>
            </a:r>
          </a:p>
          <a:p>
            <a:pPr marL="201168" lvl="1" indent="0">
              <a:buNone/>
            </a:pP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FB7D0E-322C-4DC8-B22D-2C93F436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43" y="2024312"/>
            <a:ext cx="7487695" cy="37914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276B07-9CA5-4DB8-9B32-26E10A59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83" y="1932032"/>
            <a:ext cx="485843" cy="409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47D4306-3F3F-4DE1-9A85-ABD51CB0B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161" y="3681355"/>
            <a:ext cx="105742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00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5310088" cy="4527491"/>
          </a:xfrm>
        </p:spPr>
        <p:txBody>
          <a:bodyPr>
            <a:normAutofit/>
          </a:bodyPr>
          <a:lstStyle/>
          <a:p>
            <a:pPr lvl="1"/>
            <a:endParaRPr lang="fr-FR" sz="1600" dirty="0"/>
          </a:p>
          <a:p>
            <a:pPr lvl="1"/>
            <a:r>
              <a:rPr lang="fr-FR" dirty="0"/>
              <a:t>Tableau sélectionner l tableau</a:t>
            </a:r>
          </a:p>
          <a:p>
            <a:pPr marL="384048" lvl="2" indent="0">
              <a:buNone/>
            </a:pPr>
            <a:r>
              <a:rPr lang="fr-FR" dirty="0"/>
              <a:t>Généralement 11 (16J) où 22 (32j)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[ Tirage au sort ]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Cocher les quatre Poules qualifiés</a:t>
            </a:r>
          </a:p>
          <a:p>
            <a:pPr lvl="1"/>
            <a:r>
              <a:rPr lang="fr-FR" dirty="0"/>
              <a:t>Pour une compétition avec placement prédéterminé saisir le tableau tel que l’exemple</a:t>
            </a:r>
          </a:p>
          <a:p>
            <a:pPr marL="201168" lvl="1" indent="0">
              <a:buNone/>
            </a:pPr>
            <a:r>
              <a:rPr lang="fr-FR" dirty="0"/>
              <a:t>	sinon</a:t>
            </a:r>
          </a:p>
          <a:p>
            <a:pPr marL="201168" lvl="1" indent="0">
              <a:buNone/>
            </a:pPr>
            <a:r>
              <a:rPr lang="fr-FR" dirty="0"/>
              <a:t>saisir la place dans le tableau de chaque joueur des poules</a:t>
            </a:r>
          </a:p>
          <a:p>
            <a:pPr lvl="1"/>
            <a:r>
              <a:rPr lang="fr-FR" dirty="0"/>
              <a:t>[ OK ]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CDD959-1AF4-45A2-BA22-A3E87B36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266" y="253643"/>
            <a:ext cx="5010281" cy="25301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9EB1709-A160-424B-9EF9-6283F5BC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92" y="3542538"/>
            <a:ext cx="1152686" cy="2762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DFC9006-3140-4FD5-A131-DF6258E05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266" y="3424147"/>
            <a:ext cx="5010281" cy="28665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7B8F57-1F1D-4601-A09D-85E294377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021" y="2783835"/>
            <a:ext cx="2734057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77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2"/>
            <a:ext cx="4420854" cy="801526"/>
          </a:xfrm>
        </p:spPr>
        <p:txBody>
          <a:bodyPr>
            <a:normAutofit/>
          </a:bodyPr>
          <a:lstStyle/>
          <a:p>
            <a:pPr lvl="1"/>
            <a:endParaRPr lang="fr-FR" sz="1600" dirty="0"/>
          </a:p>
          <a:p>
            <a:pPr lvl="1"/>
            <a:r>
              <a:rPr lang="fr-FR" dirty="0"/>
              <a:t>Générer Liste</a:t>
            </a:r>
          </a:p>
          <a:p>
            <a:pPr lvl="1"/>
            <a:endParaRPr lang="fr-FR" dirty="0"/>
          </a:p>
          <a:p>
            <a:pPr lvl="8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BFE062-1D6E-434C-AA01-C3AD51F3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488" y="101221"/>
            <a:ext cx="5010281" cy="25301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2A15E6-0502-4A56-B3D1-BDEFC41B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133" y="2478992"/>
            <a:ext cx="1152686" cy="3048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E4B59A-C31F-4C07-9170-DFFA6C62A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911825"/>
            <a:ext cx="4319219" cy="211961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39B8DD-34B3-45F8-8535-400055DF5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470" y="3855282"/>
            <a:ext cx="257211" cy="3429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C498AA9-8640-4A15-B9CB-389C1ACDA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52" y="2909727"/>
            <a:ext cx="4354117" cy="211961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A3BBA79-2CAD-416E-BFAC-7DA62E35CFC4}"/>
              </a:ext>
            </a:extLst>
          </p:cNvPr>
          <p:cNvSpPr txBox="1"/>
          <p:nvPr/>
        </p:nvSpPr>
        <p:spPr>
          <a:xfrm>
            <a:off x="5535767" y="2909727"/>
            <a:ext cx="1854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tableau de droite est remplis</a:t>
            </a:r>
          </a:p>
          <a:p>
            <a:pPr algn="ctr"/>
            <a:r>
              <a:rPr lang="fr-FR" dirty="0"/>
              <a:t>Puis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F967D4FA-7BC6-4833-B819-9536620B01D2}"/>
              </a:ext>
            </a:extLst>
          </p:cNvPr>
          <p:cNvSpPr txBox="1">
            <a:spLocks/>
          </p:cNvSpPr>
          <p:nvPr/>
        </p:nvSpPr>
        <p:spPr>
          <a:xfrm>
            <a:off x="1046462" y="5255471"/>
            <a:ext cx="4420854" cy="12040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600" dirty="0"/>
          </a:p>
          <a:p>
            <a:pPr lvl="1"/>
            <a:r>
              <a:rPr lang="fr-FR" dirty="0"/>
              <a:t>Le tableau de droite vient de se remplir</a:t>
            </a:r>
          </a:p>
          <a:p>
            <a:pPr lvl="1"/>
            <a:r>
              <a:rPr lang="fr-FR" dirty="0"/>
              <a:t>Sauver </a:t>
            </a:r>
          </a:p>
          <a:p>
            <a:pPr lvl="1"/>
            <a:endParaRPr lang="fr-FR" dirty="0"/>
          </a:p>
          <a:p>
            <a:pPr lvl="8"/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A38C4A1-75F7-407C-9A12-1B78AD0F7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9823" y="5996328"/>
            <a:ext cx="419158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60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2"/>
            <a:ext cx="4420854" cy="4124818"/>
          </a:xfrm>
        </p:spPr>
        <p:txBody>
          <a:bodyPr>
            <a:normAutofit/>
          </a:bodyPr>
          <a:lstStyle/>
          <a:p>
            <a:pPr lvl="1"/>
            <a:endParaRPr lang="fr-FR" sz="1600" dirty="0"/>
          </a:p>
          <a:p>
            <a:pPr lvl="1"/>
            <a:r>
              <a:rPr lang="fr-FR" dirty="0"/>
              <a:t>Générer tableau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Valider [ OK ]</a:t>
            </a:r>
          </a:p>
          <a:p>
            <a:pPr lvl="1"/>
            <a:endParaRPr lang="fr-FR" dirty="0"/>
          </a:p>
          <a:p>
            <a:pPr lvl="8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BFE062-1D6E-434C-AA01-C3AD51F3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488" y="101221"/>
            <a:ext cx="5010281" cy="253019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0CEE30-BF9C-426E-BEBD-B1677AD1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15" y="2493281"/>
            <a:ext cx="1171739" cy="2762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8986B6-A866-4AD7-9245-B7C34664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515" y="2854864"/>
            <a:ext cx="2220971" cy="9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Récupération des programmes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 rendre sur la page web du site :</a:t>
            </a:r>
          </a:p>
          <a:p>
            <a:endParaRPr lang="fr-FR" dirty="0"/>
          </a:p>
          <a:p>
            <a:pPr lvl="1"/>
            <a:r>
              <a:rPr lang="fr-FR" dirty="0">
                <a:hlinkClick r:id="rId3"/>
              </a:rPr>
              <a:t>http://webv1.fftt.com/administratif/telechargement/spidd/spidd.htm</a:t>
            </a:r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sz="2000" dirty="0"/>
              <a:t>Télécharger les fichiers suivants :</a:t>
            </a:r>
          </a:p>
          <a:p>
            <a:pPr lvl="3"/>
            <a:r>
              <a:rPr lang="fr-FR" sz="1800" dirty="0">
                <a:effectLst/>
                <a:latin typeface="Verdana" panose="020B0604030504040204" pitchFamily="34" charset="0"/>
                <a:hlinkClick r:id="rId4"/>
              </a:rPr>
              <a:t>Installation_SPIDD.doc</a:t>
            </a:r>
            <a:endParaRPr lang="fr-FR" sz="1800" dirty="0">
              <a:effectLst/>
              <a:latin typeface="Verdana" panose="020B0604030504040204" pitchFamily="34" charset="0"/>
            </a:endParaRPr>
          </a:p>
          <a:p>
            <a:pPr lvl="3"/>
            <a:r>
              <a:rPr lang="fr-FR" sz="1800" dirty="0">
                <a:effectLst/>
                <a:latin typeface="Verdana" panose="020B0604030504040204" pitchFamily="34" charset="0"/>
                <a:hlinkClick r:id="rId5"/>
              </a:rPr>
              <a:t>spidd509.exe</a:t>
            </a:r>
            <a:endParaRPr lang="fr-FR" sz="1800" dirty="0">
              <a:effectLst/>
              <a:latin typeface="Verdana" panose="020B0604030504040204" pitchFamily="34" charset="0"/>
            </a:endParaRP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Saisie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/>
          </a:bodyPr>
          <a:lstStyle/>
          <a:p>
            <a:pPr lvl="1"/>
            <a:endParaRPr lang="fr-FR" sz="1600" dirty="0"/>
          </a:p>
          <a:p>
            <a:pPr lvl="1"/>
            <a:r>
              <a:rPr lang="fr-FR" dirty="0"/>
              <a:t>La flèche est sur barrage 2° et 3°</a:t>
            </a:r>
          </a:p>
          <a:p>
            <a:pPr lvl="2"/>
            <a:r>
              <a:rPr lang="fr-FR" dirty="0"/>
              <a:t>Le bouton [ Imprimer ] permet d’éditer les fiches de partie</a:t>
            </a:r>
          </a:p>
          <a:p>
            <a:pPr lvl="1"/>
            <a:r>
              <a:rPr lang="fr-FR" dirty="0"/>
              <a:t>Click sur :</a:t>
            </a:r>
          </a:p>
          <a:p>
            <a:pPr lvl="2"/>
            <a:r>
              <a:rPr lang="fr-FR" dirty="0"/>
              <a:t>¼ F et ¼ FKO</a:t>
            </a:r>
          </a:p>
          <a:p>
            <a:pPr lvl="2"/>
            <a:r>
              <a:rPr lang="fr-FR" dirty="0"/>
              <a:t>1/2F – Place 5 à 8 …. 13 a 1</a:t>
            </a:r>
          </a:p>
          <a:p>
            <a:pPr lvl="2"/>
            <a:r>
              <a:rPr lang="fr-FR" dirty="0"/>
              <a:t>Finale, Place ¾ …. 15/16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83CBEB-7AC9-453E-8C36-B73B2BBD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64" y="222308"/>
            <a:ext cx="4683295" cy="23562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929E25-19F5-4BBF-8408-66A077E5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35" y="2359430"/>
            <a:ext cx="1505160" cy="4382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E6C43F7-9742-4CDB-8CF2-FF5FF1358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08" y="2691342"/>
            <a:ext cx="1000265" cy="5525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38FEB30-E7E2-4C65-84D1-16F5D4CC3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936" y="3243869"/>
            <a:ext cx="4267796" cy="88594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1456CF9-AB13-4AF6-8BFB-26A8A300C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787" y="3092428"/>
            <a:ext cx="4334480" cy="15146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12EC402-CE05-4E64-B519-27016F2F1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540" y="4880663"/>
            <a:ext cx="4344006" cy="16099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1D47187-B690-4857-B352-007A4A54B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7271" y="4795151"/>
            <a:ext cx="587774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4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/>
          </a:bodyPr>
          <a:lstStyle/>
          <a:p>
            <a:pPr lvl="1"/>
            <a:endParaRPr lang="fr-FR" sz="1600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670219-9A0E-45BA-BD7E-C9D8B1F4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39" y="222308"/>
            <a:ext cx="7799903" cy="57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00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SPIDD Exportation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Exportation des résultats</a:t>
            </a:r>
          </a:p>
          <a:p>
            <a:pPr lvl="1"/>
            <a:r>
              <a:rPr lang="fr-FR" dirty="0"/>
              <a:t>Export Package</a:t>
            </a:r>
          </a:p>
          <a:p>
            <a:pPr lvl="1"/>
            <a:r>
              <a:rPr lang="fr-FR" dirty="0"/>
              <a:t>Connexion à SPID</a:t>
            </a:r>
          </a:p>
        </p:txBody>
      </p:sp>
      <p:grpSp>
        <p:nvGrpSpPr>
          <p:cNvPr id="10" name="Groupe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073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 Package 1 /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/>
          </a:bodyPr>
          <a:lstStyle/>
          <a:p>
            <a:pPr lvl="1"/>
            <a:r>
              <a:rPr lang="fr-FR" sz="1600" dirty="0"/>
              <a:t>Menu Communication / Export vers SPID / Export Package</a:t>
            </a:r>
          </a:p>
          <a:p>
            <a:pPr lvl="1"/>
            <a:r>
              <a:rPr lang="fr-FR" sz="1600" dirty="0"/>
              <a:t>La fenêtre Exportation d’un package s’ouvre</a:t>
            </a:r>
          </a:p>
          <a:p>
            <a:pPr lvl="2"/>
            <a:r>
              <a:rPr lang="fr-FR" sz="1200" dirty="0"/>
              <a:t>Sélectionner le package </a:t>
            </a:r>
          </a:p>
          <a:p>
            <a:pPr marL="566928" lvl="3" indent="0">
              <a:buNone/>
            </a:pPr>
            <a:r>
              <a:rPr lang="fr-FR" sz="1200" dirty="0"/>
              <a:t>Pour moi Criterium – Tour 2 – R1 – Féminine</a:t>
            </a:r>
          </a:p>
          <a:p>
            <a:pPr lvl="2"/>
            <a:r>
              <a:rPr lang="fr-FR" sz="1200" dirty="0"/>
              <a:t>[ Parcourir ]</a:t>
            </a:r>
          </a:p>
          <a:p>
            <a:pPr lvl="3"/>
            <a:r>
              <a:rPr lang="fr-FR" sz="1200" dirty="0"/>
              <a:t>Sélectionner le répertoire qui va recevoir l’exportation</a:t>
            </a:r>
          </a:p>
          <a:p>
            <a:pPr lvl="3"/>
            <a:r>
              <a:rPr lang="fr-FR" sz="1200" dirty="0"/>
              <a:t>[ Enregistrer ]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i="1" dirty="0">
                <a:solidFill>
                  <a:srgbClr val="C00000"/>
                </a:solidFill>
              </a:rPr>
              <a:t>J’ai créé un sous-répertoire dans le répertoire de la division pour les exportations.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39CCD0-B4CB-48B9-AE72-07540CEC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72" y="890979"/>
            <a:ext cx="3820058" cy="10002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598474-0E73-4351-BBED-51CF8332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97" y="3870945"/>
            <a:ext cx="3114856" cy="16739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550B9F-72A9-4E3D-9498-B716C1FA9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294" y="4144383"/>
            <a:ext cx="1514686" cy="7906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8B32515-A652-4950-ADE9-E6B1E9338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671" y="2017511"/>
            <a:ext cx="3970781" cy="346864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0ED579E-D7E0-4C6A-8C43-40D1C1EA1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80" y="3300394"/>
            <a:ext cx="628738" cy="25721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5A17848-9A01-4FD1-B7B8-A1C1093ED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050" y="3766512"/>
            <a:ext cx="781159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01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 Package 2 /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/>
          </a:bodyPr>
          <a:lstStyle/>
          <a:p>
            <a:pPr lvl="1"/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Cliquer ensuite sur [ Export ]</a:t>
            </a:r>
          </a:p>
          <a:p>
            <a:pPr lvl="1"/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</a:rPr>
              <a:t>Vérifier que le traitement c’est bien terminé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fr-FR" sz="1600" i="1" dirty="0">
              <a:solidFill>
                <a:srgbClr val="C0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666186-DD8D-4739-A9F0-9660F529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30" y="2108201"/>
            <a:ext cx="657317" cy="3143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16B712-102B-41DA-AD17-DDCB9FB2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397" y="1737360"/>
            <a:ext cx="482032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01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2225D-589C-4213-B2D6-F7ED6F1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à SPID Centralisé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40EA6-E358-4B7A-9831-56A93322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9865309" cy="4527491"/>
          </a:xfrm>
        </p:spPr>
        <p:txBody>
          <a:bodyPr>
            <a:normAutofit/>
          </a:bodyPr>
          <a:lstStyle/>
          <a:p>
            <a:pPr lvl="1"/>
            <a:r>
              <a:rPr lang="fr-FR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Sur le site : </a:t>
            </a:r>
            <a:r>
              <a:rPr lang="fr-FR" sz="1800" u="sng" dirty="0">
                <a:solidFill>
                  <a:schemeClr val="tx1"/>
                </a:solidFill>
                <a:effectLst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http://spid.fftt.com</a:t>
            </a:r>
            <a:endParaRPr lang="fr-FR" sz="1800" u="sng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1"/>
            <a:r>
              <a:rPr lang="fr-FR" dirty="0">
                <a:solidFill>
                  <a:schemeClr val="tx1"/>
                </a:solidFill>
                <a:ea typeface="Times New Roman" panose="02020603050405020304" pitchFamily="18" charset="0"/>
              </a:rPr>
              <a:t>Se connecter avec son identifiant et son mot de passe</a:t>
            </a:r>
          </a:p>
          <a:p>
            <a:pPr lvl="1"/>
            <a:r>
              <a:rPr lang="fr-FR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[ Connexion ]</a:t>
            </a:r>
          </a:p>
          <a:p>
            <a:pPr lvl="1"/>
            <a:endParaRPr lang="fr-FR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lvl="1"/>
            <a:r>
              <a:rPr lang="fr-FR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Dans le menu à gauche cliquer sur SPIDD / Packages</a:t>
            </a:r>
          </a:p>
          <a:p>
            <a:pPr lvl="1"/>
            <a:r>
              <a:rPr lang="fr-FR" dirty="0">
                <a:solidFill>
                  <a:schemeClr val="tx1"/>
                </a:solidFill>
                <a:ea typeface="Times New Roman" panose="02020603050405020304" pitchFamily="18" charset="0"/>
              </a:rPr>
              <a:t>[ Importer un package ]</a:t>
            </a:r>
          </a:p>
          <a:p>
            <a:pPr lvl="1"/>
            <a:r>
              <a:rPr lang="fr-FR" dirty="0">
                <a:solidFill>
                  <a:schemeClr val="tx1"/>
                </a:solidFill>
                <a:ea typeface="Times New Roman" panose="02020603050405020304" pitchFamily="18" charset="0"/>
              </a:rPr>
              <a:t>Sélectionner le répertoire de l’exportation</a:t>
            </a:r>
          </a:p>
          <a:p>
            <a:pPr lvl="1"/>
            <a:r>
              <a:rPr lang="fr-FR" dirty="0">
                <a:solidFill>
                  <a:schemeClr val="tx1"/>
                </a:solidFill>
                <a:ea typeface="Times New Roman" panose="02020603050405020304" pitchFamily="18" charset="0"/>
              </a:rPr>
              <a:t>[ Ouvrir ]</a:t>
            </a:r>
          </a:p>
          <a:p>
            <a:pPr lvl="1"/>
            <a:r>
              <a:rPr lang="fr-FR" dirty="0">
                <a:solidFill>
                  <a:schemeClr val="tx1"/>
                </a:solidFill>
                <a:ea typeface="Times New Roman" panose="02020603050405020304" pitchFamily="18" charset="0"/>
              </a:rPr>
              <a:t> A la fin du transfert</a:t>
            </a:r>
            <a:endParaRPr lang="fr-FR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1"/>
            <a:endParaRPr lang="fr-FR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1"/>
            <a:endParaRPr lang="fr-FR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1"/>
            <a:endParaRPr lang="fr-FR" sz="1800" dirty="0">
              <a:solidFill>
                <a:srgbClr val="0000FF"/>
              </a:solidFill>
              <a:effectLst/>
              <a:ea typeface="Times New Roman" panose="02020603050405020304" pitchFamily="18" charset="0"/>
            </a:endParaRPr>
          </a:p>
          <a:p>
            <a:pPr lvl="1"/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fr-FR" sz="1600" i="1" dirty="0">
              <a:solidFill>
                <a:srgbClr val="C0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56A0A3-4F97-40E1-ABD2-F1073193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548" y="470861"/>
            <a:ext cx="2860646" cy="23020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20DB4B-385B-467B-A6B2-36AC1DF11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36" y="2011792"/>
            <a:ext cx="1266140" cy="252665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5AF41F1-D31A-4FE9-9933-6911F0AAF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429" y="3143716"/>
            <a:ext cx="5115485" cy="14680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3BAE67-2EA3-4B77-AEA3-00AFEE1F2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198" y="3877762"/>
            <a:ext cx="2172003" cy="400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225BE4-EC84-4C26-9A81-5A7CC8A29E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428" y="4802187"/>
            <a:ext cx="5115485" cy="152767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783A9DB-F158-419C-BB99-9D3EBC7EC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1117" y="5306890"/>
            <a:ext cx="3191081" cy="142521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4507DDB-2D64-4797-ACC7-7954F72E39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6988" y="5495546"/>
            <a:ext cx="1114581" cy="1047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3138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Image contenant un intérieur. Une personne signe le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Conclure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sz="9600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fr-FR" sz="2400" cap="all" spc="200" dirty="0">
                <a:solidFill>
                  <a:srgbClr val="FFFFFF"/>
                </a:solidFill>
              </a:rPr>
              <a:t>Des questions 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2000" dirty="0"/>
              <a:t>Suivre les instructions décrites dans le fichier :</a:t>
            </a:r>
          </a:p>
          <a:p>
            <a:pPr lvl="4"/>
            <a:r>
              <a:rPr lang="fr-FR" sz="2000" dirty="0"/>
              <a:t>Installation_SPIDD.doc</a:t>
            </a:r>
          </a:p>
          <a:p>
            <a:pPr lvl="4"/>
            <a:endParaRPr lang="fr-FR" sz="2000" dirty="0"/>
          </a:p>
          <a:p>
            <a:pPr lvl="3"/>
            <a:r>
              <a:rPr lang="fr-FR" sz="2000" dirty="0"/>
              <a:t>Continuer avec les consignes du fichier :</a:t>
            </a:r>
          </a:p>
          <a:p>
            <a:pPr lvl="3"/>
            <a:endParaRPr lang="fr-FR" sz="2000" dirty="0"/>
          </a:p>
          <a:p>
            <a:pPr lvl="4"/>
            <a:r>
              <a:rPr lang="fr-FR" sz="2000" dirty="0"/>
              <a:t>Installation.pdf à partir de la page 2</a:t>
            </a:r>
          </a:p>
          <a:p>
            <a:pPr lvl="4"/>
            <a:endParaRPr lang="fr-FR" sz="2000" dirty="0"/>
          </a:p>
          <a:p>
            <a:pPr lvl="4"/>
            <a:r>
              <a:rPr lang="fr-FR" sz="1800" b="1" i="0" u="none" strike="noStrike" baseline="0" dirty="0"/>
              <a:t>MODE OPERATOIRE LANCEMENT SPIDD SOUS VISTA BASIC</a:t>
            </a:r>
            <a:endParaRPr lang="fr-FR" sz="2000" b="1" i="0" u="none" strike="noStrike" baseline="0" dirty="0"/>
          </a:p>
          <a:p>
            <a:pPr lvl="4"/>
            <a:endParaRPr lang="fr-FR" sz="2000" b="1" dirty="0"/>
          </a:p>
          <a:p>
            <a:pPr lvl="2"/>
            <a:r>
              <a:rPr lang="fr-FR" sz="2000" i="1" u="none" strike="noStrike" baseline="0" dirty="0"/>
              <a:t>Le serveur de la base de données est maintenant actif.</a:t>
            </a:r>
            <a:endParaRPr lang="fr-FR" sz="1800" i="1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18102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Paramétrage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2000" dirty="0"/>
              <a:t>Copier le fichier </a:t>
            </a:r>
            <a:r>
              <a:rPr lang="fr-FR" sz="2000" dirty="0" err="1"/>
              <a:t>SPIDD_vide.GDB</a:t>
            </a:r>
            <a:r>
              <a:rPr lang="fr-FR" sz="2000" dirty="0"/>
              <a:t> dans le répertoire :</a:t>
            </a:r>
          </a:p>
          <a:p>
            <a:pPr lvl="3"/>
            <a:endParaRPr lang="fr-FR" sz="2000" dirty="0"/>
          </a:p>
          <a:p>
            <a:pPr lvl="4"/>
            <a:r>
              <a:rPr lang="nn-NO" sz="2000" dirty="0"/>
              <a:t>C:\Program Files (x86)\SPIDD\Database</a:t>
            </a:r>
          </a:p>
          <a:p>
            <a:pPr lvl="5"/>
            <a:r>
              <a:rPr lang="nn-NO" sz="2000" dirty="0"/>
              <a:t>Supprimer le fichier SPIDD.GDB </a:t>
            </a:r>
          </a:p>
          <a:p>
            <a:pPr lvl="5"/>
            <a:r>
              <a:rPr lang="nn-NO" sz="2000" dirty="0"/>
              <a:t>Puis créer une copie de </a:t>
            </a:r>
            <a:r>
              <a:rPr lang="fr-FR" sz="2000" dirty="0" err="1"/>
              <a:t>SPIDD_vide.GDB</a:t>
            </a:r>
            <a:r>
              <a:rPr lang="fr-FR" sz="2000" dirty="0"/>
              <a:t> et la renommer </a:t>
            </a:r>
            <a:r>
              <a:rPr lang="nn-NO" sz="2000" dirty="0"/>
              <a:t>SPIDD.GDB</a:t>
            </a:r>
          </a:p>
          <a:p>
            <a:pPr lvl="5"/>
            <a:endParaRPr lang="nn-NO" sz="2000" dirty="0"/>
          </a:p>
          <a:p>
            <a:pPr lvl="3"/>
            <a:r>
              <a:rPr lang="nn-NO" sz="2000" dirty="0"/>
              <a:t>Faire la même opération dans le répertoire :</a:t>
            </a:r>
          </a:p>
          <a:p>
            <a:pPr lvl="4"/>
            <a:r>
              <a:rPr lang="nn-NO" sz="2000" dirty="0"/>
              <a:t>C:\Users\</a:t>
            </a:r>
            <a:r>
              <a:rPr lang="nn-NO" sz="2000" b="1" dirty="0">
                <a:solidFill>
                  <a:schemeClr val="accent4">
                    <a:lumMod val="75000"/>
                  </a:schemeClr>
                </a:solidFill>
              </a:rPr>
              <a:t>Moi</a:t>
            </a:r>
            <a:r>
              <a:rPr lang="nn-NO" sz="2000" dirty="0"/>
              <a:t>\AppData\Local\VirtualStore\Program Files (x86)\SPIDD\Database</a:t>
            </a:r>
          </a:p>
          <a:p>
            <a:pPr lvl="2"/>
            <a:endParaRPr lang="nn-NO" sz="2000" dirty="0"/>
          </a:p>
          <a:p>
            <a:pPr lvl="2"/>
            <a:r>
              <a:rPr lang="nn-NO" sz="1800" i="1" dirty="0"/>
              <a:t>Cette opération est à effectuer avant chaque nouvelle compétition.</a:t>
            </a:r>
          </a:p>
          <a:p>
            <a:pPr lvl="2"/>
            <a:r>
              <a:rPr lang="nn-NO" sz="1800" b="1" i="1" dirty="0">
                <a:solidFill>
                  <a:schemeClr val="accent4">
                    <a:lumMod val="75000"/>
                  </a:schemeClr>
                </a:solidFill>
              </a:rPr>
              <a:t>Moi</a:t>
            </a:r>
            <a:r>
              <a:rPr lang="nn-NO" sz="1800" i="1" dirty="0"/>
              <a:t> correspond au nom utilisé lors de la connection à Window.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158296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Exécution 1/3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225487"/>
          </a:xfrm>
        </p:spPr>
        <p:txBody>
          <a:bodyPr>
            <a:normAutofit/>
          </a:bodyPr>
          <a:lstStyle/>
          <a:p>
            <a:pPr lvl="3"/>
            <a:r>
              <a:rPr lang="fr-FR" sz="1800" i="1" u="none" strike="noStrike" baseline="0" dirty="0"/>
              <a:t>Lancer </a:t>
            </a:r>
            <a:r>
              <a:rPr lang="fr-FR" sz="1800" i="1" u="none" strike="noStrike" baseline="0" dirty="0" err="1"/>
              <a:t>IBConsole</a:t>
            </a:r>
            <a:r>
              <a:rPr lang="fr-FR" sz="1800" i="1" u="none" strike="noStrike" baseline="0" dirty="0"/>
              <a:t> si le serveur n’est pas actif.</a:t>
            </a:r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r>
              <a:rPr lang="fr-FR" sz="1800" i="1" dirty="0"/>
              <a:t>Double click sur Local Server et [Yes] pour valider le lancement du serveur</a:t>
            </a:r>
            <a:endParaRPr lang="fr-FR" sz="1800" i="1" u="none" strike="noStrike" baseline="0" dirty="0"/>
          </a:p>
          <a:p>
            <a:pPr lvl="4"/>
            <a:endParaRPr lang="fr-FR" sz="1800" i="1" u="none" strike="noStrike" baseline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FF928F-923B-4D58-A509-9B89ADCE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65" y="2497035"/>
            <a:ext cx="8164166" cy="24107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9AF34A-14D8-41C9-9FC3-87616E15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665" y="5350922"/>
            <a:ext cx="3971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6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Exécution 2/3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6A2C-F0D4-4D73-ACF4-3F3B5B3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678493"/>
          </a:xfrm>
        </p:spPr>
        <p:txBody>
          <a:bodyPr>
            <a:normAutofit fontScale="92500" lnSpcReduction="10000"/>
          </a:bodyPr>
          <a:lstStyle/>
          <a:p>
            <a:pPr lvl="3"/>
            <a:r>
              <a:rPr lang="fr-FR" sz="2000" i="1" u="none" strike="noStrike" baseline="0" dirty="0"/>
              <a:t>Saisir le mot de passe (</a:t>
            </a:r>
            <a:r>
              <a:rPr lang="fr-FR" sz="2000" i="1" u="none" strike="noStrike" baseline="0" dirty="0" err="1"/>
              <a:t>masterkey</a:t>
            </a:r>
            <a:r>
              <a:rPr lang="fr-FR" sz="2000" i="1" u="none" strike="noStrike" baseline="0" dirty="0"/>
              <a:t>)</a:t>
            </a:r>
          </a:p>
          <a:p>
            <a:pPr lvl="3"/>
            <a:r>
              <a:rPr lang="fr-FR" sz="2000" i="1" u="none" strike="noStrike" baseline="0" dirty="0"/>
              <a:t>Valider avec le bouton [ Login ]</a:t>
            </a:r>
          </a:p>
          <a:p>
            <a:pPr marL="566928" lvl="3" indent="0">
              <a:buNone/>
            </a:pPr>
            <a:endParaRPr lang="fr-FR" sz="1800" i="1" u="none" strike="noStrike" baseline="0" dirty="0"/>
          </a:p>
          <a:p>
            <a:pPr lvl="3"/>
            <a:r>
              <a:rPr lang="fr-FR" sz="2000" i="1" dirty="0"/>
              <a:t>Vérifier que le serveur est opérationnel</a:t>
            </a:r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u="none" strike="noStrike" baseline="0" dirty="0"/>
          </a:p>
          <a:p>
            <a:pPr lvl="3"/>
            <a:endParaRPr lang="fr-FR" sz="1800" i="1" dirty="0"/>
          </a:p>
          <a:p>
            <a:pPr lvl="3"/>
            <a:r>
              <a:rPr lang="fr-FR" sz="1600" i="1" u="none" strike="noStrike" baseline="0" dirty="0"/>
              <a:t>La fenêtr</a:t>
            </a:r>
            <a:r>
              <a:rPr lang="fr-FR" sz="1600" i="1" dirty="0"/>
              <a:t>e peut être fermée.</a:t>
            </a:r>
            <a:endParaRPr lang="fr-FR" sz="1600" i="1" u="none" strike="noStrike" baseline="0" dirty="0"/>
          </a:p>
          <a:p>
            <a:pPr lvl="4"/>
            <a:endParaRPr lang="fr-FR" sz="1800" i="1" u="none" strike="noStrike" baseline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AB4087-F0F2-4ACF-9592-093CB679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10" y="1079501"/>
            <a:ext cx="3219450" cy="2057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312606-775B-406C-8DEF-D1839F9AE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98" y="3507742"/>
            <a:ext cx="9105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66_TF33476885.potx" id="{828779D0-991D-4CAF-9A89-677F35729FAB}" vid="{7A5B457E-5FBC-449A-898B-7890F2C208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16c05727-aa75-4e4a-9b5f-8a80a1165891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classique pour réunion générale d'entreprise</Template>
  <TotalTime>1689</TotalTime>
  <Words>2159</Words>
  <Application>Microsoft Office PowerPoint</Application>
  <PresentationFormat>Grand écran</PresentationFormat>
  <Paragraphs>587</Paragraphs>
  <Slides>57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Verdana</vt:lpstr>
      <vt:lpstr>Wingdings</vt:lpstr>
      <vt:lpstr>RetrospectVTI</vt:lpstr>
      <vt:lpstr>SPIDD</vt:lpstr>
      <vt:lpstr>Équipe de formateur</vt:lpstr>
      <vt:lpstr>Plan de la formation</vt:lpstr>
      <vt:lpstr>Installation du logiciel</vt:lpstr>
      <vt:lpstr>Récupération des programmes</vt:lpstr>
      <vt:lpstr>Installation</vt:lpstr>
      <vt:lpstr>Paramétrage</vt:lpstr>
      <vt:lpstr>Exécution 1/3</vt:lpstr>
      <vt:lpstr>Exécution 2/3</vt:lpstr>
      <vt:lpstr>Exécution 3/3</vt:lpstr>
      <vt:lpstr>Tournoi Local</vt:lpstr>
      <vt:lpstr>Création d’une épreuve</vt:lpstr>
      <vt:lpstr>Création d’une division</vt:lpstr>
      <vt:lpstr>Gestion des divisions</vt:lpstr>
      <vt:lpstr>Importation du référentiel</vt:lpstr>
      <vt:lpstr>Importation des licencier et des Clubs</vt:lpstr>
      <vt:lpstr>Vérification des importations</vt:lpstr>
      <vt:lpstr>Saisie des inscriptions 1 / 4</vt:lpstr>
      <vt:lpstr>Saisie des inscriptions 2 / 4</vt:lpstr>
      <vt:lpstr>Saisie des inscriptions 3 / 4</vt:lpstr>
      <vt:lpstr>Saisie des inscriptions 4 / 4</vt:lpstr>
      <vt:lpstr>Liste des inscriptions 1 / 3</vt:lpstr>
      <vt:lpstr>Liste des inscriptions 2/3</vt:lpstr>
      <vt:lpstr>Liste des inscriptions 3/3</vt:lpstr>
      <vt:lpstr>Créer les poules</vt:lpstr>
      <vt:lpstr>Résultat des poules</vt:lpstr>
      <vt:lpstr>Exportation de SPID Centralisé</vt:lpstr>
      <vt:lpstr>Connection au site SPID Centralisé</vt:lpstr>
      <vt:lpstr>Création des packages 1/4</vt:lpstr>
      <vt:lpstr>Création des packages 2/4</vt:lpstr>
      <vt:lpstr>Création des packages 3/4</vt:lpstr>
      <vt:lpstr>Création des packages 4/4</vt:lpstr>
      <vt:lpstr>Export des référentiels 1/5</vt:lpstr>
      <vt:lpstr>Export des référentiels 2/5</vt:lpstr>
      <vt:lpstr>Export des référentiels 3/5</vt:lpstr>
      <vt:lpstr>Export des référentiels 4/5</vt:lpstr>
      <vt:lpstr>Export des référentiels 5/5</vt:lpstr>
      <vt:lpstr>SPID mode Déconnecté</vt:lpstr>
      <vt:lpstr>Nouvelle compétition</vt:lpstr>
      <vt:lpstr>Importation</vt:lpstr>
      <vt:lpstr>Plan d’Occupation des Tables</vt:lpstr>
      <vt:lpstr>Plan d’Occupation des Tables</vt:lpstr>
      <vt:lpstr>Inscrits</vt:lpstr>
      <vt:lpstr>Pointage</vt:lpstr>
      <vt:lpstr>Pointage</vt:lpstr>
      <vt:lpstr>Résultats des poules</vt:lpstr>
      <vt:lpstr>Organisation tableau</vt:lpstr>
      <vt:lpstr>Organisation tableau</vt:lpstr>
      <vt:lpstr>Organisation tableau</vt:lpstr>
      <vt:lpstr>Saisie tableau</vt:lpstr>
      <vt:lpstr>Classement</vt:lpstr>
      <vt:lpstr>SPIDD Exportation</vt:lpstr>
      <vt:lpstr>Export Package 1 / 2</vt:lpstr>
      <vt:lpstr>Export Package 2 / 2</vt:lpstr>
      <vt:lpstr>Connexion à SPID Centralisé</vt:lpstr>
      <vt:lpstr>Conclure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SPIDD</dc:title>
  <dc:creator>Patrick CHAUTARD</dc:creator>
  <cp:lastModifiedBy>Patrick CHAUTARD</cp:lastModifiedBy>
  <cp:revision>60</cp:revision>
  <dcterms:created xsi:type="dcterms:W3CDTF">2021-11-15T06:17:16Z</dcterms:created>
  <dcterms:modified xsi:type="dcterms:W3CDTF">2021-11-29T16:53:05Z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