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5" r:id="rId2"/>
    <p:sldId id="256" r:id="rId3"/>
    <p:sldId id="257" r:id="rId4"/>
    <p:sldId id="258" r:id="rId5"/>
    <p:sldId id="259" r:id="rId6"/>
    <p:sldId id="270" r:id="rId7"/>
    <p:sldId id="260" r:id="rId8"/>
    <p:sldId id="261" r:id="rId9"/>
    <p:sldId id="276" r:id="rId10"/>
    <p:sldId id="262" r:id="rId11"/>
    <p:sldId id="271" r:id="rId12"/>
    <p:sldId id="263" r:id="rId13"/>
    <p:sldId id="269" r:id="rId14"/>
    <p:sldId id="264" r:id="rId15"/>
    <p:sldId id="272" r:id="rId16"/>
    <p:sldId id="273" r:id="rId17"/>
    <p:sldId id="274" r:id="rId18"/>
    <p:sldId id="265" r:id="rId19"/>
    <p:sldId id="266" r:id="rId20"/>
    <p:sldId id="267" r:id="rId21"/>
    <p:sldId id="268"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2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57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476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379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673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503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617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238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195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527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060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904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07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03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554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613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863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3019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B8F8-A315-81E2-B212-C10778F4CEB0}"/>
              </a:ext>
            </a:extLst>
          </p:cNvPr>
          <p:cNvSpPr>
            <a:spLocks noGrp="1"/>
          </p:cNvSpPr>
          <p:nvPr>
            <p:ph type="ctrTitle"/>
          </p:nvPr>
        </p:nvSpPr>
        <p:spPr/>
        <p:txBody>
          <a:bodyPr/>
          <a:lstStyle/>
          <a:p>
            <a:r>
              <a:rPr lang="en-US" sz="3600" b="1" dirty="0">
                <a:latin typeface="Times New Roman" panose="02020603050405020304" pitchFamily="18" charset="0"/>
                <a:cs typeface="Times New Roman" panose="02020603050405020304" pitchFamily="18" charset="0"/>
              </a:rPr>
              <a:t>Predictive modeling for healthcare costs using Machine Learning </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388BAB-8DC4-FCCE-BE20-76BB91867B12}"/>
              </a:ext>
            </a:extLst>
          </p:cNvPr>
          <p:cNvSpPr>
            <a:spLocks noGrp="1"/>
          </p:cNvSpPr>
          <p:nvPr>
            <p:ph type="subTitle" idx="1"/>
          </p:nvPr>
        </p:nvSpPr>
        <p:spPr>
          <a:xfrm>
            <a:off x="1921934" y="3637655"/>
            <a:ext cx="5308866" cy="1377651"/>
          </a:xfrm>
        </p:spPr>
        <p:txBody>
          <a:bodyPr/>
          <a:lstStyle/>
          <a:p>
            <a:r>
              <a:rPr lang="en-US" dirty="0"/>
              <a:t>.</a:t>
            </a:r>
            <a:endParaRPr lang="en-IN" dirty="0"/>
          </a:p>
        </p:txBody>
      </p:sp>
    </p:spTree>
    <p:extLst>
      <p:ext uri="{BB962C8B-B14F-4D97-AF65-F5344CB8AC3E}">
        <p14:creationId xmlns:p14="http://schemas.microsoft.com/office/powerpoint/2010/main" val="190829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fontScale="92500"/>
          </a:bodyPr>
          <a:lstStyle/>
          <a:p>
            <a:r>
              <a:rPr dirty="0">
                <a:latin typeface="Times New Roman" panose="02020603050405020304" pitchFamily="18" charset="0"/>
                <a:cs typeface="Times New Roman" panose="02020603050405020304" pitchFamily="18" charset="0"/>
              </a:rPr>
              <a:t>Relies heavily on raw healthcare data and traditional statistical techniques.</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Most existing systems are disease-specific and cannot generalize across multiple procedures or patient demographics.</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Limited adoption of advanced machine learning models.</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Lack of interpretability, making results less useful for clinicians and policymakers.</a:t>
            </a:r>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3F087-2EF1-16BE-A4D4-78DE7EDE2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38257-ED4E-8421-EBC2-794C891767CC}"/>
              </a:ext>
            </a:extLst>
          </p:cNvPr>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6EE1BAE-D513-2AB1-CDAE-80B1EE6B00A4}"/>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Absence of user-friendly dashboards for cost transparency.</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limitations: Many systems depend on proprietary or closed datasets (e.g., Medicare only), restricting accessibility.</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Poor support for large-scale predictive analytics and real-time integration with hospital systems.</a:t>
            </a:r>
          </a:p>
          <a:p>
            <a:endParaRPr dirty="0"/>
          </a:p>
        </p:txBody>
      </p:sp>
    </p:spTree>
    <p:extLst>
      <p:ext uri="{BB962C8B-B14F-4D97-AF65-F5344CB8AC3E}">
        <p14:creationId xmlns:p14="http://schemas.microsoft.com/office/powerpoint/2010/main" val="168939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fontScale="92500"/>
          </a:bodyPr>
          <a:lstStyle/>
          <a:p>
            <a:r>
              <a:rPr dirty="0">
                <a:latin typeface="Times New Roman" panose="02020603050405020304" pitchFamily="18" charset="0"/>
                <a:cs typeface="Times New Roman" panose="02020603050405020304" pitchFamily="18" charset="0"/>
              </a:rPr>
              <a:t>Uses </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open healthcare datasets (SPARCS)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 accessibility and reproducibility.</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Incorporates modern ML models (</a:t>
            </a:r>
            <a:r>
              <a:rPr dirty="0" err="1">
                <a:latin typeface="Times New Roman" panose="02020603050405020304" pitchFamily="18" charset="0"/>
                <a:cs typeface="Times New Roman" panose="02020603050405020304" pitchFamily="18" charset="0"/>
              </a:rPr>
              <a:t>CatBoost</a:t>
            </a:r>
            <a:r>
              <a:rPr dirty="0">
                <a:latin typeface="Times New Roman" panose="02020603050405020304" pitchFamily="18" charset="0"/>
                <a:cs typeface="Times New Roman" panose="02020603050405020304" pitchFamily="18" charset="0"/>
              </a:rPr>
              <a:t>, Random Forest, Decision Trees) for higher accuracy.</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Provides explainability using SHAP values, ensuring transparency in decision-making.</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Achieves superior accuracy (</a:t>
            </a:r>
            <a:r>
              <a:rPr dirty="0" err="1">
                <a:latin typeface="Times New Roman" panose="02020603050405020304" pitchFamily="18" charset="0"/>
                <a:cs typeface="Times New Roman" panose="02020603050405020304" pitchFamily="18" charset="0"/>
              </a:rPr>
              <a:t>CatBoost</a:t>
            </a:r>
            <a:r>
              <a:rPr dirty="0">
                <a:latin typeface="Times New Roman" panose="02020603050405020304" pitchFamily="18" charset="0"/>
                <a:cs typeface="Times New Roman" panose="02020603050405020304" pitchFamily="18" charset="0"/>
              </a:rPr>
              <a:t> R2 ≈ 0.85), outperforming traditional models.</a:t>
            </a:r>
          </a:p>
          <a:p>
            <a:pPr marL="0" indent="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51E43-F3CB-423D-A533-FC2D9383C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E4C51-E1E3-01BF-B059-BF10A76B590A}"/>
              </a:ext>
            </a:extLst>
          </p:cNvPr>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E92F7DD-1B19-ADC3-F17A-B6A1AEA0262B}"/>
              </a:ext>
            </a:extLst>
          </p:cNvPr>
          <p:cNvSpPr>
            <a:spLocks noGrp="1"/>
          </p:cNvSpPr>
          <p:nvPr>
            <p:ph idx="1"/>
          </p:nvPr>
        </p:nvSpPr>
        <p:spPr/>
        <p:txBody>
          <a:bodyPr>
            <a:normAutofit fontScale="92500" lnSpcReduction="10000"/>
          </a:bodyPr>
          <a:lstStyle/>
          <a:p>
            <a:r>
              <a:rPr lang="en-US" dirty="0"/>
              <a:t> </a:t>
            </a:r>
            <a:r>
              <a:rPr lang="en-US" dirty="0">
                <a:latin typeface="Times New Roman" panose="02020603050405020304" pitchFamily="18" charset="0"/>
                <a:cs typeface="Times New Roman" panose="02020603050405020304" pitchFamily="18" charset="0"/>
              </a:rPr>
              <a:t>Comprehensive: Can predict costs across multiple diseases, demographics, and hospitals.</a:t>
            </a:r>
          </a:p>
          <a:p>
            <a:r>
              <a:rPr lang="en-US" dirty="0">
                <a:latin typeface="Times New Roman" panose="02020603050405020304" pitchFamily="18" charset="0"/>
                <a:cs typeface="Times New Roman" panose="02020603050405020304" pitchFamily="18" charset="0"/>
              </a:rPr>
              <a:t> Interactive dashboard created for exploring predictions and cost distributions.</a:t>
            </a:r>
          </a:p>
          <a:p>
            <a:r>
              <a:rPr lang="en-US" dirty="0">
                <a:latin typeface="Times New Roman" panose="02020603050405020304" pitchFamily="18" charset="0"/>
                <a:cs typeface="Times New Roman" panose="02020603050405020304" pitchFamily="18" charset="0"/>
              </a:rPr>
              <a:t>Scalable design for nationwide adoption and integration into hospital management systems.</a:t>
            </a:r>
          </a:p>
          <a:p>
            <a:r>
              <a:rPr lang="en-US" dirty="0">
                <a:latin typeface="Times New Roman" panose="02020603050405020304" pitchFamily="18" charset="0"/>
                <a:cs typeface="Times New Roman" panose="02020603050405020304" pitchFamily="18" charset="0"/>
              </a:rPr>
              <a:t> Helps patients estimate procedure costs, hospitals optimize resources, and policymakers design better health policies.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66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Best performing model: </a:t>
            </a:r>
            <a:r>
              <a:rPr sz="2200" dirty="0" err="1">
                <a:latin typeface="Times New Roman" panose="02020603050405020304" pitchFamily="18" charset="0"/>
                <a:cs typeface="Times New Roman" panose="02020603050405020304" pitchFamily="18" charset="0"/>
              </a:rPr>
              <a:t>CatBoost</a:t>
            </a:r>
            <a:r>
              <a:rPr sz="2200" dirty="0">
                <a:latin typeface="Times New Roman" panose="02020603050405020304" pitchFamily="18" charset="0"/>
                <a:cs typeface="Times New Roman" panose="02020603050405020304" pitchFamily="18" charset="0"/>
              </a:rPr>
              <a:t> Regressor (R2 = 0.85)</a:t>
            </a:r>
          </a:p>
          <a:p>
            <a:r>
              <a:rPr sz="2200" dirty="0">
                <a:latin typeface="Times New Roman" panose="02020603050405020304" pitchFamily="18" charset="0"/>
                <a:cs typeface="Times New Roman" panose="02020603050405020304" pitchFamily="18" charset="0"/>
              </a:rPr>
              <a:t>Key predictive features: APR DRG code, Severity of Illness, Length of Stay</a:t>
            </a:r>
          </a:p>
          <a:p>
            <a:r>
              <a:rPr sz="2200" dirty="0">
                <a:latin typeface="Times New Roman" panose="02020603050405020304" pitchFamily="18" charset="0"/>
                <a:cs typeface="Times New Roman" panose="02020603050405020304" pitchFamily="18" charset="0"/>
              </a:rPr>
              <a:t>Features like race and gender not significant</a:t>
            </a:r>
          </a:p>
          <a:p>
            <a:r>
              <a:rPr sz="2200" dirty="0">
                <a:latin typeface="Times New Roman" panose="02020603050405020304" pitchFamily="18" charset="0"/>
                <a:cs typeface="Times New Roman" panose="02020603050405020304" pitchFamily="18" charset="0"/>
              </a:rPr>
              <a:t>Visualizations: Cost distributions, SHAP plots, error analysis</a:t>
            </a:r>
          </a:p>
          <a:p>
            <a:r>
              <a:rPr sz="2200" dirty="0">
                <a:latin typeface="Times New Roman" panose="02020603050405020304" pitchFamily="18" charset="0"/>
                <a:cs typeface="Times New Roman" panose="02020603050405020304" pitchFamily="18" charset="0"/>
              </a:rPr>
              <a:t>Dashboard developed for interactive exploration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400F89-4C42-B188-FDDD-B6021C3231DA}"/>
              </a:ext>
            </a:extLst>
          </p:cNvPr>
          <p:cNvPicPr>
            <a:picLocks noChangeAspect="1"/>
          </p:cNvPicPr>
          <p:nvPr/>
        </p:nvPicPr>
        <p:blipFill>
          <a:blip r:embed="rId2"/>
          <a:stretch>
            <a:fillRect/>
          </a:stretch>
        </p:blipFill>
        <p:spPr>
          <a:xfrm>
            <a:off x="2376838" y="1524001"/>
            <a:ext cx="4787649" cy="4503174"/>
          </a:xfrm>
          <a:prstGeom prst="rect">
            <a:avLst/>
          </a:prstGeom>
        </p:spPr>
      </p:pic>
      <p:sp>
        <p:nvSpPr>
          <p:cNvPr id="7" name="TextBox 6">
            <a:extLst>
              <a:ext uri="{FF2B5EF4-FFF2-40B4-BE49-F238E27FC236}">
                <a16:creationId xmlns:a16="http://schemas.microsoft.com/office/drawing/2014/main" id="{FABD6C40-CDF7-D359-333C-5EDF4CF5153E}"/>
              </a:ext>
            </a:extLst>
          </p:cNvPr>
          <p:cNvSpPr txBox="1"/>
          <p:nvPr/>
        </p:nvSpPr>
        <p:spPr>
          <a:xfrm>
            <a:off x="2376838" y="732503"/>
            <a:ext cx="4488536"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a:t>
            </a:r>
            <a:endParaRPr lang="en-IN" sz="4000" dirty="0"/>
          </a:p>
        </p:txBody>
      </p:sp>
    </p:spTree>
    <p:extLst>
      <p:ext uri="{BB962C8B-B14F-4D97-AF65-F5344CB8AC3E}">
        <p14:creationId xmlns:p14="http://schemas.microsoft.com/office/powerpoint/2010/main" val="2639820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F276F-75F2-FC3A-B4B8-FA49660FE553}"/>
              </a:ext>
            </a:extLst>
          </p:cNvPr>
          <p:cNvPicPr>
            <a:picLocks noChangeAspect="1"/>
          </p:cNvPicPr>
          <p:nvPr/>
        </p:nvPicPr>
        <p:blipFill>
          <a:blip r:embed="rId2"/>
          <a:stretch>
            <a:fillRect/>
          </a:stretch>
        </p:blipFill>
        <p:spPr>
          <a:xfrm>
            <a:off x="1927123" y="2830614"/>
            <a:ext cx="2133601" cy="1719263"/>
          </a:xfrm>
          <a:prstGeom prst="rect">
            <a:avLst/>
          </a:prstGeom>
        </p:spPr>
      </p:pic>
      <p:pic>
        <p:nvPicPr>
          <p:cNvPr id="5" name="Picture 4">
            <a:extLst>
              <a:ext uri="{FF2B5EF4-FFF2-40B4-BE49-F238E27FC236}">
                <a16:creationId xmlns:a16="http://schemas.microsoft.com/office/drawing/2014/main" id="{A843A0CE-E53E-B7B3-06A0-0AD107B0F648}"/>
              </a:ext>
            </a:extLst>
          </p:cNvPr>
          <p:cNvPicPr>
            <a:picLocks noChangeAspect="1"/>
          </p:cNvPicPr>
          <p:nvPr/>
        </p:nvPicPr>
        <p:blipFill>
          <a:blip r:embed="rId3"/>
          <a:stretch>
            <a:fillRect/>
          </a:stretch>
        </p:blipFill>
        <p:spPr>
          <a:xfrm>
            <a:off x="1120876" y="1679175"/>
            <a:ext cx="3089847" cy="4447522"/>
          </a:xfrm>
          <a:prstGeom prst="rect">
            <a:avLst/>
          </a:prstGeom>
        </p:spPr>
      </p:pic>
      <p:pic>
        <p:nvPicPr>
          <p:cNvPr id="9" name="Picture 8">
            <a:extLst>
              <a:ext uri="{FF2B5EF4-FFF2-40B4-BE49-F238E27FC236}">
                <a16:creationId xmlns:a16="http://schemas.microsoft.com/office/drawing/2014/main" id="{29D88B78-5BF9-DD0F-0E71-A3B5C50FE744}"/>
              </a:ext>
            </a:extLst>
          </p:cNvPr>
          <p:cNvPicPr>
            <a:picLocks noChangeAspect="1"/>
          </p:cNvPicPr>
          <p:nvPr/>
        </p:nvPicPr>
        <p:blipFill>
          <a:blip r:embed="rId2"/>
          <a:stretch>
            <a:fillRect/>
          </a:stretch>
        </p:blipFill>
        <p:spPr>
          <a:xfrm>
            <a:off x="4572000" y="1859737"/>
            <a:ext cx="3805174" cy="3066223"/>
          </a:xfrm>
          <a:prstGeom prst="rect">
            <a:avLst/>
          </a:prstGeom>
        </p:spPr>
      </p:pic>
      <p:sp>
        <p:nvSpPr>
          <p:cNvPr id="11" name="TextBox 10">
            <a:extLst>
              <a:ext uri="{FF2B5EF4-FFF2-40B4-BE49-F238E27FC236}">
                <a16:creationId xmlns:a16="http://schemas.microsoft.com/office/drawing/2014/main" id="{A1A895F2-47E6-2235-6BD1-8E97E9FB7323}"/>
              </a:ext>
            </a:extLst>
          </p:cNvPr>
          <p:cNvSpPr txBox="1"/>
          <p:nvPr/>
        </p:nvSpPr>
        <p:spPr>
          <a:xfrm>
            <a:off x="1927123" y="648929"/>
            <a:ext cx="4938251"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a:t>
            </a:r>
            <a:endParaRPr lang="en-IN" sz="4000" dirty="0"/>
          </a:p>
        </p:txBody>
      </p:sp>
    </p:spTree>
    <p:extLst>
      <p:ext uri="{BB962C8B-B14F-4D97-AF65-F5344CB8AC3E}">
        <p14:creationId xmlns:p14="http://schemas.microsoft.com/office/powerpoint/2010/main" val="3716059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E330FC-B7C3-68B4-A796-B67D7C17A3B0}"/>
              </a:ext>
            </a:extLst>
          </p:cNvPr>
          <p:cNvPicPr>
            <a:picLocks noChangeAspect="1"/>
          </p:cNvPicPr>
          <p:nvPr/>
        </p:nvPicPr>
        <p:blipFill>
          <a:blip r:embed="rId2"/>
          <a:stretch>
            <a:fillRect/>
          </a:stretch>
        </p:blipFill>
        <p:spPr>
          <a:xfrm>
            <a:off x="846882" y="1525685"/>
            <a:ext cx="7450235" cy="4180254"/>
          </a:xfrm>
          <a:prstGeom prst="rect">
            <a:avLst/>
          </a:prstGeom>
        </p:spPr>
      </p:pic>
      <p:sp>
        <p:nvSpPr>
          <p:cNvPr id="7" name="TextBox 6">
            <a:extLst>
              <a:ext uri="{FF2B5EF4-FFF2-40B4-BE49-F238E27FC236}">
                <a16:creationId xmlns:a16="http://schemas.microsoft.com/office/drawing/2014/main" id="{EF45AE18-ECAC-1E89-DAC2-76A506F7ADDC}"/>
              </a:ext>
            </a:extLst>
          </p:cNvPr>
          <p:cNvSpPr txBox="1"/>
          <p:nvPr/>
        </p:nvSpPr>
        <p:spPr>
          <a:xfrm>
            <a:off x="1887794" y="658761"/>
            <a:ext cx="4977580"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a:t>
            </a:r>
            <a:endParaRPr lang="en-IN" sz="4000" dirty="0"/>
          </a:p>
        </p:txBody>
      </p:sp>
    </p:spTree>
    <p:extLst>
      <p:ext uri="{BB962C8B-B14F-4D97-AF65-F5344CB8AC3E}">
        <p14:creationId xmlns:p14="http://schemas.microsoft.com/office/powerpoint/2010/main" val="1597561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Predictive modeling enables accurate healthcare cost forecasting</a:t>
            </a:r>
          </a:p>
          <a:p>
            <a:r>
              <a:rPr sz="2200" dirty="0" err="1">
                <a:latin typeface="Times New Roman" panose="02020603050405020304" pitchFamily="18" charset="0"/>
                <a:cs typeface="Times New Roman" panose="02020603050405020304" pitchFamily="18" charset="0"/>
              </a:rPr>
              <a:t>CatBoost</a:t>
            </a:r>
            <a:r>
              <a:rPr sz="2200" dirty="0">
                <a:latin typeface="Times New Roman" panose="02020603050405020304" pitchFamily="18" charset="0"/>
                <a:cs typeface="Times New Roman" panose="02020603050405020304" pitchFamily="18" charset="0"/>
              </a:rPr>
              <a:t> performed best, followed by Random Forest</a:t>
            </a:r>
          </a:p>
          <a:p>
            <a:r>
              <a:rPr sz="2200" dirty="0">
                <a:latin typeface="Times New Roman" panose="02020603050405020304" pitchFamily="18" charset="0"/>
                <a:cs typeface="Times New Roman" panose="02020603050405020304" pitchFamily="18" charset="0"/>
              </a:rPr>
              <a:t>Improves transparency in healthcare pricing</a:t>
            </a:r>
          </a:p>
          <a:p>
            <a:r>
              <a:rPr sz="2200" dirty="0">
                <a:latin typeface="Times New Roman" panose="02020603050405020304" pitchFamily="18" charset="0"/>
                <a:cs typeface="Times New Roman" panose="02020603050405020304" pitchFamily="18" charset="0"/>
              </a:rPr>
              <a:t>Provides insights for patients, hospitals, and policymakers</a:t>
            </a:r>
          </a:p>
          <a:p>
            <a:r>
              <a:rPr sz="2200" dirty="0">
                <a:latin typeface="Times New Roman" panose="02020603050405020304" pitchFamily="18" charset="0"/>
                <a:cs typeface="Times New Roman" panose="02020603050405020304" pitchFamily="18" charset="0"/>
              </a:rPr>
              <a:t>Validated using real-world open healthcare data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 Extend to multi-state/national datasets</a:t>
            </a:r>
          </a:p>
          <a:p>
            <a:r>
              <a:rPr sz="2200" dirty="0">
                <a:latin typeface="Times New Roman" panose="02020603050405020304" pitchFamily="18" charset="0"/>
                <a:cs typeface="Times New Roman" panose="02020603050405020304" pitchFamily="18" charset="0"/>
              </a:rPr>
              <a:t>- Include comorbidities and patient vitals for improved accuracy</a:t>
            </a:r>
          </a:p>
          <a:p>
            <a:r>
              <a:rPr sz="2200" dirty="0">
                <a:latin typeface="Times New Roman" panose="02020603050405020304" pitchFamily="18" charset="0"/>
                <a:cs typeface="Times New Roman" panose="02020603050405020304" pitchFamily="18" charset="0"/>
              </a:rPr>
              <a:t>- Real-time integration with hospital management systems</a:t>
            </a:r>
          </a:p>
          <a:p>
            <a:r>
              <a:rPr sz="2200" dirty="0">
                <a:latin typeface="Times New Roman" panose="02020603050405020304" pitchFamily="18" charset="0"/>
                <a:cs typeface="Times New Roman" panose="02020603050405020304" pitchFamily="18" charset="0"/>
              </a:rPr>
              <a:t>- Development of patient-facing apps for cost estimation</a:t>
            </a:r>
          </a:p>
          <a:p>
            <a:r>
              <a:rPr sz="2200" dirty="0">
                <a:latin typeface="Times New Roman" panose="02020603050405020304" pitchFamily="18" charset="0"/>
                <a:cs typeface="Times New Roman" panose="02020603050405020304" pitchFamily="18" charset="0"/>
              </a:rPr>
              <a:t>- Policy-driven research for global adoption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Healthcare expenditure is a growing burden globally. This project focuses on using machine learning models such as regression, random forests, and </a:t>
            </a:r>
            <a:r>
              <a:rPr sz="2200" dirty="0" err="1">
                <a:latin typeface="Times New Roman" panose="02020603050405020304" pitchFamily="18" charset="0"/>
                <a:cs typeface="Times New Roman" panose="02020603050405020304" pitchFamily="18" charset="0"/>
              </a:rPr>
              <a:t>CatBoost</a:t>
            </a:r>
            <a:r>
              <a:rPr sz="2200" dirty="0">
                <a:latin typeface="Times New Roman" panose="02020603050405020304" pitchFamily="18" charset="0"/>
                <a:cs typeface="Times New Roman" panose="02020603050405020304" pitchFamily="18" charset="0"/>
              </a:rPr>
              <a:t> to predict healthcare costs. Using open datasets (SPARCS), we analyze demographic and clinical variables like diagnosis codes, severity, and length of stay. The project aims to improve transparency, aid patients and providers in cost planning, and support policy-making with data-driven insights.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25000" lnSpcReduction="20000"/>
          </a:bodyPr>
          <a:lstStyle/>
          <a:p>
            <a:r>
              <a:rPr sz="8800" dirty="0">
                <a:latin typeface="Times New Roman" panose="02020603050405020304" pitchFamily="18" charset="0"/>
                <a:cs typeface="Times New Roman" panose="02020603050405020304" pitchFamily="18" charset="0"/>
              </a:rPr>
              <a:t>1. Rao A.R., Jain R., Singh M., Garg R. (2024). Predictive interpretable analytics models for forecasting healthcare costs using open healthcare data. Healthcare Analytics, 6, 100351.</a:t>
            </a:r>
            <a:endParaRPr lang="en-US" sz="8800" dirty="0">
              <a:latin typeface="Times New Roman" panose="02020603050405020304" pitchFamily="18" charset="0"/>
              <a:cs typeface="Times New Roman" panose="02020603050405020304" pitchFamily="18" charset="0"/>
            </a:endParaRPr>
          </a:p>
          <a:p>
            <a:r>
              <a:rPr sz="8800" dirty="0">
                <a:latin typeface="Times New Roman" panose="02020603050405020304" pitchFamily="18" charset="0"/>
                <a:cs typeface="Times New Roman" panose="02020603050405020304" pitchFamily="18" charset="0"/>
              </a:rPr>
              <a:t>2. </a:t>
            </a:r>
            <a:r>
              <a:rPr sz="8800" dirty="0" err="1">
                <a:latin typeface="Times New Roman" panose="02020603050405020304" pitchFamily="18" charset="0"/>
                <a:cs typeface="Times New Roman" panose="02020603050405020304" pitchFamily="18" charset="0"/>
              </a:rPr>
              <a:t>Rajpurkar</a:t>
            </a:r>
            <a:r>
              <a:rPr sz="8800" dirty="0">
                <a:latin typeface="Times New Roman" panose="02020603050405020304" pitchFamily="18" charset="0"/>
                <a:cs typeface="Times New Roman" panose="02020603050405020304" pitchFamily="18" charset="0"/>
              </a:rPr>
              <a:t> et al. (2017). Deep learning for healthcare applications.</a:t>
            </a:r>
            <a:endParaRPr lang="en-US" sz="8800" dirty="0">
              <a:latin typeface="Times New Roman" panose="02020603050405020304" pitchFamily="18" charset="0"/>
              <a:cs typeface="Times New Roman" panose="02020603050405020304" pitchFamily="18" charset="0"/>
            </a:endParaRPr>
          </a:p>
          <a:p>
            <a:r>
              <a:rPr sz="8800" dirty="0">
                <a:latin typeface="Times New Roman" panose="02020603050405020304" pitchFamily="18" charset="0"/>
                <a:cs typeface="Times New Roman" panose="02020603050405020304" pitchFamily="18" charset="0"/>
              </a:rPr>
              <a:t>3. Rubinger et al. (2020). Importance of interpretability in AI for healthcare.</a:t>
            </a:r>
            <a:endParaRPr lang="en-US" sz="8800" dirty="0">
              <a:latin typeface="Times New Roman" panose="02020603050405020304" pitchFamily="18" charset="0"/>
              <a:cs typeface="Times New Roman" panose="02020603050405020304" pitchFamily="18" charset="0"/>
            </a:endParaRPr>
          </a:p>
          <a:p>
            <a:r>
              <a:rPr sz="8800" dirty="0">
                <a:latin typeface="Times New Roman" panose="02020603050405020304" pitchFamily="18" charset="0"/>
                <a:cs typeface="Times New Roman" panose="02020603050405020304" pitchFamily="18" charset="0"/>
              </a:rPr>
              <a:t>4. Budiman et al. (2021). Predicting hospital performance using Random Forests.</a:t>
            </a:r>
          </a:p>
          <a:p>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5D3C4-9008-F681-C297-6BF386E49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A1CA0-10A9-58AA-099D-AAF5FCE2C4D5}"/>
              </a:ext>
            </a:extLst>
          </p:cNvPr>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08631A7-9732-8336-A01C-C47873EF450A}"/>
              </a:ext>
            </a:extLst>
          </p:cNvPr>
          <p:cNvSpPr>
            <a:spLocks noGrp="1"/>
          </p:cNvSpPr>
          <p:nvPr>
            <p:ph idx="1"/>
          </p:nvPr>
        </p:nvSpPr>
        <p:spPr/>
        <p:txBody>
          <a:bodyPr>
            <a:normAutofit fontScale="85000" lnSpcReduction="10000"/>
          </a:bodyPr>
          <a:lstStyle/>
          <a:p>
            <a:r>
              <a:rPr lang="en-IN" sz="2600" dirty="0">
                <a:latin typeface="Times New Roman" panose="02020603050405020304" pitchFamily="18" charset="0"/>
                <a:cs typeface="Times New Roman" panose="02020603050405020304" pitchFamily="18" charset="0"/>
              </a:rPr>
              <a:t>5. Espinosa et al. (2019). Predictive models for actuarial planning in healthcare.</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6. Tools &amp; Datasets: Python (Scikit-Learn, </a:t>
            </a:r>
            <a:r>
              <a:rPr lang="en-IN" sz="2600" dirty="0" err="1">
                <a:latin typeface="Times New Roman" panose="02020603050405020304" pitchFamily="18" charset="0"/>
                <a:cs typeface="Times New Roman" panose="02020603050405020304" pitchFamily="18" charset="0"/>
              </a:rPr>
              <a:t>CatBoost</a:t>
            </a:r>
            <a:r>
              <a:rPr lang="en-IN" sz="2600" dirty="0">
                <a:latin typeface="Times New Roman" panose="02020603050405020304" pitchFamily="18" charset="0"/>
                <a:cs typeface="Times New Roman" panose="02020603050405020304" pitchFamily="18" charset="0"/>
              </a:rPr>
              <a:t>, SHAP), SPARCS dataset, Power BI dashboards.</a:t>
            </a:r>
          </a:p>
          <a:p>
            <a:endParaRPr lang="en-IN" sz="2600" dirty="0">
              <a:latin typeface="Times New Roman" panose="02020603050405020304" pitchFamily="18" charset="0"/>
              <a:cs typeface="Times New Roman" panose="02020603050405020304" pitchFamily="18" charset="0"/>
            </a:endParaRPr>
          </a:p>
          <a:p>
            <a:r>
              <a:rPr lang="en-IN" sz="2600" dirty="0">
                <a:latin typeface="Times New Roman" panose="02020603050405020304" pitchFamily="18" charset="0"/>
                <a:cs typeface="Times New Roman" panose="02020603050405020304" pitchFamily="18" charset="0"/>
              </a:rPr>
              <a:t>7. Related works on transparency in healthcare pricing and predictive analytics in medical decision-making.</a:t>
            </a:r>
          </a:p>
          <a:p>
            <a:endParaRPr dirty="0"/>
          </a:p>
        </p:txBody>
      </p:sp>
    </p:spTree>
    <p:extLst>
      <p:ext uri="{BB962C8B-B14F-4D97-AF65-F5344CB8AC3E}">
        <p14:creationId xmlns:p14="http://schemas.microsoft.com/office/powerpoint/2010/main" val="296104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84EB9F-8799-9D60-D1D2-61E9D858355F}"/>
              </a:ext>
            </a:extLst>
          </p:cNvPr>
          <p:cNvPicPr>
            <a:picLocks noChangeAspect="1"/>
          </p:cNvPicPr>
          <p:nvPr/>
        </p:nvPicPr>
        <p:blipFill>
          <a:blip r:embed="rId2"/>
          <a:stretch>
            <a:fillRect/>
          </a:stretch>
        </p:blipFill>
        <p:spPr>
          <a:xfrm>
            <a:off x="681908" y="615950"/>
            <a:ext cx="7780184" cy="5505785"/>
          </a:xfrm>
          <a:prstGeom prst="rect">
            <a:avLst/>
          </a:prstGeom>
        </p:spPr>
      </p:pic>
    </p:spTree>
    <p:extLst>
      <p:ext uri="{BB962C8B-B14F-4D97-AF65-F5344CB8AC3E}">
        <p14:creationId xmlns:p14="http://schemas.microsoft.com/office/powerpoint/2010/main" val="324396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Healthcare costs are rising rapidly, expected to exceed $10 trillion globally by 2023. Transparency in costs empowers patients and providers, improves decision-making, and increases competition in healthcare markets. This project leverages machine learning to forecast healthcare costs with high accuracy using open healthcare datasets.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normAutofit fontScale="92500" lnSpcReduction="20000"/>
          </a:bodyPr>
          <a:lstStyle/>
          <a:p>
            <a:r>
              <a:rPr dirty="0">
                <a:latin typeface="Times New Roman" panose="02020603050405020304" pitchFamily="18" charset="0"/>
                <a:cs typeface="Times New Roman" panose="02020603050405020304" pitchFamily="18" charset="0"/>
              </a:rPr>
              <a:t>Prior studies: Mostly focus on statistical models or specific diseases.</a:t>
            </a:r>
          </a:p>
          <a:p>
            <a:r>
              <a:rPr dirty="0">
                <a:latin typeface="Times New Roman" panose="02020603050405020304" pitchFamily="18" charset="0"/>
                <a:cs typeface="Times New Roman" panose="02020603050405020304" pitchFamily="18" charset="0"/>
              </a:rPr>
              <a:t>Challenges: Cost variation, lack of transparency, limited datasets.</a:t>
            </a:r>
          </a:p>
          <a:p>
            <a:r>
              <a:rPr dirty="0">
                <a:latin typeface="Times New Roman" panose="02020603050405020304" pitchFamily="18" charset="0"/>
                <a:cs typeface="Times New Roman" panose="02020603050405020304" pitchFamily="18" charset="0"/>
              </a:rPr>
              <a:t>ML in healthcare: Used for disease prediction, mortality analysis, and cost forecasting.</a:t>
            </a:r>
          </a:p>
          <a:p>
            <a:r>
              <a:rPr dirty="0">
                <a:latin typeface="Times New Roman" panose="02020603050405020304" pitchFamily="18" charset="0"/>
                <a:cs typeface="Times New Roman" panose="02020603050405020304" pitchFamily="18" charset="0"/>
              </a:rPr>
              <a:t>Limitations: Black-box models; need for interpretability.</a:t>
            </a:r>
          </a:p>
          <a:p>
            <a:r>
              <a:rPr dirty="0">
                <a:latin typeface="Times New Roman" panose="02020603050405020304" pitchFamily="18" charset="0"/>
                <a:cs typeface="Times New Roman" panose="02020603050405020304" pitchFamily="18" charset="0"/>
              </a:rPr>
              <a:t>Novelty: Use of interpretable ML models (</a:t>
            </a:r>
            <a:r>
              <a:rPr dirty="0" err="1">
                <a:latin typeface="Times New Roman" panose="02020603050405020304" pitchFamily="18" charset="0"/>
                <a:cs typeface="Times New Roman" panose="02020603050405020304" pitchFamily="18" charset="0"/>
              </a:rPr>
              <a:t>CatBoost</a:t>
            </a:r>
            <a:r>
              <a:rPr dirty="0">
                <a:latin typeface="Times New Roman" panose="02020603050405020304" pitchFamily="18" charset="0"/>
                <a:cs typeface="Times New Roman" panose="02020603050405020304" pitchFamily="18" charset="0"/>
              </a:rPr>
              <a:t>, RF, Decision Trees) with open datasets.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Algorithms/Modules</a:t>
            </a:r>
          </a:p>
        </p:txBody>
      </p:sp>
      <p:sp>
        <p:nvSpPr>
          <p:cNvPr id="3" name="Content Placeholder 2"/>
          <p:cNvSpPr>
            <a:spLocks noGrp="1"/>
          </p:cNvSpPr>
          <p:nvPr>
            <p:ph idx="1"/>
          </p:nvPr>
        </p:nvSpPr>
        <p:spPr/>
        <p:txBody>
          <a:bodyPr>
            <a:normAutofit/>
          </a:bodyPr>
          <a:lstStyle/>
          <a:p>
            <a:r>
              <a:rPr sz="2200" b="1"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Algorithms:</a:t>
            </a:r>
          </a:p>
          <a:p>
            <a:r>
              <a:rPr sz="2200" dirty="0">
                <a:latin typeface="Times New Roman" panose="02020603050405020304" pitchFamily="18" charset="0"/>
                <a:cs typeface="Times New Roman" panose="02020603050405020304" pitchFamily="18" charset="0"/>
              </a:rPr>
              <a:t>   Regression</a:t>
            </a:r>
          </a:p>
          <a:p>
            <a:r>
              <a:rPr sz="2200" dirty="0">
                <a:latin typeface="Times New Roman" panose="02020603050405020304" pitchFamily="18" charset="0"/>
                <a:cs typeface="Times New Roman" panose="02020603050405020304" pitchFamily="18" charset="0"/>
              </a:rPr>
              <a:t>   Decision Trees</a:t>
            </a:r>
          </a:p>
          <a:p>
            <a:r>
              <a:rPr sz="2200" dirty="0">
                <a:latin typeface="Times New Roman" panose="02020603050405020304" pitchFamily="18" charset="0"/>
                <a:cs typeface="Times New Roman" panose="02020603050405020304" pitchFamily="18" charset="0"/>
              </a:rPr>
              <a:t>   Random Forests</a:t>
            </a:r>
          </a:p>
          <a:p>
            <a:r>
              <a:rPr sz="2200" dirty="0">
                <a:latin typeface="Times New Roman" panose="02020603050405020304" pitchFamily="18" charset="0"/>
                <a:cs typeface="Times New Roman" panose="02020603050405020304" pitchFamily="18" charset="0"/>
              </a:rPr>
              <a:t>   </a:t>
            </a:r>
            <a:r>
              <a:rPr sz="2200" dirty="0" err="1">
                <a:latin typeface="Times New Roman" panose="02020603050405020304" pitchFamily="18" charset="0"/>
                <a:cs typeface="Times New Roman" panose="02020603050405020304" pitchFamily="18" charset="0"/>
              </a:rPr>
              <a:t>CatBoost</a:t>
            </a:r>
            <a:r>
              <a:rPr sz="2200" dirty="0">
                <a:latin typeface="Times New Roman" panose="02020603050405020304" pitchFamily="18" charset="0"/>
                <a:cs typeface="Times New Roman" panose="02020603050405020304" pitchFamily="18" charset="0"/>
              </a:rPr>
              <a:t> Regressor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8A349-AB78-3235-6221-2C90B273E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765F5-F15C-6DB9-8CB2-0521EF6EFFAE}"/>
              </a:ext>
            </a:extLst>
          </p:cNvPr>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F5AEFD75-D289-CB0D-A3FB-DEDE35CDC168}"/>
              </a:ext>
            </a:extLst>
          </p:cNvPr>
          <p:cNvSpPr>
            <a:spLocks noGrp="1"/>
          </p:cNvSpPr>
          <p:nvPr>
            <p:ph idx="1"/>
          </p:nvPr>
        </p:nvSpPr>
        <p:spPr/>
        <p:txBody>
          <a:bodyPr>
            <a:normAutofit/>
          </a:bodyPr>
          <a:lstStyle/>
          <a:p>
            <a:r>
              <a:rPr lang="en-IN" sz="2200" b="1" dirty="0">
                <a:latin typeface="Times New Roman" panose="02020603050405020304" pitchFamily="18" charset="0"/>
                <a:cs typeface="Times New Roman" panose="02020603050405020304" pitchFamily="18" charset="0"/>
              </a:rPr>
              <a:t>- Modules:</a:t>
            </a:r>
          </a:p>
          <a:p>
            <a:r>
              <a:rPr lang="en-IN" sz="2200" dirty="0">
                <a:latin typeface="Times New Roman" panose="02020603050405020304" pitchFamily="18" charset="0"/>
                <a:cs typeface="Times New Roman" panose="02020603050405020304" pitchFamily="18" charset="0"/>
              </a:rPr>
              <a:t>  Data Preprocessing (cleaning, encoding)</a:t>
            </a:r>
          </a:p>
          <a:p>
            <a:r>
              <a:rPr lang="en-IN" sz="2200" dirty="0">
                <a:latin typeface="Times New Roman" panose="02020603050405020304" pitchFamily="18" charset="0"/>
                <a:cs typeface="Times New Roman" panose="02020603050405020304" pitchFamily="18" charset="0"/>
              </a:rPr>
              <a:t>  Feature Engineering (target encoding, cost       transformation)</a:t>
            </a:r>
          </a:p>
          <a:p>
            <a:r>
              <a:rPr lang="en-IN" sz="2200" dirty="0">
                <a:latin typeface="Times New Roman" panose="02020603050405020304" pitchFamily="18" charset="0"/>
                <a:cs typeface="Times New Roman" panose="02020603050405020304" pitchFamily="18" charset="0"/>
              </a:rPr>
              <a:t>  Model Training &amp; Validation</a:t>
            </a:r>
          </a:p>
          <a:p>
            <a:r>
              <a:rPr lang="en-IN" sz="2200" dirty="0">
                <a:latin typeface="Times New Roman" panose="02020603050405020304" pitchFamily="18" charset="0"/>
                <a:cs typeface="Times New Roman" panose="02020603050405020304" pitchFamily="18" charset="0"/>
              </a:rPr>
              <a:t>  Visualization (SHAP values, cost distributions)</a:t>
            </a:r>
          </a:p>
          <a:p>
            <a:r>
              <a:rPr lang="en-IN" sz="2200" dirty="0">
                <a:latin typeface="Times New Roman" panose="02020603050405020304" pitchFamily="18" charset="0"/>
                <a:cs typeface="Times New Roman" panose="02020603050405020304" pitchFamily="18" charset="0"/>
              </a:rPr>
              <a:t>  Dashboard for results visualization</a:t>
            </a:r>
          </a:p>
          <a:p>
            <a:endParaRPr dirty="0"/>
          </a:p>
        </p:txBody>
      </p:sp>
    </p:spTree>
    <p:extLst>
      <p:ext uri="{BB962C8B-B14F-4D97-AF65-F5344CB8AC3E}">
        <p14:creationId xmlns:p14="http://schemas.microsoft.com/office/powerpoint/2010/main" val="240735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Architecture</a:t>
            </a:r>
          </a:p>
        </p:txBody>
      </p:sp>
      <p:sp>
        <p:nvSpPr>
          <p:cNvPr id="3" name="Content Placeholder 2"/>
          <p:cNvSpPr>
            <a:spLocks noGrp="1"/>
          </p:cNvSpPr>
          <p:nvPr>
            <p:ph idx="1"/>
          </p:nvPr>
        </p:nvSpPr>
        <p:spPr/>
        <p:txBody>
          <a:bodyPr>
            <a:normAutofit fontScale="92500" lnSpcReduction="20000"/>
          </a:bodyPr>
          <a:lstStyle/>
          <a:p>
            <a:r>
              <a:rPr dirty="0">
                <a:latin typeface="Times New Roman" panose="02020603050405020304" pitchFamily="18" charset="0"/>
                <a:cs typeface="Times New Roman" panose="02020603050405020304" pitchFamily="18" charset="0"/>
              </a:rPr>
              <a:t>The architecture includes:</a:t>
            </a:r>
          </a:p>
          <a:p>
            <a:r>
              <a:rPr dirty="0">
                <a:latin typeface="Times New Roman" panose="02020603050405020304" pitchFamily="18" charset="0"/>
                <a:cs typeface="Times New Roman" panose="02020603050405020304" pitchFamily="18" charset="0"/>
              </a:rPr>
              <a:t>1. Data Collection (SPARCS dataset)</a:t>
            </a:r>
          </a:p>
          <a:p>
            <a:r>
              <a:rPr dirty="0">
                <a:latin typeface="Times New Roman" panose="02020603050405020304" pitchFamily="18" charset="0"/>
                <a:cs typeface="Times New Roman" panose="02020603050405020304" pitchFamily="18" charset="0"/>
              </a:rPr>
              <a:t>2. Preprocessing (outlier removal, encoding)</a:t>
            </a:r>
          </a:p>
          <a:p>
            <a:r>
              <a:rPr dirty="0">
                <a:latin typeface="Times New Roman" panose="02020603050405020304" pitchFamily="18" charset="0"/>
                <a:cs typeface="Times New Roman" panose="02020603050405020304" pitchFamily="18" charset="0"/>
              </a:rPr>
              <a:t>3. Feature Engineering</a:t>
            </a:r>
          </a:p>
          <a:p>
            <a:r>
              <a:rPr dirty="0">
                <a:latin typeface="Times New Roman" panose="02020603050405020304" pitchFamily="18" charset="0"/>
                <a:cs typeface="Times New Roman" panose="02020603050405020304" pitchFamily="18" charset="0"/>
              </a:rPr>
              <a:t>4. ML Model Training (</a:t>
            </a:r>
            <a:r>
              <a:rPr dirty="0" err="1">
                <a:latin typeface="Times New Roman" panose="02020603050405020304" pitchFamily="18" charset="0"/>
                <a:cs typeface="Times New Roman" panose="02020603050405020304" pitchFamily="18" charset="0"/>
              </a:rPr>
              <a:t>CatBoost</a:t>
            </a:r>
            <a:r>
              <a:rPr dirty="0">
                <a:latin typeface="Times New Roman" panose="02020603050405020304" pitchFamily="18" charset="0"/>
                <a:cs typeface="Times New Roman" panose="02020603050405020304" pitchFamily="18" charset="0"/>
              </a:rPr>
              <a:t>, RF, DT)</a:t>
            </a:r>
          </a:p>
          <a:p>
            <a:r>
              <a:rPr dirty="0">
                <a:latin typeface="Times New Roman" panose="02020603050405020304" pitchFamily="18" charset="0"/>
                <a:cs typeface="Times New Roman" panose="02020603050405020304" pitchFamily="18" charset="0"/>
              </a:rPr>
              <a:t>5. Evaluation (R2 score, error distribution)</a:t>
            </a:r>
          </a:p>
          <a:p>
            <a:r>
              <a:rPr dirty="0">
                <a:latin typeface="Times New Roman" panose="02020603050405020304" pitchFamily="18" charset="0"/>
                <a:cs typeface="Times New Roman" panose="02020603050405020304" pitchFamily="18" charset="0"/>
              </a:rPr>
              <a:t>6. Visualization (dashboards, SHAP plots)</a:t>
            </a:r>
          </a:p>
          <a:p>
            <a:r>
              <a:rPr dirty="0">
                <a:latin typeface="Times New Roman" panose="02020603050405020304" pitchFamily="18" charset="0"/>
                <a:cs typeface="Times New Roman" panose="02020603050405020304" pitchFamily="18" charset="0"/>
              </a:rPr>
              <a:t>7. Insights &amp; Decision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Data Flow Diagrams</a:t>
            </a:r>
          </a:p>
        </p:txBody>
      </p:sp>
      <p:sp>
        <p:nvSpPr>
          <p:cNvPr id="3" name="Content Placeholder 2"/>
          <p:cNvSpPr>
            <a:spLocks noGrp="1"/>
          </p:cNvSpPr>
          <p:nvPr>
            <p:ph idx="1"/>
          </p:nvPr>
        </p:nvSpPr>
        <p:spPr/>
        <p:txBody>
          <a:bodyPr>
            <a:normAutofit/>
          </a:bodyPr>
          <a:lstStyle/>
          <a:p>
            <a:r>
              <a:rPr sz="2200" dirty="0">
                <a:latin typeface="Times New Roman" panose="02020603050405020304" pitchFamily="18" charset="0"/>
                <a:cs typeface="Times New Roman" panose="02020603050405020304" pitchFamily="18" charset="0"/>
              </a:rPr>
              <a:t>Data Flow:</a:t>
            </a:r>
          </a:p>
          <a:p>
            <a:r>
              <a:rPr sz="2200" dirty="0">
                <a:latin typeface="Times New Roman" panose="02020603050405020304" pitchFamily="18" charset="0"/>
                <a:cs typeface="Times New Roman" panose="02020603050405020304" pitchFamily="18" charset="0"/>
              </a:rPr>
              <a:t>1. Input: Patient demographics, hospital data, diagnosis codes, severity</a:t>
            </a:r>
          </a:p>
          <a:p>
            <a:r>
              <a:rPr sz="2200" dirty="0">
                <a:latin typeface="Times New Roman" panose="02020603050405020304" pitchFamily="18" charset="0"/>
                <a:cs typeface="Times New Roman" panose="02020603050405020304" pitchFamily="18" charset="0"/>
              </a:rPr>
              <a:t>2. Preprocessing: Cleaning, transformation</a:t>
            </a:r>
          </a:p>
          <a:p>
            <a:r>
              <a:rPr sz="2200" dirty="0">
                <a:latin typeface="Times New Roman" panose="02020603050405020304" pitchFamily="18" charset="0"/>
                <a:cs typeface="Times New Roman" panose="02020603050405020304" pitchFamily="18" charset="0"/>
              </a:rPr>
              <a:t>3. ML Models: Regression, RF, </a:t>
            </a:r>
            <a:r>
              <a:rPr sz="2200" dirty="0" err="1">
                <a:latin typeface="Times New Roman" panose="02020603050405020304" pitchFamily="18" charset="0"/>
                <a:cs typeface="Times New Roman" panose="02020603050405020304" pitchFamily="18" charset="0"/>
              </a:rPr>
              <a:t>CatBoost</a:t>
            </a:r>
            <a:endParaRPr sz="2200" dirty="0">
              <a:latin typeface="Times New Roman" panose="02020603050405020304" pitchFamily="18" charset="0"/>
              <a:cs typeface="Times New Roman" panose="02020603050405020304" pitchFamily="18" charset="0"/>
            </a:endParaRPr>
          </a:p>
          <a:p>
            <a:r>
              <a:rPr sz="2200" dirty="0">
                <a:latin typeface="Times New Roman" panose="02020603050405020304" pitchFamily="18" charset="0"/>
                <a:cs typeface="Times New Roman" panose="02020603050405020304" pitchFamily="18" charset="0"/>
              </a:rPr>
              <a:t>4. Predictions: Healthcare cost estimation</a:t>
            </a:r>
          </a:p>
          <a:p>
            <a:r>
              <a:rPr sz="2200" dirty="0">
                <a:latin typeface="Times New Roman" panose="02020603050405020304" pitchFamily="18" charset="0"/>
                <a:cs typeface="Times New Roman" panose="02020603050405020304" pitchFamily="18" charset="0"/>
              </a:rPr>
              <a:t>5. Output: Dashboard, analytics,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E91273-B7E8-74D1-59DB-0A50842C0A86}"/>
              </a:ext>
            </a:extLst>
          </p:cNvPr>
          <p:cNvSpPr txBox="1"/>
          <p:nvPr/>
        </p:nvSpPr>
        <p:spPr>
          <a:xfrm>
            <a:off x="1936955" y="580103"/>
            <a:ext cx="492841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Data Flow Diagrams</a:t>
            </a:r>
            <a:endParaRPr lang="en-IN" sz="4000" dirty="0"/>
          </a:p>
        </p:txBody>
      </p:sp>
      <p:pic>
        <p:nvPicPr>
          <p:cNvPr id="5" name="Picture 4">
            <a:extLst>
              <a:ext uri="{FF2B5EF4-FFF2-40B4-BE49-F238E27FC236}">
                <a16:creationId xmlns:a16="http://schemas.microsoft.com/office/drawing/2014/main" id="{C4B6D3C1-D241-38BB-BCDD-C44500127D0E}"/>
              </a:ext>
            </a:extLst>
          </p:cNvPr>
          <p:cNvPicPr>
            <a:picLocks noChangeAspect="1"/>
          </p:cNvPicPr>
          <p:nvPr/>
        </p:nvPicPr>
        <p:blipFill>
          <a:blip r:embed="rId2"/>
          <a:stretch>
            <a:fillRect/>
          </a:stretch>
        </p:blipFill>
        <p:spPr>
          <a:xfrm>
            <a:off x="2047567" y="1287989"/>
            <a:ext cx="4707194" cy="4707194"/>
          </a:xfrm>
          <a:prstGeom prst="rect">
            <a:avLst/>
          </a:prstGeom>
        </p:spPr>
      </p:pic>
    </p:spTree>
    <p:extLst>
      <p:ext uri="{BB962C8B-B14F-4D97-AF65-F5344CB8AC3E}">
        <p14:creationId xmlns:p14="http://schemas.microsoft.com/office/powerpoint/2010/main" val="520939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65</TotalTime>
  <Words>861</Words>
  <Application>Microsoft Office PowerPoint</Application>
  <PresentationFormat>On-screen Show (4:3)</PresentationFormat>
  <Paragraphs>95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Garamond</vt:lpstr>
      <vt:lpstr>Times New Roman</vt:lpstr>
      <vt:lpstr>Organic</vt:lpstr>
      <vt:lpstr>Predictive modeling for healthcare costs using Machine Learning </vt:lpstr>
      <vt:lpstr>Abstract</vt:lpstr>
      <vt:lpstr>Introduction</vt:lpstr>
      <vt:lpstr>Literature Survey</vt:lpstr>
      <vt:lpstr>Algorithms/Modules</vt:lpstr>
      <vt:lpstr>Modules</vt:lpstr>
      <vt:lpstr>Architecture</vt:lpstr>
      <vt:lpstr>Data Flow Diagrams</vt:lpstr>
      <vt:lpstr>PowerPoint Presentation</vt:lpstr>
      <vt:lpstr>Existing system</vt:lpstr>
      <vt:lpstr>Existing system</vt:lpstr>
      <vt:lpstr>Proposed System</vt:lpstr>
      <vt:lpstr>Proposed System</vt:lpstr>
      <vt:lpstr>Results</vt:lpstr>
      <vt:lpstr>PowerPoint Presentation</vt:lpstr>
      <vt:lpstr>PowerPoint Presentation</vt:lpstr>
      <vt:lpstr>PowerPoint Presentation</vt:lpstr>
      <vt:lpstr>Conclusion</vt:lpstr>
      <vt:lpstr>Future Scope</vt:lpstr>
      <vt:lpstr>References</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Chilakabathini Blessy</dc:creator>
  <cp:keywords/>
  <dc:description>generated using python-pptx</dc:description>
  <cp:lastModifiedBy>Chilakabathini Blessy</cp:lastModifiedBy>
  <cp:revision>2</cp:revision>
  <dcterms:created xsi:type="dcterms:W3CDTF">2013-01-27T09:14:16Z</dcterms:created>
  <dcterms:modified xsi:type="dcterms:W3CDTF">2025-09-04T10:01:18Z</dcterms:modified>
  <cp:category/>
</cp:coreProperties>
</file>