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6" r:id="rId4"/>
    <p:sldId id="258" r:id="rId5"/>
    <p:sldId id="259" r:id="rId6"/>
    <p:sldId id="271" r:id="rId7"/>
    <p:sldId id="272" r:id="rId8"/>
    <p:sldId id="273" r:id="rId9"/>
    <p:sldId id="274" r:id="rId10"/>
    <p:sldId id="270" r:id="rId11"/>
  </p:sldIdLst>
  <p:sldSz cx="12192000" cy="6858000"/>
  <p:notesSz cx="7104063" cy="10234613"/>
  <p:embeddedFontLst>
    <p:embeddedFont>
      <p:font typeface="Arimo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verlock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620eab6a6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620eab6a6_3_39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692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083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304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311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67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27314" y="2360699"/>
            <a:ext cx="1053737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International resource of literary bibliographic metadata</a:t>
            </a:r>
            <a:endParaRPr lang="pl-PL" dirty="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425848" y="2816976"/>
            <a:ext cx="113403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13A5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25400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13A5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46962" y="1266420"/>
            <a:ext cx="9380810" cy="383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016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Where to Find Our</a:t>
            </a:r>
            <a:r>
              <a:rPr lang="pl-PL" sz="2400" dirty="0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pl-PL" sz="2400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full</a:t>
            </a:r>
            <a:r>
              <a:rPr lang="en-US" sz="2400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400" dirty="0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Collections</a:t>
            </a:r>
            <a:endParaRPr lang="pl-PL" sz="2400" dirty="0">
              <a:solidFill>
                <a:srgbClr val="313A5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016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pl-PL" sz="2000" dirty="0">
              <a:solidFill>
                <a:srgbClr val="313A5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016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pl-PL" sz="2000" dirty="0">
              <a:solidFill>
                <a:srgbClr val="313A5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016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pl-PL" sz="2000" dirty="0">
              <a:solidFill>
                <a:srgbClr val="313A5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445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313A5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445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Platform: </a:t>
            </a:r>
            <a:r>
              <a:rPr lang="en-US" sz="2000" dirty="0" err="1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Zenodo</a:t>
            </a:r>
            <a:endParaRPr lang="en-US" sz="2000" dirty="0">
              <a:solidFill>
                <a:srgbClr val="313A5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445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Accessibility: Open Access, freely available to all</a:t>
            </a:r>
          </a:p>
          <a:p>
            <a:pPr marL="4445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License: CC0 - No rights reserved, free for various uses</a:t>
            </a:r>
          </a:p>
          <a:p>
            <a:pPr marL="4445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Data Format: MARC21 with enriched VIAF identifiers</a:t>
            </a:r>
          </a:p>
          <a:p>
            <a:pPr marL="4445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A59"/>
                </a:solidFill>
                <a:latin typeface="Arimo"/>
                <a:ea typeface="Arimo"/>
                <a:cs typeface="Arimo"/>
                <a:sym typeface="Arimo"/>
              </a:rPr>
              <a:t>Ideal for: Researchers, Institutions, Data Analysts, Librarians</a:t>
            </a: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081737"/>
            <a:ext cx="10515600" cy="4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endParaRPr lang="pl-PL" dirty="0">
              <a:solidFill>
                <a:srgbClr val="1A2E6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r>
              <a:rPr lang="pl-PL" sz="3200" dirty="0">
                <a:solidFill>
                  <a:srgbClr val="1A2E62"/>
                </a:solidFill>
              </a:rPr>
              <a:t>			</a:t>
            </a:r>
            <a:r>
              <a:rPr lang="en-US" sz="3200" dirty="0">
                <a:solidFill>
                  <a:srgbClr val="1A2E62"/>
                </a:solidFill>
              </a:rPr>
              <a:t>What We Offer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Font typeface="Noto Sans Symbols"/>
              <a:buChar char="▪"/>
            </a:pPr>
            <a:endParaRPr lang="en-US" sz="3200" dirty="0">
              <a:solidFill>
                <a:srgbClr val="1A2E6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Font typeface="Noto Sans Symbols"/>
              <a:buChar char="▪"/>
            </a:pPr>
            <a:r>
              <a:rPr lang="en-US" sz="3200" dirty="0">
                <a:solidFill>
                  <a:srgbClr val="1A2E62"/>
                </a:solidFill>
              </a:rPr>
              <a:t>    Comprehensive bibliographic metadata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Font typeface="Noto Sans Symbols"/>
              <a:buChar char="▪"/>
            </a:pPr>
            <a:r>
              <a:rPr lang="en-US" sz="3200" dirty="0">
                <a:solidFill>
                  <a:srgbClr val="1A2E62"/>
                </a:solidFill>
              </a:rPr>
              <a:t>    Conforms to MARC21 standards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Font typeface="Noto Sans Symbols"/>
              <a:buChar char="▪"/>
            </a:pPr>
            <a:r>
              <a:rPr lang="en-US" sz="3200" dirty="0">
                <a:solidFill>
                  <a:srgbClr val="1A2E62"/>
                </a:solidFill>
              </a:rPr>
              <a:t>    Enhanced with a variety of identifiers and subjects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Font typeface="Noto Sans Symbols"/>
              <a:buChar char="▪"/>
            </a:pPr>
            <a:r>
              <a:rPr lang="en-US" sz="3200" dirty="0">
                <a:solidFill>
                  <a:srgbClr val="1A2E62"/>
                </a:solidFill>
              </a:rPr>
              <a:t>    </a:t>
            </a:r>
            <a:r>
              <a:rPr lang="pl-PL" sz="3200" dirty="0" err="1">
                <a:solidFill>
                  <a:srgbClr val="1A2E62"/>
                </a:solidFill>
              </a:rPr>
              <a:t>All</a:t>
            </a:r>
            <a:r>
              <a:rPr lang="pl-PL" sz="3200" dirty="0">
                <a:solidFill>
                  <a:srgbClr val="1A2E62"/>
                </a:solidFill>
              </a:rPr>
              <a:t> </a:t>
            </a:r>
            <a:r>
              <a:rPr lang="pl-PL" sz="3200" dirty="0" err="1">
                <a:solidFill>
                  <a:srgbClr val="1A2E62"/>
                </a:solidFill>
              </a:rPr>
              <a:t>datasets</a:t>
            </a:r>
            <a:r>
              <a:rPr lang="pl-PL" sz="3200" dirty="0">
                <a:solidFill>
                  <a:srgbClr val="1A2E62"/>
                </a:solidFill>
              </a:rPr>
              <a:t> l</a:t>
            </a:r>
            <a:r>
              <a:rPr lang="en-US" sz="3200" dirty="0" err="1">
                <a:solidFill>
                  <a:srgbClr val="1A2E62"/>
                </a:solidFill>
              </a:rPr>
              <a:t>icense</a:t>
            </a:r>
            <a:r>
              <a:rPr lang="en-US" sz="3200" dirty="0">
                <a:solidFill>
                  <a:srgbClr val="1A2E62"/>
                </a:solidFill>
              </a:rPr>
              <a:t>: CC0 - Free for various uses</a:t>
            </a:r>
            <a:endParaRPr lang="pl-PL" sz="3200" dirty="0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59229" y="1081737"/>
            <a:ext cx="11832771" cy="4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r>
              <a:rPr lang="en-US" sz="2400" dirty="0">
                <a:solidFill>
                  <a:srgbClr val="1A2E62"/>
                </a:solidFill>
              </a:rPr>
              <a:t>Our Rich Repository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endParaRPr lang="en-US" sz="2400" dirty="0">
              <a:solidFill>
                <a:srgbClr val="1A2E62"/>
              </a:solidFill>
            </a:endParaRP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Czech Literary Bibliography (Institute of Czech Literature, Czech Academy of Sciences, Prague)</a:t>
            </a:r>
            <a:r>
              <a:rPr lang="pl-PL" sz="2400" dirty="0">
                <a:solidFill>
                  <a:srgbClr val="1A2E62"/>
                </a:solidFill>
              </a:rPr>
              <a:t> </a:t>
            </a:r>
            <a:endParaRPr lang="en-US" sz="2400" dirty="0">
              <a:solidFill>
                <a:srgbClr val="1A2E62"/>
              </a:solidFill>
            </a:endParaRP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Polish Literary Bibliography (Institute for Literary Research, Polish Academy of Sciences, Warsaw)</a:t>
            </a: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National Library of Poland</a:t>
            </a: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National Library of Finland</a:t>
            </a: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National Library of Spain</a:t>
            </a:r>
          </a:p>
          <a:p>
            <a:pPr marL="342900">
              <a:spcBef>
                <a:spcPts val="0"/>
              </a:spcBef>
              <a:buClr>
                <a:srgbClr val="1A2E62"/>
              </a:buClr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Spanish Database </a:t>
            </a:r>
            <a:r>
              <a:rPr lang="en-US" sz="2400" dirty="0" err="1">
                <a:solidFill>
                  <a:srgbClr val="1A2E62"/>
                </a:solidFill>
              </a:rPr>
              <a:t>Dialnet</a:t>
            </a:r>
            <a:endParaRPr lang="en-US" sz="2400" dirty="0">
              <a:solidFill>
                <a:srgbClr val="1A2E6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endParaRPr lang="en-US" sz="2400" dirty="0">
              <a:solidFill>
                <a:srgbClr val="1A2E6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r>
              <a:rPr lang="en-US" sz="2400" dirty="0">
                <a:solidFill>
                  <a:srgbClr val="1A2E62"/>
                </a:solidFill>
              </a:rPr>
              <a:t>Total Records: Over 4.5 million</a:t>
            </a:r>
            <a:endParaRPr lang="pl-PL" sz="2400" dirty="0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55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89263" y="1045029"/>
            <a:ext cx="10813473" cy="299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ct val="108108"/>
              <a:buNone/>
            </a:pPr>
            <a:r>
              <a:rPr lang="pl-PL" dirty="0">
                <a:solidFill>
                  <a:srgbClr val="1A2E62"/>
                </a:solidFill>
              </a:rPr>
              <a:t>	</a:t>
            </a:r>
            <a:r>
              <a:rPr lang="en-US" dirty="0">
                <a:solidFill>
                  <a:srgbClr val="1A2E62"/>
                </a:solidFill>
              </a:rPr>
              <a:t>Key Features of Our Metadata Resource</a:t>
            </a:r>
            <a:endParaRPr lang="pl-PL" dirty="0">
              <a:solidFill>
                <a:srgbClr val="1A2E62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ct val="108108"/>
              <a:buNone/>
            </a:pPr>
            <a:endParaRPr lang="pl-PL" dirty="0">
              <a:solidFill>
                <a:srgbClr val="1A2E62"/>
              </a:solidFill>
            </a:endParaRPr>
          </a:p>
          <a:p>
            <a:pPr indent="-457200" algn="just">
              <a:lnSpc>
                <a:spcPct val="120000"/>
              </a:lnSpc>
              <a:spcBef>
                <a:spcPts val="0"/>
              </a:spcBef>
              <a:buClr>
                <a:srgbClr val="1A2E62"/>
              </a:buClr>
              <a:buSzPct val="108108"/>
            </a:pPr>
            <a:r>
              <a:rPr lang="en-US" dirty="0">
                <a:solidFill>
                  <a:srgbClr val="1A2E62"/>
                </a:solidFill>
              </a:rPr>
              <a:t>VIAF Identifiers for Institutions, Authors, and Subject Headings</a:t>
            </a:r>
            <a:r>
              <a:rPr lang="pl-PL" dirty="0">
                <a:solidFill>
                  <a:srgbClr val="1A2E62"/>
                </a:solidFill>
              </a:rPr>
              <a:t> from field 600</a:t>
            </a:r>
            <a:endParaRPr lang="en-US" dirty="0">
              <a:solidFill>
                <a:srgbClr val="1A2E62"/>
              </a:solidFill>
            </a:endParaRPr>
          </a:p>
          <a:p>
            <a:pPr indent="-457200" algn="just">
              <a:lnSpc>
                <a:spcPct val="120000"/>
              </a:lnSpc>
              <a:spcBef>
                <a:spcPts val="0"/>
              </a:spcBef>
              <a:buClr>
                <a:srgbClr val="1A2E62"/>
              </a:buClr>
              <a:buSzPct val="108108"/>
            </a:pPr>
            <a:r>
              <a:rPr lang="en-US" dirty="0">
                <a:solidFill>
                  <a:srgbClr val="1A2E62"/>
                </a:solidFill>
              </a:rPr>
              <a:t>Standardized Genres and Subject Headings</a:t>
            </a:r>
          </a:p>
          <a:p>
            <a:pPr indent="-457200" algn="just">
              <a:lnSpc>
                <a:spcPct val="120000"/>
              </a:lnSpc>
              <a:spcBef>
                <a:spcPts val="0"/>
              </a:spcBef>
              <a:buClr>
                <a:srgbClr val="1A2E62"/>
              </a:buClr>
              <a:buSzPct val="108108"/>
            </a:pPr>
            <a:r>
              <a:rPr lang="en-US" dirty="0">
                <a:solidFill>
                  <a:srgbClr val="1A2E62"/>
                </a:solidFill>
              </a:rPr>
              <a:t>Added Missing ISSN &amp; Standardized Journal Names</a:t>
            </a:r>
            <a:endParaRPr dirty="0">
              <a:solidFill>
                <a:srgbClr val="1A2E6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95087" y="1534523"/>
            <a:ext cx="11401800" cy="370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200" dirty="0">
                <a:solidFill>
                  <a:srgbClr val="1A2E62"/>
                </a:solidFill>
              </a:rPr>
              <a:t>Why VIAF Identifiers Matter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    Facilitate easy and precise data linking</a:t>
            </a:r>
          </a:p>
          <a:p>
            <a:pPr indent="-457200" algn="just"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    Allow for seamless integration with various data sources</a:t>
            </a:r>
            <a:endParaRPr lang="pl-PL" sz="24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 </a:t>
            </a:r>
            <a:r>
              <a:rPr lang="pl-PL" sz="2400" dirty="0">
                <a:solidFill>
                  <a:srgbClr val="1A2E62"/>
                </a:solidFill>
              </a:rPr>
              <a:t>   </a:t>
            </a:r>
            <a:r>
              <a:rPr lang="en-US" sz="2400" dirty="0">
                <a:solidFill>
                  <a:srgbClr val="1A2E62"/>
                </a:solidFill>
              </a:rPr>
              <a:t>Institutions: Increase accuracy and interoperability across databases.</a:t>
            </a:r>
          </a:p>
          <a:p>
            <a:pPr indent="-457200" algn="just"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    Authors: Aid in unique identification and data linking.</a:t>
            </a:r>
          </a:p>
          <a:p>
            <a:pPr indent="-457200" algn="just">
              <a:buSzPts val="2800"/>
            </a:pPr>
            <a:r>
              <a:rPr lang="en-US" sz="2400" dirty="0">
                <a:solidFill>
                  <a:srgbClr val="1A2E62"/>
                </a:solidFill>
              </a:rPr>
              <a:t>    Subject Headings from Field 600: Ensure standardized, globally recognized subject </a:t>
            </a:r>
            <a:r>
              <a:rPr lang="pl-PL" sz="2400" dirty="0">
                <a:solidFill>
                  <a:srgbClr val="1A2E62"/>
                </a:solidFill>
              </a:rPr>
              <a:t>          </a:t>
            </a:r>
            <a:r>
              <a:rPr lang="en-US" sz="2400" dirty="0">
                <a:solidFill>
                  <a:srgbClr val="1A2E62"/>
                </a:solidFill>
              </a:rPr>
              <a:t>categorization for enhanced discoverability.</a:t>
            </a:r>
            <a:endParaRPr lang="pl-PL" sz="2400" dirty="0">
              <a:solidFill>
                <a:srgbClr val="1A2E6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95087" y="1022895"/>
            <a:ext cx="11401800" cy="40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200" dirty="0">
                <a:solidFill>
                  <a:srgbClr val="1A2E62"/>
                </a:solidFill>
              </a:rPr>
              <a:t>Benefits of Standardization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32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Enhances searchability and classification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Makes data more useful for researchers and institutions</a:t>
            </a:r>
            <a:endParaRPr lang="pl-PL" sz="32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pl-PL" sz="3200" dirty="0" err="1">
                <a:solidFill>
                  <a:srgbClr val="1A2E62"/>
                </a:solidFill>
              </a:rPr>
              <a:t>Promotes</a:t>
            </a:r>
            <a:r>
              <a:rPr lang="pl-PL" sz="3200" dirty="0">
                <a:solidFill>
                  <a:srgbClr val="1A2E62"/>
                </a:solidFill>
              </a:rPr>
              <a:t> International Collaboration</a:t>
            </a:r>
          </a:p>
          <a:p>
            <a:pPr indent="-457200" algn="just">
              <a:buSzPts val="2800"/>
            </a:pPr>
            <a:r>
              <a:rPr lang="pl-PL" sz="3200" dirty="0" err="1">
                <a:solidFill>
                  <a:srgbClr val="1A2E62"/>
                </a:solidFill>
              </a:rPr>
              <a:t>Simplifies</a:t>
            </a:r>
            <a:r>
              <a:rPr lang="pl-PL" sz="3200" dirty="0">
                <a:solidFill>
                  <a:srgbClr val="1A2E62"/>
                </a:solidFill>
              </a:rPr>
              <a:t> Data Management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Supports Data Mining and Analysis</a:t>
            </a:r>
            <a:endParaRPr lang="pl-PL" sz="3200" dirty="0">
              <a:solidFill>
                <a:srgbClr val="1A2E6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79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95087" y="1534523"/>
            <a:ext cx="11401800" cy="237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just">
              <a:buSzPts val="2800"/>
              <a:buNone/>
            </a:pPr>
            <a:r>
              <a:rPr lang="pl-PL" sz="3200" dirty="0">
                <a:solidFill>
                  <a:srgbClr val="1A2E62"/>
                </a:solidFill>
              </a:rPr>
              <a:t>I</a:t>
            </a:r>
            <a:r>
              <a:rPr lang="en-US" sz="3200" dirty="0" err="1">
                <a:solidFill>
                  <a:srgbClr val="1A2E62"/>
                </a:solidFill>
              </a:rPr>
              <a:t>mportance</a:t>
            </a:r>
            <a:r>
              <a:rPr lang="en-US" sz="3200" dirty="0">
                <a:solidFill>
                  <a:srgbClr val="1A2E62"/>
                </a:solidFill>
              </a:rPr>
              <a:t> of ISSN and Journal Name Standardization</a:t>
            </a:r>
          </a:p>
          <a:p>
            <a:pPr indent="-457200" algn="just">
              <a:buSzPts val="2800"/>
            </a:pPr>
            <a:endParaRPr lang="en-US" sz="32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Streamlines source identification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Facilitates citation and academic usage</a:t>
            </a:r>
            <a:endParaRPr lang="pl-PL" sz="3200" dirty="0">
              <a:solidFill>
                <a:srgbClr val="1A2E6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6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95087" y="801718"/>
            <a:ext cx="11401800" cy="4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just">
              <a:buSzPts val="2800"/>
              <a:buNone/>
            </a:pPr>
            <a:r>
              <a:rPr lang="en-US" sz="3200" dirty="0">
                <a:solidFill>
                  <a:srgbClr val="1A2E62"/>
                </a:solidFill>
              </a:rPr>
              <a:t>How Can You Use This Resource?</a:t>
            </a:r>
          </a:p>
          <a:p>
            <a:pPr marL="0" indent="0" algn="just">
              <a:buSzPts val="2800"/>
              <a:buNone/>
            </a:pPr>
            <a:endParaRPr lang="en-US" sz="3200" dirty="0">
              <a:solidFill>
                <a:srgbClr val="1A2E62"/>
              </a:solidFill>
            </a:endParaRP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Database Foundation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Bibliography Creation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Data Linking &amp; Integration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Data Analysis &amp; Visualization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Additional App and Tool Development</a:t>
            </a:r>
          </a:p>
          <a:p>
            <a:pPr indent="-457200" algn="just">
              <a:buSzPts val="2800"/>
            </a:pPr>
            <a:r>
              <a:rPr lang="en-US" sz="3200" dirty="0">
                <a:solidFill>
                  <a:srgbClr val="1A2E62"/>
                </a:solidFill>
              </a:rPr>
              <a:t>    Education &amp; Teaching</a:t>
            </a:r>
            <a:endParaRPr lang="pl-PL" sz="3200" dirty="0">
              <a:solidFill>
                <a:srgbClr val="1A2E6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01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249382" y="208829"/>
            <a:ext cx="11547531" cy="730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Ideal for Databases</a:t>
            </a:r>
            <a:r>
              <a:rPr lang="pl-PL" sz="1800" dirty="0">
                <a:solidFill>
                  <a:srgbClr val="1A2E62"/>
                </a:solidFill>
              </a:rPr>
              <a:t>:</a:t>
            </a:r>
            <a:endParaRPr lang="en-US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Useful for scientific, bibliographic, and archival applications</a:t>
            </a: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Perfect as a foundational data layer for various projects</a:t>
            </a: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An Ideal Tool for Researchers</a:t>
            </a:r>
            <a:r>
              <a:rPr lang="pl-PL" sz="1800" dirty="0">
                <a:solidFill>
                  <a:srgbClr val="1A2E62"/>
                </a:solidFill>
              </a:rPr>
              <a:t>:</a:t>
            </a:r>
            <a:endParaRPr lang="en-US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Simplifies the process of creating accurate and standard bibliographies</a:t>
            </a:r>
          </a:p>
          <a:p>
            <a:pPr marL="0" indent="0" algn="just">
              <a:buSzPts val="2800"/>
              <a:buNone/>
            </a:pP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The Power of Data Connectivity</a:t>
            </a:r>
            <a:r>
              <a:rPr lang="pl-PL" sz="1800" dirty="0">
                <a:solidFill>
                  <a:srgbClr val="1A2E62"/>
                </a:solidFill>
              </a:rPr>
              <a:t>:</a:t>
            </a:r>
            <a:endParaRPr lang="en-US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VIAF and ISSN enable easy linking and integration with other databases and digital resources</a:t>
            </a: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Big Data, Analytics, and More</a:t>
            </a:r>
            <a:r>
              <a:rPr lang="pl-PL" sz="1800" dirty="0">
                <a:solidFill>
                  <a:srgbClr val="1A2E62"/>
                </a:solidFill>
              </a:rPr>
              <a:t>:</a:t>
            </a:r>
            <a:endParaRPr lang="en-US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CC0 license allows for extensive data analysis and visualization</a:t>
            </a: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Ideal for Software Developers</a:t>
            </a:r>
          </a:p>
          <a:p>
            <a:pPr marL="0" indent="0" algn="just">
              <a:buSzPts val="2800"/>
              <a:buNone/>
            </a:pPr>
            <a:r>
              <a:rPr lang="en-US" sz="1800" dirty="0">
                <a:solidFill>
                  <a:srgbClr val="1A2E62"/>
                </a:solidFill>
              </a:rPr>
              <a:t>    Metadata can be used to develop new applications and tools that support academic, research, and educational work</a:t>
            </a:r>
            <a:endParaRPr lang="pl-PL" sz="18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20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3200" dirty="0">
              <a:solidFill>
                <a:srgbClr val="1A2E62"/>
              </a:solidFill>
            </a:endParaRPr>
          </a:p>
          <a:p>
            <a:pPr marL="0" indent="0" algn="just">
              <a:buSzPts val="2800"/>
              <a:buNone/>
            </a:pPr>
            <a:endParaRPr lang="pl-PL" sz="3200" dirty="0">
              <a:solidFill>
                <a:srgbClr val="1A2E6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3088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418</Words>
  <Application>Microsoft Office PowerPoint</Application>
  <PresentationFormat>Panoramiczny</PresentationFormat>
  <Paragraphs>75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Arimo</vt:lpstr>
      <vt:lpstr>Calibri</vt:lpstr>
      <vt:lpstr>Arial</vt:lpstr>
      <vt:lpstr>Noto Sans Symbols</vt:lpstr>
      <vt:lpstr>Overlock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dariu</dc:creator>
  <cp:lastModifiedBy>Ilona Niewczas-Perlińska</cp:lastModifiedBy>
  <cp:revision>4</cp:revision>
  <dcterms:modified xsi:type="dcterms:W3CDTF">2023-08-31T16:16:53Z</dcterms:modified>
</cp:coreProperties>
</file>