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12192000" cy="6858000"/>
  <p:notesSz cx="7104063" cy="10234613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verlock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6f979bd5_1_5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2566f979bd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52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295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6f979bd5_1_6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2566f979bd5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71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27250" y="2360699"/>
            <a:ext cx="10537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5"/>
                </a:solidFill>
              </a:rPr>
              <a:t>Linked metadata of the Science Library and the National Library</a:t>
            </a:r>
            <a:endParaRPr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89237" y="1694600"/>
            <a:ext cx="10813500" cy="29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390" dirty="0">
                <a:solidFill>
                  <a:srgbClr val="1A2E62"/>
                </a:solidFill>
              </a:rPr>
              <a:t>What: </a:t>
            </a:r>
            <a:r>
              <a:rPr lang="en-US" sz="2390" dirty="0" err="1">
                <a:solidFill>
                  <a:srgbClr val="1A2E62"/>
                </a:solidFill>
              </a:rPr>
              <a:t>Biblioteka</a:t>
            </a:r>
            <a:r>
              <a:rPr lang="en-US" sz="2390" dirty="0">
                <a:solidFill>
                  <a:srgbClr val="1A2E62"/>
                </a:solidFill>
              </a:rPr>
              <a:t> </a:t>
            </a:r>
            <a:r>
              <a:rPr lang="en-US" sz="2390" dirty="0" err="1">
                <a:solidFill>
                  <a:srgbClr val="1A2E62"/>
                </a:solidFill>
              </a:rPr>
              <a:t>Nauki</a:t>
            </a:r>
            <a:r>
              <a:rPr lang="en-US" sz="2390" dirty="0">
                <a:solidFill>
                  <a:srgbClr val="1A2E62"/>
                </a:solidFill>
              </a:rPr>
              <a:t> offers full texts of scientific articles and selected books published in Polish journals.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2E62"/>
              </a:buClr>
              <a:buSzPts val="2800"/>
              <a:buNone/>
            </a:pPr>
            <a:r>
              <a:rPr lang="en-US" sz="2390" dirty="0">
                <a:solidFill>
                  <a:srgbClr val="1A2E62"/>
                </a:solidFill>
              </a:rPr>
              <a:t>Scope: Covers five major subject databases (AGRO, </a:t>
            </a:r>
            <a:r>
              <a:rPr lang="en-US" sz="2390" dirty="0" err="1">
                <a:solidFill>
                  <a:srgbClr val="1A2E62"/>
                </a:solidFill>
              </a:rPr>
              <a:t>BazTech</a:t>
            </a:r>
            <a:r>
              <a:rPr lang="en-US" sz="2390" dirty="0">
                <a:solidFill>
                  <a:srgbClr val="1A2E62"/>
                </a:solidFill>
              </a:rPr>
              <a:t>, CEJSH, DML-PL, PS</a:t>
            </a:r>
            <a:endParaRPr sz="2390" dirty="0">
              <a:solidFill>
                <a:srgbClr val="1A2E6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540818" y="2762728"/>
            <a:ext cx="11401800" cy="85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To enhance the value and usability of </a:t>
            </a:r>
            <a:r>
              <a:rPr lang="en-US" sz="2300" dirty="0" err="1">
                <a:highlight>
                  <a:schemeClr val="lt1"/>
                </a:highlight>
              </a:rPr>
              <a:t>Biblioteka</a:t>
            </a:r>
            <a:r>
              <a:rPr lang="en-US" sz="2300" dirty="0">
                <a:highlight>
                  <a:schemeClr val="lt1"/>
                </a:highlight>
              </a:rPr>
              <a:t> </a:t>
            </a:r>
            <a:r>
              <a:rPr lang="en-US" sz="2300" dirty="0" err="1">
                <a:highlight>
                  <a:schemeClr val="lt1"/>
                </a:highlight>
              </a:rPr>
              <a:t>Nauki</a:t>
            </a:r>
            <a:r>
              <a:rPr lang="en-US" sz="2300" dirty="0">
                <a:highlight>
                  <a:schemeClr val="lt1"/>
                </a:highlight>
              </a:rPr>
              <a:t> by comparing and matching its records with those of the National Library.</a:t>
            </a:r>
            <a:endParaRPr sz="2300" dirty="0">
              <a:highlight>
                <a:schemeClr val="lt1"/>
              </a:highlight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187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Objective</a:t>
            </a: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r="-1715" b="-1715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40825" y="1168125"/>
            <a:ext cx="11401800" cy="187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 sz="2300" dirty="0">
                <a:highlight>
                  <a:schemeClr val="lt1"/>
                </a:highlight>
              </a:rPr>
              <a:t>   </a:t>
            </a:r>
            <a:r>
              <a:rPr lang="en-US" sz="2300" dirty="0">
                <a:highlight>
                  <a:schemeClr val="lt1"/>
                </a:highlight>
              </a:rPr>
              <a:t> Lemmatized titles using the spacy tool and </a:t>
            </a:r>
            <a:r>
              <a:rPr lang="en-US" sz="2300" dirty="0" err="1">
                <a:highlight>
                  <a:schemeClr val="lt1"/>
                </a:highlight>
              </a:rPr>
              <a:t>pl_core_news_lg</a:t>
            </a:r>
            <a:r>
              <a:rPr lang="en-US" sz="2300" dirty="0">
                <a:highlight>
                  <a:schemeClr val="lt1"/>
                </a:highlight>
              </a:rPr>
              <a:t> model.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    Removed Polish characters, special characters, uppercase letters, and spaces.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    Compared strings using the </a:t>
            </a:r>
            <a:r>
              <a:rPr lang="en-US" sz="2300" dirty="0" err="1">
                <a:highlight>
                  <a:schemeClr val="lt1"/>
                </a:highlight>
              </a:rPr>
              <a:t>Levenshtein</a:t>
            </a:r>
            <a:r>
              <a:rPr lang="en-US" sz="2300" dirty="0">
                <a:highlight>
                  <a:schemeClr val="lt1"/>
                </a:highlight>
              </a:rPr>
              <a:t> algorithm.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300" dirty="0">
                <a:highlight>
                  <a:schemeClr val="lt1"/>
                </a:highlight>
              </a:rPr>
              <a:t>    Set a threshold of 0.86 ratio for matches.</a:t>
            </a:r>
            <a:endParaRPr sz="2300" dirty="0">
              <a:highlight>
                <a:schemeClr val="lt1"/>
              </a:highlight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Methodology</a:t>
            </a:r>
            <a:endParaRPr dirty="0"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50" y="3005925"/>
            <a:ext cx="5658001" cy="27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6151" y="3005925"/>
            <a:ext cx="5985849" cy="244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540825" y="1142838"/>
            <a:ext cx="11401800" cy="79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Matched 119,656 bibliographic records</a:t>
            </a:r>
            <a:r>
              <a:rPr lang="pl-PL" sz="1600" dirty="0"/>
              <a:t> in </a:t>
            </a:r>
            <a:r>
              <a:rPr lang="pl-PL" sz="1600" dirty="0" err="1"/>
              <a:t>two</a:t>
            </a:r>
            <a:r>
              <a:rPr lang="pl-PL" sz="1600" dirty="0"/>
              <a:t> </a:t>
            </a:r>
            <a:r>
              <a:rPr lang="pl-PL" sz="1600" dirty="0" err="1"/>
              <a:t>json</a:t>
            </a:r>
            <a:r>
              <a:rPr lang="pl-PL" sz="1600" dirty="0"/>
              <a:t> </a:t>
            </a:r>
            <a:r>
              <a:rPr lang="pl-PL" sz="1600" dirty="0" err="1"/>
              <a:t>files</a:t>
            </a:r>
            <a:r>
              <a:rPr lang="pl-PL" sz="1600" dirty="0"/>
              <a:t> (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you</a:t>
            </a:r>
            <a:r>
              <a:rPr lang="pl-PL" sz="1600" dirty="0"/>
              <a:t> </a:t>
            </a:r>
            <a:r>
              <a:rPr lang="pl-PL" sz="1600" dirty="0" err="1"/>
              <a:t>can</a:t>
            </a:r>
            <a:r>
              <a:rPr lang="pl-PL" sz="1600" dirty="0"/>
              <a:t> </a:t>
            </a:r>
            <a:r>
              <a:rPr lang="pl-PL" sz="1600" dirty="0" err="1"/>
              <a:t>find</a:t>
            </a:r>
            <a:r>
              <a:rPr lang="pl-PL" sz="1600" dirty="0"/>
              <a:t> </a:t>
            </a:r>
            <a:r>
              <a:rPr lang="pl-PL" sz="1600"/>
              <a:t>on GitHub)</a:t>
            </a:r>
            <a:r>
              <a:rPr lang="en-US" sz="1600"/>
              <a:t>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Generated subject headings for </a:t>
            </a:r>
            <a:r>
              <a:rPr lang="en-US" sz="1600" dirty="0" err="1"/>
              <a:t>Biblioteka</a:t>
            </a:r>
            <a:r>
              <a:rPr lang="en-US" sz="1600" dirty="0"/>
              <a:t> </a:t>
            </a:r>
            <a:r>
              <a:rPr lang="en-US" sz="1600" dirty="0" err="1"/>
              <a:t>Nauki</a:t>
            </a:r>
            <a:r>
              <a:rPr lang="en-US" sz="1600" dirty="0"/>
              <a:t> using the National Library's data.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Results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8450" y="2532150"/>
            <a:ext cx="4286250" cy="306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>
            <a:stCxn id="150" idx="3"/>
          </p:cNvCxnSpPr>
          <p:nvPr/>
        </p:nvCxnSpPr>
        <p:spPr>
          <a:xfrm rot="10800000" flipH="1">
            <a:off x="3787300" y="3159075"/>
            <a:ext cx="13488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3407775" y="4250625"/>
            <a:ext cx="125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2805100" y="2817825"/>
            <a:ext cx="98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Calibri"/>
                <a:ea typeface="Calibri"/>
                <a:cs typeface="Calibri"/>
                <a:sym typeface="Calibri"/>
              </a:rPr>
              <a:t>ID Biblioteka Narodowa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262675" y="3942825"/>
            <a:ext cx="11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ID Biblioteka Nauki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540825" y="1142838"/>
            <a:ext cx="114018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indent="0">
              <a:buNone/>
            </a:pPr>
            <a:r>
              <a:rPr lang="en-US" sz="2400" dirty="0"/>
              <a:t>Comprehensive Database</a:t>
            </a:r>
            <a:r>
              <a:rPr lang="pl-PL" sz="2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Users can now cross-reference data across multiple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Greater depth of information with subject headings.</a:t>
            </a:r>
            <a:endParaRPr lang="pl-PL" sz="2400" dirty="0"/>
          </a:p>
          <a:p>
            <a:pPr marL="114300" indent="0">
              <a:buNone/>
            </a:pPr>
            <a:endParaRPr lang="pl-PL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Benefits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3587" y="2841440"/>
            <a:ext cx="4286250" cy="306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>
            <a:cxnSpLocks/>
          </p:cNvCxnSpPr>
          <p:nvPr/>
        </p:nvCxnSpPr>
        <p:spPr>
          <a:xfrm rot="10800000" flipH="1">
            <a:off x="5707102" y="4990565"/>
            <a:ext cx="1348800" cy="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0"/>
          <p:cNvCxnSpPr/>
          <p:nvPr/>
        </p:nvCxnSpPr>
        <p:spPr>
          <a:xfrm>
            <a:off x="5468387" y="4609854"/>
            <a:ext cx="125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0"/>
          <p:cNvSpPr txBox="1"/>
          <p:nvPr/>
        </p:nvSpPr>
        <p:spPr>
          <a:xfrm>
            <a:off x="4563550" y="4990565"/>
            <a:ext cx="98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Calibri"/>
                <a:ea typeface="Calibri"/>
                <a:cs typeface="Calibri"/>
                <a:sym typeface="Calibri"/>
              </a:rPr>
              <a:t>ID Biblioteka Narodowa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991000" y="4374965"/>
            <a:ext cx="114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Calibri"/>
                <a:ea typeface="Calibri"/>
                <a:cs typeface="Calibri"/>
                <a:sym typeface="Calibri"/>
              </a:rPr>
              <a:t>ID Biblioteka Nauki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290454" y="2743038"/>
            <a:ext cx="11401800" cy="199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indent="0">
              <a:buNone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Easier and more effective for researchers to find relevant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Encourages academic growth and quality research in Poland.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Why</a:t>
            </a:r>
            <a:r>
              <a:rPr lang="pl-PL" dirty="0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 It </a:t>
            </a: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Matters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3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95087" y="1848839"/>
            <a:ext cx="11401800" cy="2416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indent="0">
              <a:buNone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Our work could significantly enrich the user experience of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Nauki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Paves the way for more integrated, searchable, and valuable research </a:t>
            </a:r>
            <a:r>
              <a:rPr lang="pl-PL" dirty="0"/>
              <a:t>   </a:t>
            </a:r>
            <a:r>
              <a:rPr lang="en-US" dirty="0"/>
              <a:t>databases in the future</a:t>
            </a:r>
            <a:endParaRPr lang="en-US" sz="1600"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-1575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5DE"/>
              </a:buClr>
              <a:buSzPts val="4400"/>
              <a:buFont typeface="Overlock"/>
              <a:buNone/>
            </a:pPr>
            <a:r>
              <a:rPr lang="pl-PL" dirty="0" err="1">
                <a:solidFill>
                  <a:srgbClr val="9BB5DE"/>
                </a:solidFill>
                <a:latin typeface="Overlock"/>
                <a:ea typeface="Overlock"/>
                <a:cs typeface="Overlock"/>
                <a:sym typeface="Overlock"/>
              </a:rPr>
              <a:t>Conclusion</a:t>
            </a:r>
            <a:endParaRPr lang="pl-PL" dirty="0"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r="-1719" b="-1719"/>
          <a:stretch/>
        </p:blipFill>
        <p:spPr>
          <a:xfrm>
            <a:off x="9763558" y="208829"/>
            <a:ext cx="2179060" cy="592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00" y="5915019"/>
            <a:ext cx="65817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7470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236</Words>
  <Application>Microsoft Office PowerPoint</Application>
  <PresentationFormat>Panoramiczny</PresentationFormat>
  <Paragraphs>30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Calibri</vt:lpstr>
      <vt:lpstr>Overlock</vt:lpstr>
      <vt:lpstr>Arial</vt:lpstr>
      <vt:lpstr>Motyw pakietu Office</vt:lpstr>
      <vt:lpstr>Prezentacja programu PowerPoint</vt:lpstr>
      <vt:lpstr>Prezentacja programu PowerPoint</vt:lpstr>
      <vt:lpstr>Objective</vt:lpstr>
      <vt:lpstr>Methodology</vt:lpstr>
      <vt:lpstr>Results</vt:lpstr>
      <vt:lpstr>Benefits</vt:lpstr>
      <vt:lpstr>Why It Matters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dariu</dc:creator>
  <cp:lastModifiedBy>Ilona Niewczas-Perlińska</cp:lastModifiedBy>
  <cp:revision>4</cp:revision>
  <dcterms:modified xsi:type="dcterms:W3CDTF">2023-09-01T09:17:07Z</dcterms:modified>
</cp:coreProperties>
</file>