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69" r:id="rId2"/>
    <p:sldId id="373" r:id="rId3"/>
    <p:sldId id="421" r:id="rId4"/>
    <p:sldId id="270" r:id="rId5"/>
    <p:sldId id="447" r:id="rId6"/>
    <p:sldId id="446" r:id="rId7"/>
    <p:sldId id="445" r:id="rId8"/>
    <p:sldId id="448" r:id="rId9"/>
    <p:sldId id="451" r:id="rId10"/>
    <p:sldId id="452" r:id="rId11"/>
    <p:sldId id="392" r:id="rId12"/>
    <p:sldId id="385" r:id="rId13"/>
    <p:sldId id="455" r:id="rId14"/>
    <p:sldId id="386" r:id="rId15"/>
    <p:sldId id="449" r:id="rId16"/>
    <p:sldId id="454" r:id="rId17"/>
    <p:sldId id="387" r:id="rId18"/>
    <p:sldId id="450" r:id="rId19"/>
    <p:sldId id="453" r:id="rId20"/>
    <p:sldId id="388" r:id="rId21"/>
    <p:sldId id="405" r:id="rId22"/>
    <p:sldId id="389" r:id="rId23"/>
    <p:sldId id="390" r:id="rId24"/>
    <p:sldId id="456" r:id="rId25"/>
    <p:sldId id="457" r:id="rId26"/>
    <p:sldId id="402" r:id="rId27"/>
    <p:sldId id="458" r:id="rId28"/>
    <p:sldId id="459" r:id="rId29"/>
    <p:sldId id="460" r:id="rId30"/>
    <p:sldId id="461" r:id="rId31"/>
    <p:sldId id="462" r:id="rId32"/>
    <p:sldId id="464" r:id="rId33"/>
    <p:sldId id="463" r:id="rId34"/>
    <p:sldId id="465" r:id="rId35"/>
    <p:sldId id="466" r:id="rId36"/>
    <p:sldId id="485" r:id="rId37"/>
    <p:sldId id="486" r:id="rId38"/>
    <p:sldId id="487" r:id="rId39"/>
    <p:sldId id="467" r:id="rId40"/>
    <p:sldId id="468" r:id="rId41"/>
    <p:sldId id="469" r:id="rId42"/>
    <p:sldId id="470" r:id="rId43"/>
    <p:sldId id="473" r:id="rId44"/>
    <p:sldId id="471" r:id="rId45"/>
    <p:sldId id="472" r:id="rId46"/>
    <p:sldId id="474" r:id="rId47"/>
    <p:sldId id="475" r:id="rId48"/>
    <p:sldId id="476" r:id="rId49"/>
    <p:sldId id="478" r:id="rId50"/>
    <p:sldId id="477" r:id="rId51"/>
    <p:sldId id="479" r:id="rId52"/>
    <p:sldId id="480" r:id="rId53"/>
    <p:sldId id="481" r:id="rId54"/>
    <p:sldId id="482" r:id="rId55"/>
    <p:sldId id="484" r:id="rId56"/>
    <p:sldId id="444" r:id="rId57"/>
    <p:sldId id="443" r:id="rId58"/>
    <p:sldId id="48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60401-F76C-4401-A1CB-A837972F468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57E7F-9859-4756-83A3-5A53E978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CFC-6F1E-4E21-8F39-AB4EBF7B4DF9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4493-08FD-4B1B-A8CC-86A8E80D072A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E85-6453-45D3-A7B0-620C9BEDA356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708-FB3B-4669-B311-365041FFA3D2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AF6C-EC75-4F9B-8079-2F608C5C2ACF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55B-FB49-471F-881F-A38F11F9CA2B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250C-CC1E-4607-8D4C-A08C709A041A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30B1-A701-47F7-8590-AF209F3D5B2D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3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A7F2-5A87-4563-AD13-DF18D5DBCA45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4E9-7A31-42C7-BC58-D741FF1D47C1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54DF-BD15-414C-9FDF-B9A95B5BF301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91F1-27DF-4960-9002-1FF769110E57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A35C-4F52-4B0F-8679-26A0F8C0CD4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CMU_logo_horiz_187 red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8" y="84033"/>
            <a:ext cx="2975186" cy="26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9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937" y="1122363"/>
            <a:ext cx="10694126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Architectures with</a:t>
            </a:r>
            <a:br>
              <a:rPr lang="en-US" dirty="0" smtClean="0"/>
            </a:br>
            <a:r>
              <a:rPr lang="en-US" dirty="0" smtClean="0"/>
              <a:t>Machine Learning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Kaestner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Interest?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Get labeled data</a:t>
            </a:r>
          </a:p>
          <a:p>
            <a:pPr lvl="1"/>
            <a:r>
              <a:rPr lang="en-US" dirty="0" smtClean="0"/>
              <a:t>Identify and extract features</a:t>
            </a:r>
          </a:p>
          <a:p>
            <a:pPr lvl="1"/>
            <a:r>
              <a:rPr lang="en-US" dirty="0" smtClean="0"/>
              <a:t>Split data into training and evaluation set</a:t>
            </a:r>
          </a:p>
          <a:p>
            <a:pPr lvl="1"/>
            <a:r>
              <a:rPr lang="en-US" dirty="0" smtClean="0"/>
              <a:t>Learn model from training data</a:t>
            </a:r>
          </a:p>
          <a:p>
            <a:pPr lvl="1"/>
            <a:r>
              <a:rPr lang="en-US" dirty="0" smtClean="0"/>
              <a:t>Evaluate model on evaluation data</a:t>
            </a:r>
          </a:p>
          <a:p>
            <a:pPr lvl="1"/>
            <a:r>
              <a:rPr lang="en-US" dirty="0" smtClean="0"/>
              <a:t>Repeat, revising features</a:t>
            </a:r>
          </a:p>
          <a:p>
            <a:r>
              <a:rPr lang="en-US" dirty="0" smtClean="0"/>
              <a:t>With production data</a:t>
            </a:r>
          </a:p>
          <a:p>
            <a:pPr lvl="1"/>
            <a:r>
              <a:rPr lang="en-US" dirty="0" smtClean="0"/>
              <a:t>Evaluate model on production data; monitor</a:t>
            </a:r>
          </a:p>
          <a:p>
            <a:pPr lvl="1"/>
            <a:r>
              <a:rPr lang="en-US" dirty="0" smtClean="0"/>
              <a:t>Select production data for retraining</a:t>
            </a:r>
          </a:p>
          <a:p>
            <a:pPr lvl="1"/>
            <a:r>
              <a:rPr lang="en-US" dirty="0" smtClean="0"/>
              <a:t>Update model regularly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901744"/>
              </p:ext>
            </p:extLst>
          </p:nvPr>
        </p:nvGraphicFramePr>
        <p:xfrm>
          <a:off x="838200" y="1825625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7175768"/>
                    </a:ext>
                  </a:extLst>
                </a:gridCol>
                <a:gridCol w="2614749">
                  <a:extLst>
                    <a:ext uri="{9D8B030D-6E8A-4147-A177-3AD203B41FA5}">
                      <a16:colId xmlns:a16="http://schemas.microsoft.com/office/drawing/2014/main" val="1141861864"/>
                    </a:ext>
                  </a:extLst>
                </a:gridCol>
                <a:gridCol w="1591491">
                  <a:extLst>
                    <a:ext uri="{9D8B030D-6E8A-4147-A177-3AD203B41FA5}">
                      <a16:colId xmlns:a16="http://schemas.microsoft.com/office/drawing/2014/main" val="40848626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3775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80308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PickupLocation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TargetLocation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PickupTime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1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2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3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4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6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6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8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5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41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ocr train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2" y="151334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 descr="Image result for statistical machine translation parallel cor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1" y="1496158"/>
            <a:ext cx="11308897" cy="53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parameters of interest that a model may learn on</a:t>
            </a:r>
          </a:p>
          <a:p>
            <a:r>
              <a:rPr lang="en-US" dirty="0" smtClean="0"/>
              <a:t>Convert data into a useful form</a:t>
            </a:r>
          </a:p>
          <a:p>
            <a:r>
              <a:rPr lang="en-US" dirty="0" smtClean="0"/>
              <a:t>Normalize data</a:t>
            </a:r>
          </a:p>
          <a:p>
            <a:r>
              <a:rPr lang="en-US" dirty="0"/>
              <a:t>I</a:t>
            </a:r>
            <a:r>
              <a:rPr lang="en-US" dirty="0" smtClean="0"/>
              <a:t>nclude context</a:t>
            </a:r>
          </a:p>
          <a:p>
            <a:r>
              <a:rPr lang="en-US" dirty="0" smtClean="0"/>
              <a:t>Remove misleading things</a:t>
            </a:r>
          </a:p>
          <a:p>
            <a:r>
              <a:rPr lang="en-US" dirty="0" smtClean="0"/>
              <a:t>In OCR/translation: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Image result for google translate in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80686" cy="69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33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19</a:t>
            </a:fld>
            <a:endParaRPr lang="en-US"/>
          </a:p>
        </p:txBody>
      </p:sp>
      <p:pic>
        <p:nvPicPr>
          <p:cNvPr id="6148" name="Picture 4" descr="Image result for surge u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" y="15775"/>
            <a:ext cx="12196082" cy="68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58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basic components of an ML pipeline</a:t>
            </a:r>
          </a:p>
          <a:p>
            <a:r>
              <a:rPr lang="en-US" dirty="0" smtClean="0"/>
              <a:t>Understand important quality considerations when using ML components</a:t>
            </a:r>
          </a:p>
          <a:p>
            <a:r>
              <a:rPr lang="en-US" dirty="0" smtClean="0"/>
              <a:t>Gather data to make informed decisions about what ML technique to use and where and how to deploy it</a:t>
            </a:r>
            <a:endParaRPr lang="en-US" dirty="0"/>
          </a:p>
          <a:p>
            <a:r>
              <a:rPr lang="en-US" dirty="0" smtClean="0"/>
              <a:t>Deliberate how and when to update models and how to collect telemetry</a:t>
            </a:r>
          </a:p>
          <a:p>
            <a:r>
              <a:rPr lang="en-US" dirty="0" smtClean="0"/>
              <a:t>Plan for ML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surge prediction:</a:t>
            </a:r>
          </a:p>
          <a:p>
            <a:pPr lvl="1"/>
            <a:r>
              <a:rPr lang="en-US" dirty="0" smtClean="0"/>
              <a:t>Location and time of past surges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Number of people traveling to an area</a:t>
            </a:r>
          </a:p>
          <a:p>
            <a:pPr lvl="1"/>
            <a:r>
              <a:rPr lang="en-US" dirty="0" smtClean="0"/>
              <a:t>Typical demand curves in an area</a:t>
            </a:r>
          </a:p>
          <a:p>
            <a:pPr lvl="1"/>
            <a:r>
              <a:rPr lang="en-US" dirty="0" smtClean="0"/>
              <a:t>Demand in other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outliers</a:t>
            </a:r>
          </a:p>
          <a:p>
            <a:r>
              <a:rPr lang="en-US" dirty="0" smtClean="0"/>
              <a:t>Normalizing data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predictor that best describes an outcome for the observed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Prediction accuracy on learned data vs</a:t>
            </a:r>
          </a:p>
          <a:p>
            <a:r>
              <a:rPr lang="en-US" dirty="0" smtClean="0"/>
              <a:t>Prediction accuracy on unseen data</a:t>
            </a:r>
          </a:p>
          <a:p>
            <a:pPr lvl="1"/>
            <a:r>
              <a:rPr lang="en-US" dirty="0" smtClean="0"/>
              <a:t>Separate learning set, not used for training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For binary predictors: false positives vs false negatives, recall, precision</a:t>
            </a:r>
          </a:p>
          <a:p>
            <a:r>
              <a:rPr lang="en-US" dirty="0" smtClean="0"/>
              <a:t>For numeric predictors: average (relative) distance between real and predicted value</a:t>
            </a:r>
          </a:p>
          <a:p>
            <a:r>
              <a:rPr lang="en-US" dirty="0" smtClean="0"/>
              <a:t>For ranking predictors: </a:t>
            </a:r>
            <a:r>
              <a:rPr lang="en-US" dirty="0" err="1" smtClean="0"/>
              <a:t>topK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Image result for google translate in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80686" cy="69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Evaluation Data?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78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25</a:t>
            </a:fld>
            <a:endParaRPr lang="en-US"/>
          </a:p>
        </p:txBody>
      </p:sp>
      <p:pic>
        <p:nvPicPr>
          <p:cNvPr id="6148" name="Picture 4" descr="Image result for surge u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" y="15775"/>
            <a:ext cx="12196082" cy="68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Evaluation Data?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47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Evaluating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static data sets, </a:t>
            </a:r>
            <a:r>
              <a:rPr lang="en-US" b="1" dirty="0" smtClean="0"/>
              <a:t>build telemetry</a:t>
            </a:r>
          </a:p>
          <a:p>
            <a:r>
              <a:rPr lang="en-US" dirty="0" smtClean="0"/>
              <a:t>Design challenge: identify mistakes in practice</a:t>
            </a:r>
          </a:p>
          <a:p>
            <a:endParaRPr lang="en-US" dirty="0" smtClean="0"/>
          </a:p>
          <a:p>
            <a:r>
              <a:rPr lang="en-US" dirty="0" smtClean="0"/>
              <a:t>Use sample of live data for evaluation</a:t>
            </a:r>
          </a:p>
          <a:p>
            <a:r>
              <a:rPr lang="en-US" dirty="0" smtClean="0"/>
              <a:t>Retrain models with sampled live data regularly</a:t>
            </a:r>
          </a:p>
          <a:p>
            <a:r>
              <a:rPr lang="en-US" dirty="0" smtClean="0"/>
              <a:t>Monitor performance and intervene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Component Tradeoffs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ML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Capabilities (e.g. classification, recommendation, clustering…)</a:t>
            </a:r>
          </a:p>
          <a:p>
            <a:r>
              <a:rPr lang="en-US" dirty="0"/>
              <a:t>Amount of training data needed</a:t>
            </a:r>
          </a:p>
          <a:p>
            <a:r>
              <a:rPr lang="en-US" dirty="0" smtClean="0"/>
              <a:t>Inference latency</a:t>
            </a:r>
          </a:p>
          <a:p>
            <a:r>
              <a:rPr lang="en-US" dirty="0" smtClean="0"/>
              <a:t>Learning latency; incremental learning?</a:t>
            </a:r>
          </a:p>
          <a:p>
            <a:r>
              <a:rPr lang="en-US" dirty="0" smtClean="0"/>
              <a:t>Model size</a:t>
            </a:r>
          </a:p>
          <a:p>
            <a:r>
              <a:rPr lang="en-US" dirty="0" smtClean="0"/>
              <a:t>Explainable? Robust?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Capabilities and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 descr="Image result for deep neural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3" t="9669" r="13670" b="5739"/>
          <a:stretch/>
        </p:blipFill>
        <p:spPr bwMode="auto">
          <a:xfrm>
            <a:off x="0" y="3138192"/>
            <a:ext cx="5849258" cy="288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decision trees lear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24729"/>
            <a:ext cx="6887482" cy="22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2019: New Course: </a:t>
            </a:r>
            <a:br>
              <a:rPr lang="en-US" dirty="0" smtClean="0"/>
            </a:br>
            <a:r>
              <a:rPr lang="en-US" dirty="0" smtClean="0"/>
              <a:t>Software Engineering for AI-Enabled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changes with AI?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Quality assurance</a:t>
            </a:r>
          </a:p>
          <a:p>
            <a:pPr lvl="1"/>
            <a:r>
              <a:rPr lang="en-US" dirty="0" smtClean="0"/>
              <a:t>Process</a:t>
            </a:r>
          </a:p>
          <a:p>
            <a:r>
              <a:rPr lang="en-US" dirty="0" smtClean="0"/>
              <a:t>Going beyond </a:t>
            </a:r>
            <a:r>
              <a:rPr lang="en-US" dirty="0" err="1" smtClean="0"/>
              <a:t>Jupyter</a:t>
            </a:r>
            <a:r>
              <a:rPr lang="en-US" dirty="0" smtClean="0"/>
              <a:t> notebooks, </a:t>
            </a:r>
            <a:br>
              <a:rPr lang="en-US" dirty="0" smtClean="0"/>
            </a:br>
            <a:r>
              <a:rPr lang="en-US" dirty="0" smtClean="0"/>
              <a:t>operating AI-enabled systems in </a:t>
            </a:r>
            <a:br>
              <a:rPr lang="en-US" dirty="0" smtClean="0"/>
            </a:br>
            <a:r>
              <a:rPr lang="en-US" dirty="0" smtClean="0"/>
              <a:t>practice at scale</a:t>
            </a:r>
          </a:p>
          <a:p>
            <a:r>
              <a:rPr lang="en-US" dirty="0" smtClean="0"/>
              <a:t>Software engineering view on AI/ML craze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3332" y="6356350"/>
            <a:ext cx="316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https://ckaestne.github.io/seai/</a:t>
            </a:r>
          </a:p>
        </p:txBody>
      </p:sp>
      <p:pic>
        <p:nvPicPr>
          <p:cNvPr id="1026" name="Picture 2" descr="Course topics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28" y="1975915"/>
            <a:ext cx="5781312" cy="43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the model live?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6628" y="1843315"/>
            <a:ext cx="2873829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627" y="3606801"/>
            <a:ext cx="2873829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Phone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6626" y="5377544"/>
            <a:ext cx="2873829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Cloud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9314" y="2605315"/>
            <a:ext cx="2873829" cy="111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OCR 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9314" y="4397829"/>
            <a:ext cx="2873829" cy="111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Translation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the model live?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6628" y="1843315"/>
            <a:ext cx="2873829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627" y="3606801"/>
            <a:ext cx="2873829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Phone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6626" y="5377544"/>
            <a:ext cx="2873829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Cloud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9314" y="2605315"/>
            <a:ext cx="2873829" cy="111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Surge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data is needed as input for the model?</a:t>
            </a:r>
          </a:p>
          <a:p>
            <a:r>
              <a:rPr lang="en-US" dirty="0" smtClean="0"/>
              <a:t>How much output data is produced by the model?</a:t>
            </a:r>
          </a:p>
          <a:p>
            <a:r>
              <a:rPr lang="en-US" dirty="0" smtClean="0"/>
              <a:t>How fast/energy consuming is model execution?</a:t>
            </a:r>
          </a:p>
          <a:p>
            <a:r>
              <a:rPr lang="en-US" dirty="0" smtClean="0"/>
              <a:t>What latency is needed for the application?</a:t>
            </a:r>
          </a:p>
          <a:p>
            <a:r>
              <a:rPr lang="en-US" dirty="0" smtClean="0"/>
              <a:t>How big is the model? How often does it need to be updated?</a:t>
            </a:r>
          </a:p>
          <a:p>
            <a:r>
              <a:rPr lang="en-US" dirty="0" smtClean="0"/>
              <a:t>Cost of operating the model? (distribution + execution)</a:t>
            </a:r>
          </a:p>
          <a:p>
            <a:r>
              <a:rPr lang="en-US" dirty="0" smtClean="0"/>
              <a:t>Opportunities for telemetry?</a:t>
            </a:r>
          </a:p>
          <a:p>
            <a:r>
              <a:rPr lang="en-US" dirty="0" smtClean="0"/>
              <a:t>What happens if users are offline?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intelligence in the product</a:t>
            </a:r>
          </a:p>
          <a:p>
            <a:pPr lvl="1"/>
            <a:r>
              <a:rPr lang="en-US" dirty="0" smtClean="0"/>
              <a:t>difficult to update</a:t>
            </a:r>
          </a:p>
          <a:p>
            <a:pPr lvl="1"/>
            <a:r>
              <a:rPr lang="en-US" dirty="0" smtClean="0"/>
              <a:t>good execution latency</a:t>
            </a:r>
          </a:p>
          <a:p>
            <a:pPr lvl="1"/>
            <a:r>
              <a:rPr lang="en-US" dirty="0" smtClean="0"/>
              <a:t>cheap operation</a:t>
            </a:r>
          </a:p>
          <a:p>
            <a:pPr lvl="1"/>
            <a:r>
              <a:rPr lang="en-US" dirty="0" smtClean="0"/>
              <a:t>offline operation</a:t>
            </a:r>
          </a:p>
          <a:p>
            <a:pPr lvl="1"/>
            <a:r>
              <a:rPr lang="en-US" dirty="0" smtClean="0"/>
              <a:t>no telemetry to evaluate and improve</a:t>
            </a:r>
          </a:p>
          <a:p>
            <a:r>
              <a:rPr lang="en-US" dirty="0" smtClean="0"/>
              <a:t>Client-side intelligence</a:t>
            </a:r>
          </a:p>
          <a:p>
            <a:pPr lvl="1"/>
            <a:r>
              <a:rPr lang="en-US" dirty="0" smtClean="0"/>
              <a:t>updates costly/slow, out of sync problems</a:t>
            </a:r>
          </a:p>
          <a:p>
            <a:pPr lvl="1"/>
            <a:r>
              <a:rPr lang="en-US" dirty="0" smtClean="0"/>
              <a:t>complexity in clients</a:t>
            </a:r>
          </a:p>
          <a:p>
            <a:pPr lvl="1"/>
            <a:r>
              <a:rPr lang="en-US" dirty="0" smtClean="0"/>
              <a:t>offline operation, low execution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Server-centric intelligence</a:t>
            </a:r>
          </a:p>
          <a:p>
            <a:pPr lvl="1"/>
            <a:r>
              <a:rPr lang="en-US" dirty="0" smtClean="0"/>
              <a:t>latency in model execution (remote calls)</a:t>
            </a:r>
          </a:p>
          <a:p>
            <a:pPr lvl="1"/>
            <a:r>
              <a:rPr lang="en-US" dirty="0" smtClean="0"/>
              <a:t>easy to update and experiment</a:t>
            </a:r>
          </a:p>
          <a:p>
            <a:pPr lvl="1"/>
            <a:r>
              <a:rPr lang="en-US" dirty="0" smtClean="0"/>
              <a:t>operation cost</a:t>
            </a:r>
          </a:p>
          <a:p>
            <a:pPr lvl="1"/>
            <a:r>
              <a:rPr lang="en-US" dirty="0" smtClean="0"/>
              <a:t>no offline operation</a:t>
            </a:r>
          </a:p>
          <a:p>
            <a:r>
              <a:rPr lang="en-US" dirty="0" smtClean="0"/>
              <a:t>Back-end cached intelligence</a:t>
            </a:r>
          </a:p>
          <a:p>
            <a:pPr lvl="1"/>
            <a:r>
              <a:rPr lang="en-US" dirty="0" smtClean="0"/>
              <a:t>precomputed common results</a:t>
            </a:r>
          </a:p>
          <a:p>
            <a:pPr lvl="1"/>
            <a:r>
              <a:rPr lang="en-US" dirty="0" smtClean="0"/>
              <a:t>fast execution, partial offline </a:t>
            </a:r>
          </a:p>
          <a:p>
            <a:pPr lvl="1"/>
            <a:r>
              <a:rPr lang="en-US" dirty="0" smtClean="0"/>
              <a:t>saves bandwidth, complicated updates</a:t>
            </a:r>
          </a:p>
          <a:p>
            <a:r>
              <a:rPr lang="en-US" dirty="0" smtClean="0"/>
              <a:t>Hybrid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Coupling of ML pipeline parts</a:t>
            </a:r>
          </a:p>
          <a:p>
            <a:r>
              <a:rPr lang="en-US" dirty="0" smtClean="0"/>
              <a:t>Coupling with other parts of the system</a:t>
            </a:r>
          </a:p>
          <a:p>
            <a:r>
              <a:rPr lang="en-US" dirty="0" smtClean="0"/>
              <a:t>Ability for different developers and analysists to collaborate</a:t>
            </a:r>
          </a:p>
          <a:p>
            <a:r>
              <a:rPr lang="en-US" dirty="0" smtClean="0"/>
              <a:t>Support online experiments</a:t>
            </a:r>
          </a:p>
          <a:p>
            <a:r>
              <a:rPr lang="en-US" dirty="0" smtClean="0"/>
              <a:t>Ability to 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System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pPr lvl="1"/>
            <a:r>
              <a:rPr lang="en-US" dirty="0" smtClean="0"/>
              <a:t>consistent, high performance</a:t>
            </a:r>
          </a:p>
          <a:p>
            <a:r>
              <a:rPr lang="en-US" dirty="0" smtClean="0"/>
              <a:t>Resilient</a:t>
            </a:r>
          </a:p>
          <a:p>
            <a:pPr lvl="1"/>
            <a:r>
              <a:rPr lang="en-US" dirty="0" smtClean="0"/>
              <a:t>maintain responsive in the face of failure, recovery, rollback</a:t>
            </a:r>
          </a:p>
          <a:p>
            <a:r>
              <a:rPr lang="en-US" dirty="0" smtClean="0"/>
              <a:t>Elastic</a:t>
            </a:r>
          </a:p>
          <a:p>
            <a:pPr lvl="1"/>
            <a:r>
              <a:rPr lang="en-US" dirty="0" smtClean="0"/>
              <a:t>scale with varying loads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Message-driven, lazy computation, functional programming</a:t>
            </a:r>
            <a:endParaRPr lang="en-US" dirty="0"/>
          </a:p>
          <a:p>
            <a:pPr lvl="1"/>
            <a:r>
              <a:rPr lang="en-US" dirty="0"/>
              <a:t>asynchronous, message passing style</a:t>
            </a:r>
          </a:p>
          <a:p>
            <a:r>
              <a:rPr lang="en-US" dirty="0" smtClean="0"/>
              <a:t>Replication, containment, supervision</a:t>
            </a:r>
          </a:p>
          <a:p>
            <a:pPr lvl="1"/>
            <a:r>
              <a:rPr lang="en-US" dirty="0" smtClean="0"/>
              <a:t>replicate and coordinate isolated components, e.g. with containers</a:t>
            </a:r>
          </a:p>
          <a:p>
            <a:r>
              <a:rPr lang="en-US" dirty="0" smtClean="0"/>
              <a:t>Data streams, “infinite data”, immutable facts</a:t>
            </a:r>
          </a:p>
          <a:p>
            <a:pPr lvl="1"/>
            <a:r>
              <a:rPr lang="en-US" dirty="0" smtClean="0"/>
              <a:t>streaming technologies, data lakes</a:t>
            </a:r>
          </a:p>
          <a:p>
            <a:pPr lvl="1"/>
            <a:endParaRPr lang="en-US" dirty="0"/>
          </a:p>
          <a:p>
            <a:r>
              <a:rPr lang="en-US" dirty="0" smtClean="0"/>
              <a:t>See “big data systems” and “cloud computing”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steps to take?</a:t>
            </a:r>
          </a:p>
          <a:p>
            <a:r>
              <a:rPr lang="en-US" dirty="0" smtClean="0"/>
              <a:t>What information to collect?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are rarely static outside the lab</a:t>
            </a:r>
          </a:p>
          <a:p>
            <a:r>
              <a:rPr lang="en-US" dirty="0" smtClean="0"/>
              <a:t>Data drift, feedback loops, new features, new requirements</a:t>
            </a:r>
          </a:p>
          <a:p>
            <a:r>
              <a:rPr lang="en-US" dirty="0" smtClean="0"/>
              <a:t>When and how to update models?</a:t>
            </a:r>
          </a:p>
          <a:p>
            <a:r>
              <a:rPr lang="en-US" dirty="0" smtClean="0"/>
              <a:t>How to version? How to avoid mistakes?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5714" y="885371"/>
            <a:ext cx="2365829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25714" y="3135086"/>
            <a:ext cx="2394858" cy="124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Stream</a:t>
            </a:r>
          </a:p>
          <a:p>
            <a:pPr algn="ctr"/>
            <a:r>
              <a:rPr lang="en-US" sz="2800" dirty="0" smtClean="0"/>
              <a:t>(e.g. Kafka)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>
            <a:off x="1908629" y="2032000"/>
            <a:ext cx="14514" cy="110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63691" y="239887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609600" y="2583543"/>
            <a:ext cx="1313543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057" y="2264234"/>
            <a:ext cx="1444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weather)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5715" y="5108122"/>
            <a:ext cx="2394858" cy="124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Lake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>
            <a:off x="1923143" y="4383314"/>
            <a:ext cx="1" cy="7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75544" y="4576019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84172" y="5108122"/>
            <a:ext cx="2394858" cy="124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Analytics</a:t>
            </a:r>
          </a:p>
          <a:p>
            <a:pPr algn="ctr"/>
            <a:r>
              <a:rPr lang="en-US" sz="2800" dirty="0" smtClean="0"/>
              <a:t>(OLAP)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984172" y="3135086"/>
            <a:ext cx="2394858" cy="124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Stream Processing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stCxn id="4" idx="3"/>
            <a:endCxn id="16" idx="1"/>
          </p:cNvCxnSpPr>
          <p:nvPr/>
        </p:nvCxnSpPr>
        <p:spPr>
          <a:xfrm>
            <a:off x="3120572" y="3759200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5" idx="1"/>
          </p:cNvCxnSpPr>
          <p:nvPr/>
        </p:nvCxnSpPr>
        <p:spPr>
          <a:xfrm>
            <a:off x="3120573" y="5732236"/>
            <a:ext cx="863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42630" y="2052663"/>
            <a:ext cx="1930400" cy="1175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Models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6" idx="3"/>
            <a:endCxn id="21" idx="2"/>
          </p:cNvCxnSpPr>
          <p:nvPr/>
        </p:nvCxnSpPr>
        <p:spPr>
          <a:xfrm flipV="1">
            <a:off x="6379030" y="3228320"/>
            <a:ext cx="1828800" cy="5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1" idx="2"/>
          </p:cNvCxnSpPr>
          <p:nvPr/>
        </p:nvCxnSpPr>
        <p:spPr>
          <a:xfrm flipV="1">
            <a:off x="6379030" y="3228320"/>
            <a:ext cx="1828800" cy="25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0"/>
            <a:endCxn id="3" idx="3"/>
          </p:cNvCxnSpPr>
          <p:nvPr/>
        </p:nvCxnSpPr>
        <p:spPr>
          <a:xfrm flipH="1" flipV="1">
            <a:off x="3091543" y="1458686"/>
            <a:ext cx="5116287" cy="59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0800" y="5732236"/>
            <a:ext cx="19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in nightly </a:t>
            </a:r>
          </a:p>
          <a:p>
            <a:r>
              <a:rPr lang="en-US" dirty="0" smtClean="0"/>
              <a:t>batch processing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93544" y="3731107"/>
            <a:ext cx="135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incremental 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04460" y="46944"/>
            <a:ext cx="5402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Latency and automation </a:t>
            </a:r>
            <a:br>
              <a:rPr lang="en-US" sz="3600" dirty="0" smtClean="0"/>
            </a:br>
            <a:r>
              <a:rPr lang="en-US" sz="3600" dirty="0" smtClean="0"/>
              <a:t>vary widely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Heavily distributed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4252686" y="1284514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43</a:t>
            </a:fld>
            <a:endParaRPr lang="en-US"/>
          </a:p>
        </p:txBody>
      </p:sp>
      <p:pic>
        <p:nvPicPr>
          <p:cNvPr id="12290" name="Picture 2" descr="Image result for apache kafka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3" y="297301"/>
            <a:ext cx="11513912" cy="64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44</a:t>
            </a:fld>
            <a:endParaRPr lang="en-US"/>
          </a:p>
        </p:txBody>
      </p:sp>
      <p:pic>
        <p:nvPicPr>
          <p:cNvPr id="2050" name="Picture 2" descr="Image result for google translate in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80686" cy="69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Update Strategy?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0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45</a:t>
            </a:fld>
            <a:endParaRPr lang="en-US"/>
          </a:p>
        </p:txBody>
      </p:sp>
      <p:pic>
        <p:nvPicPr>
          <p:cNvPr id="6148" name="Picture 4" descr="Image result for surge u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" y="15775"/>
            <a:ext cx="12196082" cy="68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Update Strategy?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01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steps to take?</a:t>
            </a:r>
          </a:p>
          <a:p>
            <a:r>
              <a:rPr lang="en-US" dirty="0" smtClean="0"/>
              <a:t>What information to collect?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Mistakes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 will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specification</a:t>
            </a:r>
          </a:p>
          <a:p>
            <a:r>
              <a:rPr lang="en-US" dirty="0" smtClean="0"/>
              <a:t>ML components detect patterns from data (real and spurious)</a:t>
            </a:r>
            <a:endParaRPr lang="en-US" dirty="0"/>
          </a:p>
          <a:p>
            <a:r>
              <a:rPr lang="en-US" dirty="0" smtClean="0"/>
              <a:t>Predictions are often accurate, but mistakes always possible</a:t>
            </a:r>
          </a:p>
          <a:p>
            <a:r>
              <a:rPr lang="en-US" dirty="0" smtClean="0"/>
              <a:t>Mistakes are not predicable or explainable or similar to human mistakes</a:t>
            </a:r>
          </a:p>
          <a:p>
            <a:r>
              <a:rPr lang="en-US" dirty="0" smtClean="0"/>
              <a:t>Plan for mistakes</a:t>
            </a:r>
          </a:p>
          <a:p>
            <a:r>
              <a:rPr lang="en-US" dirty="0" smtClean="0"/>
              <a:t>Telemetry to learn about mistakes?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2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Models can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outage</a:t>
            </a:r>
          </a:p>
          <a:p>
            <a:r>
              <a:rPr lang="en-US" dirty="0" smtClean="0"/>
              <a:t>Model outage</a:t>
            </a:r>
          </a:p>
          <a:p>
            <a:pPr lvl="1"/>
            <a:r>
              <a:rPr lang="en-US" dirty="0" smtClean="0"/>
              <a:t>model tested? deployment and updates reliable? file corrupt?</a:t>
            </a:r>
          </a:p>
          <a:p>
            <a:r>
              <a:rPr lang="en-US" dirty="0" smtClean="0"/>
              <a:t>Model errors</a:t>
            </a:r>
          </a:p>
          <a:p>
            <a:r>
              <a:rPr lang="en-US" dirty="0" smtClean="0"/>
              <a:t>Model degradation</a:t>
            </a:r>
          </a:p>
          <a:p>
            <a:pPr lvl="1"/>
            <a:r>
              <a:rPr lang="en-US" dirty="0" smtClean="0"/>
              <a:t>data drift, feedback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mage result for seoul street s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" y="-31981"/>
            <a:ext cx="12202242" cy="81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thing that can happen?</a:t>
            </a:r>
          </a:p>
          <a:p>
            <a:r>
              <a:rPr lang="en-US" dirty="0" smtClean="0"/>
              <a:t>Backup strategy? Undoable? Nontechnical compensation?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4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Investigating in ML</a:t>
            </a:r>
          </a:p>
          <a:p>
            <a:pPr lvl="1"/>
            <a:r>
              <a:rPr lang="en-US" dirty="0" smtClean="0"/>
              <a:t>e.g., more training data, better data, better features, better engineers</a:t>
            </a:r>
          </a:p>
          <a:p>
            <a:r>
              <a:rPr lang="en-US" dirty="0" smtClean="0"/>
              <a:t>Less forceful experience</a:t>
            </a:r>
          </a:p>
          <a:p>
            <a:pPr lvl="1"/>
            <a:r>
              <a:rPr lang="en-US" dirty="0" smtClean="0"/>
              <a:t>e.g., prompt rather than automate decisions, turn off</a:t>
            </a:r>
          </a:p>
          <a:p>
            <a:r>
              <a:rPr lang="en-US" dirty="0" smtClean="0"/>
              <a:t>Adjust learning parameters</a:t>
            </a:r>
          </a:p>
          <a:p>
            <a:pPr lvl="1"/>
            <a:r>
              <a:rPr lang="en-US" dirty="0" smtClean="0"/>
              <a:t>e.g., more frequent updates, manual adjustments</a:t>
            </a:r>
          </a:p>
          <a:p>
            <a:r>
              <a:rPr lang="en-US" dirty="0" smtClean="0"/>
              <a:t>Guardrails</a:t>
            </a:r>
          </a:p>
          <a:p>
            <a:pPr lvl="1"/>
            <a:r>
              <a:rPr lang="en-US" dirty="0" smtClean="0"/>
              <a:t>e.g., heuristics and constraints on outputs</a:t>
            </a:r>
          </a:p>
          <a:p>
            <a:r>
              <a:rPr lang="en-US" dirty="0" smtClean="0"/>
              <a:t>Override errors</a:t>
            </a:r>
          </a:p>
          <a:p>
            <a:pPr lvl="1"/>
            <a:r>
              <a:rPr lang="en-US" dirty="0" smtClean="0"/>
              <a:t>e.g., hardcode specific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7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52</a:t>
            </a:fld>
            <a:endParaRPr lang="en-US"/>
          </a:p>
        </p:txBody>
      </p:sp>
      <p:pic>
        <p:nvPicPr>
          <p:cNvPr id="2050" name="Picture 2" descr="Image result for google translate in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80686" cy="69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Mistakes?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32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53</a:t>
            </a:fld>
            <a:endParaRPr lang="en-US"/>
          </a:p>
        </p:txBody>
      </p:sp>
      <p:pic>
        <p:nvPicPr>
          <p:cNvPr id="6148" name="Picture 4" descr="Image result for surge u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" y="15775"/>
            <a:ext cx="12196082" cy="68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Mistakes?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6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monitor operation</a:t>
            </a:r>
          </a:p>
          <a:p>
            <a:pPr lvl="1"/>
            <a:r>
              <a:rPr lang="en-US" dirty="0" smtClean="0"/>
              <a:t>monitor success (accuracy)</a:t>
            </a:r>
          </a:p>
          <a:p>
            <a:pPr lvl="1"/>
            <a:r>
              <a:rPr lang="en-US" dirty="0" smtClean="0"/>
              <a:t>improve models over time (e.g., detect new features)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too much data – sample, summarization, adjustable</a:t>
            </a:r>
          </a:p>
          <a:p>
            <a:pPr lvl="1"/>
            <a:r>
              <a:rPr lang="en-US" dirty="0" smtClean="0"/>
              <a:t>hard to measure – intended outcome not observable? proxies?</a:t>
            </a:r>
          </a:p>
          <a:p>
            <a:pPr lvl="1"/>
            <a:r>
              <a:rPr lang="en-US" dirty="0" smtClean="0"/>
              <a:t>rare events – important but hard to capture</a:t>
            </a:r>
          </a:p>
          <a:p>
            <a:pPr lvl="1"/>
            <a:r>
              <a:rPr lang="en-US" dirty="0" smtClean="0"/>
              <a:t>cost – significant investment must show benefit</a:t>
            </a:r>
          </a:p>
          <a:p>
            <a:pPr lvl="1"/>
            <a:r>
              <a:rPr lang="en-US" dirty="0" smtClean="0"/>
              <a:t>privacy – abstracting data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6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models work together</a:t>
            </a:r>
          </a:p>
          <a:p>
            <a:pPr lvl="1"/>
            <a:r>
              <a:rPr lang="en-US" dirty="0" smtClean="0"/>
              <a:t>ORC + statistical translation</a:t>
            </a:r>
          </a:p>
          <a:p>
            <a:pPr lvl="1"/>
            <a:r>
              <a:rPr lang="en-US" dirty="0" smtClean="0"/>
              <a:t>driver activity predictor + demand predictor + event predictor + weather model</a:t>
            </a:r>
          </a:p>
          <a:p>
            <a:pPr lvl="1"/>
            <a:r>
              <a:rPr lang="en-US" dirty="0" smtClean="0"/>
              <a:t>model + </a:t>
            </a:r>
            <a:r>
              <a:rPr lang="en-US" dirty="0" err="1" smtClean="0"/>
              <a:t>railguards</a:t>
            </a:r>
            <a:endParaRPr lang="en-US" dirty="0" smtClean="0"/>
          </a:p>
          <a:p>
            <a:r>
              <a:rPr lang="en-US" dirty="0" smtClean="0"/>
              <a:t>Many different composition strategies</a:t>
            </a:r>
          </a:p>
          <a:p>
            <a:pPr lvl="1"/>
            <a:r>
              <a:rPr lang="en-US" dirty="0" smtClean="0"/>
              <a:t>ensemble learning</a:t>
            </a:r>
          </a:p>
          <a:p>
            <a:pPr lvl="1"/>
            <a:r>
              <a:rPr lang="en-US" dirty="0" smtClean="0"/>
              <a:t>integrated models</a:t>
            </a:r>
          </a:p>
          <a:p>
            <a:pPr lvl="1"/>
            <a:r>
              <a:rPr lang="en-US" dirty="0" smtClean="0"/>
              <a:t>model sequencing</a:t>
            </a:r>
          </a:p>
          <a:p>
            <a:pPr lvl="1"/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7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2019: New Course: </a:t>
            </a:r>
            <a:br>
              <a:rPr lang="en-US" dirty="0" smtClean="0"/>
            </a:br>
            <a:r>
              <a:rPr lang="en-US" dirty="0" smtClean="0"/>
              <a:t>Software Engineering for AI-Enabled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changes with AI?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Quality assurance</a:t>
            </a:r>
          </a:p>
          <a:p>
            <a:pPr lvl="1"/>
            <a:r>
              <a:rPr lang="en-US" dirty="0" smtClean="0"/>
              <a:t>Process</a:t>
            </a:r>
          </a:p>
          <a:p>
            <a:r>
              <a:rPr lang="en-US" dirty="0" smtClean="0"/>
              <a:t>Going beyond </a:t>
            </a:r>
            <a:r>
              <a:rPr lang="en-US" dirty="0" err="1" smtClean="0"/>
              <a:t>Jupyter</a:t>
            </a:r>
            <a:r>
              <a:rPr lang="en-US" dirty="0" smtClean="0"/>
              <a:t> notebooks, </a:t>
            </a:r>
            <a:br>
              <a:rPr lang="en-US" dirty="0" smtClean="0"/>
            </a:br>
            <a:r>
              <a:rPr lang="en-US" dirty="0" smtClean="0"/>
              <a:t>operating AI-enabled systems in </a:t>
            </a:r>
            <a:br>
              <a:rPr lang="en-US" dirty="0" smtClean="0"/>
            </a:br>
            <a:r>
              <a:rPr lang="en-US" dirty="0" smtClean="0"/>
              <a:t>practice at scale</a:t>
            </a:r>
          </a:p>
          <a:p>
            <a:r>
              <a:rPr lang="en-US" dirty="0" smtClean="0"/>
              <a:t>Software engineering view on AI/ML craze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3332" y="6356350"/>
            <a:ext cx="316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https://ckaestne.github.io/seai/</a:t>
            </a:r>
          </a:p>
        </p:txBody>
      </p:sp>
      <p:pic>
        <p:nvPicPr>
          <p:cNvPr id="1026" name="Picture 2" descr="Course topics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28" y="1975915"/>
            <a:ext cx="5781312" cy="43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1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in production systems is challenging</a:t>
            </a:r>
          </a:p>
          <a:p>
            <a:r>
              <a:rPr lang="en-US" dirty="0" smtClean="0"/>
              <a:t>Many tradeoffs in selecting ML components and in integrating them in larger system</a:t>
            </a:r>
          </a:p>
          <a:p>
            <a:r>
              <a:rPr lang="en-US" dirty="0" smtClean="0"/>
              <a:t>Plan for updates</a:t>
            </a:r>
          </a:p>
          <a:p>
            <a:r>
              <a:rPr lang="en-US" dirty="0" smtClean="0"/>
              <a:t>Manage mistakes, plan for 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Geoff </a:t>
            </a:r>
            <a:r>
              <a:rPr lang="en-US" dirty="0" err="1" smtClean="0"/>
              <a:t>Hulten</a:t>
            </a:r>
            <a:r>
              <a:rPr lang="en-US" dirty="0" smtClean="0"/>
              <a:t>. Building Intelligent Systems: A Guide to Machine Learning Engineering. </a:t>
            </a:r>
            <a:r>
              <a:rPr lang="en-US" dirty="0" err="1" smtClean="0"/>
              <a:t>Apress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google translate in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80686" cy="69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Google Glass Got It Backw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1" y="-37125"/>
            <a:ext cx="12736343" cy="693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Interest?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9</a:t>
            </a:fld>
            <a:endParaRPr lang="en-US"/>
          </a:p>
        </p:txBody>
      </p:sp>
      <p:pic>
        <p:nvPicPr>
          <p:cNvPr id="6148" name="Picture 4" descr="Image result for surge u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" y="15775"/>
            <a:ext cx="12196082" cy="68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1170</Words>
  <Application>Microsoft Office PowerPoint</Application>
  <PresentationFormat>Widescreen</PresentationFormat>
  <Paragraphs>329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Architectures with Machine Learning Components</vt:lpstr>
      <vt:lpstr>Learning Goals</vt:lpstr>
      <vt:lpstr>Fall 2019: New Course:  Software Engineering for AI-Enabled Systems</vt:lpstr>
      <vt:lpstr>Case Study</vt:lpstr>
      <vt:lpstr>PowerPoint Presentation</vt:lpstr>
      <vt:lpstr>PowerPoint Presentation</vt:lpstr>
      <vt:lpstr>PowerPoint Presentation</vt:lpstr>
      <vt:lpstr>Qualities of Interest?</vt:lpstr>
      <vt:lpstr>PowerPoint Presentation</vt:lpstr>
      <vt:lpstr>Qualities of Interest?</vt:lpstr>
      <vt:lpstr>Machine Learning Pipeline</vt:lpstr>
      <vt:lpstr>Typical ML Pipeline</vt:lpstr>
      <vt:lpstr>Example Data</vt:lpstr>
      <vt:lpstr>Example Data</vt:lpstr>
      <vt:lpstr>Learning Data</vt:lpstr>
      <vt:lpstr>Training Data</vt:lpstr>
      <vt:lpstr>Feature Engineering</vt:lpstr>
      <vt:lpstr>PowerPoint Presentation</vt:lpstr>
      <vt:lpstr>PowerPoint Presentation</vt:lpstr>
      <vt:lpstr>Feature Extraction</vt:lpstr>
      <vt:lpstr>Data Cleaning</vt:lpstr>
      <vt:lpstr>Learning</vt:lpstr>
      <vt:lpstr>Evaluation</vt:lpstr>
      <vt:lpstr>PowerPoint Presentation</vt:lpstr>
      <vt:lpstr>PowerPoint Presentation</vt:lpstr>
      <vt:lpstr>Learning and Evaluating in Production</vt:lpstr>
      <vt:lpstr>ML Component Tradeoffs</vt:lpstr>
      <vt:lpstr>Qualities of ML Components</vt:lpstr>
      <vt:lpstr>Understanding Capabilities and Tradeoffs</vt:lpstr>
      <vt:lpstr>System Architecture Considerations</vt:lpstr>
      <vt:lpstr>Where should the model live?</vt:lpstr>
      <vt:lpstr>Where should the model live?</vt:lpstr>
      <vt:lpstr>Considerations</vt:lpstr>
      <vt:lpstr>Typical Designs</vt:lpstr>
      <vt:lpstr>Typical Designs</vt:lpstr>
      <vt:lpstr>Other Considerations</vt:lpstr>
      <vt:lpstr>Reactive System Design Goals</vt:lpstr>
      <vt:lpstr>Common Design Strategies</vt:lpstr>
      <vt:lpstr>Making Decisions</vt:lpstr>
      <vt:lpstr>Updating Models</vt:lpstr>
      <vt:lpstr>Updating Models</vt:lpstr>
      <vt:lpstr>PowerPoint Presentation</vt:lpstr>
      <vt:lpstr>PowerPoint Presentation</vt:lpstr>
      <vt:lpstr>PowerPoint Presentation</vt:lpstr>
      <vt:lpstr>PowerPoint Presentation</vt:lpstr>
      <vt:lpstr>Making Decisions</vt:lpstr>
      <vt:lpstr>Planning for Mistakes</vt:lpstr>
      <vt:lpstr>Mistakes will happen</vt:lpstr>
      <vt:lpstr>How Models can Break</vt:lpstr>
      <vt:lpstr>Hazard Analysis</vt:lpstr>
      <vt:lpstr>Mitigating Mistakes</vt:lpstr>
      <vt:lpstr>PowerPoint Presentation</vt:lpstr>
      <vt:lpstr>PowerPoint Presentation</vt:lpstr>
      <vt:lpstr>Telemetry</vt:lpstr>
      <vt:lpstr>Model Orchestration</vt:lpstr>
      <vt:lpstr>Fall 2019: New Course:  Software Engineering for AI-Enabled Systems</vt:lpstr>
      <vt:lpstr>Summary</vt:lpstr>
      <vt:lpstr>Recommended Reading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ckaestne</dc:creator>
  <cp:lastModifiedBy>ckaestne</cp:lastModifiedBy>
  <cp:revision>72</cp:revision>
  <dcterms:created xsi:type="dcterms:W3CDTF">2018-04-12T18:49:32Z</dcterms:created>
  <dcterms:modified xsi:type="dcterms:W3CDTF">2019-04-15T17:13:50Z</dcterms:modified>
</cp:coreProperties>
</file>