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Lora"/>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or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Lora-italic.fntdata"/><Relationship Id="rId10" Type="http://schemas.openxmlformats.org/officeDocument/2006/relationships/slide" Target="slides/slide5.xml"/><Relationship Id="rId54"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dd258dde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dd258dde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aa93f0c7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aa93f0c7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b4b11e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b4b11e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ora"/>
              <a:ea typeface="Lora"/>
              <a:cs typeface="Lora"/>
              <a:sym typeface="Lora"/>
            </a:endParaRPr>
          </a:p>
          <a:p>
            <a:pPr indent="-317500" lvl="0" marL="457200" rtl="0" algn="l">
              <a:lnSpc>
                <a:spcPct val="115000"/>
              </a:lnSpc>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Humans are, in theory, the “golden standard” of linguistic behavior, but there are huge differences between human and artificial language understanding (more later)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d16f100e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d16f100e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b4b11e7c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b4b11e7c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b4b11e7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b4b11e7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b4b11e7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b4b11e7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Pioneer of information studies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b4b11e7c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a:t>
            </a:r>
            <a:r>
              <a:rPr lang="en"/>
              <a:t>rules</a:t>
            </a:r>
            <a:r>
              <a:rPr lang="en"/>
              <a:t>, recursively applied, that apply for all languages</a:t>
            </a:r>
            <a:endParaRPr/>
          </a:p>
        </p:txBody>
      </p:sp>
      <p:sp>
        <p:nvSpPr>
          <p:cNvPr id="159" name="Google Shape;159;g27b4b11e7c2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b4b11e7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177800" rtl="0" algn="l">
              <a:lnSpc>
                <a:spcPct val="90000"/>
              </a:lnSpc>
              <a:spcBef>
                <a:spcPts val="800"/>
              </a:spcBef>
              <a:spcAft>
                <a:spcPts val="0"/>
              </a:spcAft>
              <a:buClr>
                <a:schemeClr val="dk1"/>
              </a:buClr>
              <a:buSzPts val="2100"/>
              <a:buChar char="•"/>
            </a:pPr>
            <a:r>
              <a:rPr lang="en" sz="2100">
                <a:solidFill>
                  <a:schemeClr val="dk1"/>
                </a:solidFill>
                <a:latin typeface="Calibri"/>
                <a:ea typeface="Calibri"/>
                <a:cs typeface="Calibri"/>
                <a:sym typeface="Calibri"/>
              </a:rPr>
              <a:t> grounded in semantic roles,</a:t>
            </a:r>
            <a:endParaRPr sz="2100">
              <a:solidFill>
                <a:schemeClr val="dk1"/>
              </a:solidFill>
              <a:latin typeface="Calibri"/>
              <a:ea typeface="Calibri"/>
              <a:cs typeface="Calibri"/>
              <a:sym typeface="Calibri"/>
            </a:endParaRPr>
          </a:p>
          <a:p>
            <a:pPr indent="-209550" lvl="0" marL="177800" rtl="0" algn="l">
              <a:lnSpc>
                <a:spcPct val="90000"/>
              </a:lnSpc>
              <a:spcBef>
                <a:spcPts val="80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Add some info on conceptual ontologies and symbolic systems</a:t>
            </a:r>
            <a:endParaRPr sz="2100">
              <a:solidFill>
                <a:schemeClr val="dk1"/>
              </a:solidFill>
              <a:latin typeface="Calibri"/>
              <a:ea typeface="Calibri"/>
              <a:cs typeface="Calibri"/>
              <a:sym typeface="Calibri"/>
            </a:endParaRPr>
          </a:p>
        </p:txBody>
      </p:sp>
      <p:sp>
        <p:nvSpPr>
          <p:cNvPr id="166" name="Google Shape;166;g27b4b11e7c2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d16f100e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d16f100e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aa93f0c7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aa93f0c7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b4b11e7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b4b11e7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Tasks that more </a:t>
            </a:r>
            <a:r>
              <a:rPr lang="en" sz="1700">
                <a:solidFill>
                  <a:schemeClr val="dk1"/>
                </a:solidFill>
                <a:latin typeface="Calibri"/>
                <a:ea typeface="Calibri"/>
                <a:cs typeface="Calibri"/>
                <a:sym typeface="Calibri"/>
              </a:rPr>
              <a:t>naturally</a:t>
            </a:r>
            <a:r>
              <a:rPr lang="en" sz="1700">
                <a:solidFill>
                  <a:schemeClr val="dk1"/>
                </a:solidFill>
                <a:latin typeface="Calibri"/>
                <a:ea typeface="Calibri"/>
                <a:cs typeface="Calibri"/>
                <a:sym typeface="Calibri"/>
              </a:rPr>
              <a:t> lend themselves to statistical approaches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(e.g., representations of the “meaning” of a text document can be extracted by looking at which words occur in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d16f100e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d16f100e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latin typeface="Calibri"/>
                <a:ea typeface="Calibri"/>
                <a:cs typeface="Calibri"/>
                <a:sym typeface="Calibri"/>
              </a:rPr>
              <a:t>How well a given approach solves the task can be </a:t>
            </a:r>
            <a:r>
              <a:rPr i="1" lang="en" sz="2000">
                <a:solidFill>
                  <a:schemeClr val="dk1"/>
                </a:solidFill>
                <a:latin typeface="Calibri"/>
                <a:ea typeface="Calibri"/>
                <a:cs typeface="Calibri"/>
                <a:sym typeface="Calibri"/>
              </a:rPr>
              <a:t>evaluated</a:t>
            </a:r>
            <a:r>
              <a:rPr lang="en" sz="2000">
                <a:solidFill>
                  <a:schemeClr val="dk1"/>
                </a:solidFill>
                <a:latin typeface="Calibri"/>
                <a:ea typeface="Calibri"/>
                <a:cs typeface="Calibri"/>
                <a:sym typeface="Calibri"/>
              </a:rPr>
              <a:t> through benchmarks, i.e., public standardized datasets and metrics that make all models comparable;</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solidFill>
                  <a:schemeClr val="dk1"/>
                </a:solidFill>
                <a:latin typeface="Calibri"/>
                <a:ea typeface="Calibri"/>
                <a:cs typeface="Calibri"/>
                <a:sym typeface="Calibri"/>
              </a:rPr>
              <a:t>Evaluation can be </a:t>
            </a:r>
            <a:r>
              <a:rPr i="1" lang="en" sz="2000">
                <a:solidFill>
                  <a:schemeClr val="dk1"/>
                </a:solidFill>
                <a:latin typeface="Calibri"/>
                <a:ea typeface="Calibri"/>
                <a:cs typeface="Calibri"/>
                <a:sym typeface="Calibri"/>
              </a:rPr>
              <a:t>intrinsic </a:t>
            </a:r>
            <a:r>
              <a:rPr lang="en" sz="2000">
                <a:solidFill>
                  <a:schemeClr val="dk1"/>
                </a:solidFill>
                <a:latin typeface="Calibri"/>
                <a:ea typeface="Calibri"/>
                <a:cs typeface="Calibri"/>
                <a:sym typeface="Calibri"/>
              </a:rPr>
              <a:t>(same optimization metric as what the model is trained on) or </a:t>
            </a:r>
            <a:r>
              <a:rPr i="1" lang="en" sz="2000">
                <a:solidFill>
                  <a:schemeClr val="dk1"/>
                </a:solidFill>
                <a:latin typeface="Calibri"/>
                <a:ea typeface="Calibri"/>
                <a:cs typeface="Calibri"/>
                <a:sym typeface="Calibri"/>
              </a:rPr>
              <a:t>extrinsic </a:t>
            </a:r>
            <a:r>
              <a:rPr lang="en" sz="2000">
                <a:solidFill>
                  <a:schemeClr val="dk1"/>
                </a:solidFill>
                <a:latin typeface="Calibri"/>
                <a:ea typeface="Calibri"/>
                <a:cs typeface="Calibri"/>
                <a:sym typeface="Calibri"/>
              </a:rPr>
              <a:t>(a different tasks, which tests a model’s ability to generalize to new tasks)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d16f100e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d16f100e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Calibri"/>
                <a:ea typeface="Calibri"/>
                <a:cs typeface="Calibri"/>
                <a:sym typeface="Calibri"/>
              </a:rPr>
              <a:t>How well a given approach solves the task can be </a:t>
            </a:r>
            <a:r>
              <a:rPr i="1" lang="en" sz="2000">
                <a:solidFill>
                  <a:schemeClr val="dk1"/>
                </a:solidFill>
                <a:latin typeface="Calibri"/>
                <a:ea typeface="Calibri"/>
                <a:cs typeface="Calibri"/>
                <a:sym typeface="Calibri"/>
              </a:rPr>
              <a:t>evaluated</a:t>
            </a:r>
            <a:r>
              <a:rPr lang="en" sz="2000">
                <a:solidFill>
                  <a:schemeClr val="dk1"/>
                </a:solidFill>
                <a:latin typeface="Calibri"/>
                <a:ea typeface="Calibri"/>
                <a:cs typeface="Calibri"/>
                <a:sym typeface="Calibri"/>
              </a:rPr>
              <a:t> through benchmarks, i.e., public standardized datasets and metrics that make all models comparable;</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solidFill>
                  <a:schemeClr val="dk1"/>
                </a:solidFill>
                <a:latin typeface="Calibri"/>
                <a:ea typeface="Calibri"/>
                <a:cs typeface="Calibri"/>
                <a:sym typeface="Calibri"/>
              </a:rPr>
              <a:t>Evaluation can be </a:t>
            </a:r>
            <a:r>
              <a:rPr i="1" lang="en" sz="2000">
                <a:solidFill>
                  <a:schemeClr val="dk1"/>
                </a:solidFill>
                <a:latin typeface="Calibri"/>
                <a:ea typeface="Calibri"/>
                <a:cs typeface="Calibri"/>
                <a:sym typeface="Calibri"/>
              </a:rPr>
              <a:t>intrinsic </a:t>
            </a:r>
            <a:r>
              <a:rPr lang="en" sz="2000">
                <a:solidFill>
                  <a:schemeClr val="dk1"/>
                </a:solidFill>
                <a:latin typeface="Calibri"/>
                <a:ea typeface="Calibri"/>
                <a:cs typeface="Calibri"/>
                <a:sym typeface="Calibri"/>
              </a:rPr>
              <a:t>(same optimization metric as what the model is trained on) or </a:t>
            </a:r>
            <a:r>
              <a:rPr i="1" lang="en" sz="2000">
                <a:solidFill>
                  <a:schemeClr val="dk1"/>
                </a:solidFill>
                <a:latin typeface="Calibri"/>
                <a:ea typeface="Calibri"/>
                <a:cs typeface="Calibri"/>
                <a:sym typeface="Calibri"/>
              </a:rPr>
              <a:t>extrinsic </a:t>
            </a:r>
            <a:r>
              <a:rPr lang="en" sz="2000">
                <a:solidFill>
                  <a:schemeClr val="dk1"/>
                </a:solidFill>
                <a:latin typeface="Calibri"/>
                <a:ea typeface="Calibri"/>
                <a:cs typeface="Calibri"/>
                <a:sym typeface="Calibri"/>
              </a:rPr>
              <a:t>(a different tasks, which tests a model’s ability to generalize to new tasks)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d16f100e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d16f100e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Calibri"/>
                <a:ea typeface="Calibri"/>
                <a:cs typeface="Calibri"/>
                <a:sym typeface="Calibri"/>
              </a:rPr>
              <a:t>How well a given approach solves the task can be </a:t>
            </a:r>
            <a:r>
              <a:rPr i="1" lang="en" sz="2000">
                <a:solidFill>
                  <a:schemeClr val="dk1"/>
                </a:solidFill>
                <a:latin typeface="Calibri"/>
                <a:ea typeface="Calibri"/>
                <a:cs typeface="Calibri"/>
                <a:sym typeface="Calibri"/>
              </a:rPr>
              <a:t>evaluated</a:t>
            </a:r>
            <a:r>
              <a:rPr lang="en" sz="2000">
                <a:solidFill>
                  <a:schemeClr val="dk1"/>
                </a:solidFill>
                <a:latin typeface="Calibri"/>
                <a:ea typeface="Calibri"/>
                <a:cs typeface="Calibri"/>
                <a:sym typeface="Calibri"/>
              </a:rPr>
              <a:t> through benchmarks, i.e., public standardized datasets and metrics that make all models comparable;</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solidFill>
                  <a:schemeClr val="dk1"/>
                </a:solidFill>
                <a:latin typeface="Calibri"/>
                <a:ea typeface="Calibri"/>
                <a:cs typeface="Calibri"/>
                <a:sym typeface="Calibri"/>
              </a:rPr>
              <a:t>Evaluation can be </a:t>
            </a:r>
            <a:r>
              <a:rPr i="1" lang="en" sz="2000">
                <a:solidFill>
                  <a:schemeClr val="dk1"/>
                </a:solidFill>
                <a:latin typeface="Calibri"/>
                <a:ea typeface="Calibri"/>
                <a:cs typeface="Calibri"/>
                <a:sym typeface="Calibri"/>
              </a:rPr>
              <a:t>intrinsic </a:t>
            </a:r>
            <a:r>
              <a:rPr lang="en" sz="2000">
                <a:solidFill>
                  <a:schemeClr val="dk1"/>
                </a:solidFill>
                <a:latin typeface="Calibri"/>
                <a:ea typeface="Calibri"/>
                <a:cs typeface="Calibri"/>
                <a:sym typeface="Calibri"/>
              </a:rPr>
              <a:t>(same optimization metric as what the model is trained on) or </a:t>
            </a:r>
            <a:r>
              <a:rPr i="1" lang="en" sz="2000">
                <a:solidFill>
                  <a:schemeClr val="dk1"/>
                </a:solidFill>
                <a:latin typeface="Calibri"/>
                <a:ea typeface="Calibri"/>
                <a:cs typeface="Calibri"/>
                <a:sym typeface="Calibri"/>
              </a:rPr>
              <a:t>extrinsic </a:t>
            </a:r>
            <a:r>
              <a:rPr lang="en" sz="2000">
                <a:solidFill>
                  <a:schemeClr val="dk1"/>
                </a:solidFill>
                <a:latin typeface="Calibri"/>
                <a:ea typeface="Calibri"/>
                <a:cs typeface="Calibri"/>
                <a:sym typeface="Calibri"/>
              </a:rPr>
              <a:t>(a different tasks, which tests a model’s ability to generalize to new tasks)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d16f100e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d16f100e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Calibri"/>
                <a:ea typeface="Calibri"/>
                <a:cs typeface="Calibri"/>
                <a:sym typeface="Calibri"/>
              </a:rPr>
              <a:t>How well a given approach solves the task can be </a:t>
            </a:r>
            <a:r>
              <a:rPr i="1" lang="en" sz="2000">
                <a:solidFill>
                  <a:schemeClr val="dk1"/>
                </a:solidFill>
                <a:latin typeface="Calibri"/>
                <a:ea typeface="Calibri"/>
                <a:cs typeface="Calibri"/>
                <a:sym typeface="Calibri"/>
              </a:rPr>
              <a:t>evaluated</a:t>
            </a:r>
            <a:r>
              <a:rPr lang="en" sz="2000">
                <a:solidFill>
                  <a:schemeClr val="dk1"/>
                </a:solidFill>
                <a:latin typeface="Calibri"/>
                <a:ea typeface="Calibri"/>
                <a:cs typeface="Calibri"/>
                <a:sym typeface="Calibri"/>
              </a:rPr>
              <a:t> through benchmarks, i.e., public standardized datasets and metrics that make all models comparable;</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solidFill>
                  <a:schemeClr val="dk1"/>
                </a:solidFill>
                <a:latin typeface="Calibri"/>
                <a:ea typeface="Calibri"/>
                <a:cs typeface="Calibri"/>
                <a:sym typeface="Calibri"/>
              </a:rPr>
              <a:t>Evaluation can be </a:t>
            </a:r>
            <a:r>
              <a:rPr i="1" lang="en" sz="2000">
                <a:solidFill>
                  <a:schemeClr val="dk1"/>
                </a:solidFill>
                <a:latin typeface="Calibri"/>
                <a:ea typeface="Calibri"/>
                <a:cs typeface="Calibri"/>
                <a:sym typeface="Calibri"/>
              </a:rPr>
              <a:t>intrinsic </a:t>
            </a:r>
            <a:r>
              <a:rPr lang="en" sz="2000">
                <a:solidFill>
                  <a:schemeClr val="dk1"/>
                </a:solidFill>
                <a:latin typeface="Calibri"/>
                <a:ea typeface="Calibri"/>
                <a:cs typeface="Calibri"/>
                <a:sym typeface="Calibri"/>
              </a:rPr>
              <a:t>(same optimization metric as what the model is trained on) or </a:t>
            </a:r>
            <a:r>
              <a:rPr i="1" lang="en" sz="2000">
                <a:solidFill>
                  <a:schemeClr val="dk1"/>
                </a:solidFill>
                <a:latin typeface="Calibri"/>
                <a:ea typeface="Calibri"/>
                <a:cs typeface="Calibri"/>
                <a:sym typeface="Calibri"/>
              </a:rPr>
              <a:t>extrinsic </a:t>
            </a:r>
            <a:r>
              <a:rPr lang="en" sz="2000">
                <a:solidFill>
                  <a:schemeClr val="dk1"/>
                </a:solidFill>
                <a:latin typeface="Calibri"/>
                <a:ea typeface="Calibri"/>
                <a:cs typeface="Calibri"/>
                <a:sym typeface="Calibri"/>
              </a:rPr>
              <a:t>(a different tasks, which tests a model’s ability to generalize to new tasks)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d16f100e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d16f100e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1"/>
                </a:solidFill>
                <a:latin typeface="Lora"/>
                <a:ea typeface="Lora"/>
                <a:cs typeface="Lora"/>
                <a:sym typeface="Lora"/>
              </a:rPr>
              <a:t>It comes in different flavors (semantic, factual) multiple choice vs open text etc. – see… a lot of tasks are actually a form of classification! </a:t>
            </a:r>
            <a:endParaRPr sz="1000">
              <a:latin typeface="Lora"/>
              <a:ea typeface="Lora"/>
              <a:cs typeface="Lora"/>
              <a:sym typeface="Lor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d16f100e4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d16f100e4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1"/>
                </a:solidFill>
                <a:latin typeface="Lora"/>
                <a:ea typeface="Lora"/>
                <a:cs typeface="Lora"/>
                <a:sym typeface="Lora"/>
              </a:rPr>
              <a:t>It comes in different flavors (semantic, factual) multiple choice vs open text etc. – see… a lot of tasks are actually a form of classification! </a:t>
            </a:r>
            <a:endParaRPr sz="1000">
              <a:latin typeface="Lora"/>
              <a:ea typeface="Lora"/>
              <a:cs typeface="Lora"/>
              <a:sym typeface="Lor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b4b11e7c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b4b11e7c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So far we’ve been going in chronological order. Now let’s start reverse engineering… as what we’ll do in class is this to understand how all these technologies are possible, step by step!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6bd6907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e6bd6907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b4b11e7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b4b11e7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b9cb709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b9cb709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things I don’t like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b4b11e7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b4b11e7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b4b11e7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b4b11e7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b9cb709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b9cb709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all the steps from the basics of statistical learning to complex systems like these…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d16f100e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d16f100e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d16f100e4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d16f100e4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aa93f0c7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aa93f0c7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d16f100e4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d16f100e4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d16f100e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d16f100e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dd258dde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dd258dde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d16f100e4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d16f100e4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aa93f0c7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aa93f0c7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d16f100e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d16f100e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d16f100e4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d16f100e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dd258dd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dd258dd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7b4b11e7c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7b4b11e7c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b4b11e7c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b4b11e7c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b4b11e7c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b4b11e7c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b9cb7091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7b9cb7091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aa93f0c7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7aa93f0c7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aa93f0c7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aa93f0c7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aa93f0c7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aa93f0c7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aa93f0c7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aa93f0c7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aa93f0c7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aa93f0c7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b4b11e7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b4b11e7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ecide on project development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oberta.rocca@cas.au.d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medium.com/@antoine.louis/a-brief-history-of-natural-language-processing-part-1-ffbcb937eb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medium.com/@antoine.louis/a-brief-history-of-natural-language-processing-part-1-ffbcb937eb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medium.com/@antoine.louis/a-brief-history-of-natural-language-processing-part-1-ffbcb937eb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rbroc/NLP-AU-2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00457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latin typeface="Lora"/>
                <a:ea typeface="Lora"/>
                <a:cs typeface="Lora"/>
                <a:sym typeface="Lora"/>
              </a:rPr>
              <a:t>Natural language processing </a:t>
            </a:r>
            <a:endParaRPr sz="3200">
              <a:latin typeface="Lora"/>
              <a:ea typeface="Lora"/>
              <a:cs typeface="Lora"/>
              <a:sym typeface="Lora"/>
            </a:endParaRPr>
          </a:p>
        </p:txBody>
      </p:sp>
      <p:sp>
        <p:nvSpPr>
          <p:cNvPr id="61" name="Google Shape;61;p14"/>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Lora"/>
                <a:ea typeface="Lora"/>
                <a:cs typeface="Lora"/>
                <a:sym typeface="Lora"/>
              </a:rPr>
              <a:t>Lecture 1: Introduction to NLP</a:t>
            </a:r>
            <a:endParaRPr sz="2400">
              <a:latin typeface="Lora"/>
              <a:ea typeface="Lora"/>
              <a:cs typeface="Lora"/>
              <a:sym typeface="Lora"/>
            </a:endParaRPr>
          </a:p>
        </p:txBody>
      </p:sp>
      <p:sp>
        <p:nvSpPr>
          <p:cNvPr id="62" name="Google Shape;62;p14"/>
          <p:cNvSpPr txBox="1"/>
          <p:nvPr>
            <p:ph idx="1" type="subTitle"/>
          </p:nvPr>
        </p:nvSpPr>
        <p:spPr>
          <a:xfrm>
            <a:off x="518100" y="3418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latin typeface="Lora"/>
                <a:ea typeface="Lora"/>
                <a:cs typeface="Lora"/>
                <a:sym typeface="Lora"/>
              </a:rPr>
              <a:t>Roberta Rocca</a:t>
            </a:r>
            <a:endParaRPr sz="1300">
              <a:latin typeface="Lora"/>
              <a:ea typeface="Lora"/>
              <a:cs typeface="Lora"/>
              <a:sym typeface="Lora"/>
            </a:endParaRPr>
          </a:p>
          <a:p>
            <a:pPr indent="0" lvl="0" marL="0" rtl="0" algn="ctr">
              <a:spcBef>
                <a:spcPts val="0"/>
              </a:spcBef>
              <a:spcAft>
                <a:spcPts val="0"/>
              </a:spcAft>
              <a:buNone/>
            </a:pPr>
            <a:r>
              <a:rPr lang="en" sz="1300">
                <a:latin typeface="Lora"/>
                <a:ea typeface="Lora"/>
                <a:cs typeface="Lora"/>
                <a:sym typeface="Lora"/>
              </a:rPr>
              <a:t>Assistant Professor, IMC &amp; CHC</a:t>
            </a:r>
            <a:endParaRPr sz="1300">
              <a:latin typeface="Lora"/>
              <a:ea typeface="Lora"/>
              <a:cs typeface="Lora"/>
              <a:sym typeface="Lora"/>
            </a:endParaRPr>
          </a:p>
          <a:p>
            <a:pPr indent="0" lvl="0" marL="0" rtl="0" algn="ctr">
              <a:spcBef>
                <a:spcPts val="0"/>
              </a:spcBef>
              <a:spcAft>
                <a:spcPts val="0"/>
              </a:spcAft>
              <a:buNone/>
            </a:pPr>
            <a:r>
              <a:rPr lang="en" sz="1300">
                <a:latin typeface="Lora"/>
                <a:ea typeface="Lora"/>
                <a:cs typeface="Lora"/>
                <a:sym typeface="Lora"/>
              </a:rPr>
              <a:t>✉️ </a:t>
            </a:r>
            <a:r>
              <a:rPr lang="en" sz="1300" u="sng">
                <a:solidFill>
                  <a:schemeClr val="hlink"/>
                </a:solidFill>
                <a:latin typeface="Lora"/>
                <a:ea typeface="Lora"/>
                <a:cs typeface="Lora"/>
                <a:sym typeface="Lora"/>
                <a:hlinkClick r:id="rId3"/>
              </a:rPr>
              <a:t>roberta.rocca@cas.au.dk</a:t>
            </a:r>
            <a:endParaRPr sz="1300">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28150" y="924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basic </a:t>
            </a:r>
            <a:r>
              <a:rPr i="1" lang="en" sz="2000">
                <a:latin typeface="Lora"/>
                <a:ea typeface="Lora"/>
                <a:cs typeface="Lora"/>
                <a:sym typeface="Lora"/>
              </a:rPr>
              <a:t>vs </a:t>
            </a:r>
            <a:r>
              <a:rPr lang="en" sz="2000">
                <a:latin typeface="Lora"/>
                <a:ea typeface="Lora"/>
                <a:cs typeface="Lora"/>
                <a:sym typeface="Lora"/>
              </a:rPr>
              <a:t>applied focus</a:t>
            </a:r>
            <a:endParaRPr sz="2000">
              <a:latin typeface="Lora"/>
              <a:ea typeface="Lora"/>
              <a:cs typeface="Lora"/>
              <a:sym typeface="Lora"/>
            </a:endParaRPr>
          </a:p>
        </p:txBody>
      </p:sp>
      <p:sp>
        <p:nvSpPr>
          <p:cNvPr id="116" name="Google Shape;116;p23"/>
          <p:cNvSpPr txBox="1"/>
          <p:nvPr>
            <p:ph idx="1" type="body"/>
          </p:nvPr>
        </p:nvSpPr>
        <p:spPr>
          <a:xfrm>
            <a:off x="311700" y="1586550"/>
            <a:ext cx="8520600" cy="294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 sz="1400">
                <a:solidFill>
                  <a:schemeClr val="dk1"/>
                </a:solidFill>
                <a:latin typeface="Lora"/>
                <a:ea typeface="Lora"/>
                <a:cs typeface="Lora"/>
                <a:sym typeface="Lora"/>
              </a:rPr>
              <a:t>Natural language processing has a lot of applications, ranging from tools like </a:t>
            </a:r>
            <a:r>
              <a:rPr b="1" lang="en" sz="1400">
                <a:solidFill>
                  <a:schemeClr val="dk1"/>
                </a:solidFill>
                <a:latin typeface="Lora"/>
                <a:ea typeface="Lora"/>
                <a:cs typeface="Lora"/>
                <a:sym typeface="Lora"/>
              </a:rPr>
              <a:t>search engines </a:t>
            </a:r>
            <a:r>
              <a:rPr lang="en" sz="1400">
                <a:solidFill>
                  <a:schemeClr val="dk1"/>
                </a:solidFill>
                <a:latin typeface="Lora"/>
                <a:ea typeface="Lora"/>
                <a:cs typeface="Lora"/>
                <a:sym typeface="Lora"/>
              </a:rPr>
              <a:t>and </a:t>
            </a:r>
            <a:r>
              <a:rPr b="1" lang="en" sz="1400">
                <a:solidFill>
                  <a:schemeClr val="dk1"/>
                </a:solidFill>
                <a:latin typeface="Lora"/>
                <a:ea typeface="Lora"/>
                <a:cs typeface="Lora"/>
                <a:sym typeface="Lora"/>
              </a:rPr>
              <a:t>recommender systems</a:t>
            </a:r>
            <a:r>
              <a:rPr lang="en" sz="1400">
                <a:solidFill>
                  <a:schemeClr val="dk1"/>
                </a:solidFill>
                <a:latin typeface="Lora"/>
                <a:ea typeface="Lora"/>
                <a:cs typeface="Lora"/>
                <a:sym typeface="Lora"/>
              </a:rPr>
              <a:t>, to foundational data science tasks (e.g., open-ended labeling and classification), to </a:t>
            </a:r>
            <a:r>
              <a:rPr b="1" lang="en" sz="1400">
                <a:solidFill>
                  <a:schemeClr val="dk1"/>
                </a:solidFill>
                <a:latin typeface="Lora"/>
                <a:ea typeface="Lora"/>
                <a:cs typeface="Lora"/>
                <a:sym typeface="Lora"/>
              </a:rPr>
              <a:t>cogsci-specific </a:t>
            </a:r>
            <a:r>
              <a:rPr lang="en" sz="1400">
                <a:solidFill>
                  <a:schemeClr val="dk1"/>
                </a:solidFill>
                <a:latin typeface="Lora"/>
                <a:ea typeface="Lora"/>
                <a:cs typeface="Lora"/>
                <a:sym typeface="Lora"/>
              </a:rPr>
              <a:t>applications, as language reflects and interacts with many non-linguistic cognitive processes</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This semester, we focus on understanding the basics of NLP modeling, from word/sequence representations, to task-specific architectures and powerful “unified” models</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Hardcore </a:t>
            </a:r>
            <a:r>
              <a:rPr b="1" lang="en" sz="1400">
                <a:solidFill>
                  <a:schemeClr val="dk1"/>
                </a:solidFill>
                <a:latin typeface="Lora"/>
                <a:ea typeface="Lora"/>
                <a:cs typeface="Lora"/>
                <a:sym typeface="Lora"/>
              </a:rPr>
              <a:t>applied</a:t>
            </a:r>
            <a:r>
              <a:rPr lang="en" sz="1400">
                <a:solidFill>
                  <a:schemeClr val="dk1"/>
                </a:solidFill>
                <a:latin typeface="Lora"/>
                <a:ea typeface="Lora"/>
                <a:cs typeface="Lora"/>
                <a:sym typeface="Lora"/>
              </a:rPr>
              <a:t> </a:t>
            </a:r>
            <a:r>
              <a:rPr b="1" lang="en" sz="1400">
                <a:solidFill>
                  <a:schemeClr val="dk1"/>
                </a:solidFill>
                <a:latin typeface="Lora"/>
                <a:ea typeface="Lora"/>
                <a:cs typeface="Lora"/>
                <a:sym typeface="Lora"/>
              </a:rPr>
              <a:t>approach</a:t>
            </a:r>
            <a:r>
              <a:rPr lang="en" sz="1400">
                <a:solidFill>
                  <a:schemeClr val="dk1"/>
                </a:solidFill>
                <a:latin typeface="Lora"/>
                <a:ea typeface="Lora"/>
                <a:cs typeface="Lora"/>
                <a:sym typeface="Lora"/>
              </a:rPr>
              <a:t> to these methods for data science purposes next semester</a:t>
            </a:r>
            <a:endParaRPr sz="1400">
              <a:solidFill>
                <a:schemeClr val="dk1"/>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526350" y="2285400"/>
            <a:ext cx="209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questions?</a:t>
            </a:r>
            <a:endParaRPr>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What is natural language processing?</a:t>
            </a:r>
            <a:endParaRPr sz="2000">
              <a:latin typeface="Lora"/>
              <a:ea typeface="Lora"/>
              <a:cs typeface="Lora"/>
              <a:sym typeface="Lora"/>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434343"/>
              </a:buClr>
              <a:buSzPts val="1400"/>
              <a:buFont typeface="Lora"/>
              <a:buChar char="-"/>
            </a:pPr>
            <a:r>
              <a:rPr lang="en" sz="1400">
                <a:solidFill>
                  <a:srgbClr val="434343"/>
                </a:solidFill>
                <a:latin typeface="Lora"/>
                <a:ea typeface="Lora"/>
                <a:cs typeface="Lora"/>
                <a:sym typeface="Lora"/>
              </a:rPr>
              <a:t>A field at the intersection of </a:t>
            </a:r>
            <a:r>
              <a:rPr b="1" lang="en" sz="1400">
                <a:solidFill>
                  <a:srgbClr val="434343"/>
                </a:solidFill>
                <a:latin typeface="Lora"/>
                <a:ea typeface="Lora"/>
                <a:cs typeface="Lora"/>
                <a:sym typeface="Lora"/>
              </a:rPr>
              <a:t>computer science</a:t>
            </a:r>
            <a:r>
              <a:rPr lang="en" sz="1400">
                <a:solidFill>
                  <a:srgbClr val="434343"/>
                </a:solidFill>
                <a:latin typeface="Lora"/>
                <a:ea typeface="Lora"/>
                <a:cs typeface="Lora"/>
                <a:sym typeface="Lora"/>
              </a:rPr>
              <a:t>, </a:t>
            </a:r>
            <a:r>
              <a:rPr b="1" lang="en" sz="1400">
                <a:solidFill>
                  <a:srgbClr val="434343"/>
                </a:solidFill>
                <a:latin typeface="Lora"/>
                <a:ea typeface="Lora"/>
                <a:cs typeface="Lora"/>
                <a:sym typeface="Lora"/>
              </a:rPr>
              <a:t>artificial intelligence</a:t>
            </a:r>
            <a:r>
              <a:rPr lang="en" sz="1400">
                <a:solidFill>
                  <a:srgbClr val="434343"/>
                </a:solidFill>
                <a:latin typeface="Lora"/>
                <a:ea typeface="Lora"/>
                <a:cs typeface="Lora"/>
                <a:sym typeface="Lora"/>
              </a:rPr>
              <a:t>, and </a:t>
            </a:r>
            <a:r>
              <a:rPr b="1" lang="en" sz="1400">
                <a:solidFill>
                  <a:srgbClr val="434343"/>
                </a:solidFill>
                <a:latin typeface="Lora"/>
                <a:ea typeface="Lora"/>
                <a:cs typeface="Lora"/>
                <a:sym typeface="Lora"/>
              </a:rPr>
              <a:t>linguistics</a:t>
            </a:r>
            <a:r>
              <a:rPr lang="en" sz="1400">
                <a:solidFill>
                  <a:srgbClr val="434343"/>
                </a:solidFill>
                <a:latin typeface="Lora"/>
                <a:ea typeface="Lora"/>
                <a:cs typeface="Lora"/>
                <a:sym typeface="Lora"/>
              </a:rPr>
              <a:t>, concerned with developing methods that make it possible for computers to process, “understand” and operate upon (e.g., classify, infer, generate) human language</a:t>
            </a:r>
            <a:endParaRPr sz="1400">
              <a:solidFill>
                <a:srgbClr val="434343"/>
              </a:solidFill>
              <a:latin typeface="Lora"/>
              <a:ea typeface="Lora"/>
              <a:cs typeface="Lora"/>
              <a:sym typeface="Lora"/>
            </a:endParaRPr>
          </a:p>
          <a:p>
            <a:pPr indent="0" lvl="0" marL="457200" rtl="0" algn="l">
              <a:spcBef>
                <a:spcPts val="0"/>
              </a:spcBef>
              <a:spcAft>
                <a:spcPts val="0"/>
              </a:spcAft>
              <a:buNone/>
            </a:pPr>
            <a:r>
              <a:t/>
            </a:r>
            <a:endParaRPr sz="1400">
              <a:solidFill>
                <a:srgbClr val="434343"/>
              </a:solidFill>
              <a:latin typeface="Lora"/>
              <a:ea typeface="Lora"/>
              <a:cs typeface="Lora"/>
              <a:sym typeface="Lora"/>
            </a:endParaRPr>
          </a:p>
          <a:p>
            <a:pPr indent="-317500" lvl="0" marL="457200" rtl="0" algn="l">
              <a:spcBef>
                <a:spcPts val="0"/>
              </a:spcBef>
              <a:spcAft>
                <a:spcPts val="0"/>
              </a:spcAft>
              <a:buClr>
                <a:srgbClr val="434343"/>
              </a:buClr>
              <a:buSzPts val="1400"/>
              <a:buFont typeface="Lora"/>
              <a:buChar char="-"/>
            </a:pPr>
            <a:r>
              <a:rPr lang="en" sz="1400">
                <a:solidFill>
                  <a:srgbClr val="434343"/>
                </a:solidFill>
                <a:latin typeface="Lora"/>
                <a:ea typeface="Lora"/>
                <a:cs typeface="Lora"/>
                <a:sym typeface="Lora"/>
              </a:rPr>
              <a:t>In a liberal definition, this </a:t>
            </a:r>
            <a:r>
              <a:rPr i="1" lang="en" sz="1400">
                <a:solidFill>
                  <a:srgbClr val="434343"/>
                </a:solidFill>
                <a:latin typeface="Lora"/>
                <a:ea typeface="Lora"/>
                <a:cs typeface="Lora"/>
                <a:sym typeface="Lora"/>
              </a:rPr>
              <a:t>also </a:t>
            </a:r>
            <a:r>
              <a:rPr lang="en" sz="1400">
                <a:solidFill>
                  <a:srgbClr val="434343"/>
                </a:solidFill>
                <a:latin typeface="Lora"/>
                <a:ea typeface="Lora"/>
                <a:cs typeface="Lora"/>
                <a:sym typeface="Lora"/>
              </a:rPr>
              <a:t>includes speech (speech recognition &amp; synthesis, or speech-to-speech translation), but we won’t </a:t>
            </a:r>
            <a:r>
              <a:rPr lang="en" sz="1400">
                <a:solidFill>
                  <a:srgbClr val="434343"/>
                </a:solidFill>
                <a:latin typeface="Lora"/>
                <a:ea typeface="Lora"/>
                <a:cs typeface="Lora"/>
                <a:sym typeface="Lora"/>
              </a:rPr>
              <a:t>work with audio models</a:t>
            </a:r>
            <a:endParaRPr sz="1400">
              <a:solidFill>
                <a:srgbClr val="434343"/>
              </a:solidFill>
              <a:latin typeface="Lora"/>
              <a:ea typeface="Lora"/>
              <a:cs typeface="Lora"/>
              <a:sym typeface="Lora"/>
            </a:endParaRPr>
          </a:p>
          <a:p>
            <a:pPr indent="0" lvl="0" marL="0" rtl="0" algn="l">
              <a:spcBef>
                <a:spcPts val="0"/>
              </a:spcBef>
              <a:spcAft>
                <a:spcPts val="0"/>
              </a:spcAft>
              <a:buNone/>
            </a:pPr>
            <a:r>
              <a:t/>
            </a:r>
            <a:endParaRPr sz="1400">
              <a:solidFill>
                <a:srgbClr val="434343"/>
              </a:solidFill>
              <a:latin typeface="Lora"/>
              <a:ea typeface="Lora"/>
              <a:cs typeface="Lora"/>
              <a:sym typeface="Lora"/>
            </a:endParaRPr>
          </a:p>
          <a:p>
            <a:pPr indent="-317500" lvl="0" marL="457200" rtl="0" algn="l">
              <a:spcBef>
                <a:spcPts val="0"/>
              </a:spcBef>
              <a:spcAft>
                <a:spcPts val="0"/>
              </a:spcAft>
              <a:buClr>
                <a:srgbClr val="434343"/>
              </a:buClr>
              <a:buSzPts val="1400"/>
              <a:buFont typeface="Lora"/>
              <a:buChar char="-"/>
            </a:pPr>
            <a:r>
              <a:rPr lang="en" sz="1400">
                <a:solidFill>
                  <a:srgbClr val="434343"/>
                </a:solidFill>
                <a:latin typeface="Lora"/>
                <a:ea typeface="Lora"/>
                <a:cs typeface="Lora"/>
                <a:sym typeface="Lora"/>
              </a:rPr>
              <a:t>Challenges come at different levels: from understanding how to represent the building blocks, to capturing the flexibility and pragmatic modulations of language use in humans, which is grounded and ever-evolving</a:t>
            </a:r>
            <a:endParaRPr sz="1400">
              <a:solidFill>
                <a:srgbClr val="434343"/>
              </a:solidFill>
              <a:latin typeface="Lora"/>
              <a:ea typeface="Lora"/>
              <a:cs typeface="Lora"/>
              <a:sym typeface="Lora"/>
            </a:endParaRPr>
          </a:p>
          <a:p>
            <a:pPr indent="0" lvl="0" marL="0" rtl="0" algn="l">
              <a:spcBef>
                <a:spcPts val="0"/>
              </a:spcBef>
              <a:spcAft>
                <a:spcPts val="0"/>
              </a:spcAft>
              <a:buNone/>
            </a:pPr>
            <a:r>
              <a:t/>
            </a:r>
            <a:endParaRPr sz="1400">
              <a:solidFill>
                <a:srgbClr val="434343"/>
              </a:solidFill>
              <a:latin typeface="Lora"/>
              <a:ea typeface="Lora"/>
              <a:cs typeface="Lora"/>
              <a:sym typeface="Lora"/>
            </a:endParaRPr>
          </a:p>
          <a:p>
            <a:pPr indent="-317500" lvl="0" marL="457200" rtl="0" algn="l">
              <a:spcBef>
                <a:spcPts val="0"/>
              </a:spcBef>
              <a:spcAft>
                <a:spcPts val="0"/>
              </a:spcAft>
              <a:buClr>
                <a:srgbClr val="434343"/>
              </a:buClr>
              <a:buSzPts val="1400"/>
              <a:buFont typeface="Lora"/>
              <a:buChar char="-"/>
            </a:pPr>
            <a:r>
              <a:rPr lang="en" sz="1400">
                <a:solidFill>
                  <a:srgbClr val="434343"/>
                </a:solidFill>
                <a:latin typeface="Lora"/>
                <a:ea typeface="Lora"/>
                <a:cs typeface="Lora"/>
                <a:sym typeface="Lora"/>
              </a:rPr>
              <a:t>Over the years, NLP has been increasingly converged towards </a:t>
            </a:r>
            <a:r>
              <a:rPr i="1" lang="en" sz="1400">
                <a:solidFill>
                  <a:srgbClr val="434343"/>
                </a:solidFill>
                <a:latin typeface="Lora"/>
                <a:ea typeface="Lora"/>
                <a:cs typeface="Lora"/>
                <a:sym typeface="Lora"/>
              </a:rPr>
              <a:t>machine learning</a:t>
            </a:r>
            <a:r>
              <a:rPr lang="en" sz="1400">
                <a:solidFill>
                  <a:srgbClr val="434343"/>
                </a:solidFill>
                <a:latin typeface="Lora"/>
                <a:ea typeface="Lora"/>
                <a:cs typeface="Lora"/>
                <a:sym typeface="Lora"/>
              </a:rPr>
              <a:t> and </a:t>
            </a:r>
            <a:r>
              <a:rPr i="1" lang="en" sz="1400">
                <a:solidFill>
                  <a:srgbClr val="434343"/>
                </a:solidFill>
                <a:latin typeface="Lora"/>
                <a:ea typeface="Lora"/>
                <a:cs typeface="Lora"/>
                <a:sym typeface="Lora"/>
              </a:rPr>
              <a:t>deep learning</a:t>
            </a:r>
            <a:r>
              <a:rPr lang="en" sz="1400">
                <a:solidFill>
                  <a:srgbClr val="434343"/>
                </a:solidFill>
                <a:latin typeface="Lora"/>
                <a:ea typeface="Lora"/>
                <a:cs typeface="Lora"/>
                <a:sym typeface="Lora"/>
              </a:rPr>
              <a:t> approaches: this is </a:t>
            </a:r>
            <a:r>
              <a:rPr b="1" lang="en" sz="1400">
                <a:solidFill>
                  <a:srgbClr val="434343"/>
                </a:solidFill>
                <a:latin typeface="Lora"/>
                <a:ea typeface="Lora"/>
                <a:cs typeface="Lora"/>
                <a:sym typeface="Lora"/>
              </a:rPr>
              <a:t>mostly</a:t>
            </a:r>
            <a:r>
              <a:rPr lang="en" sz="1400">
                <a:solidFill>
                  <a:srgbClr val="434343"/>
                </a:solidFill>
                <a:latin typeface="Lora"/>
                <a:ea typeface="Lora"/>
                <a:cs typeface="Lora"/>
                <a:sym typeface="Lora"/>
              </a:rPr>
              <a:t> what we will be looking into this semester</a:t>
            </a:r>
            <a:endParaRPr sz="1400">
              <a:solidFill>
                <a:srgbClr val="434343"/>
              </a:solidFill>
              <a:latin typeface="Lora"/>
              <a:ea typeface="Lora"/>
              <a:cs typeface="Lora"/>
              <a:sym typeface="Lora"/>
            </a:endParaRPr>
          </a:p>
          <a:p>
            <a:pPr indent="0" lvl="0" marL="0" rtl="0" algn="l">
              <a:spcBef>
                <a:spcPts val="0"/>
              </a:spcBef>
              <a:spcAft>
                <a:spcPts val="0"/>
              </a:spcAft>
              <a:buNone/>
            </a:pPr>
            <a:r>
              <a:t/>
            </a:r>
            <a:endParaRPr sz="1400">
              <a:solidFill>
                <a:srgbClr val="434343"/>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254025" y="55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a:t>
            </a:r>
            <a:r>
              <a:rPr lang="en" sz="2000">
                <a:latin typeface="Lora"/>
                <a:ea typeface="Lora"/>
                <a:cs typeface="Lora"/>
                <a:sym typeface="Lora"/>
              </a:rPr>
              <a:t>he pre-history of NLP</a:t>
            </a:r>
            <a:endParaRPr sz="2000">
              <a:latin typeface="Lora"/>
              <a:ea typeface="Lora"/>
              <a:cs typeface="Lora"/>
              <a:sym typeface="Lora"/>
            </a:endParaRPr>
          </a:p>
        </p:txBody>
      </p:sp>
      <p:pic>
        <p:nvPicPr>
          <p:cNvPr id="133" name="Google Shape;133;p26"/>
          <p:cNvPicPr preferRelativeResize="0"/>
          <p:nvPr/>
        </p:nvPicPr>
        <p:blipFill rotWithShape="1">
          <a:blip r:embed="rId3">
            <a:alphaModFix/>
          </a:blip>
          <a:srcRect b="0" l="875" r="718" t="0"/>
          <a:stretch/>
        </p:blipFill>
        <p:spPr>
          <a:xfrm>
            <a:off x="1130200" y="1198075"/>
            <a:ext cx="7484600" cy="3022826"/>
          </a:xfrm>
          <a:prstGeom prst="rect">
            <a:avLst/>
          </a:prstGeom>
          <a:noFill/>
          <a:ln>
            <a:noFill/>
          </a:ln>
        </p:spPr>
      </p:pic>
      <p:sp>
        <p:nvSpPr>
          <p:cNvPr id="134" name="Google Shape;134;p26"/>
          <p:cNvSpPr txBox="1"/>
          <p:nvPr/>
        </p:nvSpPr>
        <p:spPr>
          <a:xfrm>
            <a:off x="542025" y="4220900"/>
            <a:ext cx="838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ora"/>
                <a:ea typeface="Lora"/>
                <a:cs typeface="Lora"/>
                <a:sym typeface="Lora"/>
              </a:rPr>
              <a:t>from </a:t>
            </a:r>
            <a:r>
              <a:rPr lang="en" sz="1100" u="sng">
                <a:solidFill>
                  <a:schemeClr val="hlink"/>
                </a:solidFill>
                <a:latin typeface="Lora"/>
                <a:ea typeface="Lora"/>
                <a:cs typeface="Lora"/>
                <a:sym typeface="Lora"/>
                <a:hlinkClick r:id="rId4"/>
              </a:rPr>
              <a:t>https://medium.com/@antoine.louis/a-brief-history-of-natural-language-processing-part-1-ffbcb937ebce</a:t>
            </a:r>
            <a:r>
              <a:rPr lang="en" sz="1100">
                <a:latin typeface="Lora"/>
                <a:ea typeface="Lora"/>
                <a:cs typeface="Lora"/>
                <a:sym typeface="Lora"/>
              </a:rPr>
              <a:t> </a:t>
            </a:r>
            <a:endParaRPr sz="110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254025" y="55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the pre-history of NLP</a:t>
            </a:r>
            <a:endParaRPr sz="2000">
              <a:latin typeface="Lora"/>
              <a:ea typeface="Lora"/>
              <a:cs typeface="Lora"/>
              <a:sym typeface="Lora"/>
            </a:endParaRPr>
          </a:p>
        </p:txBody>
      </p:sp>
      <p:pic>
        <p:nvPicPr>
          <p:cNvPr id="140" name="Google Shape;140;p27"/>
          <p:cNvPicPr preferRelativeResize="0"/>
          <p:nvPr/>
        </p:nvPicPr>
        <p:blipFill rotWithShape="1">
          <a:blip r:embed="rId3">
            <a:alphaModFix/>
          </a:blip>
          <a:srcRect b="0" l="875" r="718" t="0"/>
          <a:stretch/>
        </p:blipFill>
        <p:spPr>
          <a:xfrm>
            <a:off x="1091400" y="1198075"/>
            <a:ext cx="7484600" cy="3022826"/>
          </a:xfrm>
          <a:prstGeom prst="rect">
            <a:avLst/>
          </a:prstGeom>
          <a:noFill/>
          <a:ln>
            <a:noFill/>
          </a:ln>
        </p:spPr>
      </p:pic>
      <p:sp>
        <p:nvSpPr>
          <p:cNvPr id="141" name="Google Shape;141;p27"/>
          <p:cNvSpPr txBox="1"/>
          <p:nvPr/>
        </p:nvSpPr>
        <p:spPr>
          <a:xfrm>
            <a:off x="542025" y="4220900"/>
            <a:ext cx="838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ora"/>
                <a:ea typeface="Lora"/>
                <a:cs typeface="Lora"/>
                <a:sym typeface="Lora"/>
              </a:rPr>
              <a:t>from </a:t>
            </a:r>
            <a:r>
              <a:rPr lang="en" sz="1100" u="sng">
                <a:solidFill>
                  <a:schemeClr val="hlink"/>
                </a:solidFill>
                <a:latin typeface="Lora"/>
                <a:ea typeface="Lora"/>
                <a:cs typeface="Lora"/>
                <a:sym typeface="Lora"/>
                <a:hlinkClick r:id="rId4"/>
              </a:rPr>
              <a:t>https://medium.com/@antoine.louis/a-brief-history-of-natural-language-processing-part-1-ffbcb937ebce</a:t>
            </a:r>
            <a:r>
              <a:rPr lang="en" sz="1100">
                <a:latin typeface="Lora"/>
                <a:ea typeface="Lora"/>
                <a:cs typeface="Lora"/>
                <a:sym typeface="Lora"/>
              </a:rPr>
              <a:t> </a:t>
            </a:r>
            <a:endParaRPr sz="1100">
              <a:latin typeface="Lora"/>
              <a:ea typeface="Lora"/>
              <a:cs typeface="Lora"/>
              <a:sym typeface="Lora"/>
            </a:endParaRPr>
          </a:p>
        </p:txBody>
      </p:sp>
      <p:sp>
        <p:nvSpPr>
          <p:cNvPr id="142" name="Google Shape;142;p27"/>
          <p:cNvSpPr/>
          <p:nvPr/>
        </p:nvSpPr>
        <p:spPr>
          <a:xfrm>
            <a:off x="980275" y="1084050"/>
            <a:ext cx="2364300" cy="2375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8"/>
          <p:cNvPicPr preferRelativeResize="0"/>
          <p:nvPr/>
        </p:nvPicPr>
        <p:blipFill rotWithShape="1">
          <a:blip r:embed="rId3">
            <a:alphaModFix/>
          </a:blip>
          <a:srcRect b="0" l="0" r="0" t="3175"/>
          <a:stretch/>
        </p:blipFill>
        <p:spPr>
          <a:xfrm>
            <a:off x="665000" y="1130175"/>
            <a:ext cx="5226500" cy="3307875"/>
          </a:xfrm>
          <a:prstGeom prst="rect">
            <a:avLst/>
          </a:prstGeom>
          <a:noFill/>
          <a:ln>
            <a:noFill/>
          </a:ln>
        </p:spPr>
      </p:pic>
      <p:sp>
        <p:nvSpPr>
          <p:cNvPr id="148" name="Google Shape;148;p28"/>
          <p:cNvSpPr txBox="1"/>
          <p:nvPr/>
        </p:nvSpPr>
        <p:spPr>
          <a:xfrm>
            <a:off x="6400550" y="2767800"/>
            <a:ext cx="230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Warren Weaver to Norbert Wiener, 1947</a:t>
            </a:r>
            <a:endParaRPr>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Weaver’s memorandum (1949)</a:t>
            </a:r>
            <a:endParaRPr sz="2000">
              <a:latin typeface="Lora"/>
              <a:ea typeface="Lora"/>
              <a:cs typeface="Lora"/>
              <a:sym typeface="Lora"/>
            </a:endParaRPr>
          </a:p>
        </p:txBody>
      </p:sp>
      <p:sp>
        <p:nvSpPr>
          <p:cNvPr id="154" name="Google Shape;154;p29"/>
          <p:cNvSpPr txBox="1"/>
          <p:nvPr>
            <p:ph idx="1" type="body"/>
          </p:nvPr>
        </p:nvSpPr>
        <p:spPr>
          <a:xfrm>
            <a:off x="311700" y="1152475"/>
            <a:ext cx="4315500" cy="3416400"/>
          </a:xfrm>
          <a:prstGeom prst="rect">
            <a:avLst/>
          </a:prstGeom>
        </p:spPr>
        <p:txBody>
          <a:bodyPr anchorCtr="0" anchor="t" bIns="91425" lIns="91425" spcFirstLastPara="1" rIns="91425" wrap="square" tIns="91425">
            <a:noAutofit/>
          </a:bodyPr>
          <a:lstStyle/>
          <a:p>
            <a:pPr indent="-311150" lvl="1" marL="457200" rtl="0" algn="l">
              <a:lnSpc>
                <a:spcPct val="100000"/>
              </a:lnSpc>
              <a:spcBef>
                <a:spcPts val="0"/>
              </a:spcBef>
              <a:spcAft>
                <a:spcPts val="0"/>
              </a:spcAft>
              <a:buClr>
                <a:schemeClr val="dk1"/>
              </a:buClr>
              <a:buSzPts val="1300"/>
              <a:buFont typeface="Calibri"/>
              <a:buChar char="-"/>
            </a:pPr>
            <a:r>
              <a:rPr lang="en" sz="1300">
                <a:solidFill>
                  <a:schemeClr val="dk1"/>
                </a:solidFill>
                <a:latin typeface="Lora"/>
                <a:ea typeface="Lora"/>
                <a:cs typeface="Lora"/>
                <a:sym typeface="Lora"/>
              </a:rPr>
              <a:t>First example of </a:t>
            </a:r>
            <a:r>
              <a:rPr b="1" lang="en" sz="1300">
                <a:solidFill>
                  <a:schemeClr val="dk1"/>
                </a:solidFill>
                <a:latin typeface="Lora"/>
                <a:ea typeface="Lora"/>
                <a:cs typeface="Lora"/>
                <a:sym typeface="Lora"/>
              </a:rPr>
              <a:t>computation </a:t>
            </a:r>
            <a:r>
              <a:rPr lang="en" sz="1300">
                <a:solidFill>
                  <a:schemeClr val="dk1"/>
                </a:solidFill>
                <a:latin typeface="Lora"/>
                <a:ea typeface="Lora"/>
                <a:cs typeface="Lora"/>
                <a:sym typeface="Lora"/>
              </a:rPr>
              <a:t>over linguistic input</a:t>
            </a:r>
            <a:endParaRPr sz="1300">
              <a:solidFill>
                <a:schemeClr val="dk1"/>
              </a:solidFill>
              <a:latin typeface="Lora"/>
              <a:ea typeface="Lora"/>
              <a:cs typeface="Lora"/>
              <a:sym typeface="Lora"/>
            </a:endParaRPr>
          </a:p>
          <a:p>
            <a:pPr indent="0" lvl="0" marL="0" rtl="0" algn="l">
              <a:lnSpc>
                <a:spcPct val="100000"/>
              </a:lnSpc>
              <a:spcBef>
                <a:spcPts val="0"/>
              </a:spcBef>
              <a:spcAft>
                <a:spcPts val="0"/>
              </a:spcAft>
              <a:buNone/>
            </a:pPr>
            <a:r>
              <a:t/>
            </a:r>
            <a:endParaRPr sz="1300">
              <a:solidFill>
                <a:schemeClr val="dk1"/>
              </a:solidFill>
              <a:latin typeface="Lora"/>
              <a:ea typeface="Lora"/>
              <a:cs typeface="Lora"/>
              <a:sym typeface="Lora"/>
            </a:endParaRPr>
          </a:p>
          <a:p>
            <a:pPr indent="-311150" lvl="1" marL="457200" rtl="0" algn="l">
              <a:lnSpc>
                <a:spcPct val="100000"/>
              </a:lnSpc>
              <a:spcBef>
                <a:spcPts val="0"/>
              </a:spcBef>
              <a:spcAft>
                <a:spcPts val="0"/>
              </a:spcAft>
              <a:buClr>
                <a:schemeClr val="dk1"/>
              </a:buClr>
              <a:buSzPts val="1300"/>
              <a:buFont typeface="Calibri"/>
              <a:buChar char="-"/>
            </a:pPr>
            <a:r>
              <a:rPr lang="en" sz="1300">
                <a:solidFill>
                  <a:schemeClr val="dk1"/>
                </a:solidFill>
                <a:latin typeface="Lora"/>
                <a:ea typeface="Lora"/>
                <a:cs typeface="Lora"/>
                <a:sym typeface="Lora"/>
              </a:rPr>
              <a:t>Heavily inspired by </a:t>
            </a:r>
            <a:r>
              <a:rPr b="1" lang="en" sz="1300">
                <a:solidFill>
                  <a:schemeClr val="dk1"/>
                </a:solidFill>
                <a:latin typeface="Lora"/>
                <a:ea typeface="Lora"/>
                <a:cs typeface="Lora"/>
                <a:sym typeface="Lora"/>
              </a:rPr>
              <a:t>cryptography</a:t>
            </a:r>
            <a:endParaRPr sz="1300">
              <a:solidFill>
                <a:schemeClr val="dk1"/>
              </a:solidFill>
              <a:latin typeface="Lora"/>
              <a:ea typeface="Lora"/>
              <a:cs typeface="Lora"/>
              <a:sym typeface="Lora"/>
            </a:endParaRPr>
          </a:p>
          <a:p>
            <a:pPr indent="0" lvl="0" marL="0" rtl="0" algn="l">
              <a:lnSpc>
                <a:spcPct val="100000"/>
              </a:lnSpc>
              <a:spcBef>
                <a:spcPts val="0"/>
              </a:spcBef>
              <a:spcAft>
                <a:spcPts val="0"/>
              </a:spcAft>
              <a:buNone/>
            </a:pPr>
            <a:r>
              <a:t/>
            </a:r>
            <a:endParaRPr sz="1300">
              <a:solidFill>
                <a:schemeClr val="dk1"/>
              </a:solidFill>
              <a:latin typeface="Lora"/>
              <a:ea typeface="Lora"/>
              <a:cs typeface="Lora"/>
              <a:sym typeface="Lora"/>
            </a:endParaRPr>
          </a:p>
          <a:p>
            <a:pPr indent="-311150" lvl="1" marL="457200" rtl="0" algn="l">
              <a:lnSpc>
                <a:spcPct val="100000"/>
              </a:lnSpc>
              <a:spcBef>
                <a:spcPts val="0"/>
              </a:spcBef>
              <a:spcAft>
                <a:spcPts val="0"/>
              </a:spcAft>
              <a:buClr>
                <a:schemeClr val="dk1"/>
              </a:buClr>
              <a:buSzPts val="1300"/>
              <a:buFont typeface="Lora"/>
              <a:buChar char="-"/>
            </a:pPr>
            <a:r>
              <a:rPr lang="en" sz="1300">
                <a:solidFill>
                  <a:schemeClr val="dk1"/>
                </a:solidFill>
                <a:latin typeface="Lora"/>
                <a:ea typeface="Lora"/>
                <a:cs typeface="Lora"/>
                <a:sym typeface="Lora"/>
              </a:rPr>
              <a:t>All languages are the </a:t>
            </a:r>
            <a:r>
              <a:rPr i="1" lang="en" sz="1300">
                <a:solidFill>
                  <a:schemeClr val="dk1"/>
                </a:solidFill>
                <a:latin typeface="Lora"/>
                <a:ea typeface="Lora"/>
                <a:cs typeface="Lora"/>
                <a:sym typeface="Lora"/>
              </a:rPr>
              <a:t>same</a:t>
            </a:r>
            <a:r>
              <a:rPr lang="en" sz="1300">
                <a:solidFill>
                  <a:schemeClr val="dk1"/>
                </a:solidFill>
                <a:latin typeface="Lora"/>
                <a:ea typeface="Lora"/>
                <a:cs typeface="Lora"/>
                <a:sym typeface="Lora"/>
              </a:rPr>
              <a:t> language</a:t>
            </a:r>
            <a:endParaRPr sz="1300">
              <a:solidFill>
                <a:schemeClr val="dk1"/>
              </a:solidFill>
              <a:latin typeface="Lora"/>
              <a:ea typeface="Lora"/>
              <a:cs typeface="Lora"/>
              <a:sym typeface="Lora"/>
            </a:endParaRPr>
          </a:p>
          <a:p>
            <a:pPr indent="-311150" lvl="2" marL="914400" rtl="0" algn="l">
              <a:lnSpc>
                <a:spcPct val="100000"/>
              </a:lnSpc>
              <a:spcBef>
                <a:spcPts val="0"/>
              </a:spcBef>
              <a:spcAft>
                <a:spcPts val="0"/>
              </a:spcAft>
              <a:buClr>
                <a:schemeClr val="dk1"/>
              </a:buClr>
              <a:buSzPts val="1300"/>
              <a:buFont typeface="Calibri"/>
              <a:buChar char="-"/>
            </a:pPr>
            <a:r>
              <a:rPr lang="en" sz="1300">
                <a:solidFill>
                  <a:schemeClr val="dk1"/>
                </a:solidFill>
                <a:latin typeface="Lora"/>
                <a:ea typeface="Lora"/>
                <a:cs typeface="Lora"/>
                <a:sym typeface="Lora"/>
              </a:rPr>
              <a:t>or put more mildly, there are latent </a:t>
            </a:r>
            <a:r>
              <a:rPr b="1" lang="en" sz="1300">
                <a:solidFill>
                  <a:schemeClr val="dk1"/>
                </a:solidFill>
                <a:latin typeface="Lora"/>
                <a:ea typeface="Lora"/>
                <a:cs typeface="Lora"/>
                <a:sym typeface="Lora"/>
              </a:rPr>
              <a:t>logical</a:t>
            </a:r>
            <a:r>
              <a:rPr lang="en" sz="1300">
                <a:solidFill>
                  <a:schemeClr val="dk1"/>
                </a:solidFill>
                <a:latin typeface="Lora"/>
                <a:ea typeface="Lora"/>
                <a:cs typeface="Lora"/>
                <a:sym typeface="Lora"/>
              </a:rPr>
              <a:t> </a:t>
            </a:r>
            <a:r>
              <a:rPr i="1" lang="en" sz="1300">
                <a:solidFill>
                  <a:schemeClr val="dk1"/>
                </a:solidFill>
                <a:latin typeface="Lora"/>
                <a:ea typeface="Lora"/>
                <a:cs typeface="Lora"/>
                <a:sym typeface="Lora"/>
              </a:rPr>
              <a:t>language invariants</a:t>
            </a:r>
            <a:endParaRPr sz="1300">
              <a:solidFill>
                <a:schemeClr val="dk1"/>
              </a:solidFill>
              <a:latin typeface="Lora"/>
              <a:ea typeface="Lora"/>
              <a:cs typeface="Lora"/>
              <a:sym typeface="Lora"/>
            </a:endParaRPr>
          </a:p>
          <a:p>
            <a:pPr indent="-311150" lvl="2" marL="914400" rtl="0" algn="l">
              <a:lnSpc>
                <a:spcPct val="100000"/>
              </a:lnSpc>
              <a:spcBef>
                <a:spcPts val="0"/>
              </a:spcBef>
              <a:spcAft>
                <a:spcPts val="0"/>
              </a:spcAft>
              <a:buClr>
                <a:schemeClr val="dk1"/>
              </a:buClr>
              <a:buSzPts val="1300"/>
              <a:buFont typeface="Calibri"/>
              <a:buChar char="-"/>
            </a:pPr>
            <a:r>
              <a:rPr lang="en" sz="1300">
                <a:solidFill>
                  <a:schemeClr val="dk1"/>
                </a:solidFill>
                <a:latin typeface="Lora"/>
                <a:ea typeface="Lora"/>
                <a:cs typeface="Lora"/>
                <a:sym typeface="Lora"/>
              </a:rPr>
              <a:t>What are these </a:t>
            </a:r>
            <a:r>
              <a:rPr b="1" lang="en" sz="1300">
                <a:solidFill>
                  <a:schemeClr val="dk1"/>
                </a:solidFill>
                <a:latin typeface="Lora"/>
                <a:ea typeface="Lora"/>
                <a:cs typeface="Lora"/>
                <a:sym typeface="Lora"/>
              </a:rPr>
              <a:t>logical</a:t>
            </a:r>
            <a:r>
              <a:rPr lang="en" sz="1300">
                <a:solidFill>
                  <a:schemeClr val="dk1"/>
                </a:solidFill>
                <a:latin typeface="Lora"/>
                <a:ea typeface="Lora"/>
                <a:cs typeface="Lora"/>
                <a:sym typeface="Lora"/>
              </a:rPr>
              <a:t> invariants?</a:t>
            </a:r>
            <a:endParaRPr sz="1300">
              <a:solidFill>
                <a:schemeClr val="dk1"/>
              </a:solidFill>
              <a:latin typeface="Lora"/>
              <a:ea typeface="Lora"/>
              <a:cs typeface="Lora"/>
              <a:sym typeface="Lora"/>
            </a:endParaRPr>
          </a:p>
          <a:p>
            <a:pPr indent="0" lvl="0" marL="0" rtl="0" algn="l">
              <a:lnSpc>
                <a:spcPct val="100000"/>
              </a:lnSpc>
              <a:spcBef>
                <a:spcPts val="0"/>
              </a:spcBef>
              <a:spcAft>
                <a:spcPts val="0"/>
              </a:spcAft>
              <a:buNone/>
            </a:pPr>
            <a:r>
              <a:t/>
            </a:r>
            <a:endParaRPr sz="1300">
              <a:solidFill>
                <a:schemeClr val="dk1"/>
              </a:solidFill>
              <a:latin typeface="Lora"/>
              <a:ea typeface="Lora"/>
              <a:cs typeface="Lora"/>
              <a:sym typeface="Lora"/>
            </a:endParaRPr>
          </a:p>
          <a:p>
            <a:pPr indent="-311150" lvl="1" marL="457200" rtl="0" algn="l">
              <a:lnSpc>
                <a:spcPct val="100000"/>
              </a:lnSpc>
              <a:spcBef>
                <a:spcPts val="0"/>
              </a:spcBef>
              <a:spcAft>
                <a:spcPts val="0"/>
              </a:spcAft>
              <a:buClr>
                <a:schemeClr val="dk1"/>
              </a:buClr>
              <a:buSzPts val="1300"/>
              <a:buFont typeface="Lora"/>
              <a:buChar char="-"/>
            </a:pPr>
            <a:r>
              <a:rPr lang="en" sz="1300">
                <a:solidFill>
                  <a:schemeClr val="dk1"/>
                </a:solidFill>
                <a:latin typeface="Lora"/>
                <a:ea typeface="Lora"/>
                <a:cs typeface="Lora"/>
                <a:sym typeface="Lora"/>
              </a:rPr>
              <a:t>If these are found, </a:t>
            </a:r>
            <a:r>
              <a:rPr b="1" lang="en" sz="1300">
                <a:solidFill>
                  <a:schemeClr val="dk1"/>
                </a:solidFill>
                <a:latin typeface="Lora"/>
                <a:ea typeface="Lora"/>
                <a:cs typeface="Lora"/>
                <a:sym typeface="Lora"/>
              </a:rPr>
              <a:t>translation</a:t>
            </a:r>
            <a:r>
              <a:rPr lang="en" sz="1300">
                <a:solidFill>
                  <a:schemeClr val="dk1"/>
                </a:solidFill>
                <a:latin typeface="Lora"/>
                <a:ea typeface="Lora"/>
                <a:cs typeface="Lora"/>
                <a:sym typeface="Lora"/>
              </a:rPr>
              <a:t> can be automated and performed by machines!</a:t>
            </a:r>
            <a:endParaRPr sz="1300">
              <a:solidFill>
                <a:schemeClr val="dk1"/>
              </a:solidFill>
              <a:latin typeface="Lora"/>
              <a:ea typeface="Lora"/>
              <a:cs typeface="Lora"/>
              <a:sym typeface="Lora"/>
            </a:endParaRPr>
          </a:p>
          <a:p>
            <a:pPr indent="0" lvl="0" marL="0" rtl="0" algn="l">
              <a:lnSpc>
                <a:spcPct val="100000"/>
              </a:lnSpc>
              <a:spcBef>
                <a:spcPts val="0"/>
              </a:spcBef>
              <a:spcAft>
                <a:spcPts val="0"/>
              </a:spcAft>
              <a:buNone/>
            </a:pPr>
            <a:r>
              <a:t/>
            </a:r>
            <a:endParaRPr sz="1300">
              <a:solidFill>
                <a:schemeClr val="dk1"/>
              </a:solidFill>
              <a:latin typeface="Lora"/>
              <a:ea typeface="Lora"/>
              <a:cs typeface="Lora"/>
              <a:sym typeface="Lora"/>
            </a:endParaRPr>
          </a:p>
          <a:p>
            <a:pPr indent="-311150" lvl="0" marL="457200" rtl="0" algn="l">
              <a:lnSpc>
                <a:spcPct val="100000"/>
              </a:lnSpc>
              <a:spcBef>
                <a:spcPts val="0"/>
              </a:spcBef>
              <a:spcAft>
                <a:spcPts val="0"/>
              </a:spcAft>
              <a:buClr>
                <a:schemeClr val="dk1"/>
              </a:buClr>
              <a:buSzPts val="1300"/>
              <a:buFont typeface="Lora"/>
              <a:buChar char="-"/>
            </a:pPr>
            <a:r>
              <a:rPr lang="en" sz="1300">
                <a:solidFill>
                  <a:schemeClr val="dk1"/>
                </a:solidFill>
                <a:latin typeface="Lora"/>
                <a:ea typeface="Lora"/>
                <a:cs typeface="Lora"/>
                <a:sym typeface="Lora"/>
              </a:rPr>
              <a:t>Georgetown experiment (1955): hand-coded rules and dictionary mappings, but fails to scale for lack of a general theory of language</a:t>
            </a:r>
            <a:endParaRPr sz="1300">
              <a:solidFill>
                <a:schemeClr val="dk1"/>
              </a:solidFill>
              <a:latin typeface="Lora"/>
              <a:ea typeface="Lora"/>
              <a:cs typeface="Lora"/>
              <a:sym typeface="Lora"/>
            </a:endParaRPr>
          </a:p>
        </p:txBody>
      </p:sp>
      <p:pic>
        <p:nvPicPr>
          <p:cNvPr id="155" name="Google Shape;155;p29"/>
          <p:cNvPicPr preferRelativeResize="0"/>
          <p:nvPr/>
        </p:nvPicPr>
        <p:blipFill rotWithShape="1">
          <a:blip r:embed="rId3">
            <a:alphaModFix/>
          </a:blip>
          <a:srcRect b="0" l="0" r="0" t="0"/>
          <a:stretch/>
        </p:blipFill>
        <p:spPr>
          <a:xfrm>
            <a:off x="4828620" y="1738409"/>
            <a:ext cx="4315382" cy="2244533"/>
          </a:xfrm>
          <a:prstGeom prst="rect">
            <a:avLst/>
          </a:prstGeom>
          <a:noFill/>
          <a:ln>
            <a:noFill/>
          </a:ln>
        </p:spPr>
      </p:pic>
      <p:pic>
        <p:nvPicPr>
          <p:cNvPr id="156" name="Google Shape;156;p29"/>
          <p:cNvPicPr preferRelativeResize="0"/>
          <p:nvPr/>
        </p:nvPicPr>
        <p:blipFill rotWithShape="1">
          <a:blip r:embed="rId3">
            <a:alphaModFix/>
          </a:blip>
          <a:srcRect b="0" l="0" r="0" t="0"/>
          <a:stretch/>
        </p:blipFill>
        <p:spPr>
          <a:xfrm>
            <a:off x="4133120" y="1411434"/>
            <a:ext cx="4315382" cy="22445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000">
                <a:latin typeface="Lora"/>
                <a:ea typeface="Lora"/>
                <a:cs typeface="Lora"/>
                <a:sym typeface="Lora"/>
              </a:rPr>
              <a:t>Chomsky’s </a:t>
            </a:r>
            <a:r>
              <a:rPr i="1" lang="en" sz="2000">
                <a:latin typeface="Lora"/>
                <a:ea typeface="Lora"/>
                <a:cs typeface="Lora"/>
                <a:sym typeface="Lora"/>
              </a:rPr>
              <a:t>Syntactic Structures (1957)</a:t>
            </a:r>
            <a:endParaRPr sz="2000">
              <a:latin typeface="Lora"/>
              <a:ea typeface="Lora"/>
              <a:cs typeface="Lora"/>
              <a:sym typeface="Lora"/>
            </a:endParaRPr>
          </a:p>
        </p:txBody>
      </p:sp>
      <p:sp>
        <p:nvSpPr>
          <p:cNvPr id="162" name="Google Shape;162;p30"/>
          <p:cNvSpPr txBox="1"/>
          <p:nvPr>
            <p:ph idx="1" type="body"/>
          </p:nvPr>
        </p:nvSpPr>
        <p:spPr>
          <a:xfrm>
            <a:off x="628650" y="1369219"/>
            <a:ext cx="3943350" cy="3145631"/>
          </a:xfrm>
          <a:prstGeom prst="rect">
            <a:avLst/>
          </a:prstGeom>
          <a:noFill/>
          <a:ln>
            <a:noFill/>
          </a:ln>
        </p:spPr>
        <p:txBody>
          <a:bodyPr anchorCtr="0" anchor="t" bIns="34275" lIns="68575" spcFirstLastPara="1" rIns="68575" wrap="square" tIns="34275">
            <a:noAutofit/>
          </a:bodyPr>
          <a:lstStyle/>
          <a:p>
            <a:pPr indent="-311150" lvl="0" marL="457200" rtl="0" algn="l">
              <a:lnSpc>
                <a:spcPct val="100000"/>
              </a:lnSpc>
              <a:spcBef>
                <a:spcPts val="0"/>
              </a:spcBef>
              <a:spcAft>
                <a:spcPts val="0"/>
              </a:spcAft>
              <a:buSzPts val="1300"/>
              <a:buFont typeface="Lora"/>
              <a:buChar char="-"/>
            </a:pPr>
            <a:r>
              <a:rPr lang="en" sz="1300">
                <a:latin typeface="Lora"/>
                <a:ea typeface="Lora"/>
                <a:cs typeface="Lora"/>
                <a:sym typeface="Lora"/>
              </a:rPr>
              <a:t>G</a:t>
            </a:r>
            <a:r>
              <a:rPr lang="en" sz="1300">
                <a:latin typeface="Lora"/>
                <a:ea typeface="Lora"/>
                <a:cs typeface="Lora"/>
                <a:sym typeface="Lora"/>
              </a:rPr>
              <a:t>rammar is essentially a </a:t>
            </a:r>
            <a:r>
              <a:rPr b="1" lang="en" sz="1300">
                <a:latin typeface="Lora"/>
                <a:ea typeface="Lora"/>
                <a:cs typeface="Lora"/>
                <a:sym typeface="Lora"/>
              </a:rPr>
              <a:t>system of rules </a:t>
            </a:r>
            <a:r>
              <a:rPr lang="en" sz="1300">
                <a:latin typeface="Lora"/>
                <a:ea typeface="Lora"/>
                <a:cs typeface="Lora"/>
                <a:sym typeface="Lora"/>
              </a:rPr>
              <a:t>(the “latent” universal structure of language)</a:t>
            </a:r>
            <a:endParaRPr sz="1300">
              <a:latin typeface="Lora"/>
              <a:ea typeface="Lora"/>
              <a:cs typeface="Lora"/>
              <a:sym typeface="Lora"/>
            </a:endParaRPr>
          </a:p>
          <a:p>
            <a:pPr indent="-311150" lvl="0" marL="457200" rtl="0" algn="l">
              <a:lnSpc>
                <a:spcPct val="100000"/>
              </a:lnSpc>
              <a:spcBef>
                <a:spcPts val="800"/>
              </a:spcBef>
              <a:spcAft>
                <a:spcPts val="0"/>
              </a:spcAft>
              <a:buSzPts val="1300"/>
              <a:buFont typeface="Lora"/>
              <a:buChar char="-"/>
            </a:pPr>
            <a:r>
              <a:rPr lang="en" sz="1300">
                <a:latin typeface="Lora"/>
                <a:ea typeface="Lora"/>
                <a:cs typeface="Lora"/>
                <a:sym typeface="Lora"/>
              </a:rPr>
              <a:t>These rules generate exactly all</a:t>
            </a:r>
            <a:r>
              <a:rPr lang="en" sz="1300">
                <a:latin typeface="Lora"/>
                <a:ea typeface="Lora"/>
                <a:cs typeface="Lora"/>
                <a:sym typeface="Lora"/>
              </a:rPr>
              <a:t> </a:t>
            </a:r>
            <a:r>
              <a:rPr lang="en" sz="1300">
                <a:latin typeface="Lora"/>
                <a:ea typeface="Lora"/>
                <a:cs typeface="Lora"/>
                <a:sym typeface="Lora"/>
              </a:rPr>
              <a:t>possible combinations of</a:t>
            </a:r>
            <a:r>
              <a:rPr i="1" lang="en" sz="1300">
                <a:latin typeface="Lora"/>
                <a:ea typeface="Lora"/>
                <a:cs typeface="Lora"/>
                <a:sym typeface="Lora"/>
              </a:rPr>
              <a:t> any</a:t>
            </a:r>
            <a:r>
              <a:rPr lang="en" sz="1300">
                <a:latin typeface="Lora"/>
                <a:ea typeface="Lora"/>
                <a:cs typeface="Lora"/>
                <a:sym typeface="Lora"/>
              </a:rPr>
              <a:t> grammatical sentences in any given language</a:t>
            </a:r>
            <a:endParaRPr sz="1300">
              <a:latin typeface="Lora"/>
              <a:ea typeface="Lora"/>
              <a:cs typeface="Lora"/>
              <a:sym typeface="Lora"/>
            </a:endParaRPr>
          </a:p>
          <a:p>
            <a:pPr indent="-311150" lvl="0" marL="457200" rtl="0" algn="l">
              <a:lnSpc>
                <a:spcPct val="100000"/>
              </a:lnSpc>
              <a:spcBef>
                <a:spcPts val="800"/>
              </a:spcBef>
              <a:spcAft>
                <a:spcPts val="0"/>
              </a:spcAft>
              <a:buSzPts val="1300"/>
              <a:buFont typeface="Lora"/>
              <a:buChar char="-"/>
            </a:pPr>
            <a:r>
              <a:rPr lang="en" sz="1300">
                <a:latin typeface="Lora"/>
                <a:ea typeface="Lora"/>
                <a:cs typeface="Lora"/>
                <a:sym typeface="Lora"/>
              </a:rPr>
              <a:t>The task of linguistics is to </a:t>
            </a:r>
            <a:r>
              <a:rPr b="1" lang="en" sz="1300">
                <a:latin typeface="Lora"/>
                <a:ea typeface="Lora"/>
                <a:cs typeface="Lora"/>
                <a:sym typeface="Lora"/>
              </a:rPr>
              <a:t>uncover</a:t>
            </a:r>
            <a:r>
              <a:rPr lang="en" sz="1300">
                <a:latin typeface="Lora"/>
                <a:ea typeface="Lora"/>
                <a:cs typeface="Lora"/>
                <a:sym typeface="Lora"/>
              </a:rPr>
              <a:t> and </a:t>
            </a:r>
            <a:r>
              <a:rPr b="1" lang="en" sz="1300">
                <a:latin typeface="Lora"/>
                <a:ea typeface="Lora"/>
                <a:cs typeface="Lora"/>
                <a:sym typeface="Lora"/>
              </a:rPr>
              <a:t>formalise</a:t>
            </a:r>
            <a:r>
              <a:rPr lang="en" sz="1300">
                <a:latin typeface="Lora"/>
                <a:ea typeface="Lora"/>
                <a:cs typeface="Lora"/>
                <a:sym typeface="Lora"/>
              </a:rPr>
              <a:t> this system of rules for any given language (and for Language generally)</a:t>
            </a:r>
            <a:endParaRPr sz="1300">
              <a:latin typeface="Lora"/>
              <a:ea typeface="Lora"/>
              <a:cs typeface="Lora"/>
              <a:sym typeface="Lora"/>
            </a:endParaRPr>
          </a:p>
          <a:p>
            <a:pPr indent="-311150" lvl="0" marL="457200" rtl="0" algn="l">
              <a:lnSpc>
                <a:spcPct val="100000"/>
              </a:lnSpc>
              <a:spcBef>
                <a:spcPts val="800"/>
              </a:spcBef>
              <a:spcAft>
                <a:spcPts val="0"/>
              </a:spcAft>
              <a:buSzPts val="1300"/>
              <a:buFont typeface="Lora"/>
              <a:buChar char="-"/>
            </a:pPr>
            <a:r>
              <a:rPr lang="en" sz="1300">
                <a:latin typeface="Lora"/>
                <a:ea typeface="Lora"/>
                <a:cs typeface="Lora"/>
                <a:sym typeface="Lora"/>
              </a:rPr>
              <a:t>Syntax is </a:t>
            </a:r>
            <a:r>
              <a:rPr b="1" lang="en" sz="1300">
                <a:latin typeface="Lora"/>
                <a:ea typeface="Lora"/>
                <a:cs typeface="Lora"/>
                <a:sym typeface="Lora"/>
              </a:rPr>
              <a:t>independent</a:t>
            </a:r>
            <a:r>
              <a:rPr lang="en" sz="1300">
                <a:latin typeface="Lora"/>
                <a:ea typeface="Lora"/>
                <a:cs typeface="Lora"/>
                <a:sym typeface="Lora"/>
              </a:rPr>
              <a:t> of </a:t>
            </a:r>
            <a:r>
              <a:rPr b="1" lang="en" sz="1300">
                <a:latin typeface="Lora"/>
                <a:ea typeface="Lora"/>
                <a:cs typeface="Lora"/>
                <a:sym typeface="Lora"/>
              </a:rPr>
              <a:t>semantics</a:t>
            </a:r>
            <a:r>
              <a:rPr lang="en" sz="1300">
                <a:latin typeface="Lora"/>
                <a:ea typeface="Lora"/>
                <a:cs typeface="Lora"/>
                <a:sym typeface="Lora"/>
              </a:rPr>
              <a:t> (not all correct sentences occur, and correct sentences need not make sense)</a:t>
            </a:r>
            <a:endParaRPr sz="1300">
              <a:latin typeface="Lora"/>
              <a:ea typeface="Lora"/>
              <a:cs typeface="Lora"/>
              <a:sym typeface="Lora"/>
            </a:endParaRPr>
          </a:p>
        </p:txBody>
      </p:sp>
      <p:pic>
        <p:nvPicPr>
          <p:cNvPr id="163" name="Google Shape;163;p30"/>
          <p:cNvPicPr preferRelativeResize="0"/>
          <p:nvPr/>
        </p:nvPicPr>
        <p:blipFill rotWithShape="1">
          <a:blip r:embed="rId3">
            <a:alphaModFix/>
          </a:blip>
          <a:srcRect b="0" l="0" r="0" t="0"/>
          <a:stretch/>
        </p:blipFill>
        <p:spPr>
          <a:xfrm>
            <a:off x="4918709" y="1581269"/>
            <a:ext cx="3596641" cy="19809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000">
                <a:latin typeface="Lora"/>
                <a:ea typeface="Lora"/>
                <a:cs typeface="Lora"/>
                <a:sym typeface="Lora"/>
              </a:rPr>
              <a:t>Fast-forward to the 90s</a:t>
            </a:r>
            <a:endParaRPr sz="2000">
              <a:latin typeface="Lora"/>
              <a:ea typeface="Lora"/>
              <a:cs typeface="Lora"/>
              <a:sym typeface="Lora"/>
            </a:endParaRPr>
          </a:p>
        </p:txBody>
      </p:sp>
      <p:sp>
        <p:nvSpPr>
          <p:cNvPr id="169" name="Google Shape;169;p31"/>
          <p:cNvSpPr txBox="1"/>
          <p:nvPr>
            <p:ph idx="1" type="body"/>
          </p:nvPr>
        </p:nvSpPr>
        <p:spPr>
          <a:xfrm>
            <a:off x="628650" y="1369225"/>
            <a:ext cx="7374900" cy="31455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0"/>
              </a:spcBef>
              <a:spcAft>
                <a:spcPts val="0"/>
              </a:spcAft>
              <a:buSzPts val="1400"/>
              <a:buFont typeface="Lora"/>
              <a:buChar char="-"/>
            </a:pPr>
            <a:r>
              <a:rPr lang="en" sz="1400">
                <a:latin typeface="Lora"/>
                <a:ea typeface="Lora"/>
                <a:cs typeface="Lora"/>
                <a:sym typeface="Lora"/>
              </a:rPr>
              <a:t>Chomsky’s grammatical systems were </a:t>
            </a:r>
            <a:r>
              <a:rPr b="1" lang="en" sz="1400">
                <a:latin typeface="Lora"/>
                <a:ea typeface="Lora"/>
                <a:cs typeface="Lora"/>
                <a:sym typeface="Lora"/>
              </a:rPr>
              <a:t>too hard</a:t>
            </a:r>
            <a:r>
              <a:rPr lang="en" sz="1400">
                <a:latin typeface="Lora"/>
                <a:ea typeface="Lora"/>
                <a:cs typeface="Lora"/>
                <a:sym typeface="Lora"/>
              </a:rPr>
              <a:t> and computationally expensive </a:t>
            </a:r>
            <a:r>
              <a:rPr b="1" lang="en" sz="1400">
                <a:latin typeface="Lora"/>
                <a:ea typeface="Lora"/>
                <a:cs typeface="Lora"/>
                <a:sym typeface="Lora"/>
              </a:rPr>
              <a:t>to implement</a:t>
            </a:r>
            <a:r>
              <a:rPr lang="en" sz="1400">
                <a:latin typeface="Lora"/>
                <a:ea typeface="Lora"/>
                <a:cs typeface="Lora"/>
                <a:sym typeface="Lora"/>
              </a:rPr>
              <a:t>, but alternative, more implementable </a:t>
            </a:r>
            <a:r>
              <a:rPr lang="en" sz="1400">
                <a:latin typeface="Lora"/>
                <a:ea typeface="Lora"/>
                <a:cs typeface="Lora"/>
                <a:sym typeface="Lora"/>
              </a:rPr>
              <a:t>approaches</a:t>
            </a:r>
            <a:r>
              <a:rPr lang="en" sz="1400">
                <a:latin typeface="Lora"/>
                <a:ea typeface="Lora"/>
                <a:cs typeface="Lora"/>
                <a:sym typeface="Lora"/>
              </a:rPr>
              <a:t> emerged, e.g., Fillmore’s case grammar</a:t>
            </a:r>
            <a:endParaRPr sz="1400">
              <a:latin typeface="Lora"/>
              <a:ea typeface="Lora"/>
              <a:cs typeface="Lora"/>
              <a:sym typeface="Lora"/>
            </a:endParaRPr>
          </a:p>
          <a:p>
            <a:pPr indent="0" lvl="0" marL="457200" rtl="0" algn="l">
              <a:lnSpc>
                <a:spcPct val="90000"/>
              </a:lnSpc>
              <a:spcBef>
                <a:spcPts val="0"/>
              </a:spcBef>
              <a:spcAft>
                <a:spcPts val="0"/>
              </a:spcAft>
              <a:buNone/>
            </a:pPr>
            <a:r>
              <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lang="en" sz="1400">
                <a:latin typeface="Lora"/>
                <a:ea typeface="Lora"/>
                <a:cs typeface="Lora"/>
                <a:sym typeface="Lora"/>
              </a:rPr>
              <a:t>Still, little practical success and</a:t>
            </a:r>
            <a:r>
              <a:rPr lang="en" sz="1400">
                <a:latin typeface="Lora"/>
                <a:ea typeface="Lora"/>
                <a:cs typeface="Lora"/>
                <a:sym typeface="Lora"/>
              </a:rPr>
              <a:t> decrease in funding (</a:t>
            </a:r>
            <a:r>
              <a:rPr b="1" lang="en" sz="1400">
                <a:latin typeface="Lora"/>
                <a:ea typeface="Lora"/>
                <a:cs typeface="Lora"/>
                <a:sym typeface="Lora"/>
              </a:rPr>
              <a:t>first AI Winter</a:t>
            </a:r>
            <a:r>
              <a:rPr lang="en" sz="1400">
                <a:latin typeface="Lora"/>
                <a:ea typeface="Lora"/>
                <a:cs typeface="Lora"/>
                <a:sym typeface="Lora"/>
              </a:rPr>
              <a:t>, 1974-1980)</a:t>
            </a:r>
            <a:endParaRPr sz="1400">
              <a:latin typeface="Lora"/>
              <a:ea typeface="Lora"/>
              <a:cs typeface="Lora"/>
              <a:sym typeface="Lora"/>
            </a:endParaRPr>
          </a:p>
          <a:p>
            <a:pPr indent="0" lvl="0" marL="457200" rtl="0" algn="l">
              <a:lnSpc>
                <a:spcPct val="90000"/>
              </a:lnSpc>
              <a:spcBef>
                <a:spcPts val="0"/>
              </a:spcBef>
              <a:spcAft>
                <a:spcPts val="0"/>
              </a:spcAft>
              <a:buNone/>
            </a:pPr>
            <a:r>
              <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b="1" lang="en" sz="1400">
                <a:latin typeface="Lora"/>
                <a:ea typeface="Lora"/>
                <a:cs typeface="Lora"/>
                <a:sym typeface="Lora"/>
              </a:rPr>
              <a:t>1970s</a:t>
            </a:r>
            <a:r>
              <a:rPr lang="en" sz="1400">
                <a:latin typeface="Lora"/>
                <a:ea typeface="Lora"/>
                <a:cs typeface="Lora"/>
                <a:sym typeface="Lora"/>
              </a:rPr>
              <a:t>: Conceptual ontologies (e.g., MARGIE), storing real-world knowledge into computer-readable representations</a:t>
            </a:r>
            <a:endParaRPr sz="1400">
              <a:latin typeface="Lora"/>
              <a:ea typeface="Lora"/>
              <a:cs typeface="Lora"/>
              <a:sym typeface="Lora"/>
            </a:endParaRPr>
          </a:p>
          <a:p>
            <a:pPr indent="0" lvl="0" marL="457200" rtl="0" algn="l">
              <a:lnSpc>
                <a:spcPct val="90000"/>
              </a:lnSpc>
              <a:spcBef>
                <a:spcPts val="0"/>
              </a:spcBef>
              <a:spcAft>
                <a:spcPts val="0"/>
              </a:spcAft>
              <a:buNone/>
            </a:pPr>
            <a:r>
              <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b="1" lang="en" sz="1400">
                <a:latin typeface="Lora"/>
                <a:ea typeface="Lora"/>
                <a:cs typeface="Lora"/>
                <a:sym typeface="Lora"/>
              </a:rPr>
              <a:t>1980s</a:t>
            </a:r>
            <a:r>
              <a:rPr lang="en" sz="1400">
                <a:latin typeface="Lora"/>
                <a:ea typeface="Lora"/>
                <a:cs typeface="Lora"/>
                <a:sym typeface="Lora"/>
              </a:rPr>
              <a:t>: Rule-based systems (or “symbolic systems”): text is split into (aka, </a:t>
            </a:r>
            <a:r>
              <a:rPr i="1" lang="en" sz="1400">
                <a:latin typeface="Lora"/>
                <a:ea typeface="Lora"/>
                <a:cs typeface="Lora"/>
                <a:sym typeface="Lora"/>
              </a:rPr>
              <a:t>tokenized</a:t>
            </a:r>
            <a:r>
              <a:rPr lang="en" sz="1400">
                <a:latin typeface="Lora"/>
                <a:ea typeface="Lora"/>
                <a:cs typeface="Lora"/>
                <a:sym typeface="Lora"/>
              </a:rPr>
              <a:t>) into meaningless units, and general hard-coded rules for how they combine to form meaning are developed. </a:t>
            </a:r>
            <a:endParaRPr sz="1400">
              <a:latin typeface="Lora"/>
              <a:ea typeface="Lora"/>
              <a:cs typeface="Lora"/>
              <a:sym typeface="Lora"/>
            </a:endParaRPr>
          </a:p>
          <a:p>
            <a:pPr indent="0" lvl="0" marL="457200" rtl="0" algn="l">
              <a:lnSpc>
                <a:spcPct val="90000"/>
              </a:lnSpc>
              <a:spcBef>
                <a:spcPts val="0"/>
              </a:spcBef>
              <a:spcAft>
                <a:spcPts val="0"/>
              </a:spcAft>
              <a:buNone/>
            </a:pPr>
            <a:r>
              <a:t/>
            </a:r>
            <a:endParaRPr sz="1400">
              <a:latin typeface="Lora"/>
              <a:ea typeface="Lora"/>
              <a:cs typeface="Lora"/>
              <a:sym typeface="Lora"/>
            </a:endParaRPr>
          </a:p>
          <a:p>
            <a:pPr indent="-317500" lvl="0" marL="457200" rtl="0" algn="l">
              <a:spcBef>
                <a:spcPts val="0"/>
              </a:spcBef>
              <a:spcAft>
                <a:spcPts val="0"/>
              </a:spcAft>
              <a:buSzPts val="1400"/>
              <a:buFont typeface="Lora"/>
              <a:buChar char="-"/>
            </a:pPr>
            <a:r>
              <a:rPr b="1" lang="en" sz="1400">
                <a:latin typeface="Lora"/>
                <a:ea typeface="Lora"/>
                <a:cs typeface="Lora"/>
                <a:sym typeface="Lora"/>
              </a:rPr>
              <a:t>Second AI Winter</a:t>
            </a:r>
            <a:r>
              <a:rPr lang="en" sz="1400">
                <a:latin typeface="Lora"/>
                <a:ea typeface="Lora"/>
                <a:cs typeface="Lora"/>
                <a:sym typeface="Lora"/>
              </a:rPr>
              <a:t> (late 1980s)</a:t>
            </a:r>
            <a:endParaRPr sz="14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254025" y="55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the pre-history of NLP</a:t>
            </a:r>
            <a:endParaRPr sz="2000">
              <a:latin typeface="Lora"/>
              <a:ea typeface="Lora"/>
              <a:cs typeface="Lora"/>
              <a:sym typeface="Lora"/>
            </a:endParaRPr>
          </a:p>
        </p:txBody>
      </p:sp>
      <p:pic>
        <p:nvPicPr>
          <p:cNvPr id="175" name="Google Shape;175;p32"/>
          <p:cNvPicPr preferRelativeResize="0"/>
          <p:nvPr/>
        </p:nvPicPr>
        <p:blipFill rotWithShape="1">
          <a:blip r:embed="rId3">
            <a:alphaModFix/>
          </a:blip>
          <a:srcRect b="0" l="875" r="718" t="0"/>
          <a:stretch/>
        </p:blipFill>
        <p:spPr>
          <a:xfrm>
            <a:off x="1130200" y="1198075"/>
            <a:ext cx="7484600" cy="3022826"/>
          </a:xfrm>
          <a:prstGeom prst="rect">
            <a:avLst/>
          </a:prstGeom>
          <a:noFill/>
          <a:ln>
            <a:noFill/>
          </a:ln>
        </p:spPr>
      </p:pic>
      <p:sp>
        <p:nvSpPr>
          <p:cNvPr id="176" name="Google Shape;176;p32"/>
          <p:cNvSpPr txBox="1"/>
          <p:nvPr/>
        </p:nvSpPr>
        <p:spPr>
          <a:xfrm>
            <a:off x="449550" y="4613900"/>
            <a:ext cx="838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ora"/>
                <a:ea typeface="Lora"/>
                <a:cs typeface="Lora"/>
                <a:sym typeface="Lora"/>
              </a:rPr>
              <a:t>from </a:t>
            </a:r>
            <a:r>
              <a:rPr lang="en" sz="1100" u="sng">
                <a:solidFill>
                  <a:schemeClr val="hlink"/>
                </a:solidFill>
                <a:latin typeface="Lora"/>
                <a:ea typeface="Lora"/>
                <a:cs typeface="Lora"/>
                <a:sym typeface="Lora"/>
                <a:hlinkClick r:id="rId4"/>
              </a:rPr>
              <a:t>https://medium.com/@antoine.louis/a-brief-history-of-natural-language-processing-part-1-ffbcb937ebce</a:t>
            </a:r>
            <a:r>
              <a:rPr lang="en" sz="1100">
                <a:latin typeface="Lora"/>
                <a:ea typeface="Lora"/>
                <a:cs typeface="Lora"/>
                <a:sym typeface="Lora"/>
              </a:rPr>
              <a:t> </a:t>
            </a:r>
            <a:endParaRPr sz="1100">
              <a:latin typeface="Lora"/>
              <a:ea typeface="Lora"/>
              <a:cs typeface="Lora"/>
              <a:sym typeface="Lora"/>
            </a:endParaRPr>
          </a:p>
        </p:txBody>
      </p:sp>
      <p:sp>
        <p:nvSpPr>
          <p:cNvPr id="177" name="Google Shape;177;p32"/>
          <p:cNvSpPr/>
          <p:nvPr/>
        </p:nvSpPr>
        <p:spPr>
          <a:xfrm>
            <a:off x="6884900" y="963000"/>
            <a:ext cx="1787400" cy="3217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today’s plan</a:t>
            </a:r>
            <a:endParaRPr>
              <a:latin typeface="Lora"/>
              <a:ea typeface="Lora"/>
              <a:cs typeface="Lora"/>
              <a:sym typeface="Lor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AutoNum type="arabicPeriod"/>
            </a:pPr>
            <a:r>
              <a:rPr lang="en" sz="1600">
                <a:latin typeface="Lora"/>
                <a:ea typeface="Lora"/>
                <a:cs typeface="Lora"/>
                <a:sym typeface="Lora"/>
              </a:rPr>
              <a:t>Hello world!</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What </a:t>
            </a:r>
            <a:r>
              <a:rPr i="1" lang="en" sz="1600">
                <a:latin typeface="Lora"/>
                <a:ea typeface="Lora"/>
                <a:cs typeface="Lora"/>
                <a:sym typeface="Lora"/>
              </a:rPr>
              <a:t>should</a:t>
            </a:r>
            <a:r>
              <a:rPr lang="en" sz="1600">
                <a:latin typeface="Lora"/>
                <a:ea typeface="Lora"/>
                <a:cs typeface="Lora"/>
                <a:sym typeface="Lora"/>
              </a:rPr>
              <a:t> we be expecting from this course?</a:t>
            </a:r>
            <a:endParaRPr b="1"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What is NLP?</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How did NLP evolve over time?</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Two questions for this semester</a:t>
            </a:r>
            <a:endParaRPr sz="1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1194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Statistical approaches</a:t>
            </a:r>
            <a:endParaRPr sz="2000">
              <a:latin typeface="Lora"/>
              <a:ea typeface="Lora"/>
              <a:cs typeface="Lora"/>
              <a:sym typeface="Lora"/>
            </a:endParaRPr>
          </a:p>
        </p:txBody>
      </p:sp>
      <p:sp>
        <p:nvSpPr>
          <p:cNvPr id="183" name="Google Shape;183;p33"/>
          <p:cNvSpPr txBox="1"/>
          <p:nvPr>
            <p:ph idx="1" type="body"/>
          </p:nvPr>
        </p:nvSpPr>
        <p:spPr>
          <a:xfrm>
            <a:off x="311700" y="1902075"/>
            <a:ext cx="7825500" cy="2836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1"/>
              </a:buClr>
              <a:buSzPts val="1500"/>
              <a:buFont typeface="Calibri"/>
              <a:buChar char="●"/>
            </a:pPr>
            <a:r>
              <a:rPr lang="en" sz="1500">
                <a:solidFill>
                  <a:schemeClr val="dk1"/>
                </a:solidFill>
                <a:latin typeface="Lora"/>
                <a:ea typeface="Lora"/>
                <a:cs typeface="Lora"/>
                <a:sym typeface="Lora"/>
              </a:rPr>
              <a:t>Increased focus on </a:t>
            </a:r>
            <a:r>
              <a:rPr i="1" lang="en" sz="1500">
                <a:solidFill>
                  <a:schemeClr val="dk1"/>
                </a:solidFill>
                <a:latin typeface="Lora"/>
                <a:ea typeface="Lora"/>
                <a:cs typeface="Lora"/>
                <a:sym typeface="Lora"/>
              </a:rPr>
              <a:t>new </a:t>
            </a:r>
            <a:r>
              <a:rPr lang="en" sz="1500">
                <a:solidFill>
                  <a:schemeClr val="dk1"/>
                </a:solidFill>
                <a:latin typeface="Lora"/>
                <a:ea typeface="Lora"/>
                <a:cs typeface="Lora"/>
                <a:sym typeface="Lora"/>
              </a:rPr>
              <a:t>tasks, e.g., </a:t>
            </a:r>
            <a:r>
              <a:rPr b="1" lang="en" sz="1500">
                <a:solidFill>
                  <a:schemeClr val="dk1"/>
                </a:solidFill>
                <a:latin typeface="Lora"/>
                <a:ea typeface="Lora"/>
                <a:cs typeface="Lora"/>
                <a:sym typeface="Lora"/>
              </a:rPr>
              <a:t>information retrieval</a:t>
            </a:r>
            <a:endParaRPr sz="1500">
              <a:solidFill>
                <a:schemeClr val="dk1"/>
              </a:solidFill>
              <a:latin typeface="Lora"/>
              <a:ea typeface="Lora"/>
              <a:cs typeface="Lora"/>
              <a:sym typeface="Lora"/>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Lora"/>
                <a:ea typeface="Lora"/>
                <a:cs typeface="Lora"/>
                <a:sym typeface="Lora"/>
              </a:rPr>
              <a:t>Representations of text are </a:t>
            </a:r>
            <a:r>
              <a:rPr b="1" lang="en" sz="1500">
                <a:solidFill>
                  <a:schemeClr val="dk1"/>
                </a:solidFill>
                <a:latin typeface="Lora"/>
                <a:ea typeface="Lora"/>
                <a:cs typeface="Lora"/>
                <a:sym typeface="Lora"/>
              </a:rPr>
              <a:t>inferred probabilistically</a:t>
            </a:r>
            <a:r>
              <a:rPr lang="en" sz="1500">
                <a:solidFill>
                  <a:schemeClr val="dk1"/>
                </a:solidFill>
                <a:latin typeface="Lora"/>
                <a:ea typeface="Lora"/>
                <a:cs typeface="Lora"/>
                <a:sym typeface="Lora"/>
              </a:rPr>
              <a:t> from its </a:t>
            </a:r>
            <a:r>
              <a:rPr b="1" lang="en" sz="1500">
                <a:solidFill>
                  <a:schemeClr val="dk1"/>
                </a:solidFill>
                <a:latin typeface="Lora"/>
                <a:ea typeface="Lora"/>
                <a:cs typeface="Lora"/>
                <a:sym typeface="Lora"/>
              </a:rPr>
              <a:t>statistical properties </a:t>
            </a:r>
            <a:r>
              <a:rPr lang="en" sz="1500">
                <a:solidFill>
                  <a:schemeClr val="dk1"/>
                </a:solidFill>
                <a:latin typeface="Lora"/>
                <a:ea typeface="Lora"/>
                <a:cs typeface="Lora"/>
                <a:sym typeface="Lora"/>
              </a:rPr>
              <a:t>(conceptual foundation of modern NLP)</a:t>
            </a:r>
            <a:endParaRPr b="1" sz="1500">
              <a:solidFill>
                <a:schemeClr val="dk1"/>
              </a:solidFill>
              <a:latin typeface="Lora"/>
              <a:ea typeface="Lora"/>
              <a:cs typeface="Lora"/>
              <a:sym typeface="Lora"/>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Lora"/>
                <a:ea typeface="Lora"/>
                <a:cs typeface="Lora"/>
                <a:sym typeface="Lora"/>
              </a:rPr>
              <a:t>Predictive algorithms</a:t>
            </a:r>
            <a:r>
              <a:rPr lang="en" sz="1500">
                <a:solidFill>
                  <a:schemeClr val="dk1"/>
                </a:solidFill>
                <a:latin typeface="Lora"/>
                <a:ea typeface="Lora"/>
                <a:cs typeface="Lora"/>
                <a:sym typeface="Lora"/>
              </a:rPr>
              <a:t> and </a:t>
            </a:r>
            <a:r>
              <a:rPr b="1" lang="en" sz="1500">
                <a:solidFill>
                  <a:schemeClr val="dk1"/>
                </a:solidFill>
                <a:latin typeface="Lora"/>
                <a:ea typeface="Lora"/>
                <a:cs typeface="Lora"/>
                <a:sym typeface="Lora"/>
              </a:rPr>
              <a:t>neural networks</a:t>
            </a:r>
            <a:r>
              <a:rPr lang="en" sz="1500">
                <a:solidFill>
                  <a:schemeClr val="dk1"/>
                </a:solidFill>
                <a:latin typeface="Lora"/>
                <a:ea typeface="Lora"/>
                <a:cs typeface="Lora"/>
                <a:sym typeface="Lora"/>
              </a:rPr>
              <a:t> open for </a:t>
            </a:r>
            <a:r>
              <a:rPr i="1" lang="en" sz="1500">
                <a:solidFill>
                  <a:schemeClr val="dk1"/>
                </a:solidFill>
                <a:latin typeface="Lora"/>
                <a:ea typeface="Lora"/>
                <a:cs typeface="Lora"/>
                <a:sym typeface="Lora"/>
              </a:rPr>
              <a:t>new </a:t>
            </a:r>
            <a:r>
              <a:rPr lang="en" sz="1500">
                <a:solidFill>
                  <a:schemeClr val="dk1"/>
                </a:solidFill>
                <a:latin typeface="Lora"/>
                <a:ea typeface="Lora"/>
                <a:cs typeface="Lora"/>
                <a:sym typeface="Lora"/>
              </a:rPr>
              <a:t>applications…</a:t>
            </a:r>
            <a:endParaRPr sz="1500">
              <a:solidFill>
                <a:schemeClr val="dk1"/>
              </a:solidFill>
              <a:latin typeface="Lora"/>
              <a:ea typeface="Lora"/>
              <a:cs typeface="Lora"/>
              <a:sym typeface="Lora"/>
            </a:endParaRPr>
          </a:p>
          <a:p>
            <a:pPr indent="0" lvl="0" marL="0" rtl="0" algn="l">
              <a:spcBef>
                <a:spcPts val="1200"/>
              </a:spcBef>
              <a:spcAft>
                <a:spcPts val="0"/>
              </a:spcAft>
              <a:buNone/>
            </a:pPr>
            <a:r>
              <a:rPr lang="en" sz="1500">
                <a:solidFill>
                  <a:srgbClr val="CC0000"/>
                </a:solidFill>
                <a:latin typeface="Lora"/>
                <a:ea typeface="Lora"/>
                <a:cs typeface="Lora"/>
                <a:sym typeface="Lora"/>
              </a:rPr>
              <a:t>the new question: </a:t>
            </a:r>
            <a:r>
              <a:rPr b="1" lang="en" sz="1500">
                <a:solidFill>
                  <a:srgbClr val="CC0000"/>
                </a:solidFill>
                <a:latin typeface="Lora"/>
                <a:ea typeface="Lora"/>
                <a:cs typeface="Lora"/>
                <a:sym typeface="Lora"/>
              </a:rPr>
              <a:t>how can text be represented </a:t>
            </a:r>
            <a:r>
              <a:rPr lang="en" sz="1500">
                <a:solidFill>
                  <a:srgbClr val="CC0000"/>
                </a:solidFill>
                <a:latin typeface="Lora"/>
                <a:ea typeface="Lora"/>
                <a:cs typeface="Lora"/>
                <a:sym typeface="Lora"/>
              </a:rPr>
              <a:t>to support applications like information retrieval, or predictive algorithms / neural networks?</a:t>
            </a:r>
            <a:endParaRPr sz="1500">
              <a:solidFill>
                <a:srgbClr val="CC0000"/>
              </a:solidFill>
              <a:latin typeface="Lora"/>
              <a:ea typeface="Lora"/>
              <a:cs typeface="Lora"/>
              <a:sym typeface="Lora"/>
            </a:endParaRPr>
          </a:p>
          <a:p>
            <a:pPr indent="0" lvl="0" marL="0" rtl="0" algn="l">
              <a:spcBef>
                <a:spcPts val="1200"/>
              </a:spcBef>
              <a:spcAft>
                <a:spcPts val="0"/>
              </a:spcAft>
              <a:buNone/>
            </a:pPr>
            <a:r>
              <a:t/>
            </a:r>
            <a:endParaRPr sz="1500">
              <a:solidFill>
                <a:schemeClr val="dk1"/>
              </a:solidFill>
              <a:latin typeface="Lora"/>
              <a:ea typeface="Lora"/>
              <a:cs typeface="Lora"/>
              <a:sym typeface="Lora"/>
            </a:endParaRPr>
          </a:p>
          <a:p>
            <a:pPr indent="0" lvl="0" marL="0" rtl="0" algn="l">
              <a:spcBef>
                <a:spcPts val="1200"/>
              </a:spcBef>
              <a:spcAft>
                <a:spcPts val="1200"/>
              </a:spcAft>
              <a:buNone/>
            </a:pPr>
            <a:r>
              <a:rPr lang="en" sz="1500">
                <a:solidFill>
                  <a:srgbClr val="0A0A0A"/>
                </a:solidFill>
                <a:latin typeface="Lora"/>
                <a:ea typeface="Lora"/>
                <a:cs typeface="Lora"/>
                <a:sym typeface="Lora"/>
              </a:rPr>
              <a:t>This is the core topic of the course, from representing words “statically”, to inferring context-dependent representations that can support a variety of predictive tasks</a:t>
            </a:r>
            <a:endParaRPr sz="1500">
              <a:solidFill>
                <a:srgbClr val="0A0A0A"/>
              </a:solidFill>
              <a:latin typeface="Lora"/>
              <a:ea typeface="Lora"/>
              <a:cs typeface="Lora"/>
              <a:sym typeface="Lora"/>
            </a:endParaRPr>
          </a:p>
        </p:txBody>
      </p:sp>
      <p:cxnSp>
        <p:nvCxnSpPr>
          <p:cNvPr id="184" name="Google Shape;184;p33"/>
          <p:cNvCxnSpPr/>
          <p:nvPr/>
        </p:nvCxnSpPr>
        <p:spPr>
          <a:xfrm>
            <a:off x="3837400" y="3698700"/>
            <a:ext cx="11700" cy="34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190" name="Google Shape;190;p34"/>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191" name="Google Shape;191;p34"/>
          <p:cNvSpPr/>
          <p:nvPr/>
        </p:nvSpPr>
        <p:spPr>
          <a:xfrm>
            <a:off x="4634925" y="2438825"/>
            <a:ext cx="681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text</a:t>
            </a:r>
            <a:endParaRPr sz="1300">
              <a:latin typeface="Lora"/>
              <a:ea typeface="Lora"/>
              <a:cs typeface="Lora"/>
              <a:sym typeface="Lora"/>
            </a:endParaRPr>
          </a:p>
        </p:txBody>
      </p:sp>
      <p:sp>
        <p:nvSpPr>
          <p:cNvPr id="192" name="Google Shape;192;p34"/>
          <p:cNvSpPr/>
          <p:nvPr/>
        </p:nvSpPr>
        <p:spPr>
          <a:xfrm>
            <a:off x="5654200" y="2438825"/>
            <a:ext cx="681900" cy="57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model</a:t>
            </a:r>
            <a:endParaRPr b="1" sz="1300">
              <a:solidFill>
                <a:schemeClr val="lt1"/>
              </a:solidFill>
              <a:latin typeface="Lora"/>
              <a:ea typeface="Lora"/>
              <a:cs typeface="Lora"/>
              <a:sym typeface="Lora"/>
            </a:endParaRPr>
          </a:p>
        </p:txBody>
      </p:sp>
      <p:sp>
        <p:nvSpPr>
          <p:cNvPr id="193" name="Google Shape;193;p34"/>
          <p:cNvSpPr/>
          <p:nvPr/>
        </p:nvSpPr>
        <p:spPr>
          <a:xfrm>
            <a:off x="6673475" y="2129800"/>
            <a:ext cx="851100" cy="490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positive</a:t>
            </a:r>
            <a:endParaRPr b="1" sz="1300">
              <a:solidFill>
                <a:schemeClr val="lt1"/>
              </a:solidFill>
              <a:latin typeface="Lora"/>
              <a:ea typeface="Lora"/>
              <a:cs typeface="Lora"/>
              <a:sym typeface="Lora"/>
            </a:endParaRPr>
          </a:p>
        </p:txBody>
      </p:sp>
      <p:sp>
        <p:nvSpPr>
          <p:cNvPr id="194" name="Google Shape;194;p34"/>
          <p:cNvSpPr/>
          <p:nvPr/>
        </p:nvSpPr>
        <p:spPr>
          <a:xfrm>
            <a:off x="6673475" y="2812975"/>
            <a:ext cx="851100" cy="4908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negative</a:t>
            </a:r>
            <a:endParaRPr b="1" sz="1300">
              <a:solidFill>
                <a:schemeClr val="lt1"/>
              </a:solidFill>
              <a:latin typeface="Lora"/>
              <a:ea typeface="Lora"/>
              <a:cs typeface="Lora"/>
              <a:sym typeface="Lora"/>
            </a:endParaRPr>
          </a:p>
        </p:txBody>
      </p:sp>
      <p:cxnSp>
        <p:nvCxnSpPr>
          <p:cNvPr id="195" name="Google Shape;195;p34"/>
          <p:cNvCxnSpPr>
            <a:stCxn id="191" idx="3"/>
            <a:endCxn id="192" idx="1"/>
          </p:cNvCxnSpPr>
          <p:nvPr/>
        </p:nvCxnSpPr>
        <p:spPr>
          <a:xfrm>
            <a:off x="5316825" y="2725175"/>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4"/>
          <p:cNvCxnSpPr>
            <a:stCxn id="192" idx="3"/>
            <a:endCxn id="193" idx="1"/>
          </p:cNvCxnSpPr>
          <p:nvPr/>
        </p:nvCxnSpPr>
        <p:spPr>
          <a:xfrm flipH="1" rot="10800000">
            <a:off x="6336100" y="2375075"/>
            <a:ext cx="337500" cy="350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34"/>
          <p:cNvCxnSpPr>
            <a:stCxn id="192" idx="3"/>
            <a:endCxn id="194" idx="1"/>
          </p:cNvCxnSpPr>
          <p:nvPr/>
        </p:nvCxnSpPr>
        <p:spPr>
          <a:xfrm>
            <a:off x="6336100" y="2725175"/>
            <a:ext cx="337500" cy="33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203" name="Google Shape;203;p35"/>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204" name="Google Shape;204;p35"/>
          <p:cNvSpPr/>
          <p:nvPr/>
        </p:nvSpPr>
        <p:spPr>
          <a:xfrm>
            <a:off x="4634925" y="2438825"/>
            <a:ext cx="3305700" cy="97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3C78D8"/>
                </a:solidFill>
                <a:latin typeface="Lora"/>
                <a:ea typeface="Lora"/>
                <a:cs typeface="Lora"/>
                <a:sym typeface="Lora"/>
              </a:rPr>
              <a:t>Aarhus University</a:t>
            </a:r>
            <a:r>
              <a:rPr lang="en" sz="1300">
                <a:latin typeface="Lora"/>
                <a:ea typeface="Lora"/>
                <a:cs typeface="Lora"/>
                <a:sym typeface="Lora"/>
              </a:rPr>
              <a:t> is among the largest academic institutions in </a:t>
            </a:r>
            <a:r>
              <a:rPr b="1" lang="en" sz="1300">
                <a:solidFill>
                  <a:srgbClr val="CC0000"/>
                </a:solidFill>
                <a:latin typeface="Lora"/>
                <a:ea typeface="Lora"/>
                <a:cs typeface="Lora"/>
                <a:sym typeface="Lora"/>
              </a:rPr>
              <a:t>Denmark</a:t>
            </a:r>
            <a:r>
              <a:rPr lang="en" sz="1300">
                <a:latin typeface="Lora"/>
                <a:ea typeface="Lora"/>
                <a:cs typeface="Lora"/>
                <a:sym typeface="Lora"/>
              </a:rPr>
              <a:t>.</a:t>
            </a:r>
            <a:endParaRPr sz="1300">
              <a:latin typeface="Lora"/>
              <a:ea typeface="Lora"/>
              <a:cs typeface="Lora"/>
              <a:sym typeface="Lora"/>
            </a:endParaRPr>
          </a:p>
        </p:txBody>
      </p:sp>
      <p:sp>
        <p:nvSpPr>
          <p:cNvPr id="205" name="Google Shape;205;p35"/>
          <p:cNvSpPr/>
          <p:nvPr/>
        </p:nvSpPr>
        <p:spPr>
          <a:xfrm>
            <a:off x="4912350" y="1879175"/>
            <a:ext cx="1363800" cy="41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1155CC"/>
                </a:solidFill>
                <a:latin typeface="Lora"/>
                <a:ea typeface="Lora"/>
                <a:cs typeface="Lora"/>
                <a:sym typeface="Lora"/>
              </a:rPr>
              <a:t>organization</a:t>
            </a:r>
            <a:endParaRPr b="1" sz="1300">
              <a:solidFill>
                <a:srgbClr val="1155CC"/>
              </a:solidFill>
              <a:latin typeface="Lora"/>
              <a:ea typeface="Lora"/>
              <a:cs typeface="Lora"/>
              <a:sym typeface="Lora"/>
            </a:endParaRPr>
          </a:p>
        </p:txBody>
      </p:sp>
      <p:sp>
        <p:nvSpPr>
          <p:cNvPr id="206" name="Google Shape;206;p35"/>
          <p:cNvSpPr/>
          <p:nvPr/>
        </p:nvSpPr>
        <p:spPr>
          <a:xfrm>
            <a:off x="6636700" y="3545750"/>
            <a:ext cx="922500" cy="41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CC0000"/>
                </a:solidFill>
                <a:latin typeface="Lora"/>
                <a:ea typeface="Lora"/>
                <a:cs typeface="Lora"/>
                <a:sym typeface="Lora"/>
              </a:rPr>
              <a:t>location</a:t>
            </a:r>
            <a:endParaRPr b="1" sz="1200">
              <a:solidFill>
                <a:srgbClr val="CC0000"/>
              </a:solidFill>
              <a:latin typeface="Lora"/>
              <a:ea typeface="Lora"/>
              <a:cs typeface="Lora"/>
              <a:sym typeface="Lora"/>
            </a:endParaRPr>
          </a:p>
        </p:txBody>
      </p:sp>
      <p:cxnSp>
        <p:nvCxnSpPr>
          <p:cNvPr id="207" name="Google Shape;207;p35"/>
          <p:cNvCxnSpPr>
            <a:endCxn id="205" idx="2"/>
          </p:cNvCxnSpPr>
          <p:nvPr/>
        </p:nvCxnSpPr>
        <p:spPr>
          <a:xfrm rot="10800000">
            <a:off x="5594250" y="2295275"/>
            <a:ext cx="0" cy="3978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35"/>
          <p:cNvCxnSpPr/>
          <p:nvPr/>
        </p:nvCxnSpPr>
        <p:spPr>
          <a:xfrm flipH="1">
            <a:off x="6982300" y="3215900"/>
            <a:ext cx="300" cy="34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214" name="Google Shape;214;p36"/>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215" name="Google Shape;215;p36"/>
          <p:cNvSpPr/>
          <p:nvPr/>
        </p:nvSpPr>
        <p:spPr>
          <a:xfrm>
            <a:off x="399917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A longer text</a:t>
            </a:r>
            <a:endParaRPr sz="1300">
              <a:latin typeface="Lora"/>
              <a:ea typeface="Lora"/>
              <a:cs typeface="Lora"/>
              <a:sym typeface="Lora"/>
            </a:endParaRPr>
          </a:p>
        </p:txBody>
      </p:sp>
      <p:sp>
        <p:nvSpPr>
          <p:cNvPr id="216" name="Google Shape;216;p36"/>
          <p:cNvSpPr/>
          <p:nvPr/>
        </p:nvSpPr>
        <p:spPr>
          <a:xfrm>
            <a:off x="5735301" y="2972975"/>
            <a:ext cx="798300" cy="57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model</a:t>
            </a:r>
            <a:endParaRPr b="1" sz="1300">
              <a:solidFill>
                <a:schemeClr val="lt1"/>
              </a:solidFill>
              <a:latin typeface="Lora"/>
              <a:ea typeface="Lora"/>
              <a:cs typeface="Lora"/>
              <a:sym typeface="Lora"/>
            </a:endParaRPr>
          </a:p>
        </p:txBody>
      </p:sp>
      <p:sp>
        <p:nvSpPr>
          <p:cNvPr id="217" name="Google Shape;217;p36"/>
          <p:cNvSpPr/>
          <p:nvPr/>
        </p:nvSpPr>
        <p:spPr>
          <a:xfrm>
            <a:off x="697072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A short summary</a:t>
            </a:r>
            <a:endParaRPr sz="1300">
              <a:latin typeface="Lora"/>
              <a:ea typeface="Lora"/>
              <a:cs typeface="Lora"/>
              <a:sym typeface="Lora"/>
            </a:endParaRPr>
          </a:p>
        </p:txBody>
      </p:sp>
      <p:cxnSp>
        <p:nvCxnSpPr>
          <p:cNvPr id="218" name="Google Shape;218;p36"/>
          <p:cNvCxnSpPr/>
          <p:nvPr/>
        </p:nvCxnSpPr>
        <p:spPr>
          <a:xfrm>
            <a:off x="5316200" y="3259325"/>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36"/>
          <p:cNvCxnSpPr/>
          <p:nvPr/>
        </p:nvCxnSpPr>
        <p:spPr>
          <a:xfrm>
            <a:off x="6583413" y="3259325"/>
            <a:ext cx="33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225" name="Google Shape;225;p37"/>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226" name="Google Shape;226;p37"/>
          <p:cNvSpPr/>
          <p:nvPr/>
        </p:nvSpPr>
        <p:spPr>
          <a:xfrm>
            <a:off x="399917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Jeg kan ikke lide pølser</a:t>
            </a:r>
            <a:endParaRPr sz="1300">
              <a:latin typeface="Lora"/>
              <a:ea typeface="Lora"/>
              <a:cs typeface="Lora"/>
              <a:sym typeface="Lora"/>
            </a:endParaRPr>
          </a:p>
        </p:txBody>
      </p:sp>
      <p:sp>
        <p:nvSpPr>
          <p:cNvPr id="227" name="Google Shape;227;p37"/>
          <p:cNvSpPr/>
          <p:nvPr/>
        </p:nvSpPr>
        <p:spPr>
          <a:xfrm>
            <a:off x="5735301" y="2972975"/>
            <a:ext cx="798300" cy="57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model</a:t>
            </a:r>
            <a:endParaRPr b="1" sz="1300">
              <a:solidFill>
                <a:schemeClr val="lt1"/>
              </a:solidFill>
              <a:latin typeface="Lora"/>
              <a:ea typeface="Lora"/>
              <a:cs typeface="Lora"/>
              <a:sym typeface="Lora"/>
            </a:endParaRPr>
          </a:p>
        </p:txBody>
      </p:sp>
      <p:sp>
        <p:nvSpPr>
          <p:cNvPr id="228" name="Google Shape;228;p37"/>
          <p:cNvSpPr/>
          <p:nvPr/>
        </p:nvSpPr>
        <p:spPr>
          <a:xfrm>
            <a:off x="697072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ora"/>
                <a:ea typeface="Lora"/>
                <a:cs typeface="Lora"/>
                <a:sym typeface="Lora"/>
              </a:rPr>
              <a:t>I don’t like sausages</a:t>
            </a:r>
            <a:endParaRPr sz="1300">
              <a:latin typeface="Lora"/>
              <a:ea typeface="Lora"/>
              <a:cs typeface="Lora"/>
              <a:sym typeface="Lora"/>
            </a:endParaRPr>
          </a:p>
        </p:txBody>
      </p:sp>
      <p:cxnSp>
        <p:nvCxnSpPr>
          <p:cNvPr id="229" name="Google Shape;229;p37"/>
          <p:cNvCxnSpPr/>
          <p:nvPr/>
        </p:nvCxnSpPr>
        <p:spPr>
          <a:xfrm>
            <a:off x="5316200" y="3259325"/>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37"/>
          <p:cNvCxnSpPr/>
          <p:nvPr/>
        </p:nvCxnSpPr>
        <p:spPr>
          <a:xfrm>
            <a:off x="6583413" y="3259325"/>
            <a:ext cx="33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236" name="Google Shape;236;p38"/>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237" name="Google Shape;237;p38"/>
          <p:cNvSpPr/>
          <p:nvPr/>
        </p:nvSpPr>
        <p:spPr>
          <a:xfrm>
            <a:off x="399917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Are cats mammals?</a:t>
            </a:r>
            <a:endParaRPr sz="1300">
              <a:latin typeface="Lora"/>
              <a:ea typeface="Lora"/>
              <a:cs typeface="Lora"/>
              <a:sym typeface="Lora"/>
            </a:endParaRPr>
          </a:p>
          <a:p>
            <a:pPr indent="0" lvl="0" marL="0" rtl="0" algn="l">
              <a:spcBef>
                <a:spcPts val="0"/>
              </a:spcBef>
              <a:spcAft>
                <a:spcPts val="0"/>
              </a:spcAft>
              <a:buNone/>
            </a:pPr>
            <a:r>
              <a:rPr lang="en" sz="1300">
                <a:latin typeface="Lora"/>
                <a:ea typeface="Lora"/>
                <a:cs typeface="Lora"/>
                <a:sym typeface="Lora"/>
              </a:rPr>
              <a:t>A: Yes</a:t>
            </a:r>
            <a:endParaRPr sz="1300">
              <a:latin typeface="Lora"/>
              <a:ea typeface="Lora"/>
              <a:cs typeface="Lora"/>
              <a:sym typeface="Lora"/>
            </a:endParaRPr>
          </a:p>
          <a:p>
            <a:pPr indent="0" lvl="0" marL="0" rtl="0" algn="l">
              <a:spcBef>
                <a:spcPts val="0"/>
              </a:spcBef>
              <a:spcAft>
                <a:spcPts val="0"/>
              </a:spcAft>
              <a:buNone/>
            </a:pPr>
            <a:r>
              <a:rPr lang="en" sz="1300">
                <a:latin typeface="Lora"/>
                <a:ea typeface="Lora"/>
                <a:cs typeface="Lora"/>
                <a:sym typeface="Lora"/>
              </a:rPr>
              <a:t>B: No</a:t>
            </a:r>
            <a:endParaRPr sz="1300">
              <a:latin typeface="Lora"/>
              <a:ea typeface="Lora"/>
              <a:cs typeface="Lora"/>
              <a:sym typeface="Lora"/>
            </a:endParaRPr>
          </a:p>
        </p:txBody>
      </p:sp>
      <p:sp>
        <p:nvSpPr>
          <p:cNvPr id="238" name="Google Shape;238;p38"/>
          <p:cNvSpPr/>
          <p:nvPr/>
        </p:nvSpPr>
        <p:spPr>
          <a:xfrm>
            <a:off x="5735301" y="2972975"/>
            <a:ext cx="798300" cy="57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model</a:t>
            </a:r>
            <a:endParaRPr b="1" sz="1300">
              <a:solidFill>
                <a:schemeClr val="lt1"/>
              </a:solidFill>
              <a:latin typeface="Lora"/>
              <a:ea typeface="Lora"/>
              <a:cs typeface="Lora"/>
              <a:sym typeface="Lora"/>
            </a:endParaRPr>
          </a:p>
        </p:txBody>
      </p:sp>
      <p:sp>
        <p:nvSpPr>
          <p:cNvPr id="239" name="Google Shape;239;p38"/>
          <p:cNvSpPr/>
          <p:nvPr/>
        </p:nvSpPr>
        <p:spPr>
          <a:xfrm>
            <a:off x="6970725" y="2842625"/>
            <a:ext cx="5748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   A</a:t>
            </a:r>
            <a:endParaRPr sz="1300">
              <a:latin typeface="Lora"/>
              <a:ea typeface="Lora"/>
              <a:cs typeface="Lora"/>
              <a:sym typeface="Lora"/>
            </a:endParaRPr>
          </a:p>
        </p:txBody>
      </p:sp>
      <p:cxnSp>
        <p:nvCxnSpPr>
          <p:cNvPr id="240" name="Google Shape;240;p38"/>
          <p:cNvCxnSpPr/>
          <p:nvPr/>
        </p:nvCxnSpPr>
        <p:spPr>
          <a:xfrm>
            <a:off x="5316200" y="3259325"/>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38"/>
          <p:cNvCxnSpPr/>
          <p:nvPr/>
        </p:nvCxnSpPr>
        <p:spPr>
          <a:xfrm>
            <a:off x="6583413" y="3259325"/>
            <a:ext cx="33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277325" y="155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examples of predictive tasks</a:t>
            </a:r>
            <a:endParaRPr>
              <a:latin typeface="Lora"/>
              <a:ea typeface="Lora"/>
              <a:cs typeface="Lora"/>
              <a:sym typeface="Lora"/>
            </a:endParaRPr>
          </a:p>
        </p:txBody>
      </p:sp>
      <p:sp>
        <p:nvSpPr>
          <p:cNvPr id="247" name="Google Shape;247;p39"/>
          <p:cNvSpPr txBox="1"/>
          <p:nvPr>
            <p:ph idx="1" type="body"/>
          </p:nvPr>
        </p:nvSpPr>
        <p:spPr>
          <a:xfrm>
            <a:off x="253078" y="2399300"/>
            <a:ext cx="3746100" cy="197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Sentiment Classification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Named Entity Recognition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Text summarization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Machine Translation</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Question-answering</a:t>
            </a:r>
            <a:endParaRPr sz="1600">
              <a:solidFill>
                <a:schemeClr val="dk1"/>
              </a:solidFill>
              <a:latin typeface="Lora"/>
              <a:ea typeface="Lora"/>
              <a:cs typeface="Lora"/>
              <a:sym typeface="Lora"/>
            </a:endParaRPr>
          </a:p>
        </p:txBody>
      </p:sp>
      <p:sp>
        <p:nvSpPr>
          <p:cNvPr id="248" name="Google Shape;248;p39"/>
          <p:cNvSpPr/>
          <p:nvPr/>
        </p:nvSpPr>
        <p:spPr>
          <a:xfrm>
            <a:off x="3999175" y="2842625"/>
            <a:ext cx="12990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Are cats mammals?</a:t>
            </a:r>
            <a:endParaRPr sz="1300">
              <a:latin typeface="Lora"/>
              <a:ea typeface="Lora"/>
              <a:cs typeface="Lora"/>
              <a:sym typeface="Lora"/>
            </a:endParaRPr>
          </a:p>
          <a:p>
            <a:pPr indent="0" lvl="0" marL="0" rtl="0" algn="l">
              <a:spcBef>
                <a:spcPts val="0"/>
              </a:spcBef>
              <a:spcAft>
                <a:spcPts val="0"/>
              </a:spcAft>
              <a:buNone/>
            </a:pPr>
            <a:r>
              <a:rPr lang="en" sz="1300">
                <a:latin typeface="Lora"/>
                <a:ea typeface="Lora"/>
                <a:cs typeface="Lora"/>
                <a:sym typeface="Lora"/>
              </a:rPr>
              <a:t>A: Yes</a:t>
            </a:r>
            <a:endParaRPr sz="1300">
              <a:latin typeface="Lora"/>
              <a:ea typeface="Lora"/>
              <a:cs typeface="Lora"/>
              <a:sym typeface="Lora"/>
            </a:endParaRPr>
          </a:p>
          <a:p>
            <a:pPr indent="0" lvl="0" marL="0" rtl="0" algn="l">
              <a:spcBef>
                <a:spcPts val="0"/>
              </a:spcBef>
              <a:spcAft>
                <a:spcPts val="0"/>
              </a:spcAft>
              <a:buNone/>
            </a:pPr>
            <a:r>
              <a:rPr lang="en" sz="1300">
                <a:latin typeface="Lora"/>
                <a:ea typeface="Lora"/>
                <a:cs typeface="Lora"/>
                <a:sym typeface="Lora"/>
              </a:rPr>
              <a:t>B: No</a:t>
            </a:r>
            <a:endParaRPr sz="1300">
              <a:latin typeface="Lora"/>
              <a:ea typeface="Lora"/>
              <a:cs typeface="Lora"/>
              <a:sym typeface="Lora"/>
            </a:endParaRPr>
          </a:p>
        </p:txBody>
      </p:sp>
      <p:sp>
        <p:nvSpPr>
          <p:cNvPr id="249" name="Google Shape;249;p39"/>
          <p:cNvSpPr/>
          <p:nvPr/>
        </p:nvSpPr>
        <p:spPr>
          <a:xfrm>
            <a:off x="5735301" y="2972975"/>
            <a:ext cx="798300" cy="57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ora"/>
                <a:ea typeface="Lora"/>
                <a:cs typeface="Lora"/>
                <a:sym typeface="Lora"/>
              </a:rPr>
              <a:t>model</a:t>
            </a:r>
            <a:endParaRPr b="1" sz="1300">
              <a:solidFill>
                <a:schemeClr val="lt1"/>
              </a:solidFill>
              <a:latin typeface="Lora"/>
              <a:ea typeface="Lora"/>
              <a:cs typeface="Lora"/>
              <a:sym typeface="Lora"/>
            </a:endParaRPr>
          </a:p>
        </p:txBody>
      </p:sp>
      <p:sp>
        <p:nvSpPr>
          <p:cNvPr id="250" name="Google Shape;250;p39"/>
          <p:cNvSpPr/>
          <p:nvPr/>
        </p:nvSpPr>
        <p:spPr>
          <a:xfrm>
            <a:off x="6970725" y="2842625"/>
            <a:ext cx="574800" cy="83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ora"/>
                <a:ea typeface="Lora"/>
                <a:cs typeface="Lora"/>
                <a:sym typeface="Lora"/>
              </a:rPr>
              <a:t>   A</a:t>
            </a:r>
            <a:endParaRPr sz="1300">
              <a:latin typeface="Lora"/>
              <a:ea typeface="Lora"/>
              <a:cs typeface="Lora"/>
              <a:sym typeface="Lora"/>
            </a:endParaRPr>
          </a:p>
        </p:txBody>
      </p:sp>
      <p:cxnSp>
        <p:nvCxnSpPr>
          <p:cNvPr id="251" name="Google Shape;251;p39"/>
          <p:cNvCxnSpPr/>
          <p:nvPr/>
        </p:nvCxnSpPr>
        <p:spPr>
          <a:xfrm>
            <a:off x="5316200" y="3259325"/>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39"/>
          <p:cNvCxnSpPr/>
          <p:nvPr/>
        </p:nvCxnSpPr>
        <p:spPr>
          <a:xfrm>
            <a:off x="6583413" y="3259325"/>
            <a:ext cx="337500" cy="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9"/>
          <p:cNvSpPr txBox="1"/>
          <p:nvPr>
            <p:ph idx="1" type="body"/>
          </p:nvPr>
        </p:nvSpPr>
        <p:spPr>
          <a:xfrm>
            <a:off x="3799425" y="4022225"/>
            <a:ext cx="4505700" cy="833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600">
                <a:solidFill>
                  <a:schemeClr val="dk1"/>
                </a:solidFill>
                <a:latin typeface="Lora"/>
                <a:ea typeface="Lora"/>
                <a:cs typeface="Lora"/>
                <a:sym typeface="Lora"/>
              </a:rPr>
              <a:t>A lot of these tasks are actually a form of </a:t>
            </a:r>
            <a:r>
              <a:rPr b="1" lang="en" sz="1600">
                <a:solidFill>
                  <a:schemeClr val="dk1"/>
                </a:solidFill>
                <a:latin typeface="Lora"/>
                <a:ea typeface="Lora"/>
                <a:cs typeface="Lora"/>
                <a:sym typeface="Lora"/>
              </a:rPr>
              <a:t>classification</a:t>
            </a:r>
            <a:r>
              <a:rPr lang="en" sz="1600">
                <a:solidFill>
                  <a:schemeClr val="dk1"/>
                </a:solidFill>
                <a:latin typeface="Lora"/>
                <a:ea typeface="Lora"/>
                <a:cs typeface="Lora"/>
                <a:sym typeface="Lora"/>
              </a:rPr>
              <a:t> or a form of </a:t>
            </a:r>
            <a:r>
              <a:rPr b="1" lang="en" sz="1600">
                <a:solidFill>
                  <a:schemeClr val="dk1"/>
                </a:solidFill>
                <a:latin typeface="Lora"/>
                <a:ea typeface="Lora"/>
                <a:cs typeface="Lora"/>
                <a:sym typeface="Lora"/>
              </a:rPr>
              <a:t>language generation</a:t>
            </a:r>
            <a:endParaRPr b="1" sz="1600">
              <a:solidFill>
                <a:schemeClr val="dk1"/>
              </a:solidFill>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647600" y="2571750"/>
            <a:ext cx="584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latin typeface="Lora"/>
                <a:ea typeface="Lora"/>
                <a:cs typeface="Lora"/>
                <a:sym typeface="Lora"/>
              </a:rPr>
              <a:t>Where are we now? What can current systems do?</a:t>
            </a:r>
            <a:endParaRPr sz="20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47225" y="531600"/>
            <a:ext cx="698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Towards “universal models”</a:t>
            </a:r>
            <a:endParaRPr sz="2000">
              <a:latin typeface="Lora"/>
              <a:ea typeface="Lora"/>
              <a:cs typeface="Lora"/>
              <a:sym typeface="Lora"/>
            </a:endParaRPr>
          </a:p>
        </p:txBody>
      </p:sp>
      <p:pic>
        <p:nvPicPr>
          <p:cNvPr id="264" name="Google Shape;264;p41"/>
          <p:cNvPicPr preferRelativeResize="0"/>
          <p:nvPr/>
        </p:nvPicPr>
        <p:blipFill>
          <a:blip r:embed="rId3">
            <a:alphaModFix/>
          </a:blip>
          <a:stretch>
            <a:fillRect/>
          </a:stretch>
        </p:blipFill>
        <p:spPr>
          <a:xfrm>
            <a:off x="347225" y="1172675"/>
            <a:ext cx="5665424" cy="3439225"/>
          </a:xfrm>
          <a:prstGeom prst="rect">
            <a:avLst/>
          </a:prstGeom>
          <a:noFill/>
          <a:ln>
            <a:noFill/>
          </a:ln>
        </p:spPr>
      </p:pic>
      <p:sp>
        <p:nvSpPr>
          <p:cNvPr id="265" name="Google Shape;265;p41"/>
          <p:cNvSpPr txBox="1"/>
          <p:nvPr>
            <p:ph type="title"/>
          </p:nvPr>
        </p:nvSpPr>
        <p:spPr>
          <a:xfrm>
            <a:off x="6414500" y="2102100"/>
            <a:ext cx="25302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ora"/>
                <a:ea typeface="Lora"/>
                <a:cs typeface="Lora"/>
                <a:sym typeface="Lora"/>
              </a:rPr>
              <a:t>Modern systems learn to perform </a:t>
            </a:r>
            <a:r>
              <a:rPr b="1" lang="en" sz="1400">
                <a:latin typeface="Lora"/>
                <a:ea typeface="Lora"/>
                <a:cs typeface="Lora"/>
                <a:sym typeface="Lora"/>
              </a:rPr>
              <a:t>many of these tasks at once </a:t>
            </a:r>
            <a:r>
              <a:rPr lang="en" sz="1400">
                <a:latin typeface="Lora"/>
                <a:ea typeface="Lora"/>
                <a:cs typeface="Lora"/>
                <a:sym typeface="Lora"/>
              </a:rPr>
              <a:t>through a combination of training on general language tasks and task-specific </a:t>
            </a:r>
            <a:r>
              <a:rPr lang="en" sz="1400">
                <a:latin typeface="Lora"/>
                <a:ea typeface="Lora"/>
                <a:cs typeface="Lora"/>
                <a:sym typeface="Lora"/>
              </a:rPr>
              <a:t>training</a:t>
            </a:r>
            <a:r>
              <a:rPr lang="en" sz="1400">
                <a:latin typeface="Lora"/>
                <a:ea typeface="Lora"/>
                <a:cs typeface="Lora"/>
                <a:sym typeface="Lora"/>
              </a:rPr>
              <a:t>.</a:t>
            </a:r>
            <a:endParaRPr sz="14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2"/>
          <p:cNvPicPr preferRelativeResize="0"/>
          <p:nvPr/>
        </p:nvPicPr>
        <p:blipFill>
          <a:blip r:embed="rId3">
            <a:alphaModFix/>
          </a:blip>
          <a:stretch>
            <a:fillRect/>
          </a:stretch>
        </p:blipFill>
        <p:spPr>
          <a:xfrm>
            <a:off x="1605500" y="888475"/>
            <a:ext cx="6434915" cy="3964226"/>
          </a:xfrm>
          <a:prstGeom prst="rect">
            <a:avLst/>
          </a:prstGeom>
          <a:noFill/>
          <a:ln>
            <a:noFill/>
          </a:ln>
        </p:spPr>
      </p:pic>
      <p:sp>
        <p:nvSpPr>
          <p:cNvPr id="271" name="Google Shape;271;p42"/>
          <p:cNvSpPr txBox="1"/>
          <p:nvPr>
            <p:ph type="title"/>
          </p:nvPr>
        </p:nvSpPr>
        <p:spPr>
          <a:xfrm>
            <a:off x="347225" y="301775"/>
            <a:ext cx="698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Towards “universal models”</a:t>
            </a:r>
            <a:endParaRPr sz="20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5200" y="411300"/>
            <a:ext cx="4066800" cy="381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Lora"/>
                <a:ea typeface="Lora"/>
                <a:cs typeface="Lora"/>
                <a:sym typeface="Lora"/>
              </a:rPr>
              <a:t>things I </a:t>
            </a:r>
            <a:r>
              <a:rPr lang="en" sz="2000">
                <a:latin typeface="Lora"/>
                <a:ea typeface="Lora"/>
                <a:cs typeface="Lora"/>
                <a:sym typeface="Lora"/>
              </a:rPr>
              <a:t>hope to teach you</a:t>
            </a:r>
            <a:endParaRPr sz="2000">
              <a:solidFill>
                <a:srgbClr val="000000"/>
              </a:solidFill>
              <a:latin typeface="Lora"/>
              <a:ea typeface="Lora"/>
              <a:cs typeface="Lora"/>
              <a:sym typeface="Lora"/>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90000"/>
              </a:lnSpc>
              <a:spcBef>
                <a:spcPts val="1000"/>
              </a:spcBef>
              <a:spcAft>
                <a:spcPts val="0"/>
              </a:spcAft>
              <a:buClr>
                <a:srgbClr val="434343"/>
              </a:buClr>
              <a:buSzPts val="1500"/>
              <a:buFont typeface="Lora"/>
              <a:buChar char="●"/>
            </a:pPr>
            <a:r>
              <a:rPr lang="en" sz="1500">
                <a:solidFill>
                  <a:srgbClr val="434343"/>
                </a:solidFill>
                <a:latin typeface="Lora"/>
                <a:ea typeface="Lora"/>
                <a:cs typeface="Lora"/>
                <a:sym typeface="Lora"/>
              </a:rPr>
              <a:t>Foundations of modern methods for Natural Language Processing (with a strong focus on machine learning methods)</a:t>
            </a:r>
            <a:endParaRPr sz="1500">
              <a:solidFill>
                <a:srgbClr val="434343"/>
              </a:solidFill>
              <a:latin typeface="Lora"/>
              <a:ea typeface="Lora"/>
              <a:cs typeface="Lora"/>
              <a:sym typeface="Lora"/>
            </a:endParaRPr>
          </a:p>
          <a:p>
            <a:pPr indent="0" lvl="0" marL="0" rtl="0" algn="l">
              <a:lnSpc>
                <a:spcPct val="90000"/>
              </a:lnSpc>
              <a:spcBef>
                <a:spcPts val="1000"/>
              </a:spcBef>
              <a:spcAft>
                <a:spcPts val="0"/>
              </a:spcAft>
              <a:buNone/>
            </a:pPr>
            <a:r>
              <a:t/>
            </a:r>
            <a:endParaRPr sz="1500">
              <a:solidFill>
                <a:srgbClr val="434343"/>
              </a:solidFill>
              <a:latin typeface="Lora"/>
              <a:ea typeface="Lora"/>
              <a:cs typeface="Lora"/>
              <a:sym typeface="Lora"/>
            </a:endParaRPr>
          </a:p>
          <a:p>
            <a:pPr indent="-323850" lvl="0" marL="457200" rtl="0" algn="l">
              <a:lnSpc>
                <a:spcPct val="90000"/>
              </a:lnSpc>
              <a:spcBef>
                <a:spcPts val="1000"/>
              </a:spcBef>
              <a:spcAft>
                <a:spcPts val="0"/>
              </a:spcAft>
              <a:buClr>
                <a:srgbClr val="434343"/>
              </a:buClr>
              <a:buSzPts val="1500"/>
              <a:buFont typeface="Lora"/>
              <a:buChar char="●"/>
            </a:pPr>
            <a:r>
              <a:rPr lang="en" sz="1500">
                <a:solidFill>
                  <a:srgbClr val="434343"/>
                </a:solidFill>
                <a:latin typeface="Lora"/>
                <a:ea typeface="Lora"/>
                <a:cs typeface="Lora"/>
                <a:sym typeface="Lora"/>
              </a:rPr>
              <a:t>An overall understanding of the issues arising with building systems that can effectively “understand” and produce language</a:t>
            </a:r>
            <a:endParaRPr sz="1500">
              <a:solidFill>
                <a:srgbClr val="434343"/>
              </a:solidFill>
              <a:latin typeface="Lora"/>
              <a:ea typeface="Lora"/>
              <a:cs typeface="Lora"/>
              <a:sym typeface="Lora"/>
            </a:endParaRPr>
          </a:p>
          <a:p>
            <a:pPr indent="0" lvl="0" marL="0" rtl="0" algn="l">
              <a:lnSpc>
                <a:spcPct val="90000"/>
              </a:lnSpc>
              <a:spcBef>
                <a:spcPts val="1000"/>
              </a:spcBef>
              <a:spcAft>
                <a:spcPts val="0"/>
              </a:spcAft>
              <a:buNone/>
            </a:pPr>
            <a:r>
              <a:t/>
            </a:r>
            <a:endParaRPr sz="1500">
              <a:solidFill>
                <a:srgbClr val="434343"/>
              </a:solidFill>
              <a:latin typeface="Lora"/>
              <a:ea typeface="Lora"/>
              <a:cs typeface="Lora"/>
              <a:sym typeface="Lora"/>
            </a:endParaRPr>
          </a:p>
          <a:p>
            <a:pPr indent="-323850" lvl="0" marL="457200" rtl="0" algn="l">
              <a:lnSpc>
                <a:spcPct val="90000"/>
              </a:lnSpc>
              <a:spcBef>
                <a:spcPts val="1000"/>
              </a:spcBef>
              <a:spcAft>
                <a:spcPts val="0"/>
              </a:spcAft>
              <a:buClr>
                <a:srgbClr val="434343"/>
              </a:buClr>
              <a:buSzPts val="1500"/>
              <a:buFont typeface="Lora"/>
              <a:buChar char="●"/>
            </a:pPr>
            <a:r>
              <a:rPr lang="en" sz="1500">
                <a:solidFill>
                  <a:srgbClr val="434343"/>
                </a:solidFill>
                <a:latin typeface="Lora"/>
                <a:ea typeface="Lora"/>
                <a:cs typeface="Lora"/>
                <a:sym typeface="Lora"/>
              </a:rPr>
              <a:t>The ability to identify questions concerning relations between the way artificial systems process language, and the way humans do so</a:t>
            </a:r>
            <a:endParaRPr sz="1500">
              <a:solidFill>
                <a:srgbClr val="434343"/>
              </a:solidFill>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47225" y="186450"/>
            <a:ext cx="698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o</a:t>
            </a:r>
            <a:r>
              <a:rPr lang="en" sz="2000">
                <a:latin typeface="Lora"/>
                <a:ea typeface="Lora"/>
                <a:cs typeface="Lora"/>
                <a:sym typeface="Lora"/>
              </a:rPr>
              <a:t>r … ?</a:t>
            </a:r>
            <a:endParaRPr sz="2000">
              <a:latin typeface="Lora"/>
              <a:ea typeface="Lora"/>
              <a:cs typeface="Lora"/>
              <a:sym typeface="Lora"/>
            </a:endParaRPr>
          </a:p>
        </p:txBody>
      </p:sp>
      <p:pic>
        <p:nvPicPr>
          <p:cNvPr id="277" name="Google Shape;277;p43"/>
          <p:cNvPicPr preferRelativeResize="0"/>
          <p:nvPr/>
        </p:nvPicPr>
        <p:blipFill>
          <a:blip r:embed="rId3">
            <a:alphaModFix/>
          </a:blip>
          <a:stretch>
            <a:fillRect/>
          </a:stretch>
        </p:blipFill>
        <p:spPr>
          <a:xfrm>
            <a:off x="347225" y="851425"/>
            <a:ext cx="5485465" cy="39642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4"/>
          <p:cNvPicPr preferRelativeResize="0"/>
          <p:nvPr/>
        </p:nvPicPr>
        <p:blipFill>
          <a:blip r:embed="rId3">
            <a:alphaModFix amt="20000"/>
          </a:blip>
          <a:stretch>
            <a:fillRect/>
          </a:stretch>
        </p:blipFill>
        <p:spPr>
          <a:xfrm>
            <a:off x="348425" y="589638"/>
            <a:ext cx="5485465" cy="3964223"/>
          </a:xfrm>
          <a:prstGeom prst="rect">
            <a:avLst/>
          </a:prstGeom>
          <a:noFill/>
          <a:ln>
            <a:noFill/>
          </a:ln>
        </p:spPr>
      </p:pic>
      <p:sp>
        <p:nvSpPr>
          <p:cNvPr id="283" name="Google Shape;283;p44"/>
          <p:cNvSpPr txBox="1"/>
          <p:nvPr>
            <p:ph idx="1" type="body"/>
          </p:nvPr>
        </p:nvSpPr>
        <p:spPr>
          <a:xfrm>
            <a:off x="4819875" y="1152475"/>
            <a:ext cx="4012500" cy="32052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Font typeface="Lora"/>
              <a:buChar char="●"/>
            </a:pPr>
            <a:r>
              <a:rPr lang="en" sz="1400">
                <a:solidFill>
                  <a:schemeClr val="dk1"/>
                </a:solidFill>
                <a:latin typeface="Lora"/>
                <a:ea typeface="Lora"/>
                <a:cs typeface="Lora"/>
                <a:sym typeface="Lora"/>
              </a:rPr>
              <a:t>distils an analog signal into extremely useful</a:t>
            </a:r>
            <a:r>
              <a:rPr i="1" lang="en" sz="1400">
                <a:solidFill>
                  <a:schemeClr val="dk1"/>
                </a:solidFill>
                <a:latin typeface="Lora"/>
                <a:ea typeface="Lora"/>
                <a:cs typeface="Lora"/>
                <a:sym typeface="Lora"/>
              </a:rPr>
              <a:t> </a:t>
            </a:r>
            <a:r>
              <a:rPr lang="en" sz="1400">
                <a:solidFill>
                  <a:schemeClr val="dk1"/>
                </a:solidFill>
                <a:latin typeface="Lora"/>
                <a:ea typeface="Lora"/>
                <a:cs typeface="Lora"/>
                <a:sym typeface="Lora"/>
              </a:rPr>
              <a:t>representations</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latin typeface="Lora"/>
              <a:ea typeface="Lora"/>
              <a:cs typeface="Lora"/>
              <a:sym typeface="Lora"/>
            </a:endParaRPr>
          </a:p>
          <a:p>
            <a:pPr indent="-310832" lvl="0" marL="457200" rtl="0" algn="l">
              <a:spcBef>
                <a:spcPts val="0"/>
              </a:spcBef>
              <a:spcAft>
                <a:spcPts val="0"/>
              </a:spcAft>
              <a:buClr>
                <a:schemeClr val="dk1"/>
              </a:buClr>
              <a:buSzPct val="100000"/>
              <a:buFont typeface="Lora"/>
              <a:buChar char="●"/>
            </a:pPr>
            <a:r>
              <a:rPr lang="en" sz="1400">
                <a:solidFill>
                  <a:schemeClr val="dk1"/>
                </a:solidFill>
                <a:latin typeface="Lora"/>
                <a:ea typeface="Lora"/>
                <a:cs typeface="Lora"/>
                <a:sym typeface="Lora"/>
              </a:rPr>
              <a:t>flexibly performs multiple tasks (and can generalize to tasks it is </a:t>
            </a:r>
            <a:r>
              <a:rPr i="1" lang="en" sz="1400">
                <a:solidFill>
                  <a:schemeClr val="dk1"/>
                </a:solidFill>
                <a:latin typeface="Lora"/>
                <a:ea typeface="Lora"/>
                <a:cs typeface="Lora"/>
                <a:sym typeface="Lora"/>
              </a:rPr>
              <a:t>not </a:t>
            </a:r>
            <a:r>
              <a:rPr lang="en" sz="1400">
                <a:solidFill>
                  <a:schemeClr val="dk1"/>
                </a:solidFill>
                <a:latin typeface="Lora"/>
                <a:ea typeface="Lora"/>
                <a:cs typeface="Lora"/>
                <a:sym typeface="Lora"/>
              </a:rPr>
              <a:t>trained on, something called </a:t>
            </a:r>
            <a:r>
              <a:rPr i="1" lang="en" sz="1400">
                <a:solidFill>
                  <a:schemeClr val="dk1"/>
                </a:solidFill>
                <a:latin typeface="Lora"/>
                <a:ea typeface="Lora"/>
                <a:cs typeface="Lora"/>
                <a:sym typeface="Lora"/>
              </a:rPr>
              <a:t>few- </a:t>
            </a:r>
            <a:r>
              <a:rPr lang="en" sz="1400">
                <a:solidFill>
                  <a:schemeClr val="dk1"/>
                </a:solidFill>
                <a:latin typeface="Lora"/>
                <a:ea typeface="Lora"/>
                <a:cs typeface="Lora"/>
                <a:sym typeface="Lora"/>
              </a:rPr>
              <a:t>or </a:t>
            </a:r>
            <a:r>
              <a:rPr i="1" lang="en" sz="1400">
                <a:solidFill>
                  <a:schemeClr val="dk1"/>
                </a:solidFill>
                <a:latin typeface="Lora"/>
                <a:ea typeface="Lora"/>
                <a:cs typeface="Lora"/>
                <a:sym typeface="Lora"/>
              </a:rPr>
              <a:t>zero-shot </a:t>
            </a:r>
            <a:r>
              <a:rPr lang="en" sz="1400">
                <a:solidFill>
                  <a:schemeClr val="dk1"/>
                </a:solidFill>
                <a:latin typeface="Lora"/>
                <a:ea typeface="Lora"/>
                <a:cs typeface="Lora"/>
                <a:sym typeface="Lora"/>
              </a:rPr>
              <a:t>generalization)</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latin typeface="Lora"/>
              <a:ea typeface="Lora"/>
              <a:cs typeface="Lora"/>
              <a:sym typeface="Lora"/>
            </a:endParaRPr>
          </a:p>
          <a:p>
            <a:pPr indent="-310832" lvl="0" marL="457200" rtl="0" algn="l">
              <a:spcBef>
                <a:spcPts val="0"/>
              </a:spcBef>
              <a:spcAft>
                <a:spcPts val="0"/>
              </a:spcAft>
              <a:buClr>
                <a:schemeClr val="dk1"/>
              </a:buClr>
              <a:buSzPct val="100000"/>
              <a:buFont typeface="Lora"/>
              <a:buChar char="●"/>
            </a:pPr>
            <a:r>
              <a:rPr lang="en" sz="1400">
                <a:solidFill>
                  <a:schemeClr val="dk1"/>
                </a:solidFill>
                <a:latin typeface="Lora"/>
                <a:ea typeface="Lora"/>
                <a:cs typeface="Lora"/>
                <a:sym typeface="Lora"/>
              </a:rPr>
              <a:t>extremely fluent language generation</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latin typeface="Lora"/>
              <a:ea typeface="Lora"/>
              <a:cs typeface="Lora"/>
              <a:sym typeface="Lora"/>
            </a:endParaRPr>
          </a:p>
          <a:p>
            <a:pPr indent="-310832" lvl="0" marL="457200" rtl="0" algn="l">
              <a:spcBef>
                <a:spcPts val="0"/>
              </a:spcBef>
              <a:spcAft>
                <a:spcPts val="0"/>
              </a:spcAft>
              <a:buClr>
                <a:schemeClr val="dk1"/>
              </a:buClr>
              <a:buSzPct val="100000"/>
              <a:buFont typeface="Lora"/>
              <a:buChar char="●"/>
            </a:pPr>
            <a:r>
              <a:rPr lang="en" sz="1400">
                <a:solidFill>
                  <a:schemeClr val="dk1"/>
                </a:solidFill>
                <a:latin typeface="Lora"/>
                <a:ea typeface="Lora"/>
                <a:cs typeface="Lora"/>
                <a:sym typeface="Lora"/>
              </a:rPr>
              <a:t>b</a:t>
            </a:r>
            <a:r>
              <a:rPr lang="en" sz="1400">
                <a:solidFill>
                  <a:schemeClr val="dk1"/>
                </a:solidFill>
                <a:latin typeface="Lora"/>
                <a:ea typeface="Lora"/>
                <a:cs typeface="Lora"/>
                <a:sym typeface="Lora"/>
              </a:rPr>
              <a:t>ut does this model have any “deep” understanding of the linguistic task it is performing? does it have any command of “factual” information, any notion of truth?</a:t>
            </a:r>
            <a:endParaRPr i="1" sz="1400">
              <a:solidFill>
                <a:schemeClr val="dk1"/>
              </a:solidFill>
              <a:latin typeface="Lora"/>
              <a:ea typeface="Lora"/>
              <a:cs typeface="Lora"/>
              <a:sym typeface="Lo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1543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two questions for this semester</a:t>
            </a:r>
            <a:endParaRPr sz="2000">
              <a:latin typeface="Lora"/>
              <a:ea typeface="Lora"/>
              <a:cs typeface="Lora"/>
              <a:sym typeface="Lora"/>
            </a:endParaRPr>
          </a:p>
        </p:txBody>
      </p:sp>
      <p:sp>
        <p:nvSpPr>
          <p:cNvPr id="289" name="Google Shape;289;p45"/>
          <p:cNvSpPr txBox="1"/>
          <p:nvPr>
            <p:ph idx="1" type="body"/>
          </p:nvPr>
        </p:nvSpPr>
        <p:spPr>
          <a:xfrm>
            <a:off x="311700" y="2250475"/>
            <a:ext cx="8520600" cy="1970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Lora"/>
              <a:buChar char="●"/>
            </a:pPr>
            <a:r>
              <a:rPr b="1" lang="en" sz="1500">
                <a:solidFill>
                  <a:schemeClr val="dk1"/>
                </a:solidFill>
                <a:latin typeface="Lora"/>
                <a:ea typeface="Lora"/>
                <a:cs typeface="Lora"/>
                <a:sym typeface="Lora"/>
              </a:rPr>
              <a:t>Question #1</a:t>
            </a:r>
            <a:r>
              <a:rPr lang="en" sz="1500">
                <a:solidFill>
                  <a:schemeClr val="dk1"/>
                </a:solidFill>
                <a:latin typeface="Lora"/>
                <a:ea typeface="Lora"/>
                <a:cs typeface="Lora"/>
                <a:sym typeface="Lora"/>
              </a:rPr>
              <a:t>: </a:t>
            </a:r>
            <a:r>
              <a:rPr lang="en" sz="1500">
                <a:solidFill>
                  <a:schemeClr val="dk1"/>
                </a:solidFill>
                <a:latin typeface="Lora"/>
                <a:ea typeface="Lora"/>
                <a:cs typeface="Lora"/>
                <a:sym typeface="Lora"/>
              </a:rPr>
              <a:t>What does it take to build systems that can do things like these?</a:t>
            </a:r>
            <a:endParaRPr sz="1500">
              <a:solidFill>
                <a:schemeClr val="dk1"/>
              </a:solidFill>
              <a:latin typeface="Lora"/>
              <a:ea typeface="Lora"/>
              <a:cs typeface="Lora"/>
              <a:sym typeface="Lora"/>
            </a:endParaRPr>
          </a:p>
          <a:p>
            <a:pPr indent="-323850" lvl="0" marL="457200" rtl="0" algn="l">
              <a:spcBef>
                <a:spcPts val="0"/>
              </a:spcBef>
              <a:spcAft>
                <a:spcPts val="0"/>
              </a:spcAft>
              <a:buClr>
                <a:schemeClr val="dk1"/>
              </a:buClr>
              <a:buSzPts val="1500"/>
              <a:buFont typeface="Lora"/>
              <a:buChar char="●"/>
            </a:pPr>
            <a:r>
              <a:rPr b="1" lang="en" sz="1500">
                <a:solidFill>
                  <a:schemeClr val="dk1"/>
                </a:solidFill>
                <a:latin typeface="Lora"/>
                <a:ea typeface="Lora"/>
                <a:cs typeface="Lora"/>
                <a:sym typeface="Lora"/>
              </a:rPr>
              <a:t>Question #2</a:t>
            </a:r>
            <a:r>
              <a:rPr lang="en" sz="1500">
                <a:solidFill>
                  <a:schemeClr val="dk1"/>
                </a:solidFill>
                <a:latin typeface="Lora"/>
                <a:ea typeface="Lora"/>
                <a:cs typeface="Lora"/>
                <a:sym typeface="Lora"/>
              </a:rPr>
              <a:t>: What are these systems currently lacking</a:t>
            </a:r>
            <a:endParaRPr sz="1500">
              <a:solidFill>
                <a:schemeClr val="dk1"/>
              </a:solidFill>
              <a:latin typeface="Lora"/>
              <a:ea typeface="Lora"/>
              <a:cs typeface="Lora"/>
              <a:sym typeface="Lora"/>
            </a:endParaRPr>
          </a:p>
          <a:p>
            <a:pPr indent="-323850" lvl="1" marL="91440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Do they approach language like humans do?</a:t>
            </a:r>
            <a:endParaRPr sz="1500">
              <a:solidFill>
                <a:schemeClr val="dk1"/>
              </a:solidFill>
              <a:latin typeface="Lora"/>
              <a:ea typeface="Lora"/>
              <a:cs typeface="Lora"/>
              <a:sym typeface="Lora"/>
            </a:endParaRPr>
          </a:p>
          <a:p>
            <a:pPr indent="-323850" lvl="1" marL="91440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Which tasks do they find really, really hard?</a:t>
            </a:r>
            <a:endParaRPr sz="1500">
              <a:solidFill>
                <a:schemeClr val="dk1"/>
              </a:solidFill>
              <a:latin typeface="Lora"/>
              <a:ea typeface="Lora"/>
              <a:cs typeface="Lora"/>
              <a:sym typeface="Lora"/>
            </a:endParaRPr>
          </a:p>
          <a:p>
            <a:pPr indent="-323850" lvl="1" marL="91440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What unresolved ethical / societal issues have they raised?</a:t>
            </a:r>
            <a:endParaRPr sz="1500">
              <a:solidFill>
                <a:schemeClr val="dk1"/>
              </a:solidFill>
              <a:latin typeface="Lora"/>
              <a:ea typeface="Lora"/>
              <a:cs typeface="Lora"/>
              <a:sym typeface="Lo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6"/>
          <p:cNvPicPr preferRelativeResize="0"/>
          <p:nvPr/>
        </p:nvPicPr>
        <p:blipFill>
          <a:blip r:embed="rId3">
            <a:alphaModFix/>
          </a:blip>
          <a:stretch>
            <a:fillRect/>
          </a:stretch>
        </p:blipFill>
        <p:spPr>
          <a:xfrm>
            <a:off x="513825" y="1284725"/>
            <a:ext cx="7063025" cy="2148574"/>
          </a:xfrm>
          <a:prstGeom prst="rect">
            <a:avLst/>
          </a:prstGeom>
          <a:noFill/>
          <a:ln>
            <a:noFill/>
          </a:ln>
        </p:spPr>
      </p:pic>
      <p:cxnSp>
        <p:nvCxnSpPr>
          <p:cNvPr id="295" name="Google Shape;295;p46"/>
          <p:cNvCxnSpPr/>
          <p:nvPr/>
        </p:nvCxnSpPr>
        <p:spPr>
          <a:xfrm flipH="1" rot="10800000">
            <a:off x="6792650" y="2341225"/>
            <a:ext cx="1937400" cy="114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6"/>
          <p:cNvCxnSpPr/>
          <p:nvPr/>
        </p:nvCxnSpPr>
        <p:spPr>
          <a:xfrm>
            <a:off x="8730050" y="1635025"/>
            <a:ext cx="2400" cy="7062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46"/>
          <p:cNvSpPr txBox="1"/>
          <p:nvPr/>
        </p:nvSpPr>
        <p:spPr>
          <a:xfrm>
            <a:off x="8391650" y="1234825"/>
            <a:ext cx="6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2022</a:t>
            </a:r>
            <a:endParaRPr b="1">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7"/>
          <p:cNvPicPr preferRelativeResize="0"/>
          <p:nvPr/>
        </p:nvPicPr>
        <p:blipFill>
          <a:blip r:embed="rId3">
            <a:alphaModFix amt="10000"/>
          </a:blip>
          <a:stretch>
            <a:fillRect/>
          </a:stretch>
        </p:blipFill>
        <p:spPr>
          <a:xfrm>
            <a:off x="513825" y="1284725"/>
            <a:ext cx="7063025" cy="2148574"/>
          </a:xfrm>
          <a:prstGeom prst="rect">
            <a:avLst/>
          </a:prstGeom>
          <a:noFill/>
          <a:ln>
            <a:noFill/>
          </a:ln>
        </p:spPr>
      </p:pic>
      <p:cxnSp>
        <p:nvCxnSpPr>
          <p:cNvPr id="303" name="Google Shape;303;p47"/>
          <p:cNvCxnSpPr/>
          <p:nvPr/>
        </p:nvCxnSpPr>
        <p:spPr>
          <a:xfrm flipH="1" rot="10800000">
            <a:off x="6792650" y="2341225"/>
            <a:ext cx="1937400" cy="114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47"/>
          <p:cNvCxnSpPr/>
          <p:nvPr/>
        </p:nvCxnSpPr>
        <p:spPr>
          <a:xfrm>
            <a:off x="8730050" y="1635025"/>
            <a:ext cx="2400" cy="706200"/>
          </a:xfrm>
          <a:prstGeom prst="straightConnector1">
            <a:avLst/>
          </a:prstGeom>
          <a:noFill/>
          <a:ln cap="flat" cmpd="sng" w="9525">
            <a:solidFill>
              <a:schemeClr val="dk2"/>
            </a:solidFill>
            <a:prstDash val="solid"/>
            <a:round/>
            <a:headEnd len="med" w="med" type="none"/>
            <a:tailEnd len="med" w="med" type="none"/>
          </a:ln>
        </p:spPr>
      </p:cxnSp>
      <p:sp>
        <p:nvSpPr>
          <p:cNvPr id="305" name="Google Shape;305;p47"/>
          <p:cNvSpPr txBox="1"/>
          <p:nvPr/>
        </p:nvSpPr>
        <p:spPr>
          <a:xfrm>
            <a:off x="8391650" y="1234825"/>
            <a:ext cx="6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2022</a:t>
            </a:r>
            <a:endParaRPr b="1">
              <a:latin typeface="Lora"/>
              <a:ea typeface="Lora"/>
              <a:cs typeface="Lora"/>
              <a:sym typeface="Lora"/>
            </a:endParaRPr>
          </a:p>
        </p:txBody>
      </p:sp>
      <p:sp>
        <p:nvSpPr>
          <p:cNvPr id="306" name="Google Shape;306;p47"/>
          <p:cNvSpPr txBox="1"/>
          <p:nvPr/>
        </p:nvSpPr>
        <p:spPr>
          <a:xfrm>
            <a:off x="6931050" y="3044875"/>
            <a:ext cx="193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Most of what we will study and enable these systems actually happened </a:t>
            </a:r>
            <a:r>
              <a:rPr b="1" i="1" lang="en" sz="1200">
                <a:latin typeface="Lora"/>
                <a:ea typeface="Lora"/>
                <a:cs typeface="Lora"/>
                <a:sym typeface="Lora"/>
              </a:rPr>
              <a:t>here</a:t>
            </a:r>
            <a:r>
              <a:rPr b="1" lang="en" sz="1200">
                <a:latin typeface="Lora"/>
                <a:ea typeface="Lora"/>
                <a:cs typeface="Lora"/>
                <a:sym typeface="Lora"/>
              </a:rPr>
              <a:t>.</a:t>
            </a:r>
            <a:endParaRPr b="1" sz="1200">
              <a:latin typeface="Lora"/>
              <a:ea typeface="Lora"/>
              <a:cs typeface="Lora"/>
              <a:sym typeface="Lora"/>
            </a:endParaRPr>
          </a:p>
        </p:txBody>
      </p:sp>
      <p:cxnSp>
        <p:nvCxnSpPr>
          <p:cNvPr id="307" name="Google Shape;307;p47"/>
          <p:cNvCxnSpPr/>
          <p:nvPr/>
        </p:nvCxnSpPr>
        <p:spPr>
          <a:xfrm>
            <a:off x="6758050" y="2629425"/>
            <a:ext cx="357600" cy="346200"/>
          </a:xfrm>
          <a:prstGeom prst="straightConnector1">
            <a:avLst/>
          </a:prstGeom>
          <a:noFill/>
          <a:ln cap="flat" cmpd="sng" w="9525">
            <a:solidFill>
              <a:srgbClr val="FF0000"/>
            </a:solidFill>
            <a:prstDash val="solid"/>
            <a:round/>
            <a:headEnd len="med" w="med" type="none"/>
            <a:tailEnd len="med" w="med" type="none"/>
          </a:ln>
        </p:spPr>
      </p:cxnSp>
      <p:cxnSp>
        <p:nvCxnSpPr>
          <p:cNvPr id="308" name="Google Shape;308;p47"/>
          <p:cNvCxnSpPr/>
          <p:nvPr/>
        </p:nvCxnSpPr>
        <p:spPr>
          <a:xfrm flipH="1" rot="10800000">
            <a:off x="8280500" y="2502550"/>
            <a:ext cx="380700" cy="392400"/>
          </a:xfrm>
          <a:prstGeom prst="straightConnector1">
            <a:avLst/>
          </a:prstGeom>
          <a:noFill/>
          <a:ln cap="flat" cmpd="sng" w="9525">
            <a:solidFill>
              <a:srgbClr val="FF0000"/>
            </a:solidFill>
            <a:prstDash val="solid"/>
            <a:round/>
            <a:headEnd len="med" w="med" type="none"/>
            <a:tailEnd len="med" w="med" type="none"/>
          </a:ln>
        </p:spPr>
      </p:cxnSp>
      <p:sp>
        <p:nvSpPr>
          <p:cNvPr id="309" name="Google Shape;309;p47"/>
          <p:cNvSpPr txBox="1"/>
          <p:nvPr/>
        </p:nvSpPr>
        <p:spPr>
          <a:xfrm>
            <a:off x="5662450" y="680725"/>
            <a:ext cx="1730100" cy="554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AKA, the advent of </a:t>
            </a:r>
            <a:r>
              <a:rPr b="1" i="1" lang="en" sz="1200">
                <a:latin typeface="Lora"/>
                <a:ea typeface="Lora"/>
                <a:cs typeface="Lora"/>
                <a:sym typeface="Lora"/>
              </a:rPr>
              <a:t>transformers</a:t>
            </a:r>
            <a:endParaRPr b="1" i="1" sz="1200">
              <a:latin typeface="Lora"/>
              <a:ea typeface="Lora"/>
              <a:cs typeface="Lora"/>
              <a:sym typeface="Lor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193475" y="1008050"/>
            <a:ext cx="26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question #1</a:t>
            </a:r>
            <a:endParaRPr>
              <a:latin typeface="Lora"/>
              <a:ea typeface="Lora"/>
              <a:cs typeface="Lora"/>
              <a:sym typeface="Lora"/>
            </a:endParaRPr>
          </a:p>
        </p:txBody>
      </p:sp>
      <p:sp>
        <p:nvSpPr>
          <p:cNvPr id="315" name="Google Shape;315;p48"/>
          <p:cNvSpPr txBox="1"/>
          <p:nvPr>
            <p:ph idx="1" type="body"/>
          </p:nvPr>
        </p:nvSpPr>
        <p:spPr>
          <a:xfrm>
            <a:off x="193475" y="1580750"/>
            <a:ext cx="8638800" cy="31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ora"/>
                <a:ea typeface="Lora"/>
                <a:cs typeface="Lora"/>
                <a:sym typeface="Lora"/>
              </a:rPr>
              <a:t>The basic question for this semester is the following: </a:t>
            </a:r>
            <a:r>
              <a:rPr b="1" lang="en" sz="1400">
                <a:solidFill>
                  <a:schemeClr val="dk1"/>
                </a:solidFill>
                <a:latin typeface="Lora"/>
                <a:ea typeface="Lora"/>
                <a:cs typeface="Lora"/>
                <a:sym typeface="Lora"/>
              </a:rPr>
              <a:t>how do we turn language (an analog, grounded, extremely versatile signal) into a numerical representation</a:t>
            </a:r>
            <a:r>
              <a:rPr lang="en" sz="1400">
                <a:solidFill>
                  <a:schemeClr val="dk1"/>
                </a:solidFill>
                <a:latin typeface="Lora"/>
                <a:ea typeface="Lora"/>
                <a:cs typeface="Lora"/>
                <a:sym typeface="Lora"/>
              </a:rPr>
              <a:t> that can be fed to a statistical model, and operated upon (analyzed, “understood”, or used to </a:t>
            </a:r>
            <a:r>
              <a:rPr i="1" lang="en" sz="1400">
                <a:solidFill>
                  <a:schemeClr val="dk1"/>
                </a:solidFill>
                <a:latin typeface="Lora"/>
                <a:ea typeface="Lora"/>
                <a:cs typeface="Lora"/>
                <a:sym typeface="Lora"/>
              </a:rPr>
              <a:t>generate </a:t>
            </a:r>
            <a:r>
              <a:rPr lang="en" sz="1400">
                <a:solidFill>
                  <a:schemeClr val="dk1"/>
                </a:solidFill>
                <a:latin typeface="Lora"/>
                <a:ea typeface="Lora"/>
                <a:cs typeface="Lora"/>
                <a:sym typeface="Lora"/>
              </a:rPr>
              <a:t>new texts) computationally?</a:t>
            </a:r>
            <a:endParaRPr sz="1400">
              <a:solidFill>
                <a:schemeClr val="dk1"/>
              </a:solidFill>
              <a:latin typeface="Lora"/>
              <a:ea typeface="Lora"/>
              <a:cs typeface="Lora"/>
              <a:sym typeface="Lora"/>
            </a:endParaRPr>
          </a:p>
          <a:p>
            <a:pPr indent="-317500" lvl="1" marL="914400" rtl="0" algn="l">
              <a:spcBef>
                <a:spcPts val="1200"/>
              </a:spcBef>
              <a:spcAft>
                <a:spcPts val="0"/>
              </a:spcAft>
              <a:buClr>
                <a:schemeClr val="dk1"/>
              </a:buClr>
              <a:buSzPts val="1400"/>
              <a:buFont typeface="Lora"/>
              <a:buChar char="○"/>
            </a:pPr>
            <a:r>
              <a:rPr b="1" lang="en">
                <a:solidFill>
                  <a:schemeClr val="dk1"/>
                </a:solidFill>
                <a:latin typeface="Lora"/>
                <a:ea typeface="Lora"/>
                <a:cs typeface="Lora"/>
                <a:sym typeface="Lora"/>
              </a:rPr>
              <a:t>How do we represent the meaning of </a:t>
            </a:r>
            <a:r>
              <a:rPr b="1" i="1" lang="en">
                <a:solidFill>
                  <a:schemeClr val="dk1"/>
                </a:solidFill>
                <a:latin typeface="Lora"/>
                <a:ea typeface="Lora"/>
                <a:cs typeface="Lora"/>
                <a:sym typeface="Lora"/>
              </a:rPr>
              <a:t>words</a:t>
            </a:r>
            <a:r>
              <a:rPr b="1" lang="en">
                <a:solidFill>
                  <a:schemeClr val="dk1"/>
                </a:solidFill>
                <a:latin typeface="Lora"/>
                <a:ea typeface="Lora"/>
                <a:cs typeface="Lora"/>
                <a:sym typeface="Lora"/>
              </a:rPr>
              <a:t>?</a:t>
            </a:r>
            <a:endParaRPr b="1">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represent and operate upon </a:t>
            </a:r>
            <a:r>
              <a:rPr i="1" lang="en">
                <a:solidFill>
                  <a:schemeClr val="dk1"/>
                </a:solidFill>
                <a:latin typeface="Lora"/>
                <a:ea typeface="Lora"/>
                <a:cs typeface="Lora"/>
                <a:sym typeface="Lora"/>
              </a:rPr>
              <a:t>sequences</a:t>
            </a:r>
            <a:r>
              <a:rPr lang="en">
                <a:solidFill>
                  <a:schemeClr val="dk1"/>
                </a:solidFill>
                <a:latin typeface="Lora"/>
                <a:ea typeface="Lora"/>
                <a:cs typeface="Lora"/>
                <a:sym typeface="Lora"/>
              </a:rPr>
              <a:t>?</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represent </a:t>
            </a:r>
            <a:r>
              <a:rPr i="1" lang="en">
                <a:solidFill>
                  <a:schemeClr val="dk1"/>
                </a:solidFill>
                <a:latin typeface="Lora"/>
                <a:ea typeface="Lora"/>
                <a:cs typeface="Lora"/>
                <a:sym typeface="Lora"/>
              </a:rPr>
              <a:t>both words </a:t>
            </a:r>
            <a:r>
              <a:rPr lang="en">
                <a:solidFill>
                  <a:schemeClr val="dk1"/>
                </a:solidFill>
                <a:latin typeface="Lora"/>
                <a:ea typeface="Lora"/>
                <a:cs typeface="Lora"/>
                <a:sym typeface="Lora"/>
              </a:rPr>
              <a:t>and </a:t>
            </a:r>
            <a:r>
              <a:rPr i="1" lang="en">
                <a:solidFill>
                  <a:schemeClr val="dk1"/>
                </a:solidFill>
                <a:latin typeface="Lora"/>
                <a:ea typeface="Lora"/>
                <a:cs typeface="Lora"/>
                <a:sym typeface="Lora"/>
              </a:rPr>
              <a:t>sequences </a:t>
            </a:r>
            <a:r>
              <a:rPr lang="en">
                <a:solidFill>
                  <a:schemeClr val="dk1"/>
                </a:solidFill>
                <a:latin typeface="Lora"/>
                <a:ea typeface="Lora"/>
                <a:cs typeface="Lora"/>
                <a:sym typeface="Lora"/>
              </a:rPr>
              <a:t>simultaneously, and in ways where word representations are modulated contextually?</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adapt representations for</a:t>
            </a:r>
            <a:r>
              <a:rPr lang="en" sz="1400">
                <a:solidFill>
                  <a:schemeClr val="dk1"/>
                </a:solidFill>
                <a:latin typeface="Lora"/>
                <a:ea typeface="Lora"/>
                <a:cs typeface="Lora"/>
                <a:sym typeface="Lora"/>
              </a:rPr>
              <a:t> different </a:t>
            </a:r>
            <a:r>
              <a:rPr i="1" lang="en" sz="1400">
                <a:solidFill>
                  <a:schemeClr val="dk1"/>
                </a:solidFill>
                <a:latin typeface="Lora"/>
                <a:ea typeface="Lora"/>
                <a:cs typeface="Lora"/>
                <a:sym typeface="Lora"/>
              </a:rPr>
              <a:t>tasks</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develop models whose representations yield good performance in </a:t>
            </a:r>
            <a:r>
              <a:rPr i="1" lang="en">
                <a:solidFill>
                  <a:schemeClr val="dk1"/>
                </a:solidFill>
                <a:latin typeface="Lora"/>
                <a:ea typeface="Lora"/>
                <a:cs typeface="Lora"/>
                <a:sym typeface="Lora"/>
              </a:rPr>
              <a:t>many </a:t>
            </a:r>
            <a:r>
              <a:rPr lang="en">
                <a:solidFill>
                  <a:schemeClr val="dk1"/>
                </a:solidFill>
                <a:latin typeface="Lora"/>
                <a:ea typeface="Lora"/>
                <a:cs typeface="Lora"/>
                <a:sym typeface="Lora"/>
              </a:rPr>
              <a:t>tasks?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align these models to human values and preferences?</a:t>
            </a:r>
            <a:endParaRPr>
              <a:solidFill>
                <a:schemeClr val="dk1"/>
              </a:solidFill>
              <a:latin typeface="Lora"/>
              <a:ea typeface="Lora"/>
              <a:cs typeface="Lora"/>
              <a:sym typeface="L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193475" y="1008050"/>
            <a:ext cx="536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a:t>
            </a:r>
            <a:r>
              <a:rPr lang="en">
                <a:latin typeface="Lora"/>
                <a:ea typeface="Lora"/>
                <a:cs typeface="Lora"/>
                <a:sym typeface="Lora"/>
              </a:rPr>
              <a:t>hy is this important?</a:t>
            </a:r>
            <a:endParaRPr>
              <a:latin typeface="Lora"/>
              <a:ea typeface="Lora"/>
              <a:cs typeface="Lora"/>
              <a:sym typeface="Lora"/>
            </a:endParaRPr>
          </a:p>
        </p:txBody>
      </p:sp>
      <p:sp>
        <p:nvSpPr>
          <p:cNvPr id="321" name="Google Shape;321;p49"/>
          <p:cNvSpPr txBox="1"/>
          <p:nvPr>
            <p:ph idx="1" type="body"/>
          </p:nvPr>
        </p:nvSpPr>
        <p:spPr>
          <a:xfrm>
            <a:off x="193475" y="1814700"/>
            <a:ext cx="8094900" cy="312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b="1" lang="en" sz="1600" u="sng">
                <a:solidFill>
                  <a:schemeClr val="dk1"/>
                </a:solidFill>
                <a:latin typeface="Lora"/>
                <a:ea typeface="Lora"/>
                <a:cs typeface="Lora"/>
                <a:sym typeface="Lora"/>
              </a:rPr>
              <a:t>Text encodes a lot of information, just in an unstructured form</a:t>
            </a:r>
            <a:endParaRPr b="1" sz="1600" u="sng">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b="1" lang="en" sz="1600">
                <a:solidFill>
                  <a:schemeClr val="dk1"/>
                </a:solidFill>
                <a:latin typeface="Lora"/>
                <a:ea typeface="Lora"/>
                <a:cs typeface="Lora"/>
                <a:sym typeface="Lora"/>
              </a:rPr>
              <a:t>If text can be represented as a series of numbers…</a:t>
            </a:r>
            <a:endParaRPr b="1" sz="1600">
              <a:solidFill>
                <a:schemeClr val="dk1"/>
              </a:solidFill>
              <a:latin typeface="Lora"/>
              <a:ea typeface="Lora"/>
              <a:cs typeface="Lora"/>
              <a:sym typeface="Lora"/>
            </a:endParaRPr>
          </a:p>
          <a:p>
            <a:pPr indent="-330200" lvl="1" marL="9144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You can feed text to predictive algorithms!</a:t>
            </a:r>
            <a:endParaRPr sz="1600">
              <a:solidFill>
                <a:schemeClr val="dk1"/>
              </a:solidFill>
              <a:latin typeface="Lora"/>
              <a:ea typeface="Lora"/>
              <a:cs typeface="Lora"/>
              <a:sym typeface="Lora"/>
            </a:endParaRPr>
          </a:p>
          <a:p>
            <a:pPr indent="-330200" lvl="1" marL="9144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You can analyze statistical patterns (e.g., semantic patterns) as with any form of structured data</a:t>
            </a:r>
            <a:endParaRPr sz="1600">
              <a:solidFill>
                <a:schemeClr val="dk1"/>
              </a:solidFill>
              <a:latin typeface="Lora"/>
              <a:ea typeface="Lora"/>
              <a:cs typeface="Lora"/>
              <a:sym typeface="Lora"/>
            </a:endParaRPr>
          </a:p>
          <a:p>
            <a:pPr indent="-330200" lvl="1" marL="9144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You can retrieve and match data</a:t>
            </a:r>
            <a:endParaRPr sz="1600">
              <a:solidFill>
                <a:schemeClr val="dk1"/>
              </a:solidFill>
              <a:latin typeface="Lora"/>
              <a:ea typeface="Lora"/>
              <a:cs typeface="Lora"/>
              <a:sym typeface="Lora"/>
            </a:endParaRPr>
          </a:p>
          <a:p>
            <a:pPr indent="-330200" lvl="1" marL="9144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If you learn a model of complex statistical patterns that characterize language, you can also </a:t>
            </a:r>
            <a:r>
              <a:rPr i="1" lang="en" sz="1600">
                <a:solidFill>
                  <a:schemeClr val="dk1"/>
                </a:solidFill>
                <a:latin typeface="Lora"/>
                <a:ea typeface="Lora"/>
                <a:cs typeface="Lora"/>
                <a:sym typeface="Lora"/>
              </a:rPr>
              <a:t>generate </a:t>
            </a:r>
            <a:r>
              <a:rPr lang="en" sz="1600">
                <a:solidFill>
                  <a:schemeClr val="dk1"/>
                </a:solidFill>
                <a:latin typeface="Lora"/>
                <a:ea typeface="Lora"/>
                <a:cs typeface="Lora"/>
                <a:sym typeface="Lora"/>
              </a:rPr>
              <a:t>these same patterns (e.g., natural language generation)</a:t>
            </a:r>
            <a:endParaRPr sz="1600">
              <a:solidFill>
                <a:schemeClr val="dk1"/>
              </a:solidFill>
              <a:latin typeface="Lora"/>
              <a:ea typeface="Lora"/>
              <a:cs typeface="Lora"/>
              <a:sym typeface="Lora"/>
            </a:endParaRPr>
          </a:p>
          <a:p>
            <a:pPr indent="0" lvl="0" marL="0" rtl="0" algn="l">
              <a:spcBef>
                <a:spcPts val="1200"/>
              </a:spcBef>
              <a:spcAft>
                <a:spcPts val="1200"/>
              </a:spcAft>
              <a:buNone/>
            </a:pPr>
            <a:r>
              <a:t/>
            </a:r>
            <a:endParaRPr sz="1600">
              <a:solidFill>
                <a:schemeClr val="dk1"/>
              </a:solidFill>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193475" y="1008050"/>
            <a:ext cx="26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question #1</a:t>
            </a:r>
            <a:endParaRPr>
              <a:latin typeface="Lora"/>
              <a:ea typeface="Lora"/>
              <a:cs typeface="Lora"/>
              <a:sym typeface="Lora"/>
            </a:endParaRPr>
          </a:p>
        </p:txBody>
      </p:sp>
      <p:sp>
        <p:nvSpPr>
          <p:cNvPr id="327" name="Google Shape;327;p50"/>
          <p:cNvSpPr txBox="1"/>
          <p:nvPr>
            <p:ph idx="1" type="body"/>
          </p:nvPr>
        </p:nvSpPr>
        <p:spPr>
          <a:xfrm>
            <a:off x="193475" y="1580750"/>
            <a:ext cx="8638800" cy="312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latin typeface="Lora"/>
                <a:ea typeface="Lora"/>
                <a:cs typeface="Lora"/>
                <a:sym typeface="Lora"/>
              </a:rPr>
              <a:t>The basic question for this semester is the following: </a:t>
            </a:r>
            <a:r>
              <a:rPr b="1" lang="en" sz="1400">
                <a:solidFill>
                  <a:schemeClr val="dk1"/>
                </a:solidFill>
                <a:latin typeface="Lora"/>
                <a:ea typeface="Lora"/>
                <a:cs typeface="Lora"/>
                <a:sym typeface="Lora"/>
              </a:rPr>
              <a:t>how do we turn language (an analog, grounded, extremely versatile signal) into a numerical representation</a:t>
            </a:r>
            <a:r>
              <a:rPr lang="en" sz="1400">
                <a:solidFill>
                  <a:schemeClr val="dk1"/>
                </a:solidFill>
                <a:latin typeface="Lora"/>
                <a:ea typeface="Lora"/>
                <a:cs typeface="Lora"/>
                <a:sym typeface="Lora"/>
              </a:rPr>
              <a:t> that can be fed to a statistical or predictive model, and operated upon (analyzed, “understood”, or used to </a:t>
            </a:r>
            <a:r>
              <a:rPr i="1" lang="en" sz="1400">
                <a:solidFill>
                  <a:schemeClr val="dk1"/>
                </a:solidFill>
                <a:latin typeface="Lora"/>
                <a:ea typeface="Lora"/>
                <a:cs typeface="Lora"/>
                <a:sym typeface="Lora"/>
              </a:rPr>
              <a:t>generate </a:t>
            </a:r>
            <a:r>
              <a:rPr lang="en" sz="1400">
                <a:solidFill>
                  <a:schemeClr val="dk1"/>
                </a:solidFill>
                <a:latin typeface="Lora"/>
                <a:ea typeface="Lora"/>
                <a:cs typeface="Lora"/>
                <a:sym typeface="Lora"/>
              </a:rPr>
              <a:t>new texts) computationally?</a:t>
            </a:r>
            <a:endParaRPr>
              <a:solidFill>
                <a:schemeClr val="dk1"/>
              </a:solidFill>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193475" y="1008050"/>
            <a:ext cx="26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question #1</a:t>
            </a:r>
            <a:endParaRPr>
              <a:latin typeface="Lora"/>
              <a:ea typeface="Lora"/>
              <a:cs typeface="Lora"/>
              <a:sym typeface="Lora"/>
            </a:endParaRPr>
          </a:p>
        </p:txBody>
      </p:sp>
      <p:sp>
        <p:nvSpPr>
          <p:cNvPr id="333" name="Google Shape;333;p51"/>
          <p:cNvSpPr txBox="1"/>
          <p:nvPr>
            <p:ph idx="1" type="body"/>
          </p:nvPr>
        </p:nvSpPr>
        <p:spPr>
          <a:xfrm>
            <a:off x="193475" y="1580750"/>
            <a:ext cx="8638800" cy="31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ora"/>
                <a:ea typeface="Lora"/>
                <a:cs typeface="Lora"/>
                <a:sym typeface="Lora"/>
              </a:rPr>
              <a:t>The basic question for this semester is the following: </a:t>
            </a:r>
            <a:r>
              <a:rPr b="1" lang="en" sz="1400">
                <a:solidFill>
                  <a:schemeClr val="dk1"/>
                </a:solidFill>
                <a:latin typeface="Lora"/>
                <a:ea typeface="Lora"/>
                <a:cs typeface="Lora"/>
                <a:sym typeface="Lora"/>
              </a:rPr>
              <a:t>how do we turn language (an analog, grounded, extremely versatile signal) into a numerical representation</a:t>
            </a:r>
            <a:r>
              <a:rPr lang="en" sz="1400">
                <a:solidFill>
                  <a:schemeClr val="dk1"/>
                </a:solidFill>
                <a:latin typeface="Lora"/>
                <a:ea typeface="Lora"/>
                <a:cs typeface="Lora"/>
                <a:sym typeface="Lora"/>
              </a:rPr>
              <a:t> that can be fed to a statistical or predictive model, and operated upon (analyzed, “understood”, or used to </a:t>
            </a:r>
            <a:r>
              <a:rPr i="1" lang="en" sz="1400">
                <a:solidFill>
                  <a:schemeClr val="dk1"/>
                </a:solidFill>
                <a:latin typeface="Lora"/>
                <a:ea typeface="Lora"/>
                <a:cs typeface="Lora"/>
                <a:sym typeface="Lora"/>
              </a:rPr>
              <a:t>generate </a:t>
            </a:r>
            <a:r>
              <a:rPr lang="en" sz="1400">
                <a:solidFill>
                  <a:schemeClr val="dk1"/>
                </a:solidFill>
                <a:latin typeface="Lora"/>
                <a:ea typeface="Lora"/>
                <a:cs typeface="Lora"/>
                <a:sym typeface="Lora"/>
              </a:rPr>
              <a:t>new texts) computationally?</a:t>
            </a:r>
            <a:endParaRPr sz="1400">
              <a:solidFill>
                <a:schemeClr val="dk1"/>
              </a:solidFill>
              <a:latin typeface="Lora"/>
              <a:ea typeface="Lora"/>
              <a:cs typeface="Lora"/>
              <a:sym typeface="Lora"/>
            </a:endParaRPr>
          </a:p>
          <a:p>
            <a:pPr indent="-317500" lvl="1" marL="914400" rtl="0" algn="l">
              <a:spcBef>
                <a:spcPts val="1200"/>
              </a:spcBef>
              <a:spcAft>
                <a:spcPts val="0"/>
              </a:spcAft>
              <a:buClr>
                <a:schemeClr val="dk1"/>
              </a:buClr>
              <a:buSzPts val="1400"/>
              <a:buFont typeface="Lora"/>
              <a:buChar char="○"/>
            </a:pPr>
            <a:r>
              <a:rPr b="1" lang="en">
                <a:solidFill>
                  <a:schemeClr val="dk1"/>
                </a:solidFill>
                <a:latin typeface="Lora"/>
                <a:ea typeface="Lora"/>
                <a:cs typeface="Lora"/>
                <a:sym typeface="Lora"/>
              </a:rPr>
              <a:t>How do we represent the meaning of </a:t>
            </a:r>
            <a:r>
              <a:rPr b="1" i="1" lang="en">
                <a:solidFill>
                  <a:schemeClr val="dk1"/>
                </a:solidFill>
                <a:latin typeface="Lora"/>
                <a:ea typeface="Lora"/>
                <a:cs typeface="Lora"/>
                <a:sym typeface="Lora"/>
              </a:rPr>
              <a:t>words</a:t>
            </a:r>
            <a:r>
              <a:rPr b="1" lang="en">
                <a:solidFill>
                  <a:schemeClr val="dk1"/>
                </a:solidFill>
                <a:latin typeface="Lora"/>
                <a:ea typeface="Lora"/>
                <a:cs typeface="Lora"/>
                <a:sym typeface="Lora"/>
              </a:rPr>
              <a:t>?</a:t>
            </a:r>
            <a:endParaRPr b="1">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represent and operate upon </a:t>
            </a:r>
            <a:r>
              <a:rPr i="1" lang="en">
                <a:solidFill>
                  <a:schemeClr val="dk1"/>
                </a:solidFill>
                <a:latin typeface="Lora"/>
                <a:ea typeface="Lora"/>
                <a:cs typeface="Lora"/>
                <a:sym typeface="Lora"/>
              </a:rPr>
              <a:t>sequences</a:t>
            </a:r>
            <a:r>
              <a:rPr lang="en">
                <a:solidFill>
                  <a:schemeClr val="dk1"/>
                </a:solidFill>
                <a:latin typeface="Lora"/>
                <a:ea typeface="Lora"/>
                <a:cs typeface="Lora"/>
                <a:sym typeface="Lora"/>
              </a:rPr>
              <a:t>?</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represent </a:t>
            </a:r>
            <a:r>
              <a:rPr i="1" lang="en">
                <a:solidFill>
                  <a:schemeClr val="dk1"/>
                </a:solidFill>
                <a:latin typeface="Lora"/>
                <a:ea typeface="Lora"/>
                <a:cs typeface="Lora"/>
                <a:sym typeface="Lora"/>
              </a:rPr>
              <a:t>both words </a:t>
            </a:r>
            <a:r>
              <a:rPr lang="en">
                <a:solidFill>
                  <a:schemeClr val="dk1"/>
                </a:solidFill>
                <a:latin typeface="Lora"/>
                <a:ea typeface="Lora"/>
                <a:cs typeface="Lora"/>
                <a:sym typeface="Lora"/>
              </a:rPr>
              <a:t>and </a:t>
            </a:r>
            <a:r>
              <a:rPr i="1" lang="en">
                <a:solidFill>
                  <a:schemeClr val="dk1"/>
                </a:solidFill>
                <a:latin typeface="Lora"/>
                <a:ea typeface="Lora"/>
                <a:cs typeface="Lora"/>
                <a:sym typeface="Lora"/>
              </a:rPr>
              <a:t>sequences </a:t>
            </a:r>
            <a:r>
              <a:rPr lang="en">
                <a:solidFill>
                  <a:schemeClr val="dk1"/>
                </a:solidFill>
                <a:latin typeface="Lora"/>
                <a:ea typeface="Lora"/>
                <a:cs typeface="Lora"/>
                <a:sym typeface="Lora"/>
              </a:rPr>
              <a:t>simultaneously, and in ways where word representations are modulated contextually?</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adapt representations for</a:t>
            </a:r>
            <a:r>
              <a:rPr lang="en" sz="1400">
                <a:solidFill>
                  <a:schemeClr val="dk1"/>
                </a:solidFill>
                <a:latin typeface="Lora"/>
                <a:ea typeface="Lora"/>
                <a:cs typeface="Lora"/>
                <a:sym typeface="Lora"/>
              </a:rPr>
              <a:t> different </a:t>
            </a:r>
            <a:r>
              <a:rPr i="1" lang="en" sz="1400">
                <a:solidFill>
                  <a:schemeClr val="dk1"/>
                </a:solidFill>
                <a:latin typeface="Lora"/>
                <a:ea typeface="Lora"/>
                <a:cs typeface="Lora"/>
                <a:sym typeface="Lora"/>
              </a:rPr>
              <a:t>tasks</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develop models whose representations yield good performance in </a:t>
            </a:r>
            <a:r>
              <a:rPr i="1" lang="en">
                <a:solidFill>
                  <a:schemeClr val="dk1"/>
                </a:solidFill>
                <a:latin typeface="Lora"/>
                <a:ea typeface="Lora"/>
                <a:cs typeface="Lora"/>
                <a:sym typeface="Lora"/>
              </a:rPr>
              <a:t>many </a:t>
            </a:r>
            <a:r>
              <a:rPr lang="en">
                <a:solidFill>
                  <a:schemeClr val="dk1"/>
                </a:solidFill>
                <a:latin typeface="Lora"/>
                <a:ea typeface="Lora"/>
                <a:cs typeface="Lora"/>
                <a:sym typeface="Lora"/>
              </a:rPr>
              <a:t>tasks?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How do we align these models to human values and preferences?</a:t>
            </a:r>
            <a:endParaRPr>
              <a:solidFill>
                <a:schemeClr val="dk1"/>
              </a:solidFill>
              <a:latin typeface="Lora"/>
              <a:ea typeface="Lora"/>
              <a:cs typeface="Lora"/>
              <a:sym typeface="Lor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311700" y="84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the simplest way</a:t>
            </a:r>
            <a:endParaRPr>
              <a:latin typeface="Lora"/>
              <a:ea typeface="Lora"/>
              <a:cs typeface="Lora"/>
              <a:sym typeface="Lora"/>
            </a:endParaRPr>
          </a:p>
        </p:txBody>
      </p:sp>
      <p:sp>
        <p:nvSpPr>
          <p:cNvPr id="339" name="Google Shape;339;p52"/>
          <p:cNvSpPr txBox="1"/>
          <p:nvPr/>
        </p:nvSpPr>
        <p:spPr>
          <a:xfrm>
            <a:off x="495900" y="1612350"/>
            <a:ext cx="6815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ora"/>
              <a:buAutoNum type="arabicPeriod"/>
            </a:pPr>
            <a:r>
              <a:rPr lang="en">
                <a:latin typeface="Lora"/>
                <a:ea typeface="Lora"/>
                <a:cs typeface="Lora"/>
                <a:sym typeface="Lora"/>
              </a:rPr>
              <a:t>Build a </a:t>
            </a:r>
            <a:r>
              <a:rPr i="1" lang="en">
                <a:latin typeface="Lora"/>
                <a:ea typeface="Lora"/>
                <a:cs typeface="Lora"/>
                <a:sym typeface="Lora"/>
              </a:rPr>
              <a:t>vocabulary </a:t>
            </a:r>
            <a:r>
              <a:rPr lang="en">
                <a:latin typeface="Lora"/>
                <a:ea typeface="Lora"/>
                <a:cs typeface="Lora"/>
                <a:sym typeface="Lora"/>
              </a:rPr>
              <a:t>(the set of unique words occurring in a language)</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a:latin typeface="Lora"/>
                <a:ea typeface="Lora"/>
                <a:cs typeface="Lora"/>
                <a:sym typeface="Lora"/>
              </a:rPr>
              <a:t>Represent each word with a number, or an </a:t>
            </a:r>
            <a:r>
              <a:rPr i="1" lang="en">
                <a:latin typeface="Lora"/>
                <a:ea typeface="Lora"/>
                <a:cs typeface="Lora"/>
                <a:sym typeface="Lora"/>
              </a:rPr>
              <a:t>index</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a:latin typeface="Lora"/>
                <a:ea typeface="Lora"/>
                <a:cs typeface="Lora"/>
                <a:sym typeface="Lora"/>
              </a:rPr>
              <a:t>This way, each word can be encoded as a unique </a:t>
            </a:r>
            <a:r>
              <a:rPr b="1" lang="en">
                <a:latin typeface="Lora"/>
                <a:ea typeface="Lora"/>
                <a:cs typeface="Lora"/>
                <a:sym typeface="Lora"/>
              </a:rPr>
              <a:t>vector</a:t>
            </a:r>
            <a:r>
              <a:rPr lang="en">
                <a:latin typeface="Lora"/>
                <a:ea typeface="Lora"/>
                <a:cs typeface="Lora"/>
                <a:sym typeface="Lora"/>
              </a:rPr>
              <a:t> (a series of </a:t>
            </a:r>
            <a:r>
              <a:rPr i="1" lang="en">
                <a:latin typeface="Lora"/>
                <a:ea typeface="Lora"/>
                <a:cs typeface="Lora"/>
                <a:sym typeface="Lora"/>
              </a:rPr>
              <a:t>numbers</a:t>
            </a:r>
            <a:r>
              <a:rPr lang="en">
                <a:latin typeface="Lora"/>
                <a:ea typeface="Lora"/>
                <a:cs typeface="Lora"/>
                <a:sym typeface="Lora"/>
              </a:rPr>
              <a:t>) that has 1 at the corresponding index, and 0 for all other dimensions (a “</a:t>
            </a:r>
            <a:r>
              <a:rPr b="1" lang="en">
                <a:latin typeface="Lora"/>
                <a:ea typeface="Lora"/>
                <a:cs typeface="Lora"/>
                <a:sym typeface="Lora"/>
              </a:rPr>
              <a:t>one-hot vector</a:t>
            </a:r>
            <a:r>
              <a:rPr lang="en">
                <a:latin typeface="Lora"/>
                <a:ea typeface="Lora"/>
                <a:cs typeface="Lora"/>
                <a:sym typeface="Lora"/>
              </a:rPr>
              <a:t>”).</a:t>
            </a:r>
            <a:endParaRPr>
              <a:latin typeface="Lora"/>
              <a:ea typeface="Lora"/>
              <a:cs typeface="Lora"/>
              <a:sym typeface="Lora"/>
            </a:endParaRPr>
          </a:p>
          <a:p>
            <a:pPr indent="0" lvl="0" marL="457200" rtl="0" algn="l">
              <a:spcBef>
                <a:spcPts val="0"/>
              </a:spcBef>
              <a:spcAft>
                <a:spcPts val="0"/>
              </a:spcAft>
              <a:buNone/>
            </a:pPr>
            <a:r>
              <a:t/>
            </a:r>
            <a:endParaRPr>
              <a:latin typeface="Lora"/>
              <a:ea typeface="Lora"/>
              <a:cs typeface="Lora"/>
              <a:sym typeface="Lora"/>
            </a:endParaRPr>
          </a:p>
          <a:p>
            <a:pPr indent="0" lvl="0" marL="457200" rtl="0" algn="l">
              <a:spcBef>
                <a:spcPts val="0"/>
              </a:spcBef>
              <a:spcAft>
                <a:spcPts val="0"/>
              </a:spcAft>
              <a:buNone/>
            </a:pPr>
            <a:r>
              <a:t/>
            </a:r>
            <a:endParaRPr>
              <a:latin typeface="Lora"/>
              <a:ea typeface="Lora"/>
              <a:cs typeface="Lora"/>
              <a:sym typeface="Lora"/>
            </a:endParaRPr>
          </a:p>
          <a:p>
            <a:pPr indent="0" lvl="0" marL="457200" rtl="0" algn="l">
              <a:spcBef>
                <a:spcPts val="0"/>
              </a:spcBef>
              <a:spcAft>
                <a:spcPts val="0"/>
              </a:spcAft>
              <a:buNone/>
            </a:pPr>
            <a:r>
              <a:t/>
            </a:r>
            <a:endParaRPr>
              <a:latin typeface="Lora"/>
              <a:ea typeface="Lora"/>
              <a:cs typeface="Lora"/>
              <a:sym typeface="Lora"/>
            </a:endParaRPr>
          </a:p>
          <a:p>
            <a:pPr indent="0" lvl="0" marL="457200" rtl="0" algn="l">
              <a:spcBef>
                <a:spcPts val="0"/>
              </a:spcBef>
              <a:spcAft>
                <a:spcPts val="0"/>
              </a:spcAft>
              <a:buNone/>
            </a:pPr>
            <a:r>
              <a:t/>
            </a:r>
            <a:endParaRPr>
              <a:latin typeface="Lora"/>
              <a:ea typeface="Lora"/>
              <a:cs typeface="Lora"/>
              <a:sym typeface="Lora"/>
            </a:endParaRPr>
          </a:p>
          <a:p>
            <a:pPr indent="0" lvl="0" marL="457200" rtl="0" algn="l">
              <a:spcBef>
                <a:spcPts val="0"/>
              </a:spcBef>
              <a:spcAft>
                <a:spcPts val="0"/>
              </a:spcAft>
              <a:buNone/>
            </a:pPr>
            <a:r>
              <a:t/>
            </a:r>
            <a:endParaRPr>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a:latin typeface="Lora"/>
                <a:ea typeface="Lora"/>
                <a:cs typeface="Lora"/>
                <a:sym typeface="Lora"/>
              </a:rPr>
              <a:t>What are the downsides of this approach?</a:t>
            </a:r>
            <a:endParaRPr>
              <a:latin typeface="Lora"/>
              <a:ea typeface="Lora"/>
              <a:cs typeface="Lora"/>
              <a:sym typeface="Lora"/>
            </a:endParaRPr>
          </a:p>
        </p:txBody>
      </p:sp>
      <p:sp>
        <p:nvSpPr>
          <p:cNvPr id="340" name="Google Shape;340;p52"/>
          <p:cNvSpPr txBox="1"/>
          <p:nvPr/>
        </p:nvSpPr>
        <p:spPr>
          <a:xfrm>
            <a:off x="1646700" y="3406400"/>
            <a:ext cx="3390300" cy="6156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lt1"/>
                </a:solidFill>
                <a:latin typeface="Lora"/>
                <a:ea typeface="Lora"/>
                <a:cs typeface="Lora"/>
                <a:sym typeface="Lora"/>
              </a:rPr>
              <a:t>motel = [0 0 0 0 0 0 0 0 0 0 1 0 0 0 0] </a:t>
            </a:r>
            <a:endParaRPr b="1">
              <a:solidFill>
                <a:schemeClr val="lt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b="1" lang="en">
                <a:solidFill>
                  <a:schemeClr val="lt1"/>
                </a:solidFill>
                <a:latin typeface="Lora"/>
                <a:ea typeface="Lora"/>
                <a:cs typeface="Lora"/>
                <a:sym typeface="Lora"/>
              </a:rPr>
              <a:t>hotel = [0 0 0 0 0 0 0 1 0 0 0 0 0 0 0] </a:t>
            </a:r>
            <a:endParaRPr b="1">
              <a:solidFill>
                <a:schemeClr val="lt1"/>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le</a:t>
            </a:r>
            <a:r>
              <a:rPr lang="en" sz="2000">
                <a:latin typeface="Lora"/>
                <a:ea typeface="Lora"/>
                <a:cs typeface="Lora"/>
                <a:sym typeface="Lora"/>
              </a:rPr>
              <a:t>ctures and classes</a:t>
            </a:r>
            <a:endParaRPr sz="2000">
              <a:latin typeface="Lora"/>
              <a:ea typeface="Lora"/>
              <a:cs typeface="Lora"/>
              <a:sym typeface="Lora"/>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rgbClr val="434343"/>
              </a:buClr>
              <a:buSzPts val="1600"/>
              <a:buFont typeface="Lora"/>
              <a:buChar char="●"/>
            </a:pPr>
            <a:r>
              <a:rPr lang="en" sz="1600">
                <a:solidFill>
                  <a:srgbClr val="434343"/>
                </a:solidFill>
                <a:latin typeface="Lora"/>
                <a:ea typeface="Lora"/>
                <a:cs typeface="Lora"/>
                <a:sym typeface="Lora"/>
              </a:rPr>
              <a:t>Lectures will introduce you to a given method / concept</a:t>
            </a:r>
            <a:endParaRPr sz="1600">
              <a:solidFill>
                <a:srgbClr val="434343"/>
              </a:solidFill>
              <a:latin typeface="Lora"/>
              <a:ea typeface="Lora"/>
              <a:cs typeface="Lora"/>
              <a:sym typeface="Lora"/>
            </a:endParaRPr>
          </a:p>
          <a:p>
            <a:pPr indent="-330200" lvl="1" marL="914400" rtl="0" algn="l">
              <a:lnSpc>
                <a:spcPct val="90000"/>
              </a:lnSpc>
              <a:spcBef>
                <a:spcPts val="0"/>
              </a:spcBef>
              <a:spcAft>
                <a:spcPts val="0"/>
              </a:spcAft>
              <a:buClr>
                <a:srgbClr val="434343"/>
              </a:buClr>
              <a:buSzPts val="1600"/>
              <a:buFont typeface="Lora"/>
              <a:buChar char="○"/>
            </a:pPr>
            <a:r>
              <a:rPr lang="en" sz="1600">
                <a:solidFill>
                  <a:srgbClr val="434343"/>
                </a:solidFill>
                <a:latin typeface="Lora"/>
                <a:ea typeface="Lora"/>
                <a:cs typeface="Lora"/>
                <a:sym typeface="Lora"/>
              </a:rPr>
              <a:t>Me lecturing + you discussing</a:t>
            </a:r>
            <a:endParaRPr sz="1600">
              <a:solidFill>
                <a:srgbClr val="434343"/>
              </a:solidFill>
              <a:latin typeface="Lora"/>
              <a:ea typeface="Lora"/>
              <a:cs typeface="Lora"/>
              <a:sym typeface="Lora"/>
            </a:endParaRPr>
          </a:p>
          <a:p>
            <a:pPr indent="0" lvl="0" marL="0" rtl="0" algn="l">
              <a:lnSpc>
                <a:spcPct val="90000"/>
              </a:lnSpc>
              <a:spcBef>
                <a:spcPts val="1000"/>
              </a:spcBef>
              <a:spcAft>
                <a:spcPts val="0"/>
              </a:spcAft>
              <a:buNone/>
            </a:pPr>
            <a:r>
              <a:t/>
            </a:r>
            <a:endParaRPr sz="1600">
              <a:solidFill>
                <a:srgbClr val="434343"/>
              </a:solidFill>
              <a:latin typeface="Lora"/>
              <a:ea typeface="Lora"/>
              <a:cs typeface="Lora"/>
              <a:sym typeface="Lora"/>
            </a:endParaRPr>
          </a:p>
          <a:p>
            <a:pPr indent="-330200" lvl="0" marL="457200" rtl="0" algn="l">
              <a:lnSpc>
                <a:spcPct val="90000"/>
              </a:lnSpc>
              <a:spcBef>
                <a:spcPts val="1000"/>
              </a:spcBef>
              <a:spcAft>
                <a:spcPts val="0"/>
              </a:spcAft>
              <a:buClr>
                <a:srgbClr val="434343"/>
              </a:buClr>
              <a:buSzPts val="1600"/>
              <a:buFont typeface="Lora"/>
              <a:buChar char="●"/>
            </a:pPr>
            <a:r>
              <a:rPr lang="en" sz="1600">
                <a:solidFill>
                  <a:srgbClr val="434343"/>
                </a:solidFill>
                <a:latin typeface="Lora"/>
                <a:ea typeface="Lora"/>
                <a:cs typeface="Lora"/>
                <a:sym typeface="Lora"/>
              </a:rPr>
              <a:t>Classes are applied: implementing or using those methods/concepts</a:t>
            </a:r>
            <a:endParaRPr sz="1600">
              <a:solidFill>
                <a:srgbClr val="434343"/>
              </a:solidFill>
              <a:latin typeface="Lora"/>
              <a:ea typeface="Lora"/>
              <a:cs typeface="Lora"/>
              <a:sym typeface="Lora"/>
            </a:endParaRPr>
          </a:p>
          <a:p>
            <a:pPr indent="-330200" lvl="1" marL="914400" rtl="0" algn="l">
              <a:lnSpc>
                <a:spcPct val="90000"/>
              </a:lnSpc>
              <a:spcBef>
                <a:spcPts val="0"/>
              </a:spcBef>
              <a:spcAft>
                <a:spcPts val="0"/>
              </a:spcAft>
              <a:buClr>
                <a:srgbClr val="434343"/>
              </a:buClr>
              <a:buSzPts val="1600"/>
              <a:buFont typeface="Lora"/>
              <a:buChar char="○"/>
            </a:pPr>
            <a:r>
              <a:rPr lang="en" sz="1600">
                <a:solidFill>
                  <a:srgbClr val="434343"/>
                </a:solidFill>
                <a:latin typeface="Lora"/>
                <a:ea typeface="Lora"/>
                <a:cs typeface="Lora"/>
                <a:sym typeface="Lora"/>
              </a:rPr>
              <a:t>Coding practice, exercises, assignments</a:t>
            </a:r>
            <a:endParaRPr sz="1600">
              <a:solidFill>
                <a:srgbClr val="434343"/>
              </a:solidFill>
              <a:latin typeface="Lora"/>
              <a:ea typeface="Lora"/>
              <a:cs typeface="Lora"/>
              <a:sym typeface="Lora"/>
            </a:endParaRPr>
          </a:p>
          <a:p>
            <a:pPr indent="-330200" lvl="1" marL="914400" rtl="0" algn="l">
              <a:lnSpc>
                <a:spcPct val="90000"/>
              </a:lnSpc>
              <a:spcBef>
                <a:spcPts val="0"/>
              </a:spcBef>
              <a:spcAft>
                <a:spcPts val="0"/>
              </a:spcAft>
              <a:buClr>
                <a:srgbClr val="434343"/>
              </a:buClr>
              <a:buSzPts val="1600"/>
              <a:buFont typeface="Lora"/>
              <a:buChar char="○"/>
            </a:pPr>
            <a:r>
              <a:rPr lang="en" sz="1600">
                <a:solidFill>
                  <a:srgbClr val="434343"/>
                </a:solidFill>
                <a:latin typeface="Lora"/>
                <a:ea typeface="Lora"/>
                <a:cs typeface="Lora"/>
                <a:sym typeface="Lora"/>
              </a:rPr>
              <a:t>Some classes about your final project</a:t>
            </a:r>
            <a:endParaRPr sz="1600">
              <a:solidFill>
                <a:srgbClr val="434343"/>
              </a:solidFill>
              <a:latin typeface="Lora"/>
              <a:ea typeface="Lora"/>
              <a:cs typeface="Lora"/>
              <a:sym typeface="Lora"/>
            </a:endParaRPr>
          </a:p>
          <a:p>
            <a:pPr indent="-330200" lvl="1" marL="914400" rtl="0" algn="l">
              <a:lnSpc>
                <a:spcPct val="90000"/>
              </a:lnSpc>
              <a:spcBef>
                <a:spcPts val="0"/>
              </a:spcBef>
              <a:spcAft>
                <a:spcPts val="0"/>
              </a:spcAft>
              <a:buClr>
                <a:srgbClr val="434343"/>
              </a:buClr>
              <a:buSzPts val="1600"/>
              <a:buFont typeface="Lora"/>
              <a:buChar char="○"/>
            </a:pPr>
            <a:r>
              <a:rPr lang="en" sz="1600">
                <a:solidFill>
                  <a:srgbClr val="434343"/>
                </a:solidFill>
                <a:latin typeface="Lora"/>
                <a:ea typeface="Lora"/>
                <a:cs typeface="Lora"/>
                <a:sym typeface="Lora"/>
              </a:rPr>
              <a:t>In some classes, we will discuss papers</a:t>
            </a:r>
            <a:endParaRPr sz="1600">
              <a:solidFill>
                <a:srgbClr val="434343"/>
              </a:solidFill>
              <a:latin typeface="Lora"/>
              <a:ea typeface="Lora"/>
              <a:cs typeface="Lora"/>
              <a:sym typeface="Lora"/>
            </a:endParaRPr>
          </a:p>
          <a:p>
            <a:pPr indent="0" lvl="0" marL="0" rtl="0" algn="l">
              <a:lnSpc>
                <a:spcPct val="90000"/>
              </a:lnSpc>
              <a:spcBef>
                <a:spcPts val="1000"/>
              </a:spcBef>
              <a:spcAft>
                <a:spcPts val="0"/>
              </a:spcAft>
              <a:buNone/>
            </a:pPr>
            <a:r>
              <a:t/>
            </a:r>
            <a:endParaRPr sz="1600">
              <a:solidFill>
                <a:srgbClr val="434343"/>
              </a:solidFill>
              <a:latin typeface="Lora"/>
              <a:ea typeface="Lora"/>
              <a:cs typeface="Lora"/>
              <a:sym typeface="Lora"/>
            </a:endParaRPr>
          </a:p>
          <a:p>
            <a:pPr indent="-330200" lvl="0" marL="457200" rtl="0" algn="l">
              <a:lnSpc>
                <a:spcPct val="90000"/>
              </a:lnSpc>
              <a:spcBef>
                <a:spcPts val="1000"/>
              </a:spcBef>
              <a:spcAft>
                <a:spcPts val="0"/>
              </a:spcAft>
              <a:buClr>
                <a:srgbClr val="434343"/>
              </a:buClr>
              <a:buSzPts val="1600"/>
              <a:buFont typeface="Lora"/>
              <a:buChar char="●"/>
            </a:pPr>
            <a:r>
              <a:rPr lang="en" sz="1600">
                <a:solidFill>
                  <a:srgbClr val="434343"/>
                </a:solidFill>
                <a:latin typeface="Lora"/>
                <a:ea typeface="Lora"/>
                <a:cs typeface="Lora"/>
                <a:sym typeface="Lora"/>
              </a:rPr>
              <a:t>Course materials will be found here: </a:t>
            </a:r>
            <a:r>
              <a:rPr lang="en" sz="1600" u="sng">
                <a:solidFill>
                  <a:schemeClr val="hlink"/>
                </a:solidFill>
                <a:latin typeface="Lora"/>
                <a:ea typeface="Lora"/>
                <a:cs typeface="Lora"/>
                <a:sym typeface="Lora"/>
                <a:hlinkClick r:id="rId3"/>
              </a:rPr>
              <a:t>https://github.com/rbroc/NLP-AU-23</a:t>
            </a:r>
            <a:endParaRPr sz="1600">
              <a:solidFill>
                <a:srgbClr val="434343"/>
              </a:solidFill>
              <a:latin typeface="Lora"/>
              <a:ea typeface="Lora"/>
              <a:cs typeface="Lora"/>
              <a:sym typeface="Lora"/>
            </a:endParaRPr>
          </a:p>
          <a:p>
            <a:pPr indent="0" lvl="0" marL="0" rtl="0" algn="l">
              <a:spcBef>
                <a:spcPts val="0"/>
              </a:spcBef>
              <a:spcAft>
                <a:spcPts val="1200"/>
              </a:spcAft>
              <a:buNone/>
            </a:pPr>
            <a:r>
              <a:t/>
            </a:r>
            <a:endParaRPr sz="1600">
              <a:solidFill>
                <a:srgbClr val="434343"/>
              </a:solidFill>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311700" y="66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issues with this discrete approach</a:t>
            </a:r>
            <a:endParaRPr>
              <a:latin typeface="Lora"/>
              <a:ea typeface="Lora"/>
              <a:cs typeface="Lora"/>
              <a:sym typeface="Lora"/>
            </a:endParaRPr>
          </a:p>
        </p:txBody>
      </p:sp>
      <p:sp>
        <p:nvSpPr>
          <p:cNvPr id="346" name="Google Shape;346;p53"/>
          <p:cNvSpPr txBox="1"/>
          <p:nvPr/>
        </p:nvSpPr>
        <p:spPr>
          <a:xfrm>
            <a:off x="661925" y="1932150"/>
            <a:ext cx="3390300" cy="6156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ora"/>
                <a:ea typeface="Lora"/>
                <a:cs typeface="Lora"/>
                <a:sym typeface="Lora"/>
              </a:rPr>
              <a:t>motel = [0 0 0 0 0 0 0 0 0 0 1 0 0 0 0] </a:t>
            </a:r>
            <a:endParaRPr b="1">
              <a:solidFill>
                <a:schemeClr val="lt1"/>
              </a:solidFill>
              <a:latin typeface="Lora"/>
              <a:ea typeface="Lora"/>
              <a:cs typeface="Lora"/>
              <a:sym typeface="Lora"/>
            </a:endParaRPr>
          </a:p>
          <a:p>
            <a:pPr indent="0" lvl="0" marL="0" rtl="0" algn="l">
              <a:spcBef>
                <a:spcPts val="0"/>
              </a:spcBef>
              <a:spcAft>
                <a:spcPts val="0"/>
              </a:spcAft>
              <a:buNone/>
            </a:pPr>
            <a:r>
              <a:rPr b="1" lang="en">
                <a:solidFill>
                  <a:schemeClr val="lt1"/>
                </a:solidFill>
                <a:latin typeface="Lora"/>
                <a:ea typeface="Lora"/>
                <a:cs typeface="Lora"/>
                <a:sym typeface="Lora"/>
              </a:rPr>
              <a:t>hotel = [0 0 0 0 0 0 0 1 0 0 0 0 0 0 0] </a:t>
            </a:r>
            <a:endParaRPr b="1">
              <a:solidFill>
                <a:schemeClr val="lt1"/>
              </a:solidFill>
              <a:latin typeface="Lora"/>
              <a:ea typeface="Lora"/>
              <a:cs typeface="Lora"/>
              <a:sym typeface="Lora"/>
            </a:endParaRPr>
          </a:p>
        </p:txBody>
      </p:sp>
      <p:sp>
        <p:nvSpPr>
          <p:cNvPr id="347" name="Google Shape;347;p53"/>
          <p:cNvSpPr txBox="1"/>
          <p:nvPr/>
        </p:nvSpPr>
        <p:spPr>
          <a:xfrm>
            <a:off x="4891675" y="1824300"/>
            <a:ext cx="33903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ora"/>
                <a:ea typeface="Lora"/>
                <a:cs typeface="Lora"/>
                <a:sym typeface="Lora"/>
              </a:rPr>
              <a:t>t</a:t>
            </a:r>
            <a:r>
              <a:rPr lang="en">
                <a:solidFill>
                  <a:schemeClr val="dk1"/>
                </a:solidFill>
                <a:latin typeface="Lora"/>
                <a:ea typeface="Lora"/>
                <a:cs typeface="Lora"/>
                <a:sym typeface="Lora"/>
              </a:rPr>
              <a:t>hese representations are entirely independent: </a:t>
            </a:r>
            <a:r>
              <a:rPr lang="en">
                <a:solidFill>
                  <a:schemeClr val="dk1"/>
                </a:solidFill>
                <a:latin typeface="Lora"/>
                <a:ea typeface="Lora"/>
                <a:cs typeface="Lora"/>
                <a:sym typeface="Lora"/>
              </a:rPr>
              <a:t>t</a:t>
            </a:r>
            <a:r>
              <a:rPr lang="en">
                <a:solidFill>
                  <a:schemeClr val="dk1"/>
                </a:solidFill>
                <a:latin typeface="Lora"/>
                <a:ea typeface="Lora"/>
                <a:cs typeface="Lora"/>
                <a:sym typeface="Lora"/>
              </a:rPr>
              <a:t>here is </a:t>
            </a:r>
            <a:r>
              <a:rPr i="1" lang="en">
                <a:solidFill>
                  <a:schemeClr val="dk1"/>
                </a:solidFill>
                <a:latin typeface="Lora"/>
                <a:ea typeface="Lora"/>
                <a:cs typeface="Lora"/>
                <a:sym typeface="Lora"/>
              </a:rPr>
              <a:t>no notion of similarity!</a:t>
            </a:r>
            <a:endParaRPr i="1">
              <a:solidFill>
                <a:schemeClr val="dk1"/>
              </a:solidFill>
              <a:latin typeface="Lora"/>
              <a:ea typeface="Lora"/>
              <a:cs typeface="Lora"/>
              <a:sym typeface="Lora"/>
            </a:endParaRPr>
          </a:p>
        </p:txBody>
      </p:sp>
      <p:sp>
        <p:nvSpPr>
          <p:cNvPr id="348" name="Google Shape;348;p53"/>
          <p:cNvSpPr txBox="1"/>
          <p:nvPr/>
        </p:nvSpPr>
        <p:spPr>
          <a:xfrm>
            <a:off x="774925" y="3240650"/>
            <a:ext cx="77010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ora"/>
                <a:ea typeface="Lora"/>
                <a:cs typeface="Lora"/>
                <a:sym typeface="Lora"/>
              </a:rPr>
              <a:t>how can we develop representations that encode similarity </a:t>
            </a:r>
            <a:r>
              <a:rPr b="1" i="1" lang="en">
                <a:solidFill>
                  <a:schemeClr val="dk1"/>
                </a:solidFill>
                <a:latin typeface="Lora"/>
                <a:ea typeface="Lora"/>
                <a:cs typeface="Lora"/>
                <a:sym typeface="Lora"/>
              </a:rPr>
              <a:t>intrinsically</a:t>
            </a:r>
            <a:r>
              <a:rPr b="1" lang="en">
                <a:solidFill>
                  <a:schemeClr val="dk1"/>
                </a:solidFill>
                <a:latin typeface="Lora"/>
                <a:ea typeface="Lora"/>
                <a:cs typeface="Lora"/>
                <a:sym typeface="Lora"/>
              </a:rPr>
              <a:t>, e.g., similarity between words is encoded in mathematical properties of the representations?</a:t>
            </a:r>
            <a:endParaRPr b="1">
              <a:solidFill>
                <a:schemeClr val="dk1"/>
              </a:solidFill>
              <a:latin typeface="Lora"/>
              <a:ea typeface="Lora"/>
              <a:cs typeface="Lora"/>
              <a:sym typeface="Lora"/>
            </a:endParaRPr>
          </a:p>
        </p:txBody>
      </p:sp>
      <p:cxnSp>
        <p:nvCxnSpPr>
          <p:cNvPr id="349" name="Google Shape;349;p53"/>
          <p:cNvCxnSpPr/>
          <p:nvPr/>
        </p:nvCxnSpPr>
        <p:spPr>
          <a:xfrm>
            <a:off x="4303200" y="2239950"/>
            <a:ext cx="337500" cy="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53"/>
          <p:cNvCxnSpPr/>
          <p:nvPr/>
        </p:nvCxnSpPr>
        <p:spPr>
          <a:xfrm>
            <a:off x="4471350" y="2695075"/>
            <a:ext cx="1200" cy="5451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53"/>
          <p:cNvSpPr/>
          <p:nvPr/>
        </p:nvSpPr>
        <p:spPr>
          <a:xfrm>
            <a:off x="467900" y="1824300"/>
            <a:ext cx="7603200" cy="870300"/>
          </a:xfrm>
          <a:prstGeom prst="rect">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spoiler: the</a:t>
            </a:r>
            <a:r>
              <a:rPr lang="en">
                <a:latin typeface="Lora"/>
                <a:ea typeface="Lora"/>
                <a:cs typeface="Lora"/>
                <a:sym typeface="Lora"/>
              </a:rPr>
              <a:t> </a:t>
            </a:r>
            <a:r>
              <a:rPr i="1" lang="en">
                <a:latin typeface="Lora"/>
                <a:ea typeface="Lora"/>
                <a:cs typeface="Lora"/>
                <a:sym typeface="Lora"/>
              </a:rPr>
              <a:t>distributional hypothesis</a:t>
            </a:r>
            <a:endParaRPr i="1">
              <a:latin typeface="Lora"/>
              <a:ea typeface="Lora"/>
              <a:cs typeface="Lora"/>
              <a:sym typeface="Lora"/>
            </a:endParaRPr>
          </a:p>
        </p:txBody>
      </p:sp>
      <p:pic>
        <p:nvPicPr>
          <p:cNvPr id="357" name="Google Shape;357;p54"/>
          <p:cNvPicPr preferRelativeResize="0"/>
          <p:nvPr/>
        </p:nvPicPr>
        <p:blipFill>
          <a:blip r:embed="rId3">
            <a:alphaModFix/>
          </a:blip>
          <a:stretch>
            <a:fillRect/>
          </a:stretch>
        </p:blipFill>
        <p:spPr>
          <a:xfrm>
            <a:off x="1730825" y="1504475"/>
            <a:ext cx="1956700" cy="2795275"/>
          </a:xfrm>
          <a:prstGeom prst="rect">
            <a:avLst/>
          </a:prstGeom>
          <a:noFill/>
          <a:ln>
            <a:noFill/>
          </a:ln>
        </p:spPr>
      </p:pic>
      <p:sp>
        <p:nvSpPr>
          <p:cNvPr id="358" name="Google Shape;358;p54"/>
          <p:cNvSpPr/>
          <p:nvPr/>
        </p:nvSpPr>
        <p:spPr>
          <a:xfrm>
            <a:off x="4640025" y="1673675"/>
            <a:ext cx="2544600" cy="966000"/>
          </a:xfrm>
          <a:prstGeom prst="wedgeRoundRectCallout">
            <a:avLst>
              <a:gd fmla="val -109356" name="adj1"/>
              <a:gd fmla="val 51066" name="adj2"/>
              <a:gd fmla="val 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“You shall know a word by the company it keeps”</a:t>
            </a:r>
            <a:endParaRPr i="1">
              <a:latin typeface="Lora"/>
              <a:ea typeface="Lora"/>
              <a:cs typeface="Lora"/>
              <a:sym typeface="Lora"/>
            </a:endParaRPr>
          </a:p>
        </p:txBody>
      </p:sp>
      <p:sp>
        <p:nvSpPr>
          <p:cNvPr id="359" name="Google Shape;359;p54"/>
          <p:cNvSpPr txBox="1"/>
          <p:nvPr/>
        </p:nvSpPr>
        <p:spPr>
          <a:xfrm>
            <a:off x="4381500" y="2789375"/>
            <a:ext cx="327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ora"/>
                <a:ea typeface="Lora"/>
                <a:cs typeface="Lora"/>
                <a:sym typeface="Lora"/>
              </a:rPr>
              <a:t>J.R. Firth, 1957</a:t>
            </a:r>
            <a:endParaRPr>
              <a:solidFill>
                <a:schemeClr val="dk1"/>
              </a:solidFill>
              <a:latin typeface="Lora"/>
              <a:ea typeface="Lora"/>
              <a:cs typeface="Lora"/>
              <a:sym typeface="Lora"/>
            </a:endParaRPr>
          </a:p>
          <a:p>
            <a:pPr indent="0" lvl="0" marL="0" rtl="0" algn="ctr">
              <a:spcBef>
                <a:spcPts val="0"/>
              </a:spcBef>
              <a:spcAft>
                <a:spcPts val="0"/>
              </a:spcAft>
              <a:buNone/>
            </a:pPr>
            <a:r>
              <a:rPr i="1" lang="en">
                <a:solidFill>
                  <a:schemeClr val="dk1"/>
                </a:solidFill>
                <a:latin typeface="Lora"/>
                <a:ea typeface="Lora"/>
                <a:cs typeface="Lora"/>
                <a:sym typeface="Lora"/>
              </a:rPr>
              <a:t>Studies in Linguistic Analysis</a:t>
            </a:r>
            <a:endParaRPr>
              <a:latin typeface="Lora"/>
              <a:ea typeface="Lora"/>
              <a:cs typeface="Lora"/>
              <a:sym typeface="Lo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spoiler: the </a:t>
            </a:r>
            <a:r>
              <a:rPr i="1" lang="en">
                <a:latin typeface="Lora"/>
                <a:ea typeface="Lora"/>
                <a:cs typeface="Lora"/>
                <a:sym typeface="Lora"/>
              </a:rPr>
              <a:t>distributional hypothesis</a:t>
            </a:r>
            <a:endParaRPr i="1">
              <a:latin typeface="Lora"/>
              <a:ea typeface="Lora"/>
              <a:cs typeface="Lora"/>
              <a:sym typeface="Lora"/>
            </a:endParaRPr>
          </a:p>
        </p:txBody>
      </p:sp>
      <p:pic>
        <p:nvPicPr>
          <p:cNvPr id="365" name="Google Shape;365;p55"/>
          <p:cNvPicPr preferRelativeResize="0"/>
          <p:nvPr/>
        </p:nvPicPr>
        <p:blipFill>
          <a:blip r:embed="rId3">
            <a:alphaModFix/>
          </a:blip>
          <a:stretch>
            <a:fillRect/>
          </a:stretch>
        </p:blipFill>
        <p:spPr>
          <a:xfrm>
            <a:off x="1730825" y="1504475"/>
            <a:ext cx="1956700" cy="2795275"/>
          </a:xfrm>
          <a:prstGeom prst="rect">
            <a:avLst/>
          </a:prstGeom>
          <a:noFill/>
          <a:ln>
            <a:noFill/>
          </a:ln>
        </p:spPr>
      </p:pic>
      <p:sp>
        <p:nvSpPr>
          <p:cNvPr id="366" name="Google Shape;366;p55"/>
          <p:cNvSpPr/>
          <p:nvPr/>
        </p:nvSpPr>
        <p:spPr>
          <a:xfrm>
            <a:off x="4640025" y="1673675"/>
            <a:ext cx="2544600" cy="966000"/>
          </a:xfrm>
          <a:prstGeom prst="wedgeRoundRectCallout">
            <a:avLst>
              <a:gd fmla="val -109356" name="adj1"/>
              <a:gd fmla="val 51066" name="adj2"/>
              <a:gd fmla="val 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“You shall know a word by the company it keeps”</a:t>
            </a:r>
            <a:endParaRPr i="1">
              <a:latin typeface="Lora"/>
              <a:ea typeface="Lora"/>
              <a:cs typeface="Lora"/>
              <a:sym typeface="Lora"/>
            </a:endParaRPr>
          </a:p>
        </p:txBody>
      </p:sp>
      <p:sp>
        <p:nvSpPr>
          <p:cNvPr id="367" name="Google Shape;367;p55"/>
          <p:cNvSpPr txBox="1"/>
          <p:nvPr/>
        </p:nvSpPr>
        <p:spPr>
          <a:xfrm>
            <a:off x="4381500" y="2789375"/>
            <a:ext cx="327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ora"/>
                <a:ea typeface="Lora"/>
                <a:cs typeface="Lora"/>
                <a:sym typeface="Lora"/>
              </a:rPr>
              <a:t>J.R. Firth, 1957</a:t>
            </a:r>
            <a:endParaRPr>
              <a:solidFill>
                <a:schemeClr val="dk1"/>
              </a:solidFill>
              <a:latin typeface="Lora"/>
              <a:ea typeface="Lora"/>
              <a:cs typeface="Lora"/>
              <a:sym typeface="Lora"/>
            </a:endParaRPr>
          </a:p>
          <a:p>
            <a:pPr indent="0" lvl="0" marL="0" rtl="0" algn="ctr">
              <a:spcBef>
                <a:spcPts val="0"/>
              </a:spcBef>
              <a:spcAft>
                <a:spcPts val="0"/>
              </a:spcAft>
              <a:buNone/>
            </a:pPr>
            <a:r>
              <a:rPr i="1" lang="en">
                <a:solidFill>
                  <a:schemeClr val="dk1"/>
                </a:solidFill>
                <a:latin typeface="Lora"/>
                <a:ea typeface="Lora"/>
                <a:cs typeface="Lora"/>
                <a:sym typeface="Lora"/>
              </a:rPr>
              <a:t>Studies in Linguistic Analysis</a:t>
            </a:r>
            <a:endParaRPr>
              <a:latin typeface="Lora"/>
              <a:ea typeface="Lora"/>
              <a:cs typeface="Lora"/>
              <a:sym typeface="Lora"/>
            </a:endParaRPr>
          </a:p>
        </p:txBody>
      </p:sp>
      <p:sp>
        <p:nvSpPr>
          <p:cNvPr id="368" name="Google Shape;368;p55"/>
          <p:cNvSpPr txBox="1"/>
          <p:nvPr/>
        </p:nvSpPr>
        <p:spPr>
          <a:xfrm rot="-2700000">
            <a:off x="1921801" y="2568747"/>
            <a:ext cx="5055531" cy="800586"/>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FF0000"/>
                </a:solidFill>
                <a:latin typeface="Lora"/>
                <a:ea typeface="Lora"/>
                <a:cs typeface="Lora"/>
                <a:sym typeface="Lora"/>
              </a:rPr>
              <a:t>more next week! ;)</a:t>
            </a:r>
            <a:endParaRPr b="1" sz="4000">
              <a:solidFill>
                <a:srgbClr val="FF0000"/>
              </a:solidFill>
              <a:latin typeface="Lora"/>
              <a:ea typeface="Lora"/>
              <a:cs typeface="Lora"/>
              <a:sym typeface="Lo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311700" y="8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question #2</a:t>
            </a:r>
            <a:endParaRPr>
              <a:latin typeface="Lora"/>
              <a:ea typeface="Lora"/>
              <a:cs typeface="Lora"/>
              <a:sym typeface="Lora"/>
            </a:endParaRPr>
          </a:p>
        </p:txBody>
      </p:sp>
      <p:sp>
        <p:nvSpPr>
          <p:cNvPr id="374" name="Google Shape;374;p56"/>
          <p:cNvSpPr txBox="1"/>
          <p:nvPr>
            <p:ph idx="1" type="body"/>
          </p:nvPr>
        </p:nvSpPr>
        <p:spPr>
          <a:xfrm>
            <a:off x="311700" y="1565875"/>
            <a:ext cx="8520600" cy="306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Are models biased? How can this be evaluated?</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What is the broader </a:t>
            </a:r>
            <a:r>
              <a:rPr lang="en" sz="1600">
                <a:solidFill>
                  <a:schemeClr val="dk1"/>
                </a:solidFill>
                <a:latin typeface="Lora"/>
                <a:ea typeface="Lora"/>
                <a:cs typeface="Lora"/>
                <a:sym typeface="Lora"/>
              </a:rPr>
              <a:t>impact</a:t>
            </a:r>
            <a:r>
              <a:rPr lang="en" sz="1600">
                <a:solidFill>
                  <a:schemeClr val="dk1"/>
                </a:solidFill>
                <a:latin typeface="Lora"/>
                <a:ea typeface="Lora"/>
                <a:cs typeface="Lora"/>
                <a:sym typeface="Lora"/>
              </a:rPr>
              <a:t> of inequality in resource availability?</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Who provides training signals for this data?</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How do computationally inferred semantic representations compare to humans’? Do they account for aspects of human semantics like grounding, pragmatics, the ability to engage in </a:t>
            </a:r>
            <a:r>
              <a:rPr i="1" lang="en" sz="1600">
                <a:solidFill>
                  <a:schemeClr val="dk1"/>
                </a:solidFill>
                <a:latin typeface="Lora"/>
                <a:ea typeface="Lora"/>
                <a:cs typeface="Lora"/>
                <a:sym typeface="Lora"/>
              </a:rPr>
              <a:t>meaningful</a:t>
            </a:r>
            <a:r>
              <a:rPr lang="en" sz="1600">
                <a:solidFill>
                  <a:schemeClr val="dk1"/>
                </a:solidFill>
                <a:latin typeface="Lora"/>
                <a:ea typeface="Lora"/>
                <a:cs typeface="Lora"/>
                <a:sym typeface="Lora"/>
              </a:rPr>
              <a:t> conversations… ?</a:t>
            </a:r>
            <a:endParaRPr sz="1600">
              <a:solidFill>
                <a:schemeClr val="dk1"/>
              </a:solidFill>
              <a:latin typeface="Lora"/>
              <a:ea typeface="Lora"/>
              <a:cs typeface="Lora"/>
              <a:sym typeface="Lor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7"/>
          <p:cNvPicPr preferRelativeResize="0"/>
          <p:nvPr/>
        </p:nvPicPr>
        <p:blipFill>
          <a:blip r:embed="rId3">
            <a:alphaModFix/>
          </a:blip>
          <a:stretch>
            <a:fillRect/>
          </a:stretch>
        </p:blipFill>
        <p:spPr>
          <a:xfrm>
            <a:off x="2461550" y="115325"/>
            <a:ext cx="3915775" cy="49128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8"/>
          <p:cNvPicPr preferRelativeResize="0"/>
          <p:nvPr/>
        </p:nvPicPr>
        <p:blipFill>
          <a:blip r:embed="rId3">
            <a:alphaModFix/>
          </a:blip>
          <a:stretch>
            <a:fillRect/>
          </a:stretch>
        </p:blipFill>
        <p:spPr>
          <a:xfrm>
            <a:off x="1893200" y="83200"/>
            <a:ext cx="5357595"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9"/>
          <p:cNvPicPr preferRelativeResize="0"/>
          <p:nvPr/>
        </p:nvPicPr>
        <p:blipFill>
          <a:blip r:embed="rId3">
            <a:alphaModFix/>
          </a:blip>
          <a:stretch>
            <a:fillRect/>
          </a:stretch>
        </p:blipFill>
        <p:spPr>
          <a:xfrm>
            <a:off x="313225" y="71650"/>
            <a:ext cx="5357595" cy="4838700"/>
          </a:xfrm>
          <a:prstGeom prst="rect">
            <a:avLst/>
          </a:prstGeom>
          <a:noFill/>
          <a:ln>
            <a:noFill/>
          </a:ln>
        </p:spPr>
      </p:pic>
      <p:sp>
        <p:nvSpPr>
          <p:cNvPr id="390" name="Google Shape;390;p59"/>
          <p:cNvSpPr txBox="1"/>
          <p:nvPr/>
        </p:nvSpPr>
        <p:spPr>
          <a:xfrm>
            <a:off x="5896175" y="1600900"/>
            <a:ext cx="3021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Is this model biased?</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Can we assess it by simply inspecting it?</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If not, how do we evaluate it?</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With their widespread applicability, these models pose a wide range of ethical challenges</a:t>
            </a:r>
            <a:endParaRPr>
              <a:latin typeface="Lora"/>
              <a:ea typeface="Lora"/>
              <a:cs typeface="Lora"/>
              <a:sym typeface="Lo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311700" y="206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tomorrow :) </a:t>
            </a:r>
            <a:endParaRPr>
              <a:latin typeface="Lora"/>
              <a:ea typeface="Lora"/>
              <a:cs typeface="Lora"/>
              <a:sym typeface="Lora"/>
            </a:endParaRPr>
          </a:p>
        </p:txBody>
      </p:sp>
      <p:sp>
        <p:nvSpPr>
          <p:cNvPr id="396" name="Google Shape;396;p60"/>
          <p:cNvSpPr txBox="1"/>
          <p:nvPr>
            <p:ph idx="1" type="body"/>
          </p:nvPr>
        </p:nvSpPr>
        <p:spPr>
          <a:xfrm>
            <a:off x="311700" y="2768500"/>
            <a:ext cx="8520600" cy="1125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Setting up UCloud and GitHub</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Some warm-up exercises</a:t>
            </a:r>
            <a:endParaRPr sz="1600">
              <a:solidFill>
                <a:schemeClr val="dk1"/>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Academic goals</a:t>
            </a:r>
            <a:endParaRPr sz="2000">
              <a:latin typeface="Lora"/>
              <a:ea typeface="Lora"/>
              <a:cs typeface="Lora"/>
              <a:sym typeface="Lora"/>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b="1" lang="en" sz="1600">
                <a:solidFill>
                  <a:srgbClr val="434343"/>
                </a:solidFill>
                <a:highlight>
                  <a:srgbClr val="FFFFFF"/>
                </a:highlight>
                <a:latin typeface="Lora"/>
                <a:ea typeface="Lora"/>
                <a:cs typeface="Lora"/>
                <a:sym typeface="Lora"/>
              </a:rPr>
              <a:t>Knowledge:</a:t>
            </a:r>
            <a:endParaRPr b="1" sz="1600">
              <a:solidFill>
                <a:srgbClr val="434343"/>
              </a:solidFill>
              <a:highlight>
                <a:srgbClr val="FFFFFF"/>
              </a:highlight>
              <a:latin typeface="Lora"/>
              <a:ea typeface="Lora"/>
              <a:cs typeface="Lora"/>
              <a:sym typeface="Lora"/>
            </a:endParaRPr>
          </a:p>
          <a:p>
            <a:pPr indent="0" lvl="0" marL="0" rtl="0" algn="l">
              <a:lnSpc>
                <a:spcPct val="90000"/>
              </a:lnSpc>
              <a:spcBef>
                <a:spcPts val="1000"/>
              </a:spcBef>
              <a:spcAft>
                <a:spcPts val="0"/>
              </a:spcAft>
              <a:buClr>
                <a:schemeClr val="dk1"/>
              </a:buClr>
              <a:buSzPts val="1100"/>
              <a:buFont typeface="Arial"/>
              <a:buNone/>
            </a:pPr>
            <a:r>
              <a:rPr lang="en" sz="1600">
                <a:solidFill>
                  <a:srgbClr val="434343"/>
                </a:solidFill>
                <a:highlight>
                  <a:srgbClr val="FFFFFF"/>
                </a:highlight>
                <a:latin typeface="Lora"/>
                <a:ea typeface="Lora"/>
                <a:cs typeface="Lora"/>
                <a:sym typeface="Lora"/>
              </a:rPr>
              <a:t>- contrast different natural language processing methods in terms of their strengths and weaknesses in different use contexts</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1000"/>
              </a:spcBef>
              <a:spcAft>
                <a:spcPts val="0"/>
              </a:spcAft>
              <a:buClr>
                <a:schemeClr val="dk1"/>
              </a:buClr>
              <a:buSzPts val="1100"/>
              <a:buFont typeface="Arial"/>
              <a:buNone/>
            </a:pPr>
            <a:r>
              <a:rPr lang="en" sz="1600">
                <a:solidFill>
                  <a:srgbClr val="434343"/>
                </a:solidFill>
                <a:highlight>
                  <a:srgbClr val="FFFFFF"/>
                </a:highlight>
                <a:latin typeface="Lora"/>
                <a:ea typeface="Lora"/>
                <a:cs typeface="Lora"/>
                <a:sym typeface="Lora"/>
              </a:rPr>
              <a:t>- explain how formal and computational analysis of natural language can provide insights into human cognition and behaviour</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1000"/>
              </a:spcBef>
              <a:spcAft>
                <a:spcPts val="0"/>
              </a:spcAft>
              <a:buNone/>
            </a:pPr>
            <a:r>
              <a:rPr lang="en" sz="1600">
                <a:solidFill>
                  <a:srgbClr val="434343"/>
                </a:solidFill>
                <a:highlight>
                  <a:srgbClr val="FFFFFF"/>
                </a:highlight>
                <a:latin typeface="Lora"/>
                <a:ea typeface="Lora"/>
                <a:cs typeface="Lora"/>
                <a:sym typeface="Lora"/>
              </a:rPr>
              <a:t>- discuss ethical and philosophical issues connected to natural language processing technology applications.</a:t>
            </a:r>
            <a:endParaRPr sz="1600">
              <a:solidFill>
                <a:srgbClr val="434343"/>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Academic goals</a:t>
            </a:r>
            <a:endParaRPr sz="2000">
              <a:latin typeface="Lora"/>
              <a:ea typeface="Lora"/>
              <a:cs typeface="Lora"/>
              <a:sym typeface="Lora"/>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b="1" lang="en" sz="1600">
                <a:solidFill>
                  <a:srgbClr val="434343"/>
                </a:solidFill>
                <a:highlight>
                  <a:srgbClr val="FFFFFF"/>
                </a:highlight>
                <a:latin typeface="Lora"/>
                <a:ea typeface="Lora"/>
                <a:cs typeface="Lora"/>
                <a:sym typeface="Lora"/>
              </a:rPr>
              <a:t>Skills</a:t>
            </a:r>
            <a:r>
              <a:rPr lang="en" sz="1600">
                <a:solidFill>
                  <a:srgbClr val="434343"/>
                </a:solidFill>
                <a:highlight>
                  <a:srgbClr val="FFFFFF"/>
                </a:highlight>
                <a:latin typeface="Lora"/>
                <a:ea typeface="Lora"/>
                <a:cs typeface="Lora"/>
                <a:sym typeface="Lora"/>
              </a:rPr>
              <a:t>:</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1000"/>
              </a:spcBef>
              <a:spcAft>
                <a:spcPts val="0"/>
              </a:spcAft>
              <a:buNone/>
            </a:pPr>
            <a:r>
              <a:rPr lang="en" sz="1600">
                <a:solidFill>
                  <a:srgbClr val="434343"/>
                </a:solidFill>
                <a:highlight>
                  <a:srgbClr val="FFFFFF"/>
                </a:highlight>
                <a:latin typeface="Lora"/>
                <a:ea typeface="Lora"/>
                <a:cs typeface="Lora"/>
                <a:sym typeface="Lora"/>
              </a:rPr>
              <a:t>- identify relevant data sources for specific research and applied questions</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1000"/>
              </a:spcBef>
              <a:spcAft>
                <a:spcPts val="0"/>
              </a:spcAft>
              <a:buNone/>
            </a:pPr>
            <a:r>
              <a:rPr lang="en" sz="1600">
                <a:solidFill>
                  <a:srgbClr val="434343"/>
                </a:solidFill>
                <a:highlight>
                  <a:srgbClr val="FFFFFF"/>
                </a:highlight>
                <a:latin typeface="Lora"/>
                <a:ea typeface="Lora"/>
                <a:cs typeface="Lora"/>
                <a:sym typeface="Lora"/>
              </a:rPr>
              <a:t>- correctly choose and apply tools for analysing natural language data.</a:t>
            </a:r>
            <a:endParaRPr sz="1600">
              <a:solidFill>
                <a:srgbClr val="434343"/>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Academic goals</a:t>
            </a:r>
            <a:endParaRPr sz="2000">
              <a:latin typeface="Lora"/>
              <a:ea typeface="Lora"/>
              <a:cs typeface="Lora"/>
              <a:sym typeface="Lora"/>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500"/>
              </a:spcBef>
              <a:spcAft>
                <a:spcPts val="0"/>
              </a:spcAft>
              <a:buNone/>
            </a:pPr>
            <a:r>
              <a:rPr b="1" lang="en" sz="1600">
                <a:solidFill>
                  <a:srgbClr val="434343"/>
                </a:solidFill>
                <a:highlight>
                  <a:srgbClr val="FFFFFF"/>
                </a:highlight>
                <a:latin typeface="Lora"/>
                <a:ea typeface="Lora"/>
                <a:cs typeface="Lora"/>
                <a:sym typeface="Lora"/>
              </a:rPr>
              <a:t>Competences</a:t>
            </a:r>
            <a:r>
              <a:rPr lang="en" sz="1600">
                <a:solidFill>
                  <a:srgbClr val="434343"/>
                </a:solidFill>
                <a:highlight>
                  <a:srgbClr val="FFFFFF"/>
                </a:highlight>
                <a:latin typeface="Lora"/>
                <a:ea typeface="Lora"/>
                <a:cs typeface="Lora"/>
                <a:sym typeface="Lora"/>
              </a:rPr>
              <a:t>:</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500"/>
              </a:spcBef>
              <a:spcAft>
                <a:spcPts val="0"/>
              </a:spcAft>
              <a:buNone/>
            </a:pPr>
            <a:r>
              <a:rPr lang="en" sz="1600">
                <a:solidFill>
                  <a:srgbClr val="434343"/>
                </a:solidFill>
                <a:highlight>
                  <a:srgbClr val="FFFFFF"/>
                </a:highlight>
                <a:latin typeface="Lora"/>
                <a:ea typeface="Lora"/>
                <a:cs typeface="Lora"/>
                <a:sym typeface="Lora"/>
              </a:rPr>
              <a:t>- critically reflect on and discuss theoretical and empirical implications of using natural language processing techniques</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500"/>
              </a:spcBef>
              <a:spcAft>
                <a:spcPts val="0"/>
              </a:spcAft>
              <a:buNone/>
            </a:pPr>
            <a:r>
              <a:rPr lang="en" sz="1600">
                <a:solidFill>
                  <a:srgbClr val="434343"/>
                </a:solidFill>
                <a:highlight>
                  <a:srgbClr val="FFFFFF"/>
                </a:highlight>
                <a:latin typeface="Lora"/>
                <a:ea typeface="Lora"/>
                <a:cs typeface="Lora"/>
                <a:sym typeface="Lora"/>
              </a:rPr>
              <a:t>- justify the choice between relevant methods and analyses used for specific research questions within the field of natural language processing</a:t>
            </a:r>
            <a:endParaRPr sz="1600">
              <a:solidFill>
                <a:srgbClr val="434343"/>
              </a:solidFill>
              <a:highlight>
                <a:srgbClr val="FFFFFF"/>
              </a:highlight>
              <a:latin typeface="Lora"/>
              <a:ea typeface="Lora"/>
              <a:cs typeface="Lora"/>
              <a:sym typeface="Lora"/>
            </a:endParaRPr>
          </a:p>
          <a:p>
            <a:pPr indent="0" lvl="0" marL="0" rtl="0" algn="l">
              <a:lnSpc>
                <a:spcPct val="90000"/>
              </a:lnSpc>
              <a:spcBef>
                <a:spcPts val="500"/>
              </a:spcBef>
              <a:spcAft>
                <a:spcPts val="0"/>
              </a:spcAft>
              <a:buNone/>
            </a:pPr>
            <a:r>
              <a:rPr lang="en" sz="1600">
                <a:solidFill>
                  <a:srgbClr val="434343"/>
                </a:solidFill>
                <a:highlight>
                  <a:srgbClr val="FFFFFF"/>
                </a:highlight>
                <a:latin typeface="Lora"/>
                <a:ea typeface="Lora"/>
                <a:cs typeface="Lora"/>
                <a:sym typeface="Lora"/>
              </a:rPr>
              <a:t>- critically evaluate the appropriateness of a given method for a given natural language data set</a:t>
            </a:r>
            <a:r>
              <a:rPr b="1" lang="en" sz="1600">
                <a:solidFill>
                  <a:srgbClr val="434343"/>
                </a:solidFill>
                <a:highlight>
                  <a:srgbClr val="FFFFFF"/>
                </a:highlight>
                <a:latin typeface="Lora"/>
                <a:ea typeface="Lora"/>
                <a:cs typeface="Lora"/>
                <a:sym typeface="Lora"/>
              </a:rPr>
              <a:t>.</a:t>
            </a:r>
            <a:endParaRPr b="1" sz="1600">
              <a:solidFill>
                <a:srgbClr val="434343"/>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the exam</a:t>
            </a:r>
            <a:endParaRPr sz="2000">
              <a:latin typeface="Lora"/>
              <a:ea typeface="Lora"/>
              <a:cs typeface="Lora"/>
              <a:sym typeface="Lor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The examination consists of a take-home assignment on a topic of the student’s choice and a related practical product.</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The assignment can be written individually or in groups of up to 4 students. Group assignments must be written in such a way that the contribution of each student, except for the introduction, thesis statement and conclusion, can form the basis of individual assessment. The assignment should clearly state which student is responsible for which section.</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Length for one student: 10-12 standard pages</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Length for two students: 17-22 standard pages</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Length for three students: 24-32 standard pages</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Length for four students: 31-42 standard pages</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The scope and nature of the product must be relevant in relation to the content of the course and is subject to the approval of the teacher. It must be possible to submit the product digitally in a documented form which can be accessed by the examiner and co-examiner.</a:t>
            </a:r>
            <a:endParaRPr sz="1200">
              <a:solidFill>
                <a:srgbClr val="434343"/>
              </a:solidFill>
              <a:highlight>
                <a:srgbClr val="FFFFFF"/>
              </a:highlight>
              <a:latin typeface="Lora"/>
              <a:ea typeface="Lora"/>
              <a:cs typeface="Lora"/>
              <a:sym typeface="Lora"/>
            </a:endParaRPr>
          </a:p>
          <a:p>
            <a:pPr indent="0" lvl="0" marL="0" rtl="0" algn="l">
              <a:lnSpc>
                <a:spcPct val="100000"/>
              </a:lnSpc>
              <a:spcBef>
                <a:spcPts val="0"/>
              </a:spcBef>
              <a:spcAft>
                <a:spcPts val="0"/>
              </a:spcAft>
              <a:buClr>
                <a:schemeClr val="dk1"/>
              </a:buClr>
              <a:buSzPts val="1100"/>
              <a:buFont typeface="Arial"/>
              <a:buNone/>
            </a:pPr>
            <a:r>
              <a:rPr lang="en" sz="1200">
                <a:solidFill>
                  <a:srgbClr val="434343"/>
                </a:solidFill>
                <a:highlight>
                  <a:srgbClr val="FFFFFF"/>
                </a:highlight>
                <a:latin typeface="Lora"/>
                <a:ea typeface="Lora"/>
                <a:cs typeface="Lora"/>
                <a:sym typeface="Lora"/>
              </a:rPr>
              <a:t>The product must be accompanied by a take-home assignment on a topic of the student’s choice, in which the student explains the relevance and methodological and theoretical basis of the product.</a:t>
            </a:r>
            <a:endParaRPr sz="1200">
              <a:solidFill>
                <a:srgbClr val="434343"/>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syllabus</a:t>
            </a:r>
            <a:endParaRPr>
              <a:latin typeface="Lora"/>
              <a:ea typeface="Lora"/>
              <a:cs typeface="Lora"/>
              <a:sym typeface="Lora"/>
            </a:endParaRPr>
          </a:p>
        </p:txBody>
      </p:sp>
      <p:pic>
        <p:nvPicPr>
          <p:cNvPr id="110" name="Google Shape;110;p22"/>
          <p:cNvPicPr preferRelativeResize="0"/>
          <p:nvPr/>
        </p:nvPicPr>
        <p:blipFill>
          <a:blip r:embed="rId3">
            <a:alphaModFix/>
          </a:blip>
          <a:stretch>
            <a:fillRect/>
          </a:stretch>
        </p:blipFill>
        <p:spPr>
          <a:xfrm>
            <a:off x="1793975" y="798125"/>
            <a:ext cx="6431700" cy="385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