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Lora"/>
      <p:regular r:id="rId12"/>
      <p:bold r:id="rId13"/>
      <p:italic r:id="rId14"/>
      <p:boldItalic r:id="rId15"/>
    </p:embeddedFont>
    <p:embeddedFont>
      <p:font typeface="Prompt"/>
      <p:regular r:id="rId16"/>
      <p:bold r:id="rId17"/>
      <p:italic r:id="rId18"/>
      <p:boldItalic r:id="rId19"/>
    </p:embeddedFont>
    <p:embeddedFont>
      <p:font typeface="Epilog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regular.fntdata"/><Relationship Id="rId11" Type="http://schemas.openxmlformats.org/officeDocument/2006/relationships/slide" Target="slides/slide4.xml"/><Relationship Id="rId22" Type="http://schemas.openxmlformats.org/officeDocument/2006/relationships/font" Target="fonts/Epilogue-italic.fntdata"/><Relationship Id="rId10" Type="http://schemas.openxmlformats.org/officeDocument/2006/relationships/slide" Target="slides/slide3.xml"/><Relationship Id="rId21" Type="http://schemas.openxmlformats.org/officeDocument/2006/relationships/font" Target="fonts/Epilogue-bold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23" Type="http://schemas.openxmlformats.org/officeDocument/2006/relationships/font" Target="fonts/Epilog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Prompt-bold.fntdata"/><Relationship Id="rId16" Type="http://schemas.openxmlformats.org/officeDocument/2006/relationships/font" Target="fonts/Promp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mpt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Promp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f7cb7f82d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f7cb7f82d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does repetition happen?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Fix slide 16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f7cb7f82d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f7cb7f82d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036f53c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036f53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036f53c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036f53c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715100" y="2181829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171100" y="2181729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715100" y="535000"/>
            <a:ext cx="43188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715100" y="26426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1171100" y="2642606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715100" y="31112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1171100" y="3111212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7" type="title"/>
          </p:nvPr>
        </p:nvSpPr>
        <p:spPr>
          <a:xfrm>
            <a:off x="715100" y="35798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1171100" y="3579794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9" type="title"/>
          </p:nvPr>
        </p:nvSpPr>
        <p:spPr>
          <a:xfrm>
            <a:off x="715100" y="40484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3" type="subTitle"/>
          </p:nvPr>
        </p:nvSpPr>
        <p:spPr>
          <a:xfrm>
            <a:off x="1171100" y="4048400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110075" y="3055925"/>
            <a:ext cx="4318800" cy="155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10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10075" y="535000"/>
            <a:ext cx="4318800" cy="10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Char char="●"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15100" y="1323400"/>
            <a:ext cx="43140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715100" y="535000"/>
            <a:ext cx="4314000" cy="7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15100" y="3801325"/>
            <a:ext cx="26814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108400" y="1175200"/>
            <a:ext cx="43206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subTitle"/>
          </p:nvPr>
        </p:nvSpPr>
        <p:spPr>
          <a:xfrm>
            <a:off x="4108400" y="2929950"/>
            <a:ext cx="43206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108400" y="535000"/>
            <a:ext cx="43206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110185" y="535000"/>
            <a:ext cx="4318800" cy="11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110080" y="20920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4110075" y="24844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subTitle"/>
          </p:nvPr>
        </p:nvSpPr>
        <p:spPr>
          <a:xfrm>
            <a:off x="4110079" y="32785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subTitle"/>
          </p:nvPr>
        </p:nvSpPr>
        <p:spPr>
          <a:xfrm>
            <a:off x="4110103" y="36709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hasCustomPrompt="1" type="title"/>
          </p:nvPr>
        </p:nvSpPr>
        <p:spPr>
          <a:xfrm>
            <a:off x="715100" y="3097400"/>
            <a:ext cx="43188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715100" y="535000"/>
            <a:ext cx="2967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6010117" y="2894725"/>
            <a:ext cx="24189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subTitle"/>
          </p:nvPr>
        </p:nvSpPr>
        <p:spPr>
          <a:xfrm>
            <a:off x="6010117" y="3287125"/>
            <a:ext cx="2418900" cy="66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subTitle"/>
          </p:nvPr>
        </p:nvSpPr>
        <p:spPr>
          <a:xfrm>
            <a:off x="3362538" y="2894725"/>
            <a:ext cx="24189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4" type="subTitle"/>
          </p:nvPr>
        </p:nvSpPr>
        <p:spPr>
          <a:xfrm>
            <a:off x="3362538" y="3287125"/>
            <a:ext cx="2418900" cy="66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5" type="subTitle"/>
          </p:nvPr>
        </p:nvSpPr>
        <p:spPr>
          <a:xfrm>
            <a:off x="715088" y="2894725"/>
            <a:ext cx="24189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6" type="subTitle"/>
          </p:nvPr>
        </p:nvSpPr>
        <p:spPr>
          <a:xfrm>
            <a:off x="715088" y="3287125"/>
            <a:ext cx="2418900" cy="66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2">
  <p:cSld name="TITLE_AND_TWO_COLUMNS_1_2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110185" y="535000"/>
            <a:ext cx="4318800" cy="11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4110080" y="20920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subTitle"/>
          </p:nvPr>
        </p:nvSpPr>
        <p:spPr>
          <a:xfrm>
            <a:off x="4110075" y="24844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subTitle"/>
          </p:nvPr>
        </p:nvSpPr>
        <p:spPr>
          <a:xfrm>
            <a:off x="4110079" y="32785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4" type="subTitle"/>
          </p:nvPr>
        </p:nvSpPr>
        <p:spPr>
          <a:xfrm>
            <a:off x="4110103" y="36709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4" name="Google Shape;134;p2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1" name="Google Shape;151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1" name="Google Shape;191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2" name="Google Shape;20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6" name="Google Shape;20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2" name="Google Shape;222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3" name="Google Shape;223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8" name="Google Shape;228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9" name="Google Shape;229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berta.rocca@cas.au.d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Natural language processing </a:t>
            </a:r>
            <a:endParaRPr sz="3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Class</a:t>
            </a:r>
            <a:r>
              <a:rPr lang="en" sz="24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10: Project feedback</a:t>
            </a:r>
            <a:endParaRPr sz="24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6" name="Google Shape;236;p48"/>
          <p:cNvSpPr txBox="1"/>
          <p:nvPr/>
        </p:nvSpPr>
        <p:spPr>
          <a:xfrm>
            <a:off x="518100" y="3418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Roberta Rocca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Assistant Professor, IMC &amp; CHC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✉️ </a:t>
            </a:r>
            <a:r>
              <a:rPr lang="en" sz="1300" u="sng">
                <a:solidFill>
                  <a:srgbClr val="0097A7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roberta.rocca@cas.au.dk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421350" y="439950"/>
            <a:ext cx="8301300" cy="42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Lora"/>
              <a:buAutoNum type="arabicPeriod"/>
            </a:pPr>
            <a:r>
              <a:rPr b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Niels &amp; Jørgen</a:t>
            </a:r>
            <a:r>
              <a:rPr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 platform for domain-specific paraphrase generation in low-resource languages</a:t>
            </a:r>
            <a:endParaRPr i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Lora"/>
              <a:buAutoNum type="arabicPeriod"/>
            </a:pP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Anton &amp; Mina</a:t>
            </a:r>
            <a:r>
              <a:rPr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Synthetic Data for Danish Named Entity Recognition</a:t>
            </a:r>
            <a:endParaRPr i="1" sz="1250">
              <a:solidFill>
                <a:schemeClr val="accent2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Lora"/>
              <a:buAutoNum type="arabicPeriod"/>
            </a:pPr>
            <a:r>
              <a:rPr b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Daniel</a:t>
            </a:r>
            <a:r>
              <a:rPr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Automatic story generation</a:t>
            </a:r>
            <a:endParaRPr i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Lora"/>
              <a:buAutoNum type="arabicPeriod"/>
            </a:pP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Laura &amp; Malte</a:t>
            </a:r>
            <a:r>
              <a:rPr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Approaching the Gold Standard: A comparison framework for optimizing question-answering in the Danish Welfare Sector</a:t>
            </a:r>
            <a:endParaRPr i="1" sz="1250">
              <a:solidFill>
                <a:schemeClr val="accent2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Lora"/>
              <a:buAutoNum type="arabicPeriod"/>
            </a:pPr>
            <a:r>
              <a:rPr b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Klara &amp; Pernille</a:t>
            </a:r>
            <a:r>
              <a:rPr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Decoding subjectivity: The role of RAGs in separating fact from opinion in polarizing discussions</a:t>
            </a:r>
            <a:endParaRPr i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Lora"/>
              <a:buAutoNum type="arabicPeriod"/>
            </a:pP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Martine &amp; Sarah</a:t>
            </a:r>
            <a:r>
              <a:rPr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AI Generated News and Bias / Comparing Danish models</a:t>
            </a:r>
            <a:endParaRPr i="1" sz="1250">
              <a:solidFill>
                <a:schemeClr val="accent2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Lora"/>
              <a:buAutoNum type="arabicPeriod"/>
            </a:pPr>
            <a:r>
              <a:rPr b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Saivydas</a:t>
            </a:r>
            <a:r>
              <a:rPr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Parasocial Relationships and Anthropomorphic Language in LLM Chatbots: Implications for User Perception and Behavior</a:t>
            </a:r>
            <a:endParaRPr i="1" sz="1250">
              <a:solidFill>
                <a:srgbClr val="202124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202124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Break</a:t>
            </a:r>
            <a:endParaRPr i="1" sz="1250">
              <a:solidFill>
                <a:srgbClr val="202124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202124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Lora"/>
              <a:buAutoNum type="arabicPeriod"/>
            </a:pP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Anja &amp; Sille</a:t>
            </a:r>
            <a:r>
              <a:rPr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Climate change sentiment and topics in European Parliamentary Debates</a:t>
            </a:r>
            <a:endParaRPr i="1" sz="1250">
              <a:solidFill>
                <a:schemeClr val="accent2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Lora"/>
              <a:buAutoNum type="arabicPeriod"/>
            </a:pPr>
            <a:r>
              <a:rPr b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Marc</a:t>
            </a:r>
            <a:r>
              <a:rPr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Fine-grained emotion-based analysis of German discourse: Germany’s relationship with Russia amid the Ukraine War</a:t>
            </a:r>
            <a:endParaRPr i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Lora"/>
              <a:buAutoNum type="arabicPeriod"/>
            </a:pP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Anna &amp; Andreas</a:t>
            </a:r>
            <a:r>
              <a:rPr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Classifying the funniness of dad-jokes</a:t>
            </a:r>
            <a:endParaRPr i="1" sz="1250">
              <a:solidFill>
                <a:schemeClr val="accent2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Lora"/>
              <a:buAutoNum type="arabicPeriod"/>
            </a:pPr>
            <a:r>
              <a:rPr b="1" lang="en" sz="1250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Laura &amp; Emma</a:t>
            </a:r>
            <a:r>
              <a:rPr lang="en" sz="1250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250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Are Danish concert reviewers gender-biased?</a:t>
            </a:r>
            <a:endParaRPr i="1" sz="1250">
              <a:solidFill>
                <a:srgbClr val="202124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Lora"/>
              <a:buAutoNum type="arabicPeriod"/>
            </a:pP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Nanna</a:t>
            </a:r>
            <a:r>
              <a:rPr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, </a:t>
            </a: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Bianka</a:t>
            </a:r>
            <a:r>
              <a:rPr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b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Juli: </a:t>
            </a:r>
            <a:r>
              <a:rPr i="1" lang="en" sz="1250">
                <a:solidFill>
                  <a:schemeClr val="accent2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Gender bias in job postings</a:t>
            </a:r>
            <a:endParaRPr sz="1250">
              <a:solidFill>
                <a:schemeClr val="accent2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/>
          <p:nvPr>
            <p:ph idx="1" type="body"/>
          </p:nvPr>
        </p:nvSpPr>
        <p:spPr>
          <a:xfrm>
            <a:off x="513600" y="2277225"/>
            <a:ext cx="2634900" cy="73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b="1"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10:40 - 11:10</a:t>
            </a: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Group 1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b="1"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11:25 - 11:55</a:t>
            </a: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: Group 2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7" name="Google Shape;247;p50"/>
          <p:cNvSpPr txBox="1"/>
          <p:nvPr/>
        </p:nvSpPr>
        <p:spPr>
          <a:xfrm>
            <a:off x="513600" y="1721025"/>
            <a:ext cx="2484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Schedule</a:t>
            </a:r>
            <a:endParaRPr b="1"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/>
          <p:nvPr>
            <p:ph idx="1" type="body"/>
          </p:nvPr>
        </p:nvSpPr>
        <p:spPr>
          <a:xfrm>
            <a:off x="513600" y="2277225"/>
            <a:ext cx="6186900" cy="182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Short reminder of project topic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Take a look at the slide deck from yesterday (Brightspace)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Go talk to other groups!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General feedback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Any overlap with your project?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Any suggestions?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3" name="Google Shape;253;p51"/>
          <p:cNvSpPr txBox="1"/>
          <p:nvPr/>
        </p:nvSpPr>
        <p:spPr>
          <a:xfrm>
            <a:off x="513600" y="1721025"/>
            <a:ext cx="2484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Instructions</a:t>
            </a:r>
            <a:endParaRPr b="1"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