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  <p:sldMasterId id="2147483694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embeddedFontLst>
    <p:embeddedFont>
      <p:font typeface="Lora"/>
      <p:regular r:id="rId10"/>
      <p:bold r:id="rId11"/>
      <p:italic r:id="rId12"/>
      <p:boldItalic r:id="rId13"/>
    </p:embeddedFont>
    <p:embeddedFont>
      <p:font typeface="Prompt"/>
      <p:regular r:id="rId14"/>
      <p:bold r:id="rId15"/>
      <p:italic r:id="rId16"/>
      <p:boldItalic r:id="rId17"/>
    </p:embeddedFont>
    <p:embeddedFont>
      <p:font typeface="Epilog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pilogue-italic.fntdata"/><Relationship Id="rId11" Type="http://schemas.openxmlformats.org/officeDocument/2006/relationships/font" Target="fonts/Lora-bold.fntdata"/><Relationship Id="rId10" Type="http://schemas.openxmlformats.org/officeDocument/2006/relationships/font" Target="fonts/Lora-regular.fntdata"/><Relationship Id="rId21" Type="http://schemas.openxmlformats.org/officeDocument/2006/relationships/font" Target="fonts/Epilogue-boldItalic.fntdata"/><Relationship Id="rId13" Type="http://schemas.openxmlformats.org/officeDocument/2006/relationships/font" Target="fonts/Lora-boldItalic.fntdata"/><Relationship Id="rId12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Prompt-bold.fntdata"/><Relationship Id="rId14" Type="http://schemas.openxmlformats.org/officeDocument/2006/relationships/font" Target="fonts/Prompt-regular.fntdata"/><Relationship Id="rId17" Type="http://schemas.openxmlformats.org/officeDocument/2006/relationships/font" Target="fonts/Prompt-boldItalic.fntdata"/><Relationship Id="rId16" Type="http://schemas.openxmlformats.org/officeDocument/2006/relationships/font" Target="fonts/Promp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Epilogue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Epilogu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f7cb7f82d_3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f7cb7f82d_3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Why does repetition happen?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Fix slide 16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f7cb7f82d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f7cb7f82d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hasCustomPrompt="1" type="title"/>
          </p:nvPr>
        </p:nvSpPr>
        <p:spPr>
          <a:xfrm>
            <a:off x="715100" y="2181829"/>
            <a:ext cx="4560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171100" y="2181729"/>
            <a:ext cx="38628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title"/>
          </p:nvPr>
        </p:nvSpPr>
        <p:spPr>
          <a:xfrm>
            <a:off x="715100" y="535000"/>
            <a:ext cx="43188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3" type="title"/>
          </p:nvPr>
        </p:nvSpPr>
        <p:spPr>
          <a:xfrm>
            <a:off x="715100" y="2642600"/>
            <a:ext cx="4560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1171100" y="2642606"/>
            <a:ext cx="38628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5" type="title"/>
          </p:nvPr>
        </p:nvSpPr>
        <p:spPr>
          <a:xfrm>
            <a:off x="715100" y="3111200"/>
            <a:ext cx="4560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6" type="subTitle"/>
          </p:nvPr>
        </p:nvSpPr>
        <p:spPr>
          <a:xfrm>
            <a:off x="1171100" y="3111212"/>
            <a:ext cx="38628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7" type="title"/>
          </p:nvPr>
        </p:nvSpPr>
        <p:spPr>
          <a:xfrm>
            <a:off x="715100" y="3579800"/>
            <a:ext cx="4560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8" type="subTitle"/>
          </p:nvPr>
        </p:nvSpPr>
        <p:spPr>
          <a:xfrm>
            <a:off x="1171100" y="3579794"/>
            <a:ext cx="38628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9" type="title"/>
          </p:nvPr>
        </p:nvSpPr>
        <p:spPr>
          <a:xfrm>
            <a:off x="715100" y="4048400"/>
            <a:ext cx="4560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3" type="subTitle"/>
          </p:nvPr>
        </p:nvSpPr>
        <p:spPr>
          <a:xfrm>
            <a:off x="1171100" y="4048400"/>
            <a:ext cx="3862800" cy="46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110075" y="3055925"/>
            <a:ext cx="4318800" cy="155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10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110075" y="535000"/>
            <a:ext cx="4318800" cy="100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pilogue"/>
              <a:buChar char="●"/>
              <a:defRPr sz="16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●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○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pilogue"/>
              <a:buChar char="■"/>
              <a:defRPr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l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15100" y="1323400"/>
            <a:ext cx="43140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2" type="title"/>
          </p:nvPr>
        </p:nvSpPr>
        <p:spPr>
          <a:xfrm>
            <a:off x="715100" y="535000"/>
            <a:ext cx="4314000" cy="7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0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15100" y="3801325"/>
            <a:ext cx="26814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4108400" y="1175200"/>
            <a:ext cx="43206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subTitle"/>
          </p:nvPr>
        </p:nvSpPr>
        <p:spPr>
          <a:xfrm>
            <a:off x="4108400" y="2929950"/>
            <a:ext cx="43206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4108400" y="535000"/>
            <a:ext cx="43206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110185" y="535000"/>
            <a:ext cx="4318800" cy="11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4110080" y="2092000"/>
            <a:ext cx="43188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2" type="subTitle"/>
          </p:nvPr>
        </p:nvSpPr>
        <p:spPr>
          <a:xfrm>
            <a:off x="4110075" y="2484400"/>
            <a:ext cx="4318800" cy="64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3" type="subTitle"/>
          </p:nvPr>
        </p:nvSpPr>
        <p:spPr>
          <a:xfrm>
            <a:off x="4110079" y="3278500"/>
            <a:ext cx="43188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4" type="subTitle"/>
          </p:nvPr>
        </p:nvSpPr>
        <p:spPr>
          <a:xfrm>
            <a:off x="4110103" y="3670900"/>
            <a:ext cx="4318800" cy="64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hasCustomPrompt="1" type="title"/>
          </p:nvPr>
        </p:nvSpPr>
        <p:spPr>
          <a:xfrm>
            <a:off x="715100" y="3097400"/>
            <a:ext cx="43188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715100" y="535000"/>
            <a:ext cx="2967300" cy="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6010117" y="2894725"/>
            <a:ext cx="24189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2" type="subTitle"/>
          </p:nvPr>
        </p:nvSpPr>
        <p:spPr>
          <a:xfrm>
            <a:off x="6010117" y="3287125"/>
            <a:ext cx="2418900" cy="66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3" type="subTitle"/>
          </p:nvPr>
        </p:nvSpPr>
        <p:spPr>
          <a:xfrm>
            <a:off x="3362538" y="2894725"/>
            <a:ext cx="24189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4" type="subTitle"/>
          </p:nvPr>
        </p:nvSpPr>
        <p:spPr>
          <a:xfrm>
            <a:off x="3362538" y="3287125"/>
            <a:ext cx="2418900" cy="66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5" type="subTitle"/>
          </p:nvPr>
        </p:nvSpPr>
        <p:spPr>
          <a:xfrm>
            <a:off x="715088" y="2894725"/>
            <a:ext cx="24189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6" type="subTitle"/>
          </p:nvPr>
        </p:nvSpPr>
        <p:spPr>
          <a:xfrm>
            <a:off x="715088" y="3287125"/>
            <a:ext cx="2418900" cy="669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2">
  <p:cSld name="TITLE_AND_TWO_COLUMNS_1_2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110185" y="535000"/>
            <a:ext cx="4318800" cy="11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 sz="30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4110080" y="2092000"/>
            <a:ext cx="43188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2" type="subTitle"/>
          </p:nvPr>
        </p:nvSpPr>
        <p:spPr>
          <a:xfrm>
            <a:off x="4110075" y="2484400"/>
            <a:ext cx="4318800" cy="64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subTitle"/>
          </p:nvPr>
        </p:nvSpPr>
        <p:spPr>
          <a:xfrm>
            <a:off x="4110079" y="3278500"/>
            <a:ext cx="4318800" cy="468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b="1" sz="18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mpt"/>
              <a:buNone/>
              <a:defRPr sz="2400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4" type="subTitle"/>
          </p:nvPr>
        </p:nvSpPr>
        <p:spPr>
          <a:xfrm>
            <a:off x="4110103" y="3670900"/>
            <a:ext cx="4318800" cy="64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3" name="Google Shape;11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2" name="Google Shape;132;p2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4" name="Google Shape;134;p2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1" name="Google Shape;151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58" name="Google Shape;158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9" name="Google Shape;179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0" name="Google Shape;190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1" name="Google Shape;191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2" name="Google Shape;19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9" name="Google Shape;19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2" name="Google Shape;20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6" name="Google Shape;206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7" name="Google Shape;207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11" name="Google Shape;21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1" name="Google Shape;221;p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2" name="Google Shape;222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3" name="Google Shape;223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4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p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8" name="Google Shape;228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9" name="Google Shape;229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oberta.rocca@cas.au.d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Natural language processing </a:t>
            </a:r>
            <a:endParaRPr sz="32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5" name="Google Shape;235;p48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Class</a:t>
            </a:r>
            <a:r>
              <a:rPr lang="en" sz="24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 11: Cognition and LLMs</a:t>
            </a:r>
            <a:endParaRPr sz="24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6" name="Google Shape;236;p48"/>
          <p:cNvSpPr txBox="1"/>
          <p:nvPr/>
        </p:nvSpPr>
        <p:spPr>
          <a:xfrm>
            <a:off x="518100" y="3418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Roberta Rocca</a:t>
            </a:r>
            <a:endParaRPr sz="13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Assistant Professor, IMC &amp; CHC</a:t>
            </a:r>
            <a:endParaRPr sz="13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ora"/>
                <a:ea typeface="Lora"/>
                <a:cs typeface="Lora"/>
                <a:sym typeface="Lora"/>
              </a:rPr>
              <a:t>✉️ </a:t>
            </a:r>
            <a:r>
              <a:rPr lang="en" sz="1300" u="sng">
                <a:solidFill>
                  <a:srgbClr val="0097A7"/>
                </a:solidFill>
                <a:latin typeface="Lora"/>
                <a:ea typeface="Lora"/>
                <a:cs typeface="Lora"/>
                <a:sym typeface="L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roberta.rocca@cas.au.dk</a:t>
            </a:r>
            <a:endParaRPr sz="1300">
              <a:solidFill>
                <a:srgbClr val="595959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/>
          <p:nvPr>
            <p:ph idx="1" type="body"/>
          </p:nvPr>
        </p:nvSpPr>
        <p:spPr>
          <a:xfrm>
            <a:off x="421350" y="439950"/>
            <a:ext cx="8301300" cy="426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Plan for today</a:t>
            </a:r>
            <a:endParaRPr b="1"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■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Group 2: Discriminating human and AI-generated text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■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Group 7: Evaluating text generation using SCARECROW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■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Group 3: Language learning in LMs &amp; children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■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Group 6: Do language models *understand* language? 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	</a:t>
            </a:r>
            <a:r>
              <a:rPr i="1"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Break</a:t>
            </a:r>
            <a:endParaRPr i="1"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■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Group 8: Theory of mind in LLMs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■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Group 1: Using LMs as cognitive models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ora"/>
              <a:buChar char="■"/>
            </a:pP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Group 5: </a:t>
            </a: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Language</a:t>
            </a:r>
            <a:r>
              <a:rPr lang="en" sz="160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 models as social agents</a:t>
            </a:r>
            <a:endParaRPr sz="160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[Missing: Group 4 - Augmenting LMs with cognitive signals]</a:t>
            </a:r>
            <a:endParaRPr sz="12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highlight>
                <a:schemeClr val="lt1"/>
              </a:highlight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