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embeddedFontLst>
    <p:embeddedFont>
      <p:font typeface="Lora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AE9B9-ABC2-4158-815F-30B3121F950E}">
  <a:tblStyle styleId="{45EAE9B9-ABC2-4158-815F-30B3121F95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ora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ora-italic.fntdata"/><Relationship Id="rId70" Type="http://schemas.openxmlformats.org/officeDocument/2006/relationships/font" Target="fonts/Lora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ora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922ce87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922ce87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LSA / SVD paper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Glove paper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Baroni paper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Mikolov paper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bc1c8d27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bc1c8d27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of turning words into vectors: one focuses on using </a:t>
            </a:r>
            <a:r>
              <a:rPr i="1" lang="en"/>
              <a:t>words and co-occurrence counts </a:t>
            </a:r>
            <a:r>
              <a:rPr lang="en"/>
              <a:t>to describe their meaning. The other uses documents as contexts (e.g., if a word occurs very often in the context of </a:t>
            </a:r>
            <a:r>
              <a:rPr i="1" lang="en"/>
              <a:t>sport</a:t>
            </a:r>
            <a:r>
              <a:rPr lang="en"/>
              <a:t>, this says something about the word’s meaning)...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it is for topic modeling.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c1c8d27d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bc1c8d27d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Note</a:t>
            </a: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 text </a:t>
            </a: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normalization</a:t>
            </a: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(e.g., lowercasing, punctuation removal, defining how to identify words) is needed</a:t>
            </a:r>
            <a:endParaRPr i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bbae27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ebbae27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ebbae27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ebbae27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ebbae27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ebbae27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c1c8d27d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c1c8d27d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bc1c8d27d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bc1c8d27d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bc1c8d27d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bc1c8d27d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c1c8d27d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c1c8d27d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0667ad9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0667ad9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of turning words into vectors: one focuses on using </a:t>
            </a:r>
            <a:r>
              <a:rPr i="1" lang="en"/>
              <a:t>words and co-occurrence counts </a:t>
            </a:r>
            <a:r>
              <a:rPr lang="en"/>
              <a:t>to describe their meaning. The other uses documents as contexts (e.g., if a word occurs very often in the context of </a:t>
            </a:r>
            <a:r>
              <a:rPr i="1" lang="en"/>
              <a:t>sport</a:t>
            </a:r>
            <a:r>
              <a:rPr lang="en"/>
              <a:t>, this says something about the word’s meaning)...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it is for topic modeling.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b922ce876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b922ce876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cb639fe3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cb639fe3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are meaningful - co-occurrence matrix can be derived by dot-product between the matrices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d1df1f3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d1df1f3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d1df1f3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d1df1f3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b922ce87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b922ce87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cb639fe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cb639fe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ut the same holds for word-word co-occurrences…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bc1c8d27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bc1c8d27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cb639fe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cb639fe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cb639fe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cb639fe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bc1c8d27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bc1c8d27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resolve for counts! PPMI is zero if PMI is negative… what does it mean to occur </a:t>
            </a:r>
            <a:r>
              <a:rPr i="1" lang="en"/>
              <a:t>less </a:t>
            </a:r>
            <a:r>
              <a:rPr lang="en"/>
              <a:t>often then chance?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0a278d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0a278d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will see, in many implementations this is what happens!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b922ce876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b922ce876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Bootstrapped by information retrieval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0a278dd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0a278dd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resolve for counts! PPMI is zero if PMI is negative… what does it mean to occur </a:t>
            </a:r>
            <a:r>
              <a:rPr i="1" lang="en"/>
              <a:t>less </a:t>
            </a:r>
            <a:r>
              <a:rPr lang="en"/>
              <a:t>often then chance?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0a278dd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0a278dd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resolve for counts! PPMI is zero if PMI is negative… what does it mean to occur </a:t>
            </a:r>
            <a:r>
              <a:rPr i="1" lang="en"/>
              <a:t>less </a:t>
            </a:r>
            <a:r>
              <a:rPr lang="en"/>
              <a:t>often then chance?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cb639fe3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cb639fe3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0667ad9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0667ad9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0667ad9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0667ad9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0667ad92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0667ad92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cb639fe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cb639fe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on rest and sleep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cb639fe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cb639fe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on rest and sleep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bc1c8d27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bc1c8d27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accounts for the magnitude transformation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cb639fe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cb639fe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accounts for the magnitude transformation – matrix you can recompute from U, S, V is the best rank k approximation to X, in terms of least squares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bc1c8d27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bc1c8d27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Against referential semantics!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cb639fe3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cb639fe3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is regained! From bare similarity to… interesting emergent properties! We will see more about that later and next week.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7d1df1f38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7d1df1f38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7d1df1f3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7d1df1f3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b922ce87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7b922ce87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7bc1c8d27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7bc1c8d27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implicit in what we have been saying so far (e.g., in talking about “most similar”) – for example, what does most similar mean?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bc1c8d27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bc1c8d27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cb639fe3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cb639fe3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cb639fe3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7cb639fe3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Periodicity at 180 degrees… note that angles can always be reduced to </a:t>
            </a:r>
            <a:r>
              <a:rPr lang="en"/>
              <a:t>angles</a:t>
            </a:r>
            <a:r>
              <a:rPr lang="en"/>
              <a:t> between 0 and 180!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cb639fe3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7cb639fe3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cb639fe3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7cb639fe3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667ad9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667ad9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reference to an external object that computers have no access to… very conveniently, text is something you have access to. Look at examples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cb639fe32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cb639fe3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what v and w are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7bc1c8d27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7bc1c8d27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7d1df1f38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7d1df1f38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bc1c8d27d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bc1c8d27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7bc1c8d27d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7bc1c8d27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7bc1c8d27d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7bc1c8d27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7bc1c8d27d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7bc1c8d27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good:best rough: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better:best rougher: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year:years law: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city:city’s bank: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see:saw return: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7bc1c8d27d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7bc1c8d27d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synonym detection; concept categorisation (clustering); semantic relatedness (correlation with human ratings); analogy (introduced by Mikolov, and on which count-based models tend to fail)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7bc1c8d27d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7bc1c8d27d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not be a word there!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7bc1c8d27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7bc1c8d27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67ad9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67ad9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0667ad92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0667ad92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Char char="-"/>
            </a:pPr>
            <a:r>
              <a:rPr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ones we saw before)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7b922ce876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7b922ce876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7b922ce876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7b922ce87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667ad9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667ad9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e.g., dog and eat — vector of counts is what we wanted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ebbae2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ebbae2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bc1c8d27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bc1c8d27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berta.rocca@cas.au.d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reilly-coglab.com/data" TargetMode="External"/><Relationship Id="rId4" Type="http://schemas.openxmlformats.org/officeDocument/2006/relationships/hyperlink" Target="https://huggingface.co/MoritzLaurer/mDeBERTa-v3-base-mnli-xnli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saifmohammad.com/WebPages/nrc-vad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ora"/>
                <a:ea typeface="Lora"/>
                <a:cs typeface="Lora"/>
                <a:sym typeface="Lora"/>
              </a:rPr>
              <a:t>Natural language processing </a:t>
            </a:r>
            <a:endParaRPr sz="3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Lecture 2: Count-based models and vector spaces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18100" y="3418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Roberta Rocca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Assistant Professor, IMC &amp; CHC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✉️ </a:t>
            </a:r>
            <a:r>
              <a:rPr lang="en" sz="1300" u="sng">
                <a:solidFill>
                  <a:srgbClr val="0097A7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roberta.rocca@cas.au.dk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Three ways to build count-based models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1425" y="1152475"/>
            <a:ext cx="83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You have a collection of documents: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count how often each pair of words occur in the same document</a:t>
            </a:r>
            <a:endParaRPr b="1"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You have a full, “undivided” corpus: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count how often each pair of words occur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within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 a window of </a:t>
            </a:r>
            <a:r>
              <a:rPr b="1" i="1" lang="en" sz="1500">
                <a:latin typeface="Lora"/>
                <a:ea typeface="Lora"/>
                <a:cs typeface="Lora"/>
                <a:sym typeface="Lora"/>
              </a:rPr>
              <a:t>n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words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500">
                <a:latin typeface="Lora"/>
                <a:ea typeface="Lora"/>
                <a:cs typeface="Lora"/>
                <a:sym typeface="Lora"/>
              </a:rPr>
              <a:t>n-gram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) – e.g., HAL 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 (Burgess &amp; Lund, 1995)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Captures more fine-grained semantic relations (e.g., verb-noun)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Build a word-document matrix: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count how often a word occurs in a document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, and use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documents as features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 (conversely, this can be used to build representations of documents / sentences, e.g., Latent Semantic Analysis)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Better captures global, topical aspects of meaning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Document representations often used in information retrieval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counts (document-based)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“documents”: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4"/>
          <p:cNvSpPr txBox="1"/>
          <p:nvPr>
            <p:ph type="title"/>
          </p:nvPr>
        </p:nvSpPr>
        <p:spPr>
          <a:xfrm>
            <a:off x="433700" y="4624525"/>
            <a:ext cx="85731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(document-based)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documents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517075" y="2884725"/>
            <a:ext cx="11430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(document-based)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documents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517075" y="3101625"/>
            <a:ext cx="11430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(document-based)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documents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17075" y="3305900"/>
            <a:ext cx="15126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counts (window-based)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“corpus”: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8"/>
          <p:cNvSpPr/>
          <p:nvPr/>
        </p:nvSpPr>
        <p:spPr>
          <a:xfrm>
            <a:off x="517075" y="2884725"/>
            <a:ext cx="11430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(window-based)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“corpus”: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9"/>
          <p:cNvSpPr/>
          <p:nvPr/>
        </p:nvSpPr>
        <p:spPr>
          <a:xfrm>
            <a:off x="598725" y="2884725"/>
            <a:ext cx="10614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33700" y="3101625"/>
            <a:ext cx="3963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(window-based)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“corpus”: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30"/>
          <p:cNvSpPr/>
          <p:nvPr/>
        </p:nvSpPr>
        <p:spPr>
          <a:xfrm>
            <a:off x="938900" y="2884725"/>
            <a:ext cx="7212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506200" y="3101625"/>
            <a:ext cx="6639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Co-occurrence counts (window-based)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433700" y="2370175"/>
            <a:ext cx="177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Our “corpus”: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I love talking.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dog sleeps.</a:t>
            </a:r>
            <a:endParaRPr i="1"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The kids love NLP.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25172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talking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31"/>
          <p:cNvSpPr/>
          <p:nvPr/>
        </p:nvSpPr>
        <p:spPr>
          <a:xfrm>
            <a:off x="506200" y="3101625"/>
            <a:ext cx="1153800" cy="21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Three ways to build count-based models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81425" y="1152475"/>
            <a:ext cx="83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Lora"/>
              <a:buAutoNum type="arabicPeriod"/>
            </a:pPr>
            <a:r>
              <a:rPr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You have a collection of documents: </a:t>
            </a:r>
            <a:r>
              <a:rPr b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count how often each pair of words occur in the same document</a:t>
            </a:r>
            <a:endParaRPr b="1" sz="1500">
              <a:solidFill>
                <a:srgbClr val="D9D9D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9D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Lora"/>
              <a:buAutoNum type="arabicPeriod"/>
            </a:pPr>
            <a:r>
              <a:rPr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You have a full, “undivided” corpus: </a:t>
            </a:r>
            <a:r>
              <a:rPr b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count how often each pair of words occur within a window of </a:t>
            </a:r>
            <a:r>
              <a:rPr b="1" i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n </a:t>
            </a:r>
            <a:r>
              <a:rPr b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words</a:t>
            </a:r>
            <a:r>
              <a:rPr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n-gram</a:t>
            </a:r>
            <a:r>
              <a:rPr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) – e.g., HAL  (Burgess &amp; Lund, 1995)</a:t>
            </a:r>
            <a:endParaRPr sz="1500">
              <a:solidFill>
                <a:srgbClr val="D9D9D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Lora"/>
              <a:buChar char="-"/>
            </a:pPr>
            <a:r>
              <a:rPr lang="en" sz="1500">
                <a:solidFill>
                  <a:srgbClr val="D9D9D9"/>
                </a:solidFill>
                <a:latin typeface="Lora"/>
                <a:ea typeface="Lora"/>
                <a:cs typeface="Lora"/>
                <a:sym typeface="Lora"/>
              </a:rPr>
              <a:t>Captures more fine-grained semantic relations (e.g., verb-noun)</a:t>
            </a:r>
            <a:endParaRPr sz="1500">
              <a:solidFill>
                <a:srgbClr val="D9D9D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Build a word-document matrix: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count how often a word occurs in a document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, and use </a:t>
            </a:r>
            <a:r>
              <a:rPr b="1" lang="en" sz="1500">
                <a:latin typeface="Lora"/>
                <a:ea typeface="Lora"/>
                <a:cs typeface="Lora"/>
                <a:sym typeface="Lora"/>
              </a:rPr>
              <a:t>documents as features</a:t>
            </a:r>
            <a:r>
              <a:rPr lang="en" sz="1500">
                <a:latin typeface="Lora"/>
                <a:ea typeface="Lora"/>
                <a:cs typeface="Lora"/>
                <a:sym typeface="Lora"/>
              </a:rPr>
              <a:t> (conversely, this can be used to build representations of documents / sentences, e.g., Latent Semantic Analysis)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Better captures global, topical aspects of meaning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Document representations often used in information retrieval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today’s plan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Resuming where we left off: how do we represent word meaning?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distributional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hypothesis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Count-based (or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bag-of-words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) models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Normalizing and compressing representations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Vector spaces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Evaluating word vectors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676325"/>
            <a:ext cx="40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Word-document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3413350" y="19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1031800"/>
                <a:gridCol w="1031800"/>
                <a:gridCol w="1031800"/>
                <a:gridCol w="1031800"/>
                <a:gridCol w="10318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2050213"/>
            <a:ext cx="468425" cy="4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3271475"/>
            <a:ext cx="468425" cy="4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3319800"/>
            <a:ext cx="468425" cy="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>
            <p:ph type="title"/>
          </p:nvPr>
        </p:nvSpPr>
        <p:spPr>
          <a:xfrm>
            <a:off x="386175" y="1581913"/>
            <a:ext cx="544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ML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1816966" y="1581925"/>
            <a:ext cx="709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Food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247275" y="3845350"/>
            <a:ext cx="822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Sports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1830313" y="3845350"/>
            <a:ext cx="822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Maths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2050200"/>
            <a:ext cx="468425" cy="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25700" y="2246850"/>
            <a:ext cx="2892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questions?</a:t>
            </a:r>
            <a:endParaRPr i="1"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67050" y="1334825"/>
            <a:ext cx="7166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interim summary</a:t>
            </a:r>
            <a:endParaRPr i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526200" y="2049225"/>
            <a:ext cx="7593000" cy="21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Statistical approaches to representing meaning quantitatively are based on the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distributional hypothesis</a:t>
            </a:r>
            <a:endParaRPr i="1"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meaning of a word can be represented in terms of the contexts in which it occurs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e.g., as its co-occurrences with other words in the vocabulary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or in terms of its frequency within different corpora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Co-occurrences can be computed based on entire documents or moving windows (with different pros / cons from each approach)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1551600" y="2516050"/>
            <a:ext cx="6040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"/>
                <a:ea typeface="Lora"/>
                <a:cs typeface="Lora"/>
                <a:sym typeface="Lora"/>
              </a:rPr>
              <a:t>Q: what are the downsides of this approach?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67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Word-document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413350" y="198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1031800"/>
                <a:gridCol w="1031800"/>
                <a:gridCol w="1031800"/>
                <a:gridCol w="1031800"/>
                <a:gridCol w="10318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</a:t>
                      </a:r>
                      <a:endParaRPr b="1"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352500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431230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239000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748901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2050213"/>
            <a:ext cx="468425" cy="4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3271475"/>
            <a:ext cx="468425" cy="4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3319800"/>
            <a:ext cx="468425" cy="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>
            <p:ph type="title"/>
          </p:nvPr>
        </p:nvSpPr>
        <p:spPr>
          <a:xfrm>
            <a:off x="386175" y="1581913"/>
            <a:ext cx="544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ML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1816966" y="1581925"/>
            <a:ext cx="709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Food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247275" y="3845350"/>
            <a:ext cx="822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Sports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1830313" y="3845350"/>
            <a:ext cx="822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Maths</a:t>
            </a:r>
            <a:endParaRPr b="1" i="1" sz="1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50" y="2050200"/>
            <a:ext cx="468425" cy="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Count distributions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13" y="2112050"/>
            <a:ext cx="8716875" cy="30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-100700" y="1302225"/>
            <a:ext cx="40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Word frequencies are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not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uniformly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nor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normally distributed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Count distributions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00" y="1369775"/>
            <a:ext cx="4352275" cy="3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122100" y="1329950"/>
            <a:ext cx="40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Word frequencies are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not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uniformly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nor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normally distributed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but they follow Zipf’s law (frequency is proportional to rank)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Count distributions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00" y="1369775"/>
            <a:ext cx="4352275" cy="3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122100" y="1329950"/>
            <a:ext cx="40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Word frequencies are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not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uniformly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nor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normally distributed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but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they follow Zipf’s law (frequency is proportional to rank)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Values in your matrix will have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very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different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orders of magnitude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(for this and other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reasons) and some will not be very informative…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Problematic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for many applications (think of assumptions on residuals in linear modeling)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Solution: weighting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2625" y="1164025"/>
            <a:ext cx="431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Can we develop 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weighting scheme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that somehow normalizes these counts, normalizing for frequency of individual words?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Removing high-frequency words (“</a:t>
            </a: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stop-words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”) is one strategy to avoid some of these issues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Pointwise mutual information 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(PMI) also counters these issues: sign and magnitude provide information about whether two words occur more/less often than chance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PPMI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positive 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PMI, i.e., PMI -&gt; 0 if the value is negative) is often used instead (interpretation for negative PMI is tricky…)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Solution: weighting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92625" y="1164025"/>
            <a:ext cx="431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Can we develop 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weighting scheme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that somehow normalizes these counts, normalizing for frequency of individual words?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Removing high-frequency words (“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stop-words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”) is one strategy to avoid some of these issues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Pointwise mutual information 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(PMI) also counters these issues: sign and magnitude provide information about whether two words occur more/less often than chance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PPMI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positive 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PMI, i.e., PMI -&gt; 0 if the value is negative) is often used instead (interpretation for negative PMI is tricky…)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here were we at?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Earlier approaches to NLP focused on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defining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meaning using manually crafted knowledge bases and combinatorial rules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Since the 90s statistical approaches become popular: all you need to build a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useful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representation of the fundamental units of text is … (enough) text.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But how do we go about doing defining meaning representations in a bottom-up way? We have seen that basic approaches (e.g., one-hot encodings) don’t work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Solution: weighting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92625" y="1164025"/>
            <a:ext cx="431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Can we develop 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weighting scheme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that somehow normalizes these counts, normalizing for frequency of individual words?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Removing high-frequency words (“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stop-words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”) is one strategy to avoid some of these issues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Pointwise mutual information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(PMI) also counters these issues: sign and magnitude provide information about whether two words occur more/less often than chance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ora"/>
              <a:buChar char="-"/>
            </a:pP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PPMI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positive </a:t>
            </a: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PMI, i.e., PMI -&gt; 0 if the value is negative) is often used instead (interpretation for negative PMI is tricky…)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84" name="Google Shape;284;p43"/>
          <p:cNvGrpSpPr/>
          <p:nvPr/>
        </p:nvGrpSpPr>
        <p:grpSpPr>
          <a:xfrm>
            <a:off x="5014025" y="1738625"/>
            <a:ext cx="3818275" cy="2409700"/>
            <a:chOff x="5014025" y="1738625"/>
            <a:chExt cx="3818275" cy="2409700"/>
          </a:xfrm>
        </p:grpSpPr>
        <p:pic>
          <p:nvPicPr>
            <p:cNvPr id="285" name="Google Shape;285;p43" title="[89,89,89,&quot;https://www.codecogs.com/eqnedit.php?latex=%20PMI(w_%7B1%7D%2C%20w_%7B2%7D)%20%3D%20%5Clog%5Cfrac%7Bp(w_%7B1%7D%2C%20w_%7B2%7D)%7D%7Bp(w_%7B1%7D)p(w_%7B2%7D)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4025" y="2672426"/>
              <a:ext cx="3195091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43"/>
            <p:cNvSpPr txBox="1"/>
            <p:nvPr/>
          </p:nvSpPr>
          <p:spPr>
            <a:xfrm>
              <a:off x="6607350" y="1738625"/>
              <a:ext cx="1826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1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and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2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co-occurring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7" name="Google Shape;287;p43"/>
            <p:cNvSpPr txBox="1"/>
            <p:nvPr/>
          </p:nvSpPr>
          <p:spPr>
            <a:xfrm>
              <a:off x="5539250" y="3563325"/>
              <a:ext cx="166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1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88" name="Google Shape;288;p43"/>
            <p:cNvSpPr txBox="1"/>
            <p:nvPr/>
          </p:nvSpPr>
          <p:spPr>
            <a:xfrm>
              <a:off x="7163100" y="3563325"/>
              <a:ext cx="166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w</a:t>
              </a:r>
              <a:r>
                <a:rPr baseline="-25000" lang="en" sz="1300">
                  <a:latin typeface="Lora"/>
                  <a:ea typeface="Lora"/>
                  <a:cs typeface="Lora"/>
                  <a:sym typeface="Lora"/>
                </a:rPr>
                <a:t>2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 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289" name="Google Shape;289;p43"/>
            <p:cNvCxnSpPr>
              <a:stCxn id="287" idx="0"/>
            </p:cNvCxnSpPr>
            <p:nvPr/>
          </p:nvCxnSpPr>
          <p:spPr>
            <a:xfrm flipH="1" rot="10800000">
              <a:off x="6373850" y="3317325"/>
              <a:ext cx="6495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43"/>
            <p:cNvCxnSpPr>
              <a:stCxn id="286" idx="2"/>
            </p:cNvCxnSpPr>
            <p:nvPr/>
          </p:nvCxnSpPr>
          <p:spPr>
            <a:xfrm>
              <a:off x="7520550" y="2323625"/>
              <a:ext cx="11400" cy="22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43"/>
            <p:cNvCxnSpPr/>
            <p:nvPr/>
          </p:nvCxnSpPr>
          <p:spPr>
            <a:xfrm rot="10800000">
              <a:off x="7943250" y="3345675"/>
              <a:ext cx="10890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Solution: weighting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92625" y="1164025"/>
            <a:ext cx="4311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Can we develop 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weighting scheme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that somehow normalizes these counts, normalizing for frequency of individual words?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Removing high-frequency words (“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stop-words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”) is one strategy to avoid some of these issues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Pointwise mutual information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(PMI) also counters these issues: sign and magnitude provide information about whether two words occur more/less often than chance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PPMI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(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positive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PMI, i.e., PMI -&gt; 0 if the value is negative) is often used instead (interpretation for negative PMI is tricky…)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8" name="Google Shape;298;p44"/>
          <p:cNvGrpSpPr/>
          <p:nvPr/>
        </p:nvGrpSpPr>
        <p:grpSpPr>
          <a:xfrm>
            <a:off x="5014025" y="1738625"/>
            <a:ext cx="3818275" cy="2409700"/>
            <a:chOff x="5014025" y="1738625"/>
            <a:chExt cx="3818275" cy="2409700"/>
          </a:xfrm>
        </p:grpSpPr>
        <p:pic>
          <p:nvPicPr>
            <p:cNvPr id="299" name="Google Shape;299;p44" title="[89,89,89,&quot;https://www.codecogs.com/eqnedit.php?latex=%20PMI(w_%7B1%7D%2C%20w_%7B2%7D)%20%3D%20%5Clog%5Cfrac%7Bp(w_%7B1%7D%2C%20w_%7B2%7D)%7D%7Bp(w_%7B1%7D)p(w_%7B2%7D)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4025" y="2672426"/>
              <a:ext cx="3195091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44"/>
            <p:cNvSpPr txBox="1"/>
            <p:nvPr/>
          </p:nvSpPr>
          <p:spPr>
            <a:xfrm>
              <a:off x="6607350" y="1738625"/>
              <a:ext cx="1826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1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and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2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co-occurring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301" name="Google Shape;301;p44"/>
            <p:cNvSpPr txBox="1"/>
            <p:nvPr/>
          </p:nvSpPr>
          <p:spPr>
            <a:xfrm>
              <a:off x="5539250" y="3563325"/>
              <a:ext cx="166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</a:t>
              </a:r>
              <a:r>
                <a:rPr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</a:t>
              </a:r>
              <a:r>
                <a:rPr baseline="-25000" lang="en" sz="13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1 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302" name="Google Shape;302;p44"/>
            <p:cNvSpPr txBox="1"/>
            <p:nvPr/>
          </p:nvSpPr>
          <p:spPr>
            <a:xfrm>
              <a:off x="7163100" y="3563325"/>
              <a:ext cx="1669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probability of w</a:t>
              </a:r>
              <a:r>
                <a:rPr baseline="-25000" lang="en" sz="1300">
                  <a:latin typeface="Lora"/>
                  <a:ea typeface="Lora"/>
                  <a:cs typeface="Lora"/>
                  <a:sym typeface="Lora"/>
                </a:rPr>
                <a:t>2</a:t>
              </a:r>
              <a:r>
                <a:rPr lang="en" sz="1300">
                  <a:latin typeface="Lora"/>
                  <a:ea typeface="Lora"/>
                  <a:cs typeface="Lora"/>
                  <a:sym typeface="Lora"/>
                </a:rPr>
                <a:t> occurring</a:t>
              </a:r>
              <a:endParaRPr sz="1300">
                <a:latin typeface="Lora"/>
                <a:ea typeface="Lora"/>
                <a:cs typeface="Lora"/>
                <a:sym typeface="Lora"/>
              </a:endParaRPr>
            </a:p>
          </p:txBody>
        </p:sp>
        <p:cxnSp>
          <p:nvCxnSpPr>
            <p:cNvPr id="303" name="Google Shape;303;p44"/>
            <p:cNvCxnSpPr>
              <a:stCxn id="301" idx="0"/>
            </p:cNvCxnSpPr>
            <p:nvPr/>
          </p:nvCxnSpPr>
          <p:spPr>
            <a:xfrm flipH="1" rot="10800000">
              <a:off x="6373850" y="3317325"/>
              <a:ext cx="649500" cy="2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44"/>
            <p:cNvCxnSpPr>
              <a:stCxn id="300" idx="2"/>
            </p:cNvCxnSpPr>
            <p:nvPr/>
          </p:nvCxnSpPr>
          <p:spPr>
            <a:xfrm>
              <a:off x="7520550" y="2323625"/>
              <a:ext cx="11400" cy="22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44"/>
            <p:cNvCxnSpPr/>
            <p:nvPr/>
          </p:nvCxnSpPr>
          <p:spPr>
            <a:xfrm rot="10800000">
              <a:off x="7943250" y="3345675"/>
              <a:ext cx="108900" cy="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2231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Normalizing word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11" name="Google Shape;311;p45"/>
          <p:cNvGraphicFramePr/>
          <p:nvPr/>
        </p:nvGraphicFramePr>
        <p:xfrm>
          <a:off x="4817400" y="173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79450"/>
                <a:gridCol w="779450"/>
                <a:gridCol w="779450"/>
                <a:gridCol w="779450"/>
                <a:gridCol w="77945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…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</a:t>
                      </a:r>
                      <a:endParaRPr b="1"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352500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431230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239000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748901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5"/>
          <p:cNvSpPr txBox="1"/>
          <p:nvPr/>
        </p:nvSpPr>
        <p:spPr>
          <a:xfrm>
            <a:off x="311700" y="1140229"/>
            <a:ext cx="3828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903692"/>
            <a:ext cx="4282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Another commonly used weighting scheme is known as </a:t>
            </a: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term frequency-inverse document frequency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: this transforms raw term-document counts into a matrix that conveys information about how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distinctive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 term is for a document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2231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Normalizing word-document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19" name="Google Shape;319;p46"/>
          <p:cNvGraphicFramePr/>
          <p:nvPr/>
        </p:nvGraphicFramePr>
        <p:xfrm>
          <a:off x="4817400" y="173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79450"/>
                <a:gridCol w="779450"/>
                <a:gridCol w="779450"/>
                <a:gridCol w="779450"/>
                <a:gridCol w="77945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</a:t>
                      </a:r>
                      <a:endParaRPr b="1"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352500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431230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239000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748901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6"/>
          <p:cNvSpPr txBox="1"/>
          <p:nvPr/>
        </p:nvSpPr>
        <p:spPr>
          <a:xfrm>
            <a:off x="311700" y="1140229"/>
            <a:ext cx="3828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903692"/>
            <a:ext cx="4282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Another commonly used weighting scheme is known as </a:t>
            </a: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term frequency-inverse document frequency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: this transforms raw term-document counts into a matrix that conveys information about how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distinctive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 term is for a document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Compute term-frequency (TF) for each term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t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and document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with the following formula (though many others exist!)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27" y="2537533"/>
            <a:ext cx="2364443" cy="28270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/>
          <p:nvPr/>
        </p:nvSpPr>
        <p:spPr>
          <a:xfrm>
            <a:off x="5063550" y="1013163"/>
            <a:ext cx="209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relative frequency of a word in given document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4" name="Google Shape;324;p46"/>
          <p:cNvCxnSpPr>
            <a:stCxn id="322" idx="3"/>
          </p:cNvCxnSpPr>
          <p:nvPr/>
        </p:nvCxnSpPr>
        <p:spPr>
          <a:xfrm flipH="1" rot="10800000">
            <a:off x="3408370" y="1303985"/>
            <a:ext cx="1824600" cy="137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2231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Normalizing word-document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30" name="Google Shape;330;p47"/>
          <p:cNvGraphicFramePr/>
          <p:nvPr/>
        </p:nvGraphicFramePr>
        <p:xfrm>
          <a:off x="4817400" y="173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79450"/>
                <a:gridCol w="779450"/>
                <a:gridCol w="779450"/>
                <a:gridCol w="779450"/>
                <a:gridCol w="77945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</a:t>
                      </a:r>
                      <a:endParaRPr b="1"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352500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431230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239000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748901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47"/>
          <p:cNvSpPr txBox="1"/>
          <p:nvPr/>
        </p:nvSpPr>
        <p:spPr>
          <a:xfrm>
            <a:off x="311700" y="1140229"/>
            <a:ext cx="3828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903692"/>
            <a:ext cx="4282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Another commonly used weighting scheme is known as </a:t>
            </a: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term frequency-inverse document frequency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: this transforms raw term-document counts into a matrix that conveys information about how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distinctive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 term is for a document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Compute term-frequency (TF) for each term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t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and document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with the following formula (though many others exist!)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Compute inverse document frequency (IDF) with the following formula, where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N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is number of documents, and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df</a:t>
            </a:r>
            <a:r>
              <a:rPr baseline="-25000" i="1" lang="en" sz="1100"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 is number of documents containing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t</a:t>
            </a:r>
            <a:endParaRPr baseline="-25000"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33" name="Google Shape;3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27" y="2537533"/>
            <a:ext cx="2364443" cy="28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800" y="3559026"/>
            <a:ext cx="1301596" cy="4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5063550" y="1013163"/>
            <a:ext cx="209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relative frequency of a word in given document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36" name="Google Shape;336;p47"/>
          <p:cNvCxnSpPr>
            <a:stCxn id="333" idx="3"/>
          </p:cNvCxnSpPr>
          <p:nvPr/>
        </p:nvCxnSpPr>
        <p:spPr>
          <a:xfrm flipH="1" rot="10800000">
            <a:off x="3408370" y="1303985"/>
            <a:ext cx="1824600" cy="137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7"/>
          <p:cNvSpPr txBox="1"/>
          <p:nvPr/>
        </p:nvSpPr>
        <p:spPr>
          <a:xfrm>
            <a:off x="5016050" y="4499650"/>
            <a:ext cx="307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how much information does the word provide (is it common?)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38" name="Google Shape;338;p47"/>
          <p:cNvCxnSpPr/>
          <p:nvPr/>
        </p:nvCxnSpPr>
        <p:spPr>
          <a:xfrm>
            <a:off x="3277000" y="3917554"/>
            <a:ext cx="1544400" cy="80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311700" y="2231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Normalizing word-document counts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44" name="Google Shape;344;p48"/>
          <p:cNvGraphicFramePr/>
          <p:nvPr/>
        </p:nvGraphicFramePr>
        <p:xfrm>
          <a:off x="4817400" y="173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79450"/>
                <a:gridCol w="779450"/>
                <a:gridCol w="779450"/>
                <a:gridCol w="779450"/>
                <a:gridCol w="779450"/>
              </a:tblGrid>
              <a:tr h="40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Food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Sports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Maths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curve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sugar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plot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sphere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foul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the</a:t>
                      </a:r>
                      <a:endParaRPr b="1"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352500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431230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239000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748901</a:t>
                      </a:r>
                      <a:endParaRPr sz="1200">
                        <a:solidFill>
                          <a:srgbClr val="FF0000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5" name="Google Shape;345;p48"/>
          <p:cNvSpPr txBox="1"/>
          <p:nvPr/>
        </p:nvSpPr>
        <p:spPr>
          <a:xfrm>
            <a:off x="311700" y="1140229"/>
            <a:ext cx="3828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311700" y="903692"/>
            <a:ext cx="4282800" cy="3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Another commonly used weighting scheme is known as </a:t>
            </a: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term frequency-inverse document frequency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: this transforms raw term-document counts into a matrix that conveys information about how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distinctive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 term is for a document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Compute term-frequency (TF) for each term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t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and document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with the following formula (though many others exist!)</a:t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Compute inverse document frequency (IDF) with the following formula, where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N 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is number of documents, and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df</a:t>
            </a:r>
            <a:r>
              <a:rPr baseline="-25000" i="1" lang="en" sz="1100"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1100">
                <a:latin typeface="Lora"/>
                <a:ea typeface="Lora"/>
                <a:cs typeface="Lora"/>
                <a:sym typeface="Lora"/>
              </a:rPr>
              <a:t> is number of documents containing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t</a:t>
            </a:r>
            <a:endParaRPr baseline="-25000"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889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>
              <a:latin typeface="Lora"/>
              <a:ea typeface="Lora"/>
              <a:cs typeface="Lora"/>
              <a:sym typeface="Lora"/>
            </a:endParaRPr>
          </a:p>
          <a:p>
            <a:pPr indent="-15875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Lora"/>
              <a:buChar char="●"/>
            </a:pPr>
            <a:r>
              <a:rPr lang="en" sz="1100">
                <a:latin typeface="Lora"/>
                <a:ea typeface="Lora"/>
                <a:cs typeface="Lora"/>
                <a:sym typeface="Lora"/>
              </a:rPr>
              <a:t>Broadcast and multiply to obtain: TF-IDF score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27" y="2537533"/>
            <a:ext cx="2364443" cy="28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800" y="3559026"/>
            <a:ext cx="1301596" cy="4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9177" y="4330877"/>
            <a:ext cx="1153925" cy="24014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8"/>
          <p:cNvSpPr txBox="1"/>
          <p:nvPr/>
        </p:nvSpPr>
        <p:spPr>
          <a:xfrm>
            <a:off x="5063550" y="1013163"/>
            <a:ext cx="209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relative frequency of a word in given document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51" name="Google Shape;351;p48"/>
          <p:cNvCxnSpPr>
            <a:stCxn id="347" idx="3"/>
          </p:cNvCxnSpPr>
          <p:nvPr/>
        </p:nvCxnSpPr>
        <p:spPr>
          <a:xfrm flipH="1" rot="10800000">
            <a:off x="3408370" y="1303985"/>
            <a:ext cx="1824600" cy="137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8"/>
          <p:cNvSpPr txBox="1"/>
          <p:nvPr/>
        </p:nvSpPr>
        <p:spPr>
          <a:xfrm>
            <a:off x="5016050" y="4499650"/>
            <a:ext cx="307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how much information does the word provide (is it a frequent in all corpora?)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53" name="Google Shape;353;p48"/>
          <p:cNvCxnSpPr/>
          <p:nvPr/>
        </p:nvCxnSpPr>
        <p:spPr>
          <a:xfrm>
            <a:off x="3277000" y="3917554"/>
            <a:ext cx="1544400" cy="80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48"/>
          <p:cNvSpPr txBox="1"/>
          <p:nvPr/>
        </p:nvSpPr>
        <p:spPr>
          <a:xfrm>
            <a:off x="240950" y="4589400"/>
            <a:ext cx="42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high e.g., if TF is high (many occurrences in a document) and IDF high (not frequent across documents)</a:t>
            </a:r>
            <a:endParaRPr b="1" sz="1200"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Sparsity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Co-occurrence matrices are going to be very, very </a:t>
            </a:r>
            <a:r>
              <a:rPr b="1" i="1" lang="en" sz="1600">
                <a:latin typeface="Lora"/>
                <a:ea typeface="Lora"/>
                <a:cs typeface="Lora"/>
                <a:sym typeface="Lora"/>
              </a:rPr>
              <a:t>sparse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Huge dimensionality with little information content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Not good for storage and efficiency…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But also a problem for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meaning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!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… which brings us back to the one-hot encoding issue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61" name="Google Shape;361;p49"/>
          <p:cNvGraphicFramePr/>
          <p:nvPr/>
        </p:nvGraphicFramePr>
        <p:xfrm>
          <a:off x="569600" y="2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62800"/>
                <a:gridCol w="762800"/>
                <a:gridCol w="762800"/>
                <a:gridCol w="762800"/>
                <a:gridCol w="762800"/>
                <a:gridCol w="762800"/>
                <a:gridCol w="658775"/>
              </a:tblGrid>
              <a:tr h="3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night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hotel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49"/>
          <p:cNvSpPr txBox="1"/>
          <p:nvPr/>
        </p:nvSpPr>
        <p:spPr>
          <a:xfrm>
            <a:off x="6692325" y="1817063"/>
            <a:ext cx="209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these words look less similar than they actually are, just because of random features of the corpus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63" name="Google Shape;363;p49"/>
          <p:cNvCxnSpPr/>
          <p:nvPr/>
        </p:nvCxnSpPr>
        <p:spPr>
          <a:xfrm flipH="1" rot="10800000">
            <a:off x="6102875" y="2646875"/>
            <a:ext cx="3468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Sparsity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311700" y="1152475"/>
            <a:ext cx="61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Co-occurrence matrices are going to be very, very </a:t>
            </a:r>
            <a:r>
              <a:rPr b="1" i="1" lang="en" sz="1600">
                <a:latin typeface="Lora"/>
                <a:ea typeface="Lora"/>
                <a:cs typeface="Lora"/>
                <a:sym typeface="Lora"/>
              </a:rPr>
              <a:t>sparse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Huge dimensionality with little information content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Not good for storage and efficiency…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But also a problem for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meaning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!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… which brings us back to the one-hot encoding issue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370" name="Google Shape;370;p50"/>
          <p:cNvGraphicFramePr/>
          <p:nvPr/>
        </p:nvGraphicFramePr>
        <p:xfrm>
          <a:off x="569600" y="2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762800"/>
                <a:gridCol w="762800"/>
                <a:gridCol w="762800"/>
                <a:gridCol w="762800"/>
                <a:gridCol w="762800"/>
                <a:gridCol w="762800"/>
                <a:gridCol w="658775"/>
              </a:tblGrid>
              <a:tr h="31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night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hotel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0"/>
          <p:cNvSpPr txBox="1"/>
          <p:nvPr/>
        </p:nvSpPr>
        <p:spPr>
          <a:xfrm>
            <a:off x="6692325" y="1817063"/>
            <a:ext cx="209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these words look less similar than they actually are, just because of random features of the corpus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72" name="Google Shape;372;p50"/>
          <p:cNvCxnSpPr/>
          <p:nvPr/>
        </p:nvCxnSpPr>
        <p:spPr>
          <a:xfrm flipH="1" rot="10800000">
            <a:off x="6102875" y="2646875"/>
            <a:ext cx="3468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50"/>
          <p:cNvSpPr txBox="1"/>
          <p:nvPr/>
        </p:nvSpPr>
        <p:spPr>
          <a:xfrm>
            <a:off x="6740100" y="3233850"/>
            <a:ext cx="209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can we leverage “latent” structure in the dimensions (e.g.,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sleep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and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rest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are related, and this is encoded in their vectors)?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74" name="Google Shape;374;p50"/>
          <p:cNvCxnSpPr/>
          <p:nvPr/>
        </p:nvCxnSpPr>
        <p:spPr>
          <a:xfrm flipH="1">
            <a:off x="7512075" y="3005200"/>
            <a:ext cx="9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Singular value decomposition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311700" y="1152475"/>
            <a:ext cx="80043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Singular value decomposition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(SVD) is a common method used to find a lower-dimensional approximation of a given matrix. </a:t>
            </a:r>
            <a:r>
              <a:rPr b="1" lang="en" sz="1400">
                <a:latin typeface="Lora"/>
                <a:ea typeface="Lora"/>
                <a:cs typeface="Lora"/>
                <a:sym typeface="Lora"/>
              </a:rPr>
              <a:t>C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can be decomposed into the product of three matrices.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The product is the best rank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k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approximation of X in terms of least squares: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1" name="Google Shape;381;p51"/>
          <p:cNvSpPr txBox="1"/>
          <p:nvPr/>
        </p:nvSpPr>
        <p:spPr>
          <a:xfrm>
            <a:off x="1378625" y="2431375"/>
            <a:ext cx="1253400" cy="115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	C</a:t>
            </a:r>
            <a:endParaRPr i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ora"/>
                <a:ea typeface="Lora"/>
                <a:cs typeface="Lora"/>
                <a:sym typeface="Lora"/>
              </a:rPr>
              <a:t>(w x c)</a:t>
            </a:r>
            <a:endParaRPr i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2" name="Google Shape;382;p51"/>
          <p:cNvSpPr txBox="1"/>
          <p:nvPr/>
        </p:nvSpPr>
        <p:spPr>
          <a:xfrm>
            <a:off x="3034950" y="2431375"/>
            <a:ext cx="734700" cy="115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U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ora"/>
                <a:ea typeface="Lora"/>
                <a:cs typeface="Lora"/>
                <a:sym typeface="Lora"/>
              </a:rPr>
              <a:t>(w x k)</a:t>
            </a:r>
            <a:endParaRPr i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4107163" y="2431375"/>
            <a:ext cx="624600" cy="572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S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ora"/>
                <a:ea typeface="Lora"/>
                <a:cs typeface="Lora"/>
                <a:sym typeface="Lora"/>
              </a:rPr>
              <a:t>(k x k)</a:t>
            </a:r>
            <a:endParaRPr i="1"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5069275" y="2431375"/>
            <a:ext cx="950700" cy="572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V</a:t>
            </a:r>
            <a:endParaRPr b="1" sz="1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ora"/>
                <a:ea typeface="Lora"/>
                <a:cs typeface="Lora"/>
                <a:sym typeface="Lora"/>
              </a:rPr>
              <a:t>(k x 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c)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2673447" y="2734675"/>
            <a:ext cx="3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3787360" y="2534575"/>
            <a:ext cx="3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x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4749510" y="2517625"/>
            <a:ext cx="3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x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1491425" y="3722275"/>
            <a:ext cx="11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sz="1000">
                <a:latin typeface="Lora"/>
                <a:ea typeface="Lora"/>
                <a:cs typeface="Lora"/>
                <a:sym typeface="Lora"/>
              </a:rPr>
              <a:t>ount matrix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2975550" y="3722275"/>
            <a:ext cx="13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“reduced” vector matrix with orthonormal rows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4107175" y="3116875"/>
            <a:ext cx="7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diagonal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matrix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5051600" y="3116875"/>
            <a:ext cx="11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orthogonal to U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5346275" y="3722275"/>
            <a:ext cx="213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N</a:t>
            </a:r>
            <a:r>
              <a:rPr b="1" lang="en" sz="1000">
                <a:latin typeface="Lora"/>
                <a:ea typeface="Lora"/>
                <a:cs typeface="Lora"/>
                <a:sym typeface="Lora"/>
              </a:rPr>
              <a:t>ew word representations (word embedding matrix) which preserve similarity relations from the original matrix</a:t>
            </a:r>
            <a:endParaRPr b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93" name="Google Shape;393;p51"/>
          <p:cNvCxnSpPr/>
          <p:nvPr/>
        </p:nvCxnSpPr>
        <p:spPr>
          <a:xfrm flipH="1" rot="10800000">
            <a:off x="4286250" y="4110775"/>
            <a:ext cx="814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1"/>
          <p:cNvSpPr txBox="1"/>
          <p:nvPr/>
        </p:nvSpPr>
        <p:spPr>
          <a:xfrm>
            <a:off x="5101050" y="4688425"/>
            <a:ext cx="338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trading some direct interpretability for efficiency</a:t>
            </a:r>
            <a:endParaRPr sz="1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95" name="Google Shape;395;p51"/>
          <p:cNvCxnSpPr/>
          <p:nvPr/>
        </p:nvCxnSpPr>
        <p:spPr>
          <a:xfrm>
            <a:off x="6246825" y="4492625"/>
            <a:ext cx="48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311700" y="98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 few hacks might be needed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311700" y="1691400"/>
            <a:ext cx="81480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SVD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does not always work well on raw counts!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A few hacks may be required for it to work well, including: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using </a:t>
            </a:r>
            <a:r>
              <a:rPr b="1" lang="en" sz="1400">
                <a:latin typeface="Lora"/>
                <a:ea typeface="Lora"/>
                <a:cs typeface="Lora"/>
                <a:sym typeface="Lora"/>
              </a:rPr>
              <a:t>log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frequencies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setting min/max bound for frequency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computing </a:t>
            </a:r>
            <a:r>
              <a:rPr b="1" lang="en" sz="1400">
                <a:latin typeface="Lora"/>
                <a:ea typeface="Lora"/>
                <a:cs typeface="Lora"/>
                <a:sym typeface="Lora"/>
              </a:rPr>
              <a:t>correlations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instead of counts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using </a:t>
            </a:r>
            <a:r>
              <a:rPr b="1" lang="en" sz="1400">
                <a:latin typeface="Lora"/>
                <a:ea typeface="Lora"/>
                <a:cs typeface="Lora"/>
                <a:sym typeface="Lora"/>
              </a:rPr>
              <a:t>small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windows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latin typeface="Lora"/>
                <a:ea typeface="Lora"/>
                <a:cs typeface="Lora"/>
                <a:sym typeface="Lora"/>
              </a:rPr>
              <a:t>Rohde et al., 2005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: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An Improved Model of Semantic Similarity Based on Lexical Co-Occurrence</a:t>
            </a:r>
            <a:endParaRPr i="1"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distributional hypothesis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825" y="1504475"/>
            <a:ext cx="1956700" cy="2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640025" y="1673675"/>
            <a:ext cx="2544600" cy="966000"/>
          </a:xfrm>
          <a:prstGeom prst="wedgeRoundRectCallout">
            <a:avLst>
              <a:gd fmla="val -109356" name="adj1"/>
              <a:gd fmla="val 5106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“You shall know a word by the company it keeps”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381500" y="2789375"/>
            <a:ext cx="32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J.R. Firth, 1957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Studies in Linguistic Analysis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mergent properties of SVD scaling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07" name="Google Shape;4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1551425"/>
            <a:ext cx="3289899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675" y="1403675"/>
            <a:ext cx="3901600" cy="323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53"/>
          <p:cNvCxnSpPr/>
          <p:nvPr/>
        </p:nvCxnSpPr>
        <p:spPr>
          <a:xfrm flipH="1" rot="10800000">
            <a:off x="1573075" y="2439000"/>
            <a:ext cx="562800" cy="96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53"/>
          <p:cNvCxnSpPr/>
          <p:nvPr/>
        </p:nvCxnSpPr>
        <p:spPr>
          <a:xfrm flipH="1" rot="10800000">
            <a:off x="2807875" y="3593400"/>
            <a:ext cx="655800" cy="77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53"/>
          <p:cNvCxnSpPr/>
          <p:nvPr/>
        </p:nvCxnSpPr>
        <p:spPr>
          <a:xfrm flipH="1" rot="10800000">
            <a:off x="2339700" y="3102850"/>
            <a:ext cx="431100" cy="71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53"/>
          <p:cNvCxnSpPr/>
          <p:nvPr/>
        </p:nvCxnSpPr>
        <p:spPr>
          <a:xfrm flipH="1" rot="10800000">
            <a:off x="1871525" y="2525650"/>
            <a:ext cx="856200" cy="12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53"/>
          <p:cNvCxnSpPr/>
          <p:nvPr/>
        </p:nvCxnSpPr>
        <p:spPr>
          <a:xfrm flipH="1" rot="10800000">
            <a:off x="6553800" y="2944150"/>
            <a:ext cx="387900" cy="93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53"/>
          <p:cNvCxnSpPr/>
          <p:nvPr/>
        </p:nvCxnSpPr>
        <p:spPr>
          <a:xfrm flipH="1" rot="10800000">
            <a:off x="5349600" y="2317225"/>
            <a:ext cx="387900" cy="93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53"/>
          <p:cNvCxnSpPr/>
          <p:nvPr/>
        </p:nvCxnSpPr>
        <p:spPr>
          <a:xfrm flipH="1" rot="10800000">
            <a:off x="4838150" y="2049225"/>
            <a:ext cx="285300" cy="63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3526350" y="2285400"/>
            <a:ext cx="2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break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767050" y="1334825"/>
            <a:ext cx="7166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interim summary</a:t>
            </a:r>
            <a:endParaRPr i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6" name="Google Shape;426;p55"/>
          <p:cNvSpPr txBox="1"/>
          <p:nvPr>
            <p:ph idx="1" type="body"/>
          </p:nvPr>
        </p:nvSpPr>
        <p:spPr>
          <a:xfrm>
            <a:off x="526200" y="2049225"/>
            <a:ext cx="75930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Representations based on counts have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two main disadvantages</a:t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ounts can have very different order of magnitudes, and some words may not be particularly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useful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due to their very high frequency in all text (e.g.,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the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is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Normalization / scaling techniques (e.g., PMI and TF-IDF scaling) can solve some of these issues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AutoNum type="arabicPeriod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Dimensionality can be prohibitively high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leading to storage and computational issues, and sparsity in the resulting representations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Dimensionality reduction techniques (such as SVD) can help!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Vectors resulting exhibit some interesting regularities, e.g., vector directionality can encode information about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 semantic and syntactic relations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3526350" y="2285400"/>
            <a:ext cx="2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questions?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Meet vector spaces!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37" name="Google Shape;437;p57"/>
          <p:cNvSpPr txBox="1"/>
          <p:nvPr>
            <p:ph idx="1" type="body"/>
          </p:nvPr>
        </p:nvSpPr>
        <p:spPr>
          <a:xfrm>
            <a:off x="311700" y="1152475"/>
            <a:ext cx="45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 beautiful property of this way of thinking about words is that it has 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spatial interpretation</a:t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Vectors correspond to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coordinates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(and directional information) in a multidimensional space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Vectorial and metric r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elations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between vectors should reflect similarity in meaning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38" name="Google Shape;438;p57"/>
          <p:cNvCxnSpPr/>
          <p:nvPr/>
        </p:nvCxnSpPr>
        <p:spPr>
          <a:xfrm flipH="1" rot="10800000">
            <a:off x="5657275" y="88040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57"/>
          <p:cNvCxnSpPr/>
          <p:nvPr/>
        </p:nvCxnSpPr>
        <p:spPr>
          <a:xfrm flipH="1" rot="10800000">
            <a:off x="5657275" y="416870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7"/>
          <p:cNvSpPr txBox="1"/>
          <p:nvPr>
            <p:ph type="title"/>
          </p:nvPr>
        </p:nvSpPr>
        <p:spPr>
          <a:xfrm>
            <a:off x="6166700" y="165760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1" name="Google Shape;441;p57"/>
          <p:cNvSpPr txBox="1"/>
          <p:nvPr>
            <p:ph type="title"/>
          </p:nvPr>
        </p:nvSpPr>
        <p:spPr>
          <a:xfrm>
            <a:off x="6279875" y="20016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2" name="Google Shape;442;p57"/>
          <p:cNvSpPr txBox="1"/>
          <p:nvPr>
            <p:ph type="title"/>
          </p:nvPr>
        </p:nvSpPr>
        <p:spPr>
          <a:xfrm>
            <a:off x="7339375" y="150967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3" name="Google Shape;443;p57"/>
          <p:cNvSpPr txBox="1"/>
          <p:nvPr>
            <p:ph type="title"/>
          </p:nvPr>
        </p:nvSpPr>
        <p:spPr>
          <a:xfrm>
            <a:off x="7440325" y="25743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4" name="Google Shape;444;p57"/>
          <p:cNvSpPr txBox="1"/>
          <p:nvPr>
            <p:ph type="title"/>
          </p:nvPr>
        </p:nvSpPr>
        <p:spPr>
          <a:xfrm>
            <a:off x="7617475" y="29846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57"/>
          <p:cNvSpPr txBox="1"/>
          <p:nvPr>
            <p:ph type="title"/>
          </p:nvPr>
        </p:nvSpPr>
        <p:spPr>
          <a:xfrm>
            <a:off x="7617475" y="14289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6" name="Google Shape;446;p57"/>
          <p:cNvSpPr txBox="1"/>
          <p:nvPr>
            <p:ph type="title"/>
          </p:nvPr>
        </p:nvSpPr>
        <p:spPr>
          <a:xfrm>
            <a:off x="6073525" y="1509675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7" name="Google Shape;447;p57"/>
          <p:cNvSpPr txBox="1"/>
          <p:nvPr>
            <p:ph type="title"/>
          </p:nvPr>
        </p:nvSpPr>
        <p:spPr>
          <a:xfrm>
            <a:off x="6279875" y="24119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8" name="Google Shape;448;p57"/>
          <p:cNvSpPr txBox="1"/>
          <p:nvPr>
            <p:ph type="title"/>
          </p:nvPr>
        </p:nvSpPr>
        <p:spPr>
          <a:xfrm>
            <a:off x="7008325" y="1714838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tree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9" name="Google Shape;449;p57"/>
          <p:cNvSpPr txBox="1"/>
          <p:nvPr>
            <p:ph type="title"/>
          </p:nvPr>
        </p:nvSpPr>
        <p:spPr>
          <a:xfrm>
            <a:off x="7741225" y="1574975"/>
            <a:ext cx="4725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leaf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0" name="Google Shape;450;p57"/>
          <p:cNvSpPr txBox="1"/>
          <p:nvPr>
            <p:ph type="title"/>
          </p:nvPr>
        </p:nvSpPr>
        <p:spPr>
          <a:xfrm>
            <a:off x="7718425" y="2783450"/>
            <a:ext cx="7428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1" name="Google Shape;451;p57"/>
          <p:cNvSpPr txBox="1"/>
          <p:nvPr>
            <p:ph type="title"/>
          </p:nvPr>
        </p:nvSpPr>
        <p:spPr>
          <a:xfrm>
            <a:off x="7718425" y="3269850"/>
            <a:ext cx="7428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castle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Similarity metrics: Euclidean Distance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57" name="Google Shape;457;p58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58"/>
          <p:cNvSpPr txBox="1"/>
          <p:nvPr>
            <p:ph type="title"/>
          </p:nvPr>
        </p:nvSpPr>
        <p:spPr>
          <a:xfrm>
            <a:off x="1350875" y="19792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9" name="Google Shape;459;p58"/>
          <p:cNvSpPr txBox="1"/>
          <p:nvPr>
            <p:ph type="title"/>
          </p:nvPr>
        </p:nvSpPr>
        <p:spPr>
          <a:xfrm>
            <a:off x="1464050" y="232327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0" name="Google Shape;460;p58"/>
          <p:cNvSpPr txBox="1"/>
          <p:nvPr>
            <p:ph type="title"/>
          </p:nvPr>
        </p:nvSpPr>
        <p:spPr>
          <a:xfrm>
            <a:off x="2523550" y="18313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2624500" y="289597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2" name="Google Shape;462;p58"/>
          <p:cNvSpPr txBox="1"/>
          <p:nvPr>
            <p:ph type="title"/>
          </p:nvPr>
        </p:nvSpPr>
        <p:spPr>
          <a:xfrm>
            <a:off x="2801650" y="330630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3" name="Google Shape;463;p58"/>
          <p:cNvSpPr txBox="1"/>
          <p:nvPr>
            <p:ph type="title"/>
          </p:nvPr>
        </p:nvSpPr>
        <p:spPr>
          <a:xfrm>
            <a:off x="2801650" y="175057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4" name="Google Shape;464;p58"/>
          <p:cNvSpPr txBox="1"/>
          <p:nvPr>
            <p:ph type="title"/>
          </p:nvPr>
        </p:nvSpPr>
        <p:spPr>
          <a:xfrm>
            <a:off x="1257700" y="1831325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5" name="Google Shape;465;p58"/>
          <p:cNvSpPr txBox="1"/>
          <p:nvPr>
            <p:ph type="title"/>
          </p:nvPr>
        </p:nvSpPr>
        <p:spPr>
          <a:xfrm>
            <a:off x="1464050" y="273360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6" name="Google Shape;466;p58"/>
          <p:cNvSpPr txBox="1"/>
          <p:nvPr>
            <p:ph type="title"/>
          </p:nvPr>
        </p:nvSpPr>
        <p:spPr>
          <a:xfrm>
            <a:off x="2192500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tree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7" name="Google Shape;467;p58"/>
          <p:cNvSpPr txBox="1"/>
          <p:nvPr>
            <p:ph type="title"/>
          </p:nvPr>
        </p:nvSpPr>
        <p:spPr>
          <a:xfrm>
            <a:off x="2925400" y="1896625"/>
            <a:ext cx="4725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leaf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2902600" y="3105100"/>
            <a:ext cx="7428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9" name="Google Shape;469;p58"/>
          <p:cNvSpPr txBox="1"/>
          <p:nvPr>
            <p:ph type="title"/>
          </p:nvPr>
        </p:nvSpPr>
        <p:spPr>
          <a:xfrm>
            <a:off x="2902600" y="3591500"/>
            <a:ext cx="7428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castle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70" name="Google Shape;470;p58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58"/>
          <p:cNvCxnSpPr/>
          <p:nvPr/>
        </p:nvCxnSpPr>
        <p:spPr>
          <a:xfrm>
            <a:off x="1591875" y="2671050"/>
            <a:ext cx="0" cy="18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8"/>
          <p:cNvCxnSpPr/>
          <p:nvPr/>
        </p:nvCxnSpPr>
        <p:spPr>
          <a:xfrm>
            <a:off x="2659675" y="2260725"/>
            <a:ext cx="8400" cy="22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8"/>
          <p:cNvCxnSpPr/>
          <p:nvPr/>
        </p:nvCxnSpPr>
        <p:spPr>
          <a:xfrm>
            <a:off x="855850" y="2189500"/>
            <a:ext cx="1781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8"/>
          <p:cNvCxnSpPr/>
          <p:nvPr/>
        </p:nvCxnSpPr>
        <p:spPr>
          <a:xfrm>
            <a:off x="841450" y="2665250"/>
            <a:ext cx="7629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58"/>
          <p:cNvCxnSpPr/>
          <p:nvPr/>
        </p:nvCxnSpPr>
        <p:spPr>
          <a:xfrm flipH="1" rot="10800000">
            <a:off x="1641350" y="2214150"/>
            <a:ext cx="1002000" cy="4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8"/>
          <p:cNvCxnSpPr/>
          <p:nvPr/>
        </p:nvCxnSpPr>
        <p:spPr>
          <a:xfrm>
            <a:off x="841450" y="4659325"/>
            <a:ext cx="1826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8"/>
          <p:cNvCxnSpPr/>
          <p:nvPr/>
        </p:nvCxnSpPr>
        <p:spPr>
          <a:xfrm>
            <a:off x="841450" y="4836700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8"/>
          <p:cNvCxnSpPr/>
          <p:nvPr/>
        </p:nvCxnSpPr>
        <p:spPr>
          <a:xfrm flipH="1" rot="10800000">
            <a:off x="576575" y="2164750"/>
            <a:ext cx="25800" cy="23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58"/>
          <p:cNvCxnSpPr/>
          <p:nvPr/>
        </p:nvCxnSpPr>
        <p:spPr>
          <a:xfrm flipH="1" rot="10800000">
            <a:off x="311700" y="2709100"/>
            <a:ext cx="9900" cy="17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58"/>
          <p:cNvSpPr txBox="1"/>
          <p:nvPr>
            <p:ph type="title"/>
          </p:nvPr>
        </p:nvSpPr>
        <p:spPr>
          <a:xfrm>
            <a:off x="340950" y="1823575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y</a:t>
            </a:r>
            <a:r>
              <a:rPr b="1" baseline="-25000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tree</a:t>
            </a:r>
            <a:endParaRPr b="1" baseline="-25000" i="1" sz="1000">
              <a:solidFill>
                <a:srgbClr val="1155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1" name="Google Shape;481;p58"/>
          <p:cNvSpPr txBox="1"/>
          <p:nvPr>
            <p:ph type="title"/>
          </p:nvPr>
        </p:nvSpPr>
        <p:spPr>
          <a:xfrm>
            <a:off x="115600" y="2323275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y</a:t>
            </a:r>
            <a:r>
              <a:rPr b="1" baseline="-25000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dog</a:t>
            </a:r>
            <a:endParaRPr b="1" baseline="-25000" i="1" sz="1000">
              <a:solidFill>
                <a:srgbClr val="1155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2" name="Google Shape;482;p58"/>
          <p:cNvSpPr txBox="1"/>
          <p:nvPr>
            <p:ph type="title"/>
          </p:nvPr>
        </p:nvSpPr>
        <p:spPr>
          <a:xfrm>
            <a:off x="2702950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x</a:t>
            </a:r>
            <a:r>
              <a:rPr b="1" baseline="-25000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tree</a:t>
            </a:r>
            <a:endParaRPr b="1" baseline="-25000" i="1" sz="1000">
              <a:solidFill>
                <a:srgbClr val="1155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3" name="Google Shape;483;p58"/>
          <p:cNvSpPr txBox="1"/>
          <p:nvPr>
            <p:ph type="title"/>
          </p:nvPr>
        </p:nvSpPr>
        <p:spPr>
          <a:xfrm>
            <a:off x="1742150" y="463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x</a:t>
            </a:r>
            <a:r>
              <a:rPr b="1" baseline="-25000" lang="en" sz="1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dog</a:t>
            </a:r>
            <a:endParaRPr b="1" baseline="-25000" i="1" sz="1000">
              <a:solidFill>
                <a:srgbClr val="1155CC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3845050" y="2625750"/>
            <a:ext cx="52992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words with similar meaning are closer in vector space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can be extended to high-dimensional spaces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85" name="Google Shape;485;p58"/>
          <p:cNvCxnSpPr/>
          <p:nvPr/>
        </p:nvCxnSpPr>
        <p:spPr>
          <a:xfrm>
            <a:off x="1647375" y="2749025"/>
            <a:ext cx="1228500" cy="89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6" name="Google Shape;486;p58" title="[0,0,0,&quot;https://www.codecogs.com/eqnedit.php?latex=%20d(a%2Cb)%20%3D%20%5Csqrt%7B(x_%7Ba%7D-x_%7Bb%7D)%5E2%20%2B%20(y_%7Ba%7D-y_%7Bb%7D)%5E2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230" y="2312722"/>
            <a:ext cx="3150150" cy="2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 trickier example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92" name="Google Shape;492;p59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9"/>
          <p:cNvSpPr txBox="1"/>
          <p:nvPr>
            <p:ph type="title"/>
          </p:nvPr>
        </p:nvSpPr>
        <p:spPr>
          <a:xfrm>
            <a:off x="1234925" y="3292248"/>
            <a:ext cx="2781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2624500" y="18505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5" name="Google Shape;495;p59"/>
          <p:cNvSpPr txBox="1"/>
          <p:nvPr>
            <p:ph type="title"/>
          </p:nvPr>
        </p:nvSpPr>
        <p:spPr>
          <a:xfrm>
            <a:off x="949450" y="3513463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96" name="Google Shape;496;p59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9"/>
          <p:cNvCxnSpPr/>
          <p:nvPr/>
        </p:nvCxnSpPr>
        <p:spPr>
          <a:xfrm flipH="1" rot="10800000">
            <a:off x="872975" y="3678250"/>
            <a:ext cx="519300" cy="81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8" name="Google Shape;498;p59"/>
          <p:cNvSpPr txBox="1"/>
          <p:nvPr>
            <p:ph type="title"/>
          </p:nvPr>
        </p:nvSpPr>
        <p:spPr>
          <a:xfrm>
            <a:off x="1308175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9" name="Google Shape;499;p59"/>
          <p:cNvSpPr txBox="1"/>
          <p:nvPr>
            <p:ph type="title"/>
          </p:nvPr>
        </p:nvSpPr>
        <p:spPr>
          <a:xfrm>
            <a:off x="21925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</a:t>
            </a:r>
            <a:r>
              <a:rPr b="1" lang="en" sz="1000">
                <a:latin typeface="Lora"/>
                <a:ea typeface="Lora"/>
                <a:cs typeface="Lora"/>
                <a:sym typeface="Lora"/>
              </a:rPr>
              <a:t>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0" name="Google Shape;500;p59"/>
          <p:cNvSpPr txBox="1"/>
          <p:nvPr>
            <p:ph type="title"/>
          </p:nvPr>
        </p:nvSpPr>
        <p:spPr>
          <a:xfrm>
            <a:off x="30139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</a:t>
            </a:r>
            <a:r>
              <a:rPr b="1" lang="en" sz="1000">
                <a:latin typeface="Lora"/>
                <a:ea typeface="Lora"/>
                <a:cs typeface="Lora"/>
                <a:sym typeface="Lora"/>
              </a:rPr>
              <a:t>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1" name="Google Shape;501;p59"/>
          <p:cNvSpPr txBox="1"/>
          <p:nvPr>
            <p:ph type="title"/>
          </p:nvPr>
        </p:nvSpPr>
        <p:spPr>
          <a:xfrm>
            <a:off x="444175" y="365385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2" name="Google Shape;502;p59"/>
          <p:cNvSpPr txBox="1"/>
          <p:nvPr>
            <p:ph type="title"/>
          </p:nvPr>
        </p:nvSpPr>
        <p:spPr>
          <a:xfrm>
            <a:off x="444175" y="281060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</a:t>
            </a:r>
            <a:r>
              <a:rPr b="1" lang="en" sz="1000">
                <a:latin typeface="Lora"/>
                <a:ea typeface="Lora"/>
                <a:cs typeface="Lora"/>
                <a:sym typeface="Lora"/>
              </a:rPr>
              <a:t>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444175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</a:t>
            </a:r>
            <a:r>
              <a:rPr b="1" lang="en" sz="1000">
                <a:latin typeface="Lora"/>
                <a:ea typeface="Lora"/>
                <a:cs typeface="Lora"/>
                <a:sym typeface="Lora"/>
              </a:rPr>
              <a:t>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4" name="Google Shape;504;p59"/>
          <p:cNvSpPr txBox="1"/>
          <p:nvPr>
            <p:ph type="title"/>
          </p:nvPr>
        </p:nvSpPr>
        <p:spPr>
          <a:xfrm>
            <a:off x="3013900" y="36538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05" name="Google Shape;505;p59"/>
          <p:cNvCxnSpPr/>
          <p:nvPr/>
        </p:nvCxnSpPr>
        <p:spPr>
          <a:xfrm flipH="1" rot="10800000">
            <a:off x="893950" y="2311325"/>
            <a:ext cx="1815000" cy="215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" name="Google Shape;506;p59"/>
          <p:cNvCxnSpPr/>
          <p:nvPr/>
        </p:nvCxnSpPr>
        <p:spPr>
          <a:xfrm flipH="1" rot="10800000">
            <a:off x="856300" y="4048200"/>
            <a:ext cx="21960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7" name="Google Shape;507;p59"/>
          <p:cNvSpPr txBox="1"/>
          <p:nvPr>
            <p:ph type="title"/>
          </p:nvPr>
        </p:nvSpPr>
        <p:spPr>
          <a:xfrm>
            <a:off x="2533000" y="1850525"/>
            <a:ext cx="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8" name="Google Shape;508;p59"/>
          <p:cNvSpPr txBox="1"/>
          <p:nvPr>
            <p:ph type="title"/>
          </p:nvPr>
        </p:nvSpPr>
        <p:spPr>
          <a:xfrm>
            <a:off x="3181100" y="3750050"/>
            <a:ext cx="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9" name="Google Shape;509;p59"/>
          <p:cNvSpPr txBox="1"/>
          <p:nvPr>
            <p:ph idx="1" type="body"/>
          </p:nvPr>
        </p:nvSpPr>
        <p:spPr>
          <a:xfrm>
            <a:off x="4572000" y="3022125"/>
            <a:ext cx="40005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in some cases, e.g., when vectors tend to have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different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 norms, Euclidean distance may not be a great metric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-"/>
            </a:pPr>
            <a:r>
              <a:rPr i="1" lang="en" sz="1400">
                <a:latin typeface="Lora"/>
                <a:ea typeface="Lora"/>
                <a:cs typeface="Lora"/>
                <a:sym typeface="Lora"/>
              </a:rPr>
              <a:t>Cosine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similarity leverages information about the </a:t>
            </a:r>
            <a:r>
              <a:rPr i="1" lang="en" sz="1400">
                <a:latin typeface="Lora"/>
                <a:ea typeface="Lora"/>
                <a:cs typeface="Lora"/>
                <a:sym typeface="Lora"/>
              </a:rPr>
              <a:t>angle </a:t>
            </a:r>
            <a:r>
              <a:rPr lang="en" sz="1400">
                <a:latin typeface="Lora"/>
                <a:ea typeface="Lora"/>
                <a:cs typeface="Lora"/>
                <a:sym typeface="Lora"/>
              </a:rPr>
              <a:t>between vectors</a:t>
            </a: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510" name="Google Shape;510;p59"/>
          <p:cNvGraphicFramePr/>
          <p:nvPr/>
        </p:nvGraphicFramePr>
        <p:xfrm>
          <a:off x="4869525" y="12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1234325"/>
                <a:gridCol w="1234325"/>
                <a:gridCol w="1234325"/>
              </a:tblGrid>
              <a:tr h="21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good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run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1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cat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1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dog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1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house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Cosine similarity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16" name="Google Shape;516;p60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0"/>
          <p:cNvSpPr txBox="1"/>
          <p:nvPr>
            <p:ph type="title"/>
          </p:nvPr>
        </p:nvSpPr>
        <p:spPr>
          <a:xfrm>
            <a:off x="1234925" y="3292248"/>
            <a:ext cx="2781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8" name="Google Shape;518;p60"/>
          <p:cNvSpPr txBox="1"/>
          <p:nvPr>
            <p:ph type="title"/>
          </p:nvPr>
        </p:nvSpPr>
        <p:spPr>
          <a:xfrm>
            <a:off x="2624500" y="18505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9" name="Google Shape;519;p60"/>
          <p:cNvSpPr txBox="1"/>
          <p:nvPr>
            <p:ph type="title"/>
          </p:nvPr>
        </p:nvSpPr>
        <p:spPr>
          <a:xfrm>
            <a:off x="949450" y="3513463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20" name="Google Shape;520;p60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60"/>
          <p:cNvCxnSpPr/>
          <p:nvPr/>
        </p:nvCxnSpPr>
        <p:spPr>
          <a:xfrm flipH="1" rot="10800000">
            <a:off x="872975" y="3678250"/>
            <a:ext cx="519300" cy="81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2" name="Google Shape;522;p60"/>
          <p:cNvSpPr txBox="1"/>
          <p:nvPr>
            <p:ph type="title"/>
          </p:nvPr>
        </p:nvSpPr>
        <p:spPr>
          <a:xfrm>
            <a:off x="1308175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3" name="Google Shape;523;p60"/>
          <p:cNvSpPr txBox="1"/>
          <p:nvPr>
            <p:ph type="title"/>
          </p:nvPr>
        </p:nvSpPr>
        <p:spPr>
          <a:xfrm>
            <a:off x="21925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4" name="Google Shape;524;p60"/>
          <p:cNvSpPr txBox="1"/>
          <p:nvPr>
            <p:ph type="title"/>
          </p:nvPr>
        </p:nvSpPr>
        <p:spPr>
          <a:xfrm>
            <a:off x="30139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5" name="Google Shape;525;p60"/>
          <p:cNvSpPr txBox="1"/>
          <p:nvPr>
            <p:ph type="title"/>
          </p:nvPr>
        </p:nvSpPr>
        <p:spPr>
          <a:xfrm>
            <a:off x="444175" y="365385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6" name="Google Shape;526;p60"/>
          <p:cNvSpPr txBox="1"/>
          <p:nvPr>
            <p:ph type="title"/>
          </p:nvPr>
        </p:nvSpPr>
        <p:spPr>
          <a:xfrm>
            <a:off x="444175" y="281060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7" name="Google Shape;527;p60"/>
          <p:cNvSpPr txBox="1"/>
          <p:nvPr>
            <p:ph type="title"/>
          </p:nvPr>
        </p:nvSpPr>
        <p:spPr>
          <a:xfrm>
            <a:off x="444175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8" name="Google Shape;528;p60"/>
          <p:cNvSpPr txBox="1"/>
          <p:nvPr>
            <p:ph type="title"/>
          </p:nvPr>
        </p:nvSpPr>
        <p:spPr>
          <a:xfrm>
            <a:off x="3013900" y="36538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29" name="Google Shape;529;p60"/>
          <p:cNvCxnSpPr/>
          <p:nvPr/>
        </p:nvCxnSpPr>
        <p:spPr>
          <a:xfrm flipH="1" rot="10800000">
            <a:off x="893950" y="2311325"/>
            <a:ext cx="1815000" cy="215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0" name="Google Shape;530;p60"/>
          <p:cNvCxnSpPr/>
          <p:nvPr/>
        </p:nvCxnSpPr>
        <p:spPr>
          <a:xfrm flipH="1" rot="10800000">
            <a:off x="856300" y="4048200"/>
            <a:ext cx="21960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1" name="Google Shape;531;p60"/>
          <p:cNvSpPr txBox="1"/>
          <p:nvPr>
            <p:ph type="title"/>
          </p:nvPr>
        </p:nvSpPr>
        <p:spPr>
          <a:xfrm>
            <a:off x="2533000" y="1850525"/>
            <a:ext cx="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2" name="Google Shape;532;p60"/>
          <p:cNvSpPr txBox="1"/>
          <p:nvPr>
            <p:ph type="title"/>
          </p:nvPr>
        </p:nvSpPr>
        <p:spPr>
          <a:xfrm>
            <a:off x="3181100" y="3750050"/>
            <a:ext cx="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308175" y="3829445"/>
            <a:ext cx="97749" cy="29026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Google Shape;534;p60"/>
          <p:cNvSpPr/>
          <p:nvPr/>
        </p:nvSpPr>
        <p:spPr>
          <a:xfrm>
            <a:off x="1280100" y="3882350"/>
            <a:ext cx="396929" cy="468001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5" name="Google Shape;535;p60"/>
          <p:cNvSpPr txBox="1"/>
          <p:nvPr/>
        </p:nvSpPr>
        <p:spPr>
          <a:xfrm>
            <a:off x="5035650" y="1459150"/>
            <a:ext cx="339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Using trigonometry, we can calculate the cosine of the angle, which has some interesting properties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cos(0) = 1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cos(90) = 0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cos(180) = -1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… it is higher, the less you need to “move” the vectors to overlay them onto each other </a:t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similarity </a:t>
            </a:r>
            <a:r>
              <a:rPr lang="en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= cos(</a:t>
            </a: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θ)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</a:t>
            </a:r>
            <a:r>
              <a:rPr i="1"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istance</a:t>
            </a: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= 1 - cos(θ)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Cosine similarity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41" name="Google Shape;541;p61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61"/>
          <p:cNvSpPr txBox="1"/>
          <p:nvPr>
            <p:ph type="title"/>
          </p:nvPr>
        </p:nvSpPr>
        <p:spPr>
          <a:xfrm>
            <a:off x="1234925" y="3292248"/>
            <a:ext cx="2781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3" name="Google Shape;543;p61"/>
          <p:cNvSpPr txBox="1"/>
          <p:nvPr>
            <p:ph type="title"/>
          </p:nvPr>
        </p:nvSpPr>
        <p:spPr>
          <a:xfrm>
            <a:off x="2624500" y="18505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4" name="Google Shape;544;p61"/>
          <p:cNvSpPr txBox="1"/>
          <p:nvPr>
            <p:ph type="title"/>
          </p:nvPr>
        </p:nvSpPr>
        <p:spPr>
          <a:xfrm>
            <a:off x="949450" y="3513463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45" name="Google Shape;545;p61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61"/>
          <p:cNvCxnSpPr/>
          <p:nvPr/>
        </p:nvCxnSpPr>
        <p:spPr>
          <a:xfrm flipH="1" rot="10800000">
            <a:off x="872975" y="3678250"/>
            <a:ext cx="519300" cy="81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7" name="Google Shape;547;p61"/>
          <p:cNvSpPr txBox="1"/>
          <p:nvPr>
            <p:ph type="title"/>
          </p:nvPr>
        </p:nvSpPr>
        <p:spPr>
          <a:xfrm>
            <a:off x="1308175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8" name="Google Shape;548;p61"/>
          <p:cNvSpPr txBox="1"/>
          <p:nvPr>
            <p:ph type="title"/>
          </p:nvPr>
        </p:nvSpPr>
        <p:spPr>
          <a:xfrm>
            <a:off x="21925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9" name="Google Shape;549;p61"/>
          <p:cNvSpPr txBox="1"/>
          <p:nvPr>
            <p:ph type="title"/>
          </p:nvPr>
        </p:nvSpPr>
        <p:spPr>
          <a:xfrm>
            <a:off x="30139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0" name="Google Shape;550;p61"/>
          <p:cNvSpPr txBox="1"/>
          <p:nvPr>
            <p:ph type="title"/>
          </p:nvPr>
        </p:nvSpPr>
        <p:spPr>
          <a:xfrm>
            <a:off x="444175" y="365385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1" name="Google Shape;551;p61"/>
          <p:cNvSpPr txBox="1"/>
          <p:nvPr>
            <p:ph type="title"/>
          </p:nvPr>
        </p:nvSpPr>
        <p:spPr>
          <a:xfrm>
            <a:off x="444175" y="281060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2" name="Google Shape;552;p61"/>
          <p:cNvSpPr txBox="1"/>
          <p:nvPr>
            <p:ph type="title"/>
          </p:nvPr>
        </p:nvSpPr>
        <p:spPr>
          <a:xfrm>
            <a:off x="444175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3" name="Google Shape;553;p61"/>
          <p:cNvSpPr txBox="1"/>
          <p:nvPr>
            <p:ph type="title"/>
          </p:nvPr>
        </p:nvSpPr>
        <p:spPr>
          <a:xfrm>
            <a:off x="3013900" y="36538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54" name="Google Shape;554;p61"/>
          <p:cNvCxnSpPr/>
          <p:nvPr/>
        </p:nvCxnSpPr>
        <p:spPr>
          <a:xfrm flipH="1" rot="10800000">
            <a:off x="893950" y="2311325"/>
            <a:ext cx="1815000" cy="215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5" name="Google Shape;555;p61"/>
          <p:cNvCxnSpPr/>
          <p:nvPr/>
        </p:nvCxnSpPr>
        <p:spPr>
          <a:xfrm flipH="1" rot="10800000">
            <a:off x="856300" y="4048200"/>
            <a:ext cx="21960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61"/>
          <p:cNvSpPr txBox="1"/>
          <p:nvPr>
            <p:ph type="title"/>
          </p:nvPr>
        </p:nvSpPr>
        <p:spPr>
          <a:xfrm>
            <a:off x="2533000" y="1850525"/>
            <a:ext cx="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7" name="Google Shape;557;p61"/>
          <p:cNvSpPr txBox="1"/>
          <p:nvPr>
            <p:ph type="title"/>
          </p:nvPr>
        </p:nvSpPr>
        <p:spPr>
          <a:xfrm>
            <a:off x="3181100" y="3750050"/>
            <a:ext cx="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1308175" y="3829445"/>
            <a:ext cx="97749" cy="29026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Google Shape;559;p61"/>
          <p:cNvSpPr/>
          <p:nvPr/>
        </p:nvSpPr>
        <p:spPr>
          <a:xfrm>
            <a:off x="1280100" y="3882350"/>
            <a:ext cx="396929" cy="468001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Google Shape;560;p61"/>
          <p:cNvSpPr txBox="1"/>
          <p:nvPr>
            <p:ph idx="1" type="body"/>
          </p:nvPr>
        </p:nvSpPr>
        <p:spPr>
          <a:xfrm>
            <a:off x="4214350" y="1202038"/>
            <a:ext cx="45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Cosine similarity is closely related to the 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dot product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between two vectors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It is higher when two vectors have large values in the same dimension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61" name="Google Shape;561;p61" title="[89,89,89,&quot;https://www.codecogs.com/eqnedit.php?latex=%20v%20%5Ccdot%20w%20%3D%20%5Csum_%7Bi%3D1%7D%5E%7BN%7Dv_%7Bi%7Dw_%7Bi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00" y="3292243"/>
            <a:ext cx="1814999" cy="79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Cosine similarity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67" name="Google Shape;567;p62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62"/>
          <p:cNvSpPr txBox="1"/>
          <p:nvPr>
            <p:ph type="title"/>
          </p:nvPr>
        </p:nvSpPr>
        <p:spPr>
          <a:xfrm>
            <a:off x="1234925" y="3292248"/>
            <a:ext cx="2781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9" name="Google Shape;569;p62"/>
          <p:cNvSpPr txBox="1"/>
          <p:nvPr>
            <p:ph type="title"/>
          </p:nvPr>
        </p:nvSpPr>
        <p:spPr>
          <a:xfrm>
            <a:off x="2624500" y="18505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0" name="Google Shape;570;p62"/>
          <p:cNvSpPr txBox="1"/>
          <p:nvPr>
            <p:ph type="title"/>
          </p:nvPr>
        </p:nvSpPr>
        <p:spPr>
          <a:xfrm>
            <a:off x="949450" y="3513463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71" name="Google Shape;571;p62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62"/>
          <p:cNvCxnSpPr/>
          <p:nvPr/>
        </p:nvCxnSpPr>
        <p:spPr>
          <a:xfrm flipH="1" rot="10800000">
            <a:off x="872975" y="3678250"/>
            <a:ext cx="519300" cy="81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3" name="Google Shape;573;p62"/>
          <p:cNvSpPr txBox="1"/>
          <p:nvPr>
            <p:ph type="title"/>
          </p:nvPr>
        </p:nvSpPr>
        <p:spPr>
          <a:xfrm>
            <a:off x="1308175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4" name="Google Shape;574;p62"/>
          <p:cNvSpPr txBox="1"/>
          <p:nvPr>
            <p:ph type="title"/>
          </p:nvPr>
        </p:nvSpPr>
        <p:spPr>
          <a:xfrm>
            <a:off x="21925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5" name="Google Shape;575;p62"/>
          <p:cNvSpPr txBox="1"/>
          <p:nvPr>
            <p:ph type="title"/>
          </p:nvPr>
        </p:nvSpPr>
        <p:spPr>
          <a:xfrm>
            <a:off x="30139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6" name="Google Shape;576;p62"/>
          <p:cNvSpPr txBox="1"/>
          <p:nvPr>
            <p:ph type="title"/>
          </p:nvPr>
        </p:nvSpPr>
        <p:spPr>
          <a:xfrm>
            <a:off x="444175" y="365385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7" name="Google Shape;577;p62"/>
          <p:cNvSpPr txBox="1"/>
          <p:nvPr>
            <p:ph type="title"/>
          </p:nvPr>
        </p:nvSpPr>
        <p:spPr>
          <a:xfrm>
            <a:off x="444175" y="281060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8" name="Google Shape;578;p62"/>
          <p:cNvSpPr txBox="1"/>
          <p:nvPr>
            <p:ph type="title"/>
          </p:nvPr>
        </p:nvSpPr>
        <p:spPr>
          <a:xfrm>
            <a:off x="444175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9" name="Google Shape;579;p62"/>
          <p:cNvSpPr txBox="1"/>
          <p:nvPr>
            <p:ph type="title"/>
          </p:nvPr>
        </p:nvSpPr>
        <p:spPr>
          <a:xfrm>
            <a:off x="3013900" y="36538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80" name="Google Shape;580;p62"/>
          <p:cNvCxnSpPr/>
          <p:nvPr/>
        </p:nvCxnSpPr>
        <p:spPr>
          <a:xfrm flipH="1" rot="10800000">
            <a:off x="893950" y="2311325"/>
            <a:ext cx="1815000" cy="215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62"/>
          <p:cNvCxnSpPr/>
          <p:nvPr/>
        </p:nvCxnSpPr>
        <p:spPr>
          <a:xfrm flipH="1" rot="10800000">
            <a:off x="856300" y="4048200"/>
            <a:ext cx="21960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2" name="Google Shape;582;p62"/>
          <p:cNvSpPr txBox="1"/>
          <p:nvPr>
            <p:ph type="title"/>
          </p:nvPr>
        </p:nvSpPr>
        <p:spPr>
          <a:xfrm>
            <a:off x="2533000" y="1850525"/>
            <a:ext cx="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3" name="Google Shape;583;p62"/>
          <p:cNvSpPr txBox="1"/>
          <p:nvPr>
            <p:ph type="title"/>
          </p:nvPr>
        </p:nvSpPr>
        <p:spPr>
          <a:xfrm>
            <a:off x="3181100" y="3750050"/>
            <a:ext cx="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4" name="Google Shape;584;p62"/>
          <p:cNvSpPr/>
          <p:nvPr/>
        </p:nvSpPr>
        <p:spPr>
          <a:xfrm>
            <a:off x="1308175" y="3829445"/>
            <a:ext cx="97749" cy="29026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5" name="Google Shape;585;p62"/>
          <p:cNvSpPr/>
          <p:nvPr/>
        </p:nvSpPr>
        <p:spPr>
          <a:xfrm>
            <a:off x="1280100" y="3882350"/>
            <a:ext cx="396929" cy="468001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Google Shape;586;p62"/>
          <p:cNvSpPr txBox="1"/>
          <p:nvPr>
            <p:ph idx="1" type="body"/>
          </p:nvPr>
        </p:nvSpPr>
        <p:spPr>
          <a:xfrm>
            <a:off x="4214350" y="1745479"/>
            <a:ext cx="45093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cosine of an angle between two vectors is the normalized dot product between the two vectors: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87" name="Google Shape;587;p62" title="[89,89,89,&quot;https://www.codecogs.com/eqnedit.php?latex=%20cos(%5Ctheta)%20%3D%20%5Cfrac%7Bv%20%5Ccdot%20w%7D%7B%5Cparallel%20v%20%5Cparallel%20%5Cparallel%20w%20%5Cparallel%20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375" y="2851100"/>
            <a:ext cx="23224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872525" y="3322925"/>
            <a:ext cx="5996400" cy="89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363600" y="3322925"/>
            <a:ext cx="518700" cy="8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322925"/>
            <a:ext cx="8520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“I'm trying to clear my </a:t>
            </a: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mind</a:t>
            </a: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of all this”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“There was no doubt in his </a:t>
            </a: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mind</a:t>
            </a: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that the man was serious”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  “Studying stretched my </a:t>
            </a: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mind</a:t>
            </a:r>
            <a:r>
              <a:rPr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and got me thinking about things”</a:t>
            </a:r>
            <a:endParaRPr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distributional hypothesis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assumption is that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contexts characteristics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are good proxies of the meaning of a word (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distributional semantic models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or DSMs)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You can build a representation of what a word means by looking at the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set of contexts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it tends to occur in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"/>
              <a:buChar char="-"/>
            </a:pPr>
            <a:r>
              <a:rPr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Words with similar meanings will </a:t>
            </a:r>
            <a:r>
              <a:rPr b="1" lang="en" sz="1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tend to occur in similar contexts</a:t>
            </a:r>
            <a:endParaRPr sz="1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Cosine similarity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93" name="Google Shape;593;p63"/>
          <p:cNvCxnSpPr/>
          <p:nvPr/>
        </p:nvCxnSpPr>
        <p:spPr>
          <a:xfrm flipH="1" rot="10800000">
            <a:off x="841450" y="4490350"/>
            <a:ext cx="31875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63"/>
          <p:cNvSpPr txBox="1"/>
          <p:nvPr>
            <p:ph type="title"/>
          </p:nvPr>
        </p:nvSpPr>
        <p:spPr>
          <a:xfrm>
            <a:off x="1234925" y="3292248"/>
            <a:ext cx="2781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5" name="Google Shape;595;p63"/>
          <p:cNvSpPr txBox="1"/>
          <p:nvPr>
            <p:ph type="title"/>
          </p:nvPr>
        </p:nvSpPr>
        <p:spPr>
          <a:xfrm>
            <a:off x="2624500" y="1850525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6" name="Google Shape;596;p63"/>
          <p:cNvSpPr txBox="1"/>
          <p:nvPr>
            <p:ph type="title"/>
          </p:nvPr>
        </p:nvSpPr>
        <p:spPr>
          <a:xfrm>
            <a:off x="949450" y="3513463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cat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97" name="Google Shape;597;p63"/>
          <p:cNvCxnSpPr/>
          <p:nvPr/>
        </p:nvCxnSpPr>
        <p:spPr>
          <a:xfrm flipH="1" rot="10800000">
            <a:off x="841450" y="1202050"/>
            <a:ext cx="14400" cy="3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63"/>
          <p:cNvCxnSpPr/>
          <p:nvPr/>
        </p:nvCxnSpPr>
        <p:spPr>
          <a:xfrm flipH="1" rot="10800000">
            <a:off x="872975" y="3678250"/>
            <a:ext cx="519300" cy="81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9" name="Google Shape;599;p63"/>
          <p:cNvSpPr txBox="1"/>
          <p:nvPr>
            <p:ph type="title"/>
          </p:nvPr>
        </p:nvSpPr>
        <p:spPr>
          <a:xfrm>
            <a:off x="1308175" y="4490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0" name="Google Shape;600;p63"/>
          <p:cNvSpPr txBox="1"/>
          <p:nvPr>
            <p:ph type="title"/>
          </p:nvPr>
        </p:nvSpPr>
        <p:spPr>
          <a:xfrm>
            <a:off x="21925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1" name="Google Shape;601;p63"/>
          <p:cNvSpPr txBox="1"/>
          <p:nvPr>
            <p:ph type="title"/>
          </p:nvPr>
        </p:nvSpPr>
        <p:spPr>
          <a:xfrm>
            <a:off x="3013900" y="45133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2" name="Google Shape;602;p63"/>
          <p:cNvSpPr txBox="1"/>
          <p:nvPr>
            <p:ph type="title"/>
          </p:nvPr>
        </p:nvSpPr>
        <p:spPr>
          <a:xfrm>
            <a:off x="444175" y="365385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10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3" name="Google Shape;603;p63"/>
          <p:cNvSpPr txBox="1"/>
          <p:nvPr>
            <p:ph type="title"/>
          </p:nvPr>
        </p:nvSpPr>
        <p:spPr>
          <a:xfrm>
            <a:off x="444175" y="2810600"/>
            <a:ext cx="4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20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4" name="Google Shape;604;p63"/>
          <p:cNvSpPr txBox="1"/>
          <p:nvPr>
            <p:ph type="title"/>
          </p:nvPr>
        </p:nvSpPr>
        <p:spPr>
          <a:xfrm>
            <a:off x="444175" y="1979250"/>
            <a:ext cx="11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30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5" name="Google Shape;605;p63"/>
          <p:cNvSpPr txBox="1"/>
          <p:nvPr>
            <p:ph type="title"/>
          </p:nvPr>
        </p:nvSpPr>
        <p:spPr>
          <a:xfrm>
            <a:off x="3013900" y="3653850"/>
            <a:ext cx="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.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06" name="Google Shape;606;p63"/>
          <p:cNvCxnSpPr/>
          <p:nvPr/>
        </p:nvCxnSpPr>
        <p:spPr>
          <a:xfrm flipH="1" rot="10800000">
            <a:off x="893950" y="2311325"/>
            <a:ext cx="1815000" cy="215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7" name="Google Shape;607;p63"/>
          <p:cNvCxnSpPr/>
          <p:nvPr/>
        </p:nvCxnSpPr>
        <p:spPr>
          <a:xfrm flipH="1" rot="10800000">
            <a:off x="856300" y="4048200"/>
            <a:ext cx="2196000" cy="46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8" name="Google Shape;608;p63"/>
          <p:cNvSpPr txBox="1"/>
          <p:nvPr>
            <p:ph type="title"/>
          </p:nvPr>
        </p:nvSpPr>
        <p:spPr>
          <a:xfrm>
            <a:off x="2533000" y="1850525"/>
            <a:ext cx="5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dog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9" name="Google Shape;609;p63"/>
          <p:cNvSpPr txBox="1"/>
          <p:nvPr>
            <p:ph type="title"/>
          </p:nvPr>
        </p:nvSpPr>
        <p:spPr>
          <a:xfrm>
            <a:off x="3181100" y="3750050"/>
            <a:ext cx="7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house</a:t>
            </a:r>
            <a:endParaRPr b="1"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0" name="Google Shape;610;p63"/>
          <p:cNvSpPr/>
          <p:nvPr/>
        </p:nvSpPr>
        <p:spPr>
          <a:xfrm>
            <a:off x="1308175" y="3829445"/>
            <a:ext cx="97749" cy="29026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1" name="Google Shape;611;p63"/>
          <p:cNvSpPr/>
          <p:nvPr/>
        </p:nvSpPr>
        <p:spPr>
          <a:xfrm>
            <a:off x="1280100" y="3882350"/>
            <a:ext cx="396929" cy="468001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2" name="Google Shape;612;p63"/>
          <p:cNvSpPr txBox="1"/>
          <p:nvPr>
            <p:ph idx="1" type="body"/>
          </p:nvPr>
        </p:nvSpPr>
        <p:spPr>
          <a:xfrm>
            <a:off x="4323000" y="1733992"/>
            <a:ext cx="45093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cosine of an angle between two vectors is the normalized dot product between the two vectors: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13" name="Google Shape;613;p63" title="[0,0,0,&quot;https://www.codecogs.com/eqnedit.php?latex=cosine(v%2Cw)%20%3D%20%5Cfrac%7B%5Csum_%7Bi%3D1%7D%5E%7BN%7Dv_%7Bi%7Dw_%7Bi%7D%7D%7B%5Csqrt%7B%5Csum_%7Bi%3D1%7D%5E%7BN%7Dv_%7Bi%7D%5E%7B2%7D%7D%5Csqrt%7B%5Csum_%7Bi%3D1%7D%5E%7BN%7Dw_%7Bi%7D%5E%7B2%7D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31" y="2866151"/>
            <a:ext cx="3727961" cy="8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/>
          <p:nvPr>
            <p:ph type="title"/>
          </p:nvPr>
        </p:nvSpPr>
        <p:spPr>
          <a:xfrm>
            <a:off x="3526350" y="2285400"/>
            <a:ext cx="2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questions?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"/>
          <p:cNvSpPr txBox="1"/>
          <p:nvPr>
            <p:ph type="title"/>
          </p:nvPr>
        </p:nvSpPr>
        <p:spPr>
          <a:xfrm>
            <a:off x="767050" y="1334825"/>
            <a:ext cx="7166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interim summary</a:t>
            </a:r>
            <a:endParaRPr i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526200" y="2049225"/>
            <a:ext cx="75930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Multidimensional representations of word (or document) meaning have a spatial interpretation: they are vectors in a multidimensional space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Algebraic operations can be applied to extract relations (e.g., similarity)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Euclidean distance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cosine similarity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are two ways to quantify distance/similarity between word vectors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How do I know if resulting vectors are good?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0" name="Google Shape;63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Aka, how do I </a:t>
            </a:r>
            <a:r>
              <a:rPr b="1" i="1" lang="en" sz="1600">
                <a:latin typeface="Lora"/>
                <a:ea typeface="Lora"/>
                <a:cs typeface="Lora"/>
                <a:sym typeface="Lora"/>
              </a:rPr>
              <a:t>evaluate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models?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Intrinsic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evaluation: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Specific/intermediate subtask (not related to “applications”)</a:t>
            </a:r>
            <a:endParaRPr i="1"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Fast to compute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Helps to understand the system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Not practically useful, unless it has a relation to a “real-world” task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Extrinsic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evaluation: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Evaluates on a real task (e.g., named entity recognition – aka, is this word an entity?)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Often needs to add some modules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Downsides: if performance is bad, whose fault is that…?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Often defines “state of the art”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relatedness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6" name="Google Shape;636;p67"/>
          <p:cNvSpPr txBox="1"/>
          <p:nvPr>
            <p:ph idx="1" type="body"/>
          </p:nvPr>
        </p:nvSpPr>
        <p:spPr>
          <a:xfrm>
            <a:off x="5541825" y="1152475"/>
            <a:ext cx="32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Humans rate the semantic similarity of pairs of words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Cosine similarity is computed between the corresponding vectors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Correlations between the two are computed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higher the correlation, the better the model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Existing datasets: e.g.,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WordSim353</a:t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37" name="Google Shape;637;p67"/>
          <p:cNvGraphicFramePr/>
          <p:nvPr/>
        </p:nvGraphicFramePr>
        <p:xfrm>
          <a:off x="4586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1562100"/>
                <a:gridCol w="1562100"/>
                <a:gridCol w="156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w</a:t>
                      </a: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ord 1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w</a:t>
                      </a: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ord 2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human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tiger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cat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7.5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tiger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tiger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book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paper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7.4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computer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internet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5.4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plane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car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6.2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professor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doctor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7.2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stock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phone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1.3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Synonym detection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3" name="Google Shape;643;p68"/>
          <p:cNvSpPr txBox="1"/>
          <p:nvPr>
            <p:ph idx="1" type="body"/>
          </p:nvPr>
        </p:nvSpPr>
        <p:spPr>
          <a:xfrm>
            <a:off x="3413575" y="1383375"/>
            <a:ext cx="541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reference word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is provided, together with possible synonyms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Cosine similarity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between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reference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candidates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is computed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word with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highest similarity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is chosen as predicted synonym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Check whether this matches the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" sz="1600">
                <a:latin typeface="Lora"/>
                <a:ea typeface="Lora"/>
                <a:cs typeface="Lora"/>
                <a:sym typeface="Lora"/>
              </a:rPr>
              <a:t>true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synonym</a:t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AutoNum type="arabicPeriod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Compute the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proportion of examples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where the model gets it right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8"/>
          <p:cNvSpPr txBox="1"/>
          <p:nvPr/>
        </p:nvSpPr>
        <p:spPr>
          <a:xfrm>
            <a:off x="1225100" y="1864025"/>
            <a:ext cx="906600" cy="393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example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5" name="Google Shape;645;p68"/>
          <p:cNvSpPr txBox="1"/>
          <p:nvPr/>
        </p:nvSpPr>
        <p:spPr>
          <a:xfrm>
            <a:off x="894350" y="2257025"/>
            <a:ext cx="15681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instance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photograph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8"/>
          <p:cNvSpPr/>
          <p:nvPr/>
        </p:nvSpPr>
        <p:spPr>
          <a:xfrm>
            <a:off x="815950" y="1642050"/>
            <a:ext cx="1840800" cy="185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analogy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52" name="Google Shape;652;p69"/>
          <p:cNvCxnSpPr/>
          <p:nvPr/>
        </p:nvCxnSpPr>
        <p:spPr>
          <a:xfrm rot="10800000">
            <a:off x="5243950" y="1717300"/>
            <a:ext cx="0" cy="25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69"/>
          <p:cNvCxnSpPr/>
          <p:nvPr/>
        </p:nvCxnSpPr>
        <p:spPr>
          <a:xfrm flipH="1" rot="10800000">
            <a:off x="5243950" y="4251700"/>
            <a:ext cx="2713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69"/>
          <p:cNvSpPr/>
          <p:nvPr/>
        </p:nvSpPr>
        <p:spPr>
          <a:xfrm>
            <a:off x="5944625" y="3798550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9"/>
          <p:cNvSpPr/>
          <p:nvPr/>
        </p:nvSpPr>
        <p:spPr>
          <a:xfrm>
            <a:off x="6841525" y="3144825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9"/>
          <p:cNvSpPr/>
          <p:nvPr/>
        </p:nvSpPr>
        <p:spPr>
          <a:xfrm>
            <a:off x="5944625" y="2811288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9"/>
          <p:cNvSpPr/>
          <p:nvPr/>
        </p:nvSpPr>
        <p:spPr>
          <a:xfrm>
            <a:off x="6841525" y="2160888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69"/>
          <p:cNvCxnSpPr>
            <a:endCxn id="655" idx="3"/>
          </p:cNvCxnSpPr>
          <p:nvPr/>
        </p:nvCxnSpPr>
        <p:spPr>
          <a:xfrm flipH="1" rot="10800000">
            <a:off x="6046075" y="3231375"/>
            <a:ext cx="8103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69"/>
          <p:cNvCxnSpPr/>
          <p:nvPr/>
        </p:nvCxnSpPr>
        <p:spPr>
          <a:xfrm flipH="1" rot="10800000">
            <a:off x="6046075" y="2262300"/>
            <a:ext cx="8103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69"/>
          <p:cNvSpPr txBox="1"/>
          <p:nvPr/>
        </p:nvSpPr>
        <p:spPr>
          <a:xfrm>
            <a:off x="5450425" y="3835288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661" name="Google Shape;661;p69"/>
          <p:cNvSpPr txBox="1"/>
          <p:nvPr/>
        </p:nvSpPr>
        <p:spPr>
          <a:xfrm>
            <a:off x="7013950" y="2912700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</a:t>
            </a:r>
            <a:r>
              <a:rPr lang="en"/>
              <a:t>man</a:t>
            </a:r>
            <a:endParaRPr/>
          </a:p>
        </p:txBody>
      </p:sp>
      <p:sp>
        <p:nvSpPr>
          <p:cNvPr id="662" name="Google Shape;662;p69"/>
          <p:cNvSpPr txBox="1"/>
          <p:nvPr/>
        </p:nvSpPr>
        <p:spPr>
          <a:xfrm>
            <a:off x="5496625" y="2912700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</a:t>
            </a:r>
            <a:endParaRPr/>
          </a:p>
        </p:txBody>
      </p:sp>
      <p:sp>
        <p:nvSpPr>
          <p:cNvPr id="663" name="Google Shape;663;p69"/>
          <p:cNvSpPr txBox="1"/>
          <p:nvPr/>
        </p:nvSpPr>
        <p:spPr>
          <a:xfrm>
            <a:off x="6942925" y="1773938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664" name="Google Shape;664;p69"/>
          <p:cNvSpPr txBox="1"/>
          <p:nvPr/>
        </p:nvSpPr>
        <p:spPr>
          <a:xfrm>
            <a:off x="1098200" y="2262300"/>
            <a:ext cx="24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m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an : woman = king : </a:t>
            </a:r>
            <a:r>
              <a:rPr b="1" lang="en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5" name="Google Shape;665;p69"/>
          <p:cNvSpPr txBox="1"/>
          <p:nvPr/>
        </p:nvSpPr>
        <p:spPr>
          <a:xfrm>
            <a:off x="1009150" y="2784400"/>
            <a:ext cx="331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ora"/>
                <a:ea typeface="Lora"/>
                <a:cs typeface="Lora"/>
                <a:sym typeface="Lora"/>
              </a:rPr>
              <a:t>Do vectors preserve these semantic (and syntactic) relations (which are trivial for humans) in algebraic relations between the resulting vectors?</a:t>
            </a:r>
            <a:endParaRPr i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0"/>
          <p:cNvSpPr txBox="1"/>
          <p:nvPr>
            <p:ph type="title"/>
          </p:nvPr>
        </p:nvSpPr>
        <p:spPr>
          <a:xfrm>
            <a:off x="311700" y="20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analogy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71" name="Google Shape;671;p70"/>
          <p:cNvCxnSpPr/>
          <p:nvPr/>
        </p:nvCxnSpPr>
        <p:spPr>
          <a:xfrm rot="10800000">
            <a:off x="5438000" y="1422138"/>
            <a:ext cx="0" cy="25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70"/>
          <p:cNvCxnSpPr/>
          <p:nvPr/>
        </p:nvCxnSpPr>
        <p:spPr>
          <a:xfrm flipH="1" rot="10800000">
            <a:off x="5438000" y="3956538"/>
            <a:ext cx="2713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70"/>
          <p:cNvSpPr/>
          <p:nvPr/>
        </p:nvSpPr>
        <p:spPr>
          <a:xfrm>
            <a:off x="6138675" y="3503388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0"/>
          <p:cNvSpPr/>
          <p:nvPr/>
        </p:nvSpPr>
        <p:spPr>
          <a:xfrm>
            <a:off x="7035575" y="2849663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0"/>
          <p:cNvSpPr/>
          <p:nvPr/>
        </p:nvSpPr>
        <p:spPr>
          <a:xfrm>
            <a:off x="6138675" y="2516125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0"/>
          <p:cNvSpPr/>
          <p:nvPr/>
        </p:nvSpPr>
        <p:spPr>
          <a:xfrm>
            <a:off x="7035575" y="1865725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7" name="Google Shape;677;p70"/>
          <p:cNvCxnSpPr>
            <a:endCxn id="674" idx="3"/>
          </p:cNvCxnSpPr>
          <p:nvPr/>
        </p:nvCxnSpPr>
        <p:spPr>
          <a:xfrm flipH="1" rot="10800000">
            <a:off x="6240125" y="2936213"/>
            <a:ext cx="8103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70"/>
          <p:cNvCxnSpPr/>
          <p:nvPr/>
        </p:nvCxnSpPr>
        <p:spPr>
          <a:xfrm flipH="1" rot="10800000">
            <a:off x="6240125" y="1967138"/>
            <a:ext cx="8103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70"/>
          <p:cNvSpPr txBox="1"/>
          <p:nvPr/>
        </p:nvSpPr>
        <p:spPr>
          <a:xfrm>
            <a:off x="5644475" y="3540125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680" name="Google Shape;680;p70"/>
          <p:cNvSpPr txBox="1"/>
          <p:nvPr/>
        </p:nvSpPr>
        <p:spPr>
          <a:xfrm>
            <a:off x="7208000" y="2617538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woman</a:t>
            </a:r>
            <a:endParaRPr/>
          </a:p>
        </p:txBody>
      </p:sp>
      <p:sp>
        <p:nvSpPr>
          <p:cNvPr id="681" name="Google Shape;681;p70"/>
          <p:cNvSpPr txBox="1"/>
          <p:nvPr/>
        </p:nvSpPr>
        <p:spPr>
          <a:xfrm>
            <a:off x="5690675" y="2617538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</a:t>
            </a:r>
            <a:endParaRPr/>
          </a:p>
        </p:txBody>
      </p:sp>
      <p:sp>
        <p:nvSpPr>
          <p:cNvPr id="682" name="Google Shape;682;p70"/>
          <p:cNvSpPr txBox="1"/>
          <p:nvPr/>
        </p:nvSpPr>
        <p:spPr>
          <a:xfrm>
            <a:off x="7136975" y="1478775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683" name="Google Shape;683;p70"/>
          <p:cNvSpPr txBox="1"/>
          <p:nvPr>
            <p:ph idx="1" type="body"/>
          </p:nvPr>
        </p:nvSpPr>
        <p:spPr>
          <a:xfrm>
            <a:off x="311700" y="570400"/>
            <a:ext cx="45744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Simple algebra between word vectors 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84" name="Google Shape;684;p70" title="[89,89,89,&quot;https://www.codecogs.com/eqnedit.php?latex=v_%7Bx%7D%20%3D%20v_%7Bwoman%7D%20-%20v_%7Bman%7D%20%2B%20v_%7Bking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75" y="1429800"/>
            <a:ext cx="3041800" cy="2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 txBox="1"/>
          <p:nvPr>
            <p:ph type="title"/>
          </p:nvPr>
        </p:nvSpPr>
        <p:spPr>
          <a:xfrm>
            <a:off x="311700" y="20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Semantic analogy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0" name="Google Shape;690;p71"/>
          <p:cNvSpPr txBox="1"/>
          <p:nvPr>
            <p:ph idx="1" type="body"/>
          </p:nvPr>
        </p:nvSpPr>
        <p:spPr>
          <a:xfrm>
            <a:off x="311700" y="570400"/>
            <a:ext cx="45744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Simple algebra between word vectors 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Find word in dictionary whose vector has smallest cosine distance from the output of this 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Evaluate word vectors by how often the closest match is the target word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"/>
              <a:buAutoNum type="arabicPeriod"/>
            </a:pPr>
            <a:r>
              <a:rPr lang="en" sz="1500">
                <a:latin typeface="Lora"/>
                <a:ea typeface="Lora"/>
                <a:cs typeface="Lora"/>
                <a:sym typeface="Lora"/>
              </a:rPr>
              <a:t>Enforcing a number of semantic and syntactic regularities which reflect human language processing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91" name="Google Shape;69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75" y="2581575"/>
            <a:ext cx="2251625" cy="4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71" title="[89,89,89,&quot;https://www.codecogs.com/eqnedit.php?latex=v_%7Bx%7D%20%3D%20v_%7Bwoman%7D%20-%20v_%7Bman%7D%20%2B%20v_%7Bking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275" y="1429800"/>
            <a:ext cx="3041800" cy="23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71"/>
          <p:cNvCxnSpPr/>
          <p:nvPr/>
        </p:nvCxnSpPr>
        <p:spPr>
          <a:xfrm rot="10800000">
            <a:off x="5438000" y="1422138"/>
            <a:ext cx="0" cy="25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71"/>
          <p:cNvCxnSpPr/>
          <p:nvPr/>
        </p:nvCxnSpPr>
        <p:spPr>
          <a:xfrm flipH="1" rot="10800000">
            <a:off x="5438000" y="3956538"/>
            <a:ext cx="2713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71"/>
          <p:cNvSpPr/>
          <p:nvPr/>
        </p:nvSpPr>
        <p:spPr>
          <a:xfrm>
            <a:off x="6138675" y="3503388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1"/>
          <p:cNvSpPr/>
          <p:nvPr/>
        </p:nvSpPr>
        <p:spPr>
          <a:xfrm>
            <a:off x="7035575" y="2849663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1"/>
          <p:cNvSpPr/>
          <p:nvPr/>
        </p:nvSpPr>
        <p:spPr>
          <a:xfrm>
            <a:off x="6138675" y="2516125"/>
            <a:ext cx="101400" cy="1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1"/>
          <p:cNvSpPr/>
          <p:nvPr/>
        </p:nvSpPr>
        <p:spPr>
          <a:xfrm>
            <a:off x="7035575" y="1865725"/>
            <a:ext cx="101400" cy="1014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71"/>
          <p:cNvCxnSpPr/>
          <p:nvPr/>
        </p:nvCxnSpPr>
        <p:spPr>
          <a:xfrm flipH="1" rot="10800000">
            <a:off x="5449750" y="1967125"/>
            <a:ext cx="1600800" cy="19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71"/>
          <p:cNvSpPr txBox="1"/>
          <p:nvPr/>
        </p:nvSpPr>
        <p:spPr>
          <a:xfrm>
            <a:off x="5644475" y="3540125"/>
            <a:ext cx="6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man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1" name="Google Shape;701;p71"/>
          <p:cNvSpPr txBox="1"/>
          <p:nvPr/>
        </p:nvSpPr>
        <p:spPr>
          <a:xfrm>
            <a:off x="7208000" y="2617538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woman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02" name="Google Shape;702;p71"/>
          <p:cNvSpPr txBox="1"/>
          <p:nvPr/>
        </p:nvSpPr>
        <p:spPr>
          <a:xfrm>
            <a:off x="5690675" y="2617538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king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03" name="Google Shape;703;p71"/>
          <p:cNvSpPr txBox="1"/>
          <p:nvPr/>
        </p:nvSpPr>
        <p:spPr>
          <a:xfrm>
            <a:off x="7136975" y="1478775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704" name="Google Shape;704;p71"/>
          <p:cNvSpPr/>
          <p:nvPr/>
        </p:nvSpPr>
        <p:spPr>
          <a:xfrm>
            <a:off x="7340400" y="1967125"/>
            <a:ext cx="101400" cy="101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71"/>
          <p:cNvCxnSpPr>
            <a:endCxn id="704" idx="3"/>
          </p:cNvCxnSpPr>
          <p:nvPr/>
        </p:nvCxnSpPr>
        <p:spPr>
          <a:xfrm flipH="1" rot="10800000">
            <a:off x="5437650" y="2053675"/>
            <a:ext cx="1917600" cy="19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71"/>
          <p:cNvSpPr/>
          <p:nvPr/>
        </p:nvSpPr>
        <p:spPr>
          <a:xfrm>
            <a:off x="6078650" y="3176489"/>
            <a:ext cx="95050" cy="52900"/>
          </a:xfrm>
          <a:custGeom>
            <a:rect b="b" l="l" r="r" t="t"/>
            <a:pathLst>
              <a:path extrusionOk="0" h="2116" w="3802">
                <a:moveTo>
                  <a:pt x="3802" y="2116"/>
                </a:moveTo>
                <a:cubicBezTo>
                  <a:pt x="2858" y="1016"/>
                  <a:pt x="1447" y="-67"/>
                  <a:pt x="0" y="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7" name="Google Shape;707;p71"/>
          <p:cNvSpPr/>
          <p:nvPr/>
        </p:nvSpPr>
        <p:spPr>
          <a:xfrm>
            <a:off x="6161251" y="3088099"/>
            <a:ext cx="56252" cy="88406"/>
          </a:xfrm>
          <a:custGeom>
            <a:rect b="b" l="l" r="r" t="t"/>
            <a:pathLst>
              <a:path extrusionOk="0" h="4732" w="2471">
                <a:moveTo>
                  <a:pt x="22" y="1392"/>
                </a:moveTo>
                <a:cubicBezTo>
                  <a:pt x="22" y="2559"/>
                  <a:pt x="-64" y="4800"/>
                  <a:pt x="1100" y="4722"/>
                </a:cubicBezTo>
                <a:cubicBezTo>
                  <a:pt x="2659" y="4618"/>
                  <a:pt x="1518" y="-747"/>
                  <a:pt x="218" y="119"/>
                </a:cubicBezTo>
                <a:cubicBezTo>
                  <a:pt x="-593" y="659"/>
                  <a:pt x="1559" y="2321"/>
                  <a:pt x="2471" y="198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2"/>
          <p:cNvSpPr txBox="1"/>
          <p:nvPr>
            <p:ph type="title"/>
          </p:nvPr>
        </p:nvSpPr>
        <p:spPr>
          <a:xfrm>
            <a:off x="3526350" y="2285400"/>
            <a:ext cx="209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questions?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distributional hypothesis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1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 assumption is that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contexts characteristics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are good proxies of the meaning of a word (</a:t>
            </a:r>
            <a:r>
              <a:rPr i="1" lang="en" sz="1600">
                <a:latin typeface="Lora"/>
                <a:ea typeface="Lora"/>
                <a:cs typeface="Lora"/>
                <a:sym typeface="Lora"/>
              </a:rPr>
              <a:t>distributional semantic models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or DSMs)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You can build a representation of what a word means by looking at the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set of contexts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it tends to occur in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Words with similar meanings will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tend to occur in similar contexts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(e.g., you could swap them without the sentence losing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meaning)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560225" y="32406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the </a:t>
            </a:r>
            <a:r>
              <a:rPr b="1"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dog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 ran around the house</a:t>
            </a:r>
            <a:endParaRPr i="1">
              <a:solidFill>
                <a:schemeClr val="dk1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the </a:t>
            </a:r>
            <a:r>
              <a:rPr b="1"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cat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 ran around the house</a:t>
            </a:r>
            <a:endParaRPr i="1">
              <a:solidFill>
                <a:schemeClr val="dk1"/>
              </a:solidFill>
              <a:highlight>
                <a:srgbClr val="FFF2CC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the </a:t>
            </a:r>
            <a:r>
              <a:rPr b="1" i="1" lang="en">
                <a:solidFill>
                  <a:srgbClr val="FF0000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castle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  <a:latin typeface="Lora"/>
                <a:ea typeface="Lora"/>
                <a:cs typeface="Lora"/>
                <a:sym typeface="Lora"/>
              </a:rPr>
              <a:t> ran around the house</a:t>
            </a:r>
            <a:endParaRPr>
              <a:highlight>
                <a:srgbClr val="FFF2CC"/>
              </a:highlight>
            </a:endParaRPr>
          </a:p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5329575" y="3655675"/>
            <a:ext cx="678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6216025" y="3136850"/>
            <a:ext cx="224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What is a way to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quantify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meaning as a function of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context, and in ways where this similarity is preserved?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 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 txBox="1"/>
          <p:nvPr>
            <p:ph type="title"/>
          </p:nvPr>
        </p:nvSpPr>
        <p:spPr>
          <a:xfrm>
            <a:off x="311700" y="9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Note: “interpretable” vector representations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8" name="Google Shape;718;p73"/>
          <p:cNvSpPr txBox="1"/>
          <p:nvPr>
            <p:ph idx="1" type="body"/>
          </p:nvPr>
        </p:nvSpPr>
        <p:spPr>
          <a:xfrm>
            <a:off x="311700" y="1681625"/>
            <a:ext cx="55680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We will not focus on them in this course, but there are other ways to build vector representations of text with a spatial interpretation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 common way is using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lexical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norms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coming from human ratings of words on a given dimension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E.g., emotions and many cognitive and psycholinguistic variables (check out, for example, </a:t>
            </a:r>
            <a:r>
              <a:rPr lang="en" sz="16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3"/>
              </a:rPr>
              <a:t>https://www.reilly-coglab.com/data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Advantages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: interpretability, and ability to capture complex dimensions</a:t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Disadvantages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: disagreement, incompleteness, few languages, etc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A more modern way to do these kind of annotations is through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zero-shot inference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try playing with: </a:t>
            </a:r>
            <a:r>
              <a:rPr lang="en" sz="16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https://huggingface.co/MoritzLaurer/mDeBERTa-v3-base-mnli-xnli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9" name="Google Shape;71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675" y="1893248"/>
            <a:ext cx="2411250" cy="20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3"/>
          <p:cNvSpPr txBox="1"/>
          <p:nvPr/>
        </p:nvSpPr>
        <p:spPr>
          <a:xfrm>
            <a:off x="6420900" y="3935850"/>
            <a:ext cx="24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ora"/>
                <a:ea typeface="Lora"/>
                <a:cs typeface="Lora"/>
                <a:sym typeface="Lora"/>
                <a:hlinkClick r:id="rId6"/>
              </a:rPr>
              <a:t>https://saifmohammad.com/WebPages/nrc-vad.html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4"/>
          <p:cNvSpPr txBox="1"/>
          <p:nvPr>
            <p:ph type="title"/>
          </p:nvPr>
        </p:nvSpPr>
        <p:spPr>
          <a:xfrm>
            <a:off x="480900" y="1844925"/>
            <a:ext cx="7166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"/>
                <a:ea typeface="Lora"/>
                <a:cs typeface="Lora"/>
                <a:sym typeface="Lora"/>
              </a:rPr>
              <a:t>any relation to human meaning representations?</a:t>
            </a:r>
            <a:endParaRPr i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6" name="Google Shape;726;p74"/>
          <p:cNvSpPr txBox="1"/>
          <p:nvPr>
            <p:ph idx="1" type="body"/>
          </p:nvPr>
        </p:nvSpPr>
        <p:spPr>
          <a:xfrm>
            <a:off x="240050" y="2559325"/>
            <a:ext cx="85206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Statistical learning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paradigms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Evaluation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tasks are informed by things we deem “human”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Prediction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as a foundational property of human cognition (next week!)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5"/>
          <p:cNvSpPr txBox="1"/>
          <p:nvPr>
            <p:ph type="title"/>
          </p:nvPr>
        </p:nvSpPr>
        <p:spPr>
          <a:xfrm>
            <a:off x="311700" y="154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tomorrow :)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2" name="Google Shape;732;p75"/>
          <p:cNvSpPr txBox="1"/>
          <p:nvPr>
            <p:ph idx="1" type="body"/>
          </p:nvPr>
        </p:nvSpPr>
        <p:spPr>
          <a:xfrm>
            <a:off x="311700" y="2250475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Introducing spaCy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Experimenting with word vectors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Building document vectors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 </a:t>
            </a: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simple</a:t>
            </a:r>
            <a:r>
              <a:rPr lang="en" sz="15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 sentiment classifier</a:t>
            </a:r>
            <a:endParaRPr sz="15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Counting co-occurrences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5050475" y="16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{45EAE9B9-ABC2-4158-815F-30B3121F950E}</a:tableStyleId>
              </a:tblPr>
              <a:tblGrid>
                <a:gridCol w="654900"/>
                <a:gridCol w="654900"/>
                <a:gridCol w="654900"/>
                <a:gridCol w="654900"/>
                <a:gridCol w="654900"/>
              </a:tblGrid>
              <a:tr h="4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run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castle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/>
          <p:nvPr/>
        </p:nvSpPr>
        <p:spPr>
          <a:xfrm>
            <a:off x="5051250" y="2052775"/>
            <a:ext cx="3275100" cy="34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0"/>
          <p:cNvCxnSpPr/>
          <p:nvPr/>
        </p:nvCxnSpPr>
        <p:spPr>
          <a:xfrm>
            <a:off x="6100700" y="2398750"/>
            <a:ext cx="11700" cy="111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/>
        </p:nvSpPr>
        <p:spPr>
          <a:xfrm>
            <a:off x="5051250" y="3540625"/>
            <a:ext cx="30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With this approach, t</a:t>
            </a:r>
            <a:r>
              <a:rPr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he meaning of a word can be defined as a vector of counts.</a:t>
            </a:r>
            <a:endParaRPr>
              <a:solidFill>
                <a:srgbClr val="FF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50600" y="1431100"/>
            <a:ext cx="41214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ora"/>
              <a:buChar char="-"/>
            </a:pP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Contexts are nothing else but… more words</a:t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ora"/>
              <a:buChar char="-"/>
            </a:pP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With large enough volumes of text, we can describe a word in terms of </a:t>
            </a:r>
            <a:r>
              <a:rPr i="1"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how often </a:t>
            </a: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it co-occurs with other words</a:t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ora"/>
              <a:buChar char="-"/>
            </a:pP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If two words are similar in meaning, they will tend to occur equally frequently (or infrequently) with other words</a:t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ora"/>
              <a:buChar char="-"/>
            </a:pP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Hopefully, these “vectors” of counts which define word the meaning of a word will then be similar for similar words…</a:t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ora"/>
              <a:buChar char="-"/>
            </a:pPr>
            <a:r>
              <a:rPr lang="en" sz="1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But how do we practically extract these counts?</a:t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Working with a </a:t>
            </a:r>
            <a:r>
              <a:rPr i="1" lang="en">
                <a:latin typeface="Lora"/>
                <a:ea typeface="Lora"/>
                <a:cs typeface="Lora"/>
                <a:sym typeface="Lora"/>
              </a:rPr>
              <a:t>corpus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1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To construct a count-based model of word meaning, we need to access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a lot of occurrences/contexts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for each of the words we are interested in describing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This is why we use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corpora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, i.e.,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large collections of naturally occurring text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They come in different flavors (depending on what you want to do with them):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Single vs. multiple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domains</a:t>
            </a:r>
            <a:endParaRPr b="1" sz="1600"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Single vs. multiple </a:t>
            </a:r>
            <a:r>
              <a:rPr b="1" lang="en" sz="1600">
                <a:latin typeface="Lora"/>
                <a:ea typeface="Lora"/>
                <a:cs typeface="Lora"/>
                <a:sym typeface="Lora"/>
              </a:rPr>
              <a:t>languages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(e.g., parallel corpus)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-"/>
            </a:pPr>
            <a:r>
              <a:rPr b="1" lang="en" sz="1600">
                <a:latin typeface="Lora"/>
                <a:ea typeface="Lora"/>
                <a:cs typeface="Lora"/>
                <a:sym typeface="Lora"/>
              </a:rPr>
              <a:t>Historically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 homogenous vs. heterogeneous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1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Distributional semantics models: a simple recipe</a:t>
            </a:r>
            <a:endParaRPr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43000" y="1957800"/>
            <a:ext cx="78180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So… now I have a corpus: how do I build a model of </a:t>
            </a:r>
            <a:r>
              <a:rPr i="1"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word meaning</a:t>
            </a: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i="1"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AutoNum type="arabicPeriod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Define a vocabulary including all target words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AutoNum type="arabicPeriod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Parse the corpus into “</a:t>
            </a:r>
            <a:r>
              <a:rPr i="1"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contexts</a:t>
            </a: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”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AutoNum type="arabicPeriod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Look at how often each possible pair of words co-occur</a:t>
            </a:r>
            <a:endParaRPr sz="1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ora"/>
              <a:buAutoNum type="arabicPeriod"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Doing this iteratively, you can </a:t>
            </a:r>
            <a:r>
              <a:rPr b="1"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build a matrix</a:t>
            </a: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where each word is defined in terms of its </a:t>
            </a:r>
            <a:r>
              <a:rPr b="1"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co-occurrence frequency</a:t>
            </a: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(~collocations) with other words in the vocabulary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Let’s look at this in practice.</a:t>
            </a:r>
            <a:endParaRPr sz="16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