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Lora"/>
      <p:regular r:id="rId75"/>
      <p:bold r:id="rId76"/>
      <p:italic r:id="rId77"/>
      <p:boldItalic r:id="rId78"/>
    </p:embeddedFont>
    <p:embeddedFont>
      <p:font typeface="Spectral"/>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Spectral-bold.fntdata"/><Relationship Id="rId82" Type="http://schemas.openxmlformats.org/officeDocument/2006/relationships/font" Target="fonts/Spectral-boldItalic.fntdata"/><Relationship Id="rId81" Type="http://schemas.openxmlformats.org/officeDocument/2006/relationships/font" Target="fonts/Spectral-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Lor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Lora-italic.fntdata"/><Relationship Id="rId32" Type="http://schemas.openxmlformats.org/officeDocument/2006/relationships/slide" Target="slides/slide27.xml"/><Relationship Id="rId76" Type="http://schemas.openxmlformats.org/officeDocument/2006/relationships/font" Target="fonts/Lora-bold.fntdata"/><Relationship Id="rId35" Type="http://schemas.openxmlformats.org/officeDocument/2006/relationships/slide" Target="slides/slide30.xml"/><Relationship Id="rId79" Type="http://schemas.openxmlformats.org/officeDocument/2006/relationships/font" Target="fonts/Spectral-regular.fntdata"/><Relationship Id="rId34" Type="http://schemas.openxmlformats.org/officeDocument/2006/relationships/slide" Target="slides/slide29.xml"/><Relationship Id="rId78" Type="http://schemas.openxmlformats.org/officeDocument/2006/relationships/font" Target="fonts/Lora-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“fractal” view on word2vec, where we start from the overall intuition, and we dive increasingly deeper into the architecture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7a83ec30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7a83ec30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7a83ec3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7a83ec3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7a83ec30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7a83ec30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f18b60f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f18b60f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7a83ec3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7a83ec3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7a83ec30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7a83ec30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f6b2006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f6b200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7a83ec30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7a83ec30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f18b60f6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f18b60f6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If vectors reflect their meaning, probabilities of co-occurrences based on vectors must be high… similar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f18b60f6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f18b60f6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vectors reflect their meaning, probabilities of co-occurrences based on vectors must be high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cd3775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cd3775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f18b60f6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f18b60f6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vectors reflect their meaning, probabilities of co-occurrences based on vectors must be high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f18b60f6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f18b60f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 we operationalize the idea of maximizing joint probability for words that occur together? How do we assess that?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likelihood is a way to assess how good our parameters are – it is a function that expresses the joint probability of the observed data. A good set of parameters is one that maximizes the probability of the observed data…. Very high level, the idea is that we want our model to be able to </a:t>
            </a:r>
            <a:r>
              <a:rPr b="1" lang="en"/>
              <a:t>reproduce our data as well as possible!</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68906bb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868906bb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likelihood is a way to assess how good our parameters are – it is a function that expresses the joint probability of the observed data. A good set of parameters is one that maximizes the probability of the observed data…. Very high level, the idea is that we want our model to be able to </a:t>
            </a:r>
            <a:r>
              <a:rPr b="1" lang="en"/>
              <a:t>reproduce our data as well as possible!</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68906bb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68906bb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likelihood is a way to assess how good our parameters are – it is a function that expresses the joint probability of the observed data. A good set of parameters is one that maximizes the probability of the observed data…. Very high level, the idea is that we want our model to be able to </a:t>
            </a:r>
            <a:r>
              <a:rPr b="1" lang="en"/>
              <a:t>reproduce our data as well as possible!</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f18b60f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7f18b60f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f18b60f6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f18b60f6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product can be negative if dimensions are negative… ALSO: note that the denominators disincentivizes the model to give high cosine product to ALL vectors (as we are not minimizing probability for words that do not occur together)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f18b60f6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f18b60f6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explain why…. This maps into a quantity from zero to 1 (it is because the denominator is at least equal to the numerator)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68906bb2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868906bb2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Convenience… i.e., very small probabilities, vanishing gradients and computer precision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7f6b2006f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7f6b2006f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Convenience… i.e., very small probabilities, vanishing gradients and computer precision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f18b60f6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7f18b60f6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eb9f30eb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eb9f30e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868906bb2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868906bb2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868906bb2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868906bb2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f18b60f6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7f18b60f6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f6b2006f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7f6b2006f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68906bb2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868906bb2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7f6b2006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7f6b2006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f18b60f6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7f18b60f6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7f6b2006f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7f6b2006f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a:t>
            </a:r>
            <a:r>
              <a:rPr lang="en" sz="1200">
                <a:solidFill>
                  <a:schemeClr val="dk1"/>
                </a:solidFill>
                <a:latin typeface="Lora"/>
                <a:ea typeface="Lora"/>
                <a:cs typeface="Lora"/>
                <a:sym typeface="Lora"/>
              </a:rPr>
              <a:t>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868906bb24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868906bb24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7f18b60f6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7f18b60f6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high because so exp(x) is zero if x is very negative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eb9f30eb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eb9f30eb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7f6b2006f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7f6b2006f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7f6b2006f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7f6b2006f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is a speicifc type of sigmoid (tanh is also sigmoid...)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7f6b2006f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7f6b2006f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7f6b2006f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7f6b2006f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868906bb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868906bb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868906bb2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868906bb2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868906bb2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868906bb2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868906bb2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868906bb2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7f18b60f6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7f18b60f6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assumes we do it on the full dataset, but in the end, we will do this only for a subset of data at the time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7f6b2006f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7f6b2006f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assumes we do it on the full dataset, but in the end, we will do this only for a subset of data at the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eb9f30eb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eb9f30eb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7f6b2006f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7f6b2006f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7f6b2006f0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7f6b2006f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Spell out the dot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Actually, the embedding layer selects more rows, and then squeezes them with a sum (another layer) – indexing is differentiable because in the end it is a multiplication…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embedding layer is a simplification of a linear layer. In linear layer, you pass vocabulary indices transformed into one-hot encodings of size [1,n_words]. These are multiplied by the layer’s weights, of size [n_words, n_dims]. The output of matrix multiplication is [1,n_dims]... This is basically a multiple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re the </a:t>
            </a:r>
            <a:r>
              <a:rPr b="1" lang="en"/>
              <a:t>loss</a:t>
            </a:r>
            <a:r>
              <a:rPr lang="en"/>
              <a:t>: can either be batched with other examples, or calculated for individual examples and then the averaging over batches will do the job!</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868906bb2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868906bb2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Spell out the dot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Actually, the embedding layer selects more rows, and then squeezes them with a sum (another layer) – indexing is differentiable because in the end it is a multiplication…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embedding layer is a simplification of a linear layer. In linear layer, you pass vocabulary indices transformed into one-hot encodings of size [1,n_words]. These are multiplied by the layer’s weights, of size [n_words, n_dims]. The output of matrix multiplication is [1,n_dims]... This is basically a multiple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re the </a:t>
            </a:r>
            <a:r>
              <a:rPr b="1" lang="en"/>
              <a:t>loss</a:t>
            </a:r>
            <a:r>
              <a:rPr lang="en"/>
              <a:t>: can either be batched with other examples, or calculated for individual examples and then the averaging over batches will do the job!</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868906bb2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868906bb2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Spell out the dot product.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Actually, the embedding layer selects more rows, and then squeezes them with a sum (another layer) – indexing is differentiable because in the end it is a multiplication…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embedding layer is a simplification of a linear layer. In linear layer, you pass vocabulary indices transformed into one-hot encodings of size [1,n_words]. These are multiplied by the layer’s weights, of size [n_words, n_dims]. The output of matrix multiplication is [1,n_dims]... This is basically a multiple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re the </a:t>
            </a:r>
            <a:r>
              <a:rPr b="1" lang="en"/>
              <a:t>loss</a:t>
            </a:r>
            <a:r>
              <a:rPr lang="en"/>
              <a:t>: can either be batched with other examples, or calculated for individual examples and then the averaging over batches will do the job!</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7f6b2006f0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7f6b2006f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only have weights for these layers.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7f6b2006f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7f6b2006f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only have weights for these layers.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Important note</a:t>
            </a:r>
            <a:r>
              <a:rPr lang="en"/>
              <a:t>: </a:t>
            </a:r>
            <a:r>
              <a:rPr i="1" lang="en"/>
              <a:t>paradigmatic</a:t>
            </a:r>
            <a:r>
              <a:rPr lang="en"/>
              <a:t> similarity and </a:t>
            </a:r>
            <a:r>
              <a:rPr i="1" lang="en"/>
              <a:t>syntagmatic similarity</a:t>
            </a:r>
            <a:r>
              <a:rPr lang="en"/>
              <a: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7cd37755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7cd37755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7f6b2006f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7f6b2006f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7f6b2006f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7f6b2006f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7f6b2006f0_0_3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Biases are… statistical properties of text!</a:t>
            </a:r>
            <a:endParaRPr/>
          </a:p>
        </p:txBody>
      </p:sp>
      <p:sp>
        <p:nvSpPr>
          <p:cNvPr id="767" name="Google Shape;767;g27f6b2006f0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7a83ec3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7a83ec3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7f6b2006f0_0_3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27f6b2006f0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7f6b2006f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7f6b2006f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7f6b2006f0_0_4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g27f6b2006f0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7f6b2006f0_0_4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27f6b2006f0_0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e7a83ec30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e7a83ec30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7f731716f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7f731716f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ora"/>
                <a:ea typeface="Lora"/>
                <a:cs typeface="Lora"/>
                <a:sym typeface="Lora"/>
              </a:rPr>
              <a:t>Remember: we want the quantity inside the parenthesis to be maximized, which means being close to zero, as its maximum is zero. How is that zero? It is zero if the stuff inside the log is as close as possible to 1 – aka, if the probability of the positive example is high, and the probability of the negative examples is 0.</a:t>
            </a:r>
            <a:endParaRPr sz="1200">
              <a:solidFill>
                <a:schemeClr val="dk1"/>
              </a:solidFill>
              <a:latin typeface="Lora"/>
              <a:ea typeface="Lora"/>
              <a:cs typeface="Lora"/>
              <a:sym typeface="Lora"/>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7f731716f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7f731716f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7f6b2006f0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7f6b2006f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e7a83ec309_0_4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g1e7a83ec309_0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80706f72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80706f72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1" marL="914400" rtl="0" algn="l">
              <a:lnSpc>
                <a:spcPct val="115000"/>
              </a:lnSpc>
              <a:spcBef>
                <a:spcPts val="0"/>
              </a:spcBef>
              <a:spcAft>
                <a:spcPts val="0"/>
              </a:spcAft>
              <a:buClr>
                <a:srgbClr val="595959"/>
              </a:buClr>
              <a:buSzPts val="1600"/>
              <a:buFont typeface="Lora"/>
              <a:buChar char="-"/>
            </a:pPr>
            <a:r>
              <a:rPr lang="en" sz="1600">
                <a:solidFill>
                  <a:srgbClr val="595959"/>
                </a:solidFill>
                <a:latin typeface="Lora"/>
                <a:ea typeface="Lora"/>
                <a:cs typeface="Lora"/>
                <a:sym typeface="Lora"/>
              </a:rPr>
              <a:t>ones we saw before)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cd37755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cd37755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7a83ec3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7a83ec3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7a83ec3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7a83ec3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oberta.rocca@cas.au.d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jector.tensorflow.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9.png"/><Relationship Id="rId7"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5.png"/><Relationship Id="rId7"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5.png"/><Relationship Id="rId7"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7.png"/><Relationship Id="rId4"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8.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hyperlink" Target="https://www.pnas.org/content/115/16/E3635" TargetMode="External"/><Relationship Id="rId4" Type="http://schemas.openxmlformats.org/officeDocument/2006/relationships/hyperlink" Target="https://journals.sagepub.com/doi/full/10.1177/0003122419877135" TargetMode="External"/><Relationship Id="rId5" Type="http://schemas.openxmlformats.org/officeDocument/2006/relationships/hyperlink" Target="http://dx.doi.org/10.18653/v1/P16-1141" TargetMode="External"/><Relationship Id="rId6" Type="http://schemas.openxmlformats.org/officeDocument/2006/relationships/hyperlink" Target="https://lilianweng.github.io/lil-log/2017/10/15/learning-word-embedding.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000000"/>
                </a:solidFill>
                <a:latin typeface="Lora"/>
                <a:ea typeface="Lora"/>
                <a:cs typeface="Lora"/>
                <a:sym typeface="Lora"/>
              </a:rPr>
              <a:t>Natural language processing </a:t>
            </a:r>
            <a:endParaRPr sz="3200">
              <a:solidFill>
                <a:srgbClr val="000000"/>
              </a:solidFill>
              <a:latin typeface="Lora"/>
              <a:ea typeface="Lora"/>
              <a:cs typeface="Lora"/>
              <a:sym typeface="Lora"/>
            </a:endParaRPr>
          </a:p>
        </p:txBody>
      </p:sp>
      <p:sp>
        <p:nvSpPr>
          <p:cNvPr id="61" name="Google Shape;61;p14"/>
          <p:cNvSpPr txBox="1"/>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595959"/>
                </a:solidFill>
                <a:latin typeface="Lora"/>
                <a:ea typeface="Lora"/>
                <a:cs typeface="Lora"/>
                <a:sym typeface="Lora"/>
              </a:rPr>
              <a:t>Lecture 3: Word embeddings</a:t>
            </a:r>
            <a:endParaRPr sz="2400">
              <a:solidFill>
                <a:srgbClr val="595959"/>
              </a:solidFill>
              <a:latin typeface="Lora"/>
              <a:ea typeface="Lora"/>
              <a:cs typeface="Lora"/>
              <a:sym typeface="Lora"/>
            </a:endParaRPr>
          </a:p>
        </p:txBody>
      </p:sp>
      <p:sp>
        <p:nvSpPr>
          <p:cNvPr id="62" name="Google Shape;62;p14"/>
          <p:cNvSpPr txBox="1"/>
          <p:nvPr/>
        </p:nvSpPr>
        <p:spPr>
          <a:xfrm>
            <a:off x="518100" y="34185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300">
                <a:solidFill>
                  <a:srgbClr val="595959"/>
                </a:solidFill>
                <a:latin typeface="Lora"/>
                <a:ea typeface="Lora"/>
                <a:cs typeface="Lora"/>
                <a:sym typeface="Lora"/>
              </a:rPr>
              <a:t>Roberta Rocca</a:t>
            </a:r>
            <a:endParaRPr sz="1300">
              <a:solidFill>
                <a:srgbClr val="595959"/>
              </a:solidFill>
              <a:latin typeface="Lora"/>
              <a:ea typeface="Lora"/>
              <a:cs typeface="Lora"/>
              <a:sym typeface="Lora"/>
            </a:endParaRPr>
          </a:p>
          <a:p>
            <a:pPr indent="0" lvl="0" marL="0" rtl="0" algn="ctr">
              <a:spcBef>
                <a:spcPts val="0"/>
              </a:spcBef>
              <a:spcAft>
                <a:spcPts val="0"/>
              </a:spcAft>
              <a:buNone/>
            </a:pPr>
            <a:r>
              <a:rPr lang="en" sz="1300">
                <a:solidFill>
                  <a:srgbClr val="595959"/>
                </a:solidFill>
                <a:latin typeface="Lora"/>
                <a:ea typeface="Lora"/>
                <a:cs typeface="Lora"/>
                <a:sym typeface="Lora"/>
              </a:rPr>
              <a:t>Assistant Professor, IMC &amp; CHC</a:t>
            </a:r>
            <a:endParaRPr sz="1300">
              <a:solidFill>
                <a:srgbClr val="595959"/>
              </a:solidFill>
              <a:latin typeface="Lora"/>
              <a:ea typeface="Lora"/>
              <a:cs typeface="Lora"/>
              <a:sym typeface="Lora"/>
            </a:endParaRPr>
          </a:p>
          <a:p>
            <a:pPr indent="0" lvl="0" marL="0" rtl="0" algn="ctr">
              <a:spcBef>
                <a:spcPts val="0"/>
              </a:spcBef>
              <a:spcAft>
                <a:spcPts val="0"/>
              </a:spcAft>
              <a:buNone/>
            </a:pPr>
            <a:r>
              <a:rPr lang="en" sz="1300">
                <a:solidFill>
                  <a:srgbClr val="595959"/>
                </a:solidFill>
                <a:latin typeface="Lora"/>
                <a:ea typeface="Lora"/>
                <a:cs typeface="Lora"/>
                <a:sym typeface="Lora"/>
              </a:rPr>
              <a:t>✉️ </a:t>
            </a:r>
            <a:r>
              <a:rPr lang="en" sz="1300" u="sng">
                <a:solidFill>
                  <a:srgbClr val="0097A7"/>
                </a:solidFill>
                <a:latin typeface="Lora"/>
                <a:ea typeface="Lora"/>
                <a:cs typeface="Lora"/>
                <a:sym typeface="Lora"/>
                <a:hlinkClick r:id="rId3">
                  <a:extLst>
                    <a:ext uri="{A12FA001-AC4F-418D-AE19-62706E023703}">
                      <ahyp:hlinkClr val="tx"/>
                    </a:ext>
                  </a:extLst>
                </a:hlinkClick>
              </a:rPr>
              <a:t>roberta.rocca@cas.au.dk</a:t>
            </a:r>
            <a:endParaRPr sz="1300">
              <a:solidFill>
                <a:srgbClr val="595959"/>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p:nvPr/>
        </p:nvSpPr>
        <p:spPr>
          <a:xfrm>
            <a:off x="3449600" y="3627800"/>
            <a:ext cx="18405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3"/>
          <p:cNvSpPr/>
          <p:nvPr/>
        </p:nvSpPr>
        <p:spPr>
          <a:xfrm>
            <a:off x="4141050" y="3663800"/>
            <a:ext cx="3537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3"/>
          <p:cNvSpPr txBox="1"/>
          <p:nvPr/>
        </p:nvSpPr>
        <p:spPr>
          <a:xfrm>
            <a:off x="-57700" y="3568100"/>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39" name="Google Shape;139;p23"/>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High-level overview of word2vec</a:t>
            </a:r>
            <a:endParaRPr i="1">
              <a:latin typeface="Lora"/>
              <a:ea typeface="Lora"/>
              <a:cs typeface="Lora"/>
              <a:sym typeface="Lora"/>
            </a:endParaRPr>
          </a:p>
        </p:txBody>
      </p:sp>
      <p:sp>
        <p:nvSpPr>
          <p:cNvPr id="140" name="Google Shape;140;p23"/>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a:t>
            </a:r>
            <a:r>
              <a:rPr lang="en" sz="1600">
                <a:latin typeface="Lora"/>
                <a:ea typeface="Lora"/>
                <a:cs typeface="Lora"/>
                <a:sym typeface="Lora"/>
              </a:rPr>
              <a:t>(e.g.,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Let </a:t>
            </a:r>
            <a:r>
              <a:rPr b="1" i="1" lang="en" sz="1600">
                <a:latin typeface="Lora"/>
                <a:ea typeface="Lora"/>
                <a:cs typeface="Lora"/>
                <a:sym typeface="Lora"/>
              </a:rPr>
              <a:t>c </a:t>
            </a:r>
            <a:r>
              <a:rPr lang="en" sz="1600">
                <a:latin typeface="Lora"/>
                <a:ea typeface="Lora"/>
                <a:cs typeface="Lora"/>
                <a:sym typeface="Lora"/>
              </a:rPr>
              <a:t>be the central word in that window and </a:t>
            </a:r>
            <a:r>
              <a:rPr b="1" i="1" lang="en" sz="1600">
                <a:latin typeface="Lora"/>
                <a:ea typeface="Lora"/>
                <a:cs typeface="Lora"/>
                <a:sym typeface="Lora"/>
              </a:rPr>
              <a:t>o</a:t>
            </a:r>
            <a:r>
              <a:rPr b="1" lang="en" sz="1600">
                <a:latin typeface="Lora"/>
                <a:ea typeface="Lora"/>
                <a:cs typeface="Lora"/>
                <a:sym typeface="Lora"/>
              </a:rPr>
              <a:t> </a:t>
            </a:r>
            <a:r>
              <a:rPr lang="en" sz="1600">
                <a:latin typeface="Lora"/>
                <a:ea typeface="Lora"/>
                <a:cs typeface="Lora"/>
                <a:sym typeface="Lora"/>
              </a:rPr>
              <a:t>the </a:t>
            </a:r>
            <a:r>
              <a:rPr b="1" lang="en" sz="1600">
                <a:latin typeface="Lora"/>
                <a:ea typeface="Lora"/>
                <a:cs typeface="Lora"/>
                <a:sym typeface="Lora"/>
              </a:rPr>
              <a:t>surrounding words</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 can you </a:t>
            </a:r>
            <a:r>
              <a:rPr b="1" lang="en" sz="1600">
                <a:latin typeface="Lora"/>
                <a:ea typeface="Lora"/>
                <a:cs typeface="Lora"/>
                <a:sym typeface="Lora"/>
              </a:rPr>
              <a:t>infer </a:t>
            </a:r>
            <a:r>
              <a:rPr lang="en" sz="1600">
                <a:latin typeface="Lora"/>
                <a:ea typeface="Lora"/>
                <a:cs typeface="Lora"/>
                <a:sym typeface="Lora"/>
              </a:rPr>
              <a:t>which words are included in the window, based on the vector for </a:t>
            </a:r>
            <a:r>
              <a:rPr b="1" lang="en" sz="1600">
                <a:latin typeface="Lora"/>
                <a:ea typeface="Lora"/>
                <a:cs typeface="Lora"/>
                <a:sym typeface="Lora"/>
              </a:rPr>
              <a:t>o</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If predictions are </a:t>
            </a:r>
            <a:r>
              <a:rPr b="1" lang="en" sz="1600">
                <a:latin typeface="Lora"/>
                <a:ea typeface="Lora"/>
                <a:cs typeface="Lora"/>
                <a:sym typeface="Lora"/>
              </a:rPr>
              <a:t>off</a:t>
            </a:r>
            <a:r>
              <a:rPr lang="en" sz="1600">
                <a:latin typeface="Lora"/>
                <a:ea typeface="Lora"/>
                <a:cs typeface="Lora"/>
                <a:sym typeface="Lora"/>
              </a:rPr>
              <a:t>, the error is used as training signal to </a:t>
            </a:r>
            <a:r>
              <a:rPr b="1" lang="en" sz="1600">
                <a:latin typeface="Lora"/>
                <a:ea typeface="Lora"/>
                <a:cs typeface="Lora"/>
                <a:sym typeface="Lora"/>
              </a:rPr>
              <a:t>update the vectors</a:t>
            </a:r>
            <a:endParaRPr b="1" sz="1600">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3400600" y="3832275"/>
            <a:ext cx="5307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4"/>
          <p:cNvSpPr txBox="1"/>
          <p:nvPr/>
        </p:nvSpPr>
        <p:spPr>
          <a:xfrm>
            <a:off x="-82825" y="3777625"/>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47" name="Google Shape;147;p24"/>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High-level overview of word2vec</a:t>
            </a:r>
            <a:endParaRPr i="1">
              <a:latin typeface="Lora"/>
              <a:ea typeface="Lora"/>
              <a:cs typeface="Lora"/>
              <a:sym typeface="Lora"/>
            </a:endParaRPr>
          </a:p>
        </p:txBody>
      </p:sp>
      <p:sp>
        <p:nvSpPr>
          <p:cNvPr id="148" name="Google Shape;148;p24"/>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Let </a:t>
            </a:r>
            <a:r>
              <a:rPr b="1" i="1" lang="en" sz="1600">
                <a:latin typeface="Lora"/>
                <a:ea typeface="Lora"/>
                <a:cs typeface="Lora"/>
                <a:sym typeface="Lora"/>
              </a:rPr>
              <a:t>c </a:t>
            </a:r>
            <a:r>
              <a:rPr lang="en" sz="1600">
                <a:latin typeface="Lora"/>
                <a:ea typeface="Lora"/>
                <a:cs typeface="Lora"/>
                <a:sym typeface="Lora"/>
              </a:rPr>
              <a:t>be the central word in that window and </a:t>
            </a:r>
            <a:r>
              <a:rPr b="1" i="1" lang="en" sz="1600">
                <a:latin typeface="Lora"/>
                <a:ea typeface="Lora"/>
                <a:cs typeface="Lora"/>
                <a:sym typeface="Lora"/>
              </a:rPr>
              <a:t>o</a:t>
            </a:r>
            <a:r>
              <a:rPr b="1" lang="en" sz="1600">
                <a:latin typeface="Lora"/>
                <a:ea typeface="Lora"/>
                <a:cs typeface="Lora"/>
                <a:sym typeface="Lora"/>
              </a:rPr>
              <a:t> </a:t>
            </a:r>
            <a:r>
              <a:rPr lang="en" sz="1600">
                <a:latin typeface="Lora"/>
                <a:ea typeface="Lora"/>
                <a:cs typeface="Lora"/>
                <a:sym typeface="Lora"/>
              </a:rPr>
              <a:t>the </a:t>
            </a:r>
            <a:r>
              <a:rPr b="1" lang="en" sz="1600">
                <a:latin typeface="Lora"/>
                <a:ea typeface="Lora"/>
                <a:cs typeface="Lora"/>
                <a:sym typeface="Lora"/>
              </a:rPr>
              <a:t>surrounding words</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 can you </a:t>
            </a:r>
            <a:r>
              <a:rPr b="1" lang="en" sz="1600">
                <a:latin typeface="Lora"/>
                <a:ea typeface="Lora"/>
                <a:cs typeface="Lora"/>
                <a:sym typeface="Lora"/>
              </a:rPr>
              <a:t>infer </a:t>
            </a:r>
            <a:r>
              <a:rPr lang="en" sz="1600">
                <a:latin typeface="Lora"/>
                <a:ea typeface="Lora"/>
                <a:cs typeface="Lora"/>
                <a:sym typeface="Lora"/>
              </a:rPr>
              <a:t>which words are included in the window, based on the vector for </a:t>
            </a:r>
            <a:r>
              <a:rPr b="1" lang="en" sz="1600">
                <a:latin typeface="Lora"/>
                <a:ea typeface="Lora"/>
                <a:cs typeface="Lora"/>
                <a:sym typeface="Lora"/>
              </a:rPr>
              <a:t>o</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If predictions are </a:t>
            </a:r>
            <a:r>
              <a:rPr b="1" lang="en" sz="1600">
                <a:latin typeface="Lora"/>
                <a:ea typeface="Lora"/>
                <a:cs typeface="Lora"/>
                <a:sym typeface="Lora"/>
              </a:rPr>
              <a:t>off</a:t>
            </a:r>
            <a:r>
              <a:rPr lang="en" sz="1600">
                <a:latin typeface="Lora"/>
                <a:ea typeface="Lora"/>
                <a:cs typeface="Lora"/>
                <a:sym typeface="Lora"/>
              </a:rPr>
              <a:t>, the error is used as training signal to </a:t>
            </a:r>
            <a:r>
              <a:rPr b="1" lang="en" sz="1600">
                <a:latin typeface="Lora"/>
                <a:ea typeface="Lora"/>
                <a:cs typeface="Lora"/>
                <a:sym typeface="Lora"/>
              </a:rPr>
              <a:t>update the vectors</a:t>
            </a:r>
            <a:endParaRPr b="1" sz="1600">
              <a:latin typeface="Lora"/>
              <a:ea typeface="Lora"/>
              <a:cs typeface="Lora"/>
              <a:sym typeface="Lora"/>
            </a:endParaRPr>
          </a:p>
        </p:txBody>
      </p:sp>
      <p:sp>
        <p:nvSpPr>
          <p:cNvPr id="149" name="Google Shape;149;p24"/>
          <p:cNvSpPr/>
          <p:nvPr/>
        </p:nvSpPr>
        <p:spPr>
          <a:xfrm>
            <a:off x="2763800" y="3796275"/>
            <a:ext cx="16602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4"/>
          <p:cNvSpPr txBox="1"/>
          <p:nvPr/>
        </p:nvSpPr>
        <p:spPr>
          <a:xfrm>
            <a:off x="3511050" y="4112475"/>
            <a:ext cx="5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pectral"/>
                <a:ea typeface="Spectral"/>
                <a:cs typeface="Spectral"/>
                <a:sym typeface="Spectral"/>
              </a:rPr>
              <a:t>v</a:t>
            </a:r>
            <a:r>
              <a:rPr baseline="-25000" lang="en">
                <a:latin typeface="Spectral"/>
                <a:ea typeface="Spectral"/>
                <a:cs typeface="Spectral"/>
                <a:sym typeface="Spectral"/>
              </a:rPr>
              <a:t>c</a:t>
            </a:r>
            <a:endParaRPr baseline="-25000">
              <a:latin typeface="Spectral"/>
              <a:ea typeface="Spectral"/>
              <a:cs typeface="Spectral"/>
              <a:sym typeface="Spectral"/>
            </a:endParaRPr>
          </a:p>
        </p:txBody>
      </p:sp>
      <p:sp>
        <p:nvSpPr>
          <p:cNvPr id="151" name="Google Shape;151;p24"/>
          <p:cNvSpPr/>
          <p:nvPr/>
        </p:nvSpPr>
        <p:spPr>
          <a:xfrm>
            <a:off x="3313050" y="3476974"/>
            <a:ext cx="372700" cy="319225"/>
          </a:xfrm>
          <a:custGeom>
            <a:rect b="b" l="l" r="r" t="t"/>
            <a:pathLst>
              <a:path extrusionOk="0" h="12769" w="14908">
                <a:moveTo>
                  <a:pt x="14908" y="11112"/>
                </a:moveTo>
                <a:cubicBezTo>
                  <a:pt x="13620" y="9272"/>
                  <a:pt x="9663" y="-207"/>
                  <a:pt x="7178" y="69"/>
                </a:cubicBezTo>
                <a:cubicBezTo>
                  <a:pt x="4693" y="345"/>
                  <a:pt x="1196" y="10652"/>
                  <a:pt x="0" y="12769"/>
                </a:cubicBezTo>
              </a:path>
            </a:pathLst>
          </a:custGeom>
          <a:noFill/>
          <a:ln cap="flat" cmpd="sng" w="9525">
            <a:solidFill>
              <a:srgbClr val="CC0000"/>
            </a:solidFill>
            <a:prstDash val="solid"/>
            <a:round/>
            <a:headEnd len="med" w="med" type="none"/>
            <a:tailEnd len="med" w="med" type="stealth"/>
          </a:ln>
        </p:spPr>
      </p:sp>
      <p:sp>
        <p:nvSpPr>
          <p:cNvPr id="152" name="Google Shape;152;p24"/>
          <p:cNvSpPr/>
          <p:nvPr/>
        </p:nvSpPr>
        <p:spPr>
          <a:xfrm>
            <a:off x="3713375" y="3463749"/>
            <a:ext cx="289875" cy="318650"/>
          </a:xfrm>
          <a:custGeom>
            <a:rect b="b" l="l" r="r" t="t"/>
            <a:pathLst>
              <a:path extrusionOk="0" h="12746" w="11595">
                <a:moveTo>
                  <a:pt x="0" y="11641"/>
                </a:moveTo>
                <a:cubicBezTo>
                  <a:pt x="1104" y="9709"/>
                  <a:pt x="4694" y="-138"/>
                  <a:pt x="6626" y="46"/>
                </a:cubicBezTo>
                <a:cubicBezTo>
                  <a:pt x="8559" y="230"/>
                  <a:pt x="10767" y="10629"/>
                  <a:pt x="11595" y="12746"/>
                </a:cubicBezTo>
              </a:path>
            </a:pathLst>
          </a:custGeom>
          <a:noFill/>
          <a:ln cap="flat" cmpd="sng" w="9525">
            <a:solidFill>
              <a:srgbClr val="CC0000"/>
            </a:solidFill>
            <a:prstDash val="solid"/>
            <a:round/>
            <a:headEnd len="med" w="med" type="none"/>
            <a:tailEnd len="med" w="med" type="stealth"/>
          </a:ln>
        </p:spPr>
      </p:sp>
      <p:sp>
        <p:nvSpPr>
          <p:cNvPr id="153" name="Google Shape;153;p24"/>
          <p:cNvSpPr/>
          <p:nvPr/>
        </p:nvSpPr>
        <p:spPr>
          <a:xfrm>
            <a:off x="2967925" y="3256674"/>
            <a:ext cx="759250" cy="539525"/>
          </a:xfrm>
          <a:custGeom>
            <a:rect b="b" l="l" r="r" t="t"/>
            <a:pathLst>
              <a:path extrusionOk="0" h="21581" w="30370">
                <a:moveTo>
                  <a:pt x="30370" y="19372"/>
                </a:moveTo>
                <a:cubicBezTo>
                  <a:pt x="28437" y="16151"/>
                  <a:pt x="23836" y="-322"/>
                  <a:pt x="18774" y="46"/>
                </a:cubicBezTo>
                <a:cubicBezTo>
                  <a:pt x="13712" y="414"/>
                  <a:pt x="3129" y="17992"/>
                  <a:pt x="0" y="21581"/>
                </a:cubicBezTo>
              </a:path>
            </a:pathLst>
          </a:custGeom>
          <a:noFill/>
          <a:ln cap="flat" cmpd="sng" w="9525">
            <a:solidFill>
              <a:srgbClr val="CC0000"/>
            </a:solidFill>
            <a:prstDash val="solid"/>
            <a:round/>
            <a:headEnd len="med" w="med" type="none"/>
            <a:tailEnd len="med" w="med" type="stealth"/>
          </a:ln>
        </p:spPr>
      </p:sp>
      <p:sp>
        <p:nvSpPr>
          <p:cNvPr id="154" name="Google Shape;154;p24"/>
          <p:cNvSpPr/>
          <p:nvPr/>
        </p:nvSpPr>
        <p:spPr>
          <a:xfrm>
            <a:off x="3713375" y="3160337"/>
            <a:ext cx="510750" cy="635875"/>
          </a:xfrm>
          <a:custGeom>
            <a:rect b="b" l="l" r="r" t="t"/>
            <a:pathLst>
              <a:path extrusionOk="0" h="25435" w="20430">
                <a:moveTo>
                  <a:pt x="0" y="23778"/>
                </a:moveTo>
                <a:cubicBezTo>
                  <a:pt x="1104" y="19821"/>
                  <a:pt x="3221" y="-241"/>
                  <a:pt x="6626" y="35"/>
                </a:cubicBezTo>
                <a:cubicBezTo>
                  <a:pt x="10031" y="311"/>
                  <a:pt x="18129" y="21202"/>
                  <a:pt x="20430" y="25435"/>
                </a:cubicBezTo>
              </a:path>
            </a:pathLst>
          </a:custGeom>
          <a:noFill/>
          <a:ln cap="flat" cmpd="sng" w="9525">
            <a:solidFill>
              <a:srgbClr val="CC0000"/>
            </a:solidFill>
            <a:prstDash val="solid"/>
            <a:round/>
            <a:headEnd len="med" w="med" type="none"/>
            <a:tailEnd len="med" w="med" type="stealth"/>
          </a:ln>
        </p:spPr>
      </p:sp>
      <p:sp>
        <p:nvSpPr>
          <p:cNvPr id="155" name="Google Shape;155;p24"/>
          <p:cNvSpPr txBox="1"/>
          <p:nvPr/>
        </p:nvSpPr>
        <p:spPr>
          <a:xfrm>
            <a:off x="4155100" y="3464900"/>
            <a:ext cx="501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90000"/>
                </a:solidFill>
                <a:latin typeface="Spectral"/>
                <a:ea typeface="Spectral"/>
                <a:cs typeface="Spectral"/>
                <a:sym typeface="Spectral"/>
              </a:rPr>
              <a:t>p(v</a:t>
            </a:r>
            <a:r>
              <a:rPr b="1" baseline="-25000" lang="en" sz="1300">
                <a:solidFill>
                  <a:srgbClr val="990000"/>
                </a:solidFill>
                <a:latin typeface="Spectral"/>
                <a:ea typeface="Spectral"/>
                <a:cs typeface="Spectral"/>
                <a:sym typeface="Spectral"/>
              </a:rPr>
              <a:t>c+1</a:t>
            </a:r>
            <a:r>
              <a:rPr b="1" lang="en" sz="1300">
                <a:solidFill>
                  <a:srgbClr val="990000"/>
                </a:solidFill>
                <a:latin typeface="Spectral"/>
                <a:ea typeface="Spectral"/>
                <a:cs typeface="Spectral"/>
                <a:sym typeface="Spectral"/>
              </a:rPr>
              <a:t>|v</a:t>
            </a:r>
            <a:r>
              <a:rPr b="1" baseline="-25000" lang="en" sz="1300">
                <a:solidFill>
                  <a:srgbClr val="990000"/>
                </a:solidFill>
                <a:latin typeface="Spectral"/>
                <a:ea typeface="Spectral"/>
                <a:cs typeface="Spectral"/>
                <a:sym typeface="Spectral"/>
              </a:rPr>
              <a:t>c</a:t>
            </a:r>
            <a:r>
              <a:rPr b="1" lang="en" sz="1300">
                <a:solidFill>
                  <a:srgbClr val="990000"/>
                </a:solidFill>
                <a:latin typeface="Spectral"/>
                <a:ea typeface="Spectral"/>
                <a:cs typeface="Spectral"/>
                <a:sym typeface="Spectral"/>
              </a:rPr>
              <a:t>)</a:t>
            </a:r>
            <a:endParaRPr b="1" sz="1300">
              <a:solidFill>
                <a:srgbClr val="990000"/>
              </a:solidFill>
              <a:latin typeface="Spectral"/>
              <a:ea typeface="Spectral"/>
              <a:cs typeface="Spectral"/>
              <a:sym typeface="Spectral"/>
            </a:endParaRPr>
          </a:p>
        </p:txBody>
      </p:sp>
      <p:sp>
        <p:nvSpPr>
          <p:cNvPr id="156" name="Google Shape;156;p24"/>
          <p:cNvSpPr txBox="1"/>
          <p:nvPr/>
        </p:nvSpPr>
        <p:spPr>
          <a:xfrm>
            <a:off x="2250650" y="3446075"/>
            <a:ext cx="88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90000"/>
                </a:solidFill>
                <a:latin typeface="Spectral"/>
                <a:ea typeface="Spectral"/>
                <a:cs typeface="Spectral"/>
                <a:sym typeface="Spectral"/>
              </a:rPr>
              <a:t>p(v</a:t>
            </a:r>
            <a:r>
              <a:rPr b="1" baseline="-25000" lang="en" sz="1300">
                <a:solidFill>
                  <a:srgbClr val="990000"/>
                </a:solidFill>
                <a:latin typeface="Spectral"/>
                <a:ea typeface="Spectral"/>
                <a:cs typeface="Spectral"/>
                <a:sym typeface="Spectral"/>
              </a:rPr>
              <a:t>c-2</a:t>
            </a:r>
            <a:r>
              <a:rPr b="1" lang="en" sz="1300">
                <a:solidFill>
                  <a:srgbClr val="990000"/>
                </a:solidFill>
                <a:latin typeface="Spectral"/>
                <a:ea typeface="Spectral"/>
                <a:cs typeface="Spectral"/>
                <a:sym typeface="Spectral"/>
              </a:rPr>
              <a:t>|v</a:t>
            </a:r>
            <a:r>
              <a:rPr b="1" baseline="-25000" lang="en" sz="1300">
                <a:solidFill>
                  <a:srgbClr val="990000"/>
                </a:solidFill>
                <a:latin typeface="Spectral"/>
                <a:ea typeface="Spectral"/>
                <a:cs typeface="Spectral"/>
                <a:sym typeface="Spectral"/>
              </a:rPr>
              <a:t>c</a:t>
            </a:r>
            <a:r>
              <a:rPr b="1" lang="en" sz="1300">
                <a:solidFill>
                  <a:srgbClr val="990000"/>
                </a:solidFill>
                <a:latin typeface="Spectral"/>
                <a:ea typeface="Spectral"/>
                <a:cs typeface="Spectral"/>
                <a:sym typeface="Spectral"/>
              </a:rPr>
              <a:t>)</a:t>
            </a:r>
            <a:endParaRPr b="1" sz="1300">
              <a:solidFill>
                <a:srgbClr val="990000"/>
              </a:solidFill>
              <a:latin typeface="Spectral"/>
              <a:ea typeface="Spectral"/>
              <a:cs typeface="Spectral"/>
              <a:sym typeface="Spectral"/>
            </a:endParaRPr>
          </a:p>
        </p:txBody>
      </p:sp>
      <p:sp>
        <p:nvSpPr>
          <p:cNvPr id="157" name="Google Shape;157;p24"/>
          <p:cNvSpPr txBox="1"/>
          <p:nvPr/>
        </p:nvSpPr>
        <p:spPr>
          <a:xfrm>
            <a:off x="5452725" y="3472700"/>
            <a:ext cx="350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A61C00"/>
                </a:solidFill>
                <a:latin typeface="Lora"/>
                <a:ea typeface="Lora"/>
                <a:cs typeface="Lora"/>
                <a:sym typeface="Lora"/>
              </a:rPr>
              <a:t>m</a:t>
            </a:r>
            <a:r>
              <a:rPr b="1" lang="en" sz="1200">
                <a:solidFill>
                  <a:srgbClr val="A61C00"/>
                </a:solidFill>
                <a:latin typeface="Lora"/>
                <a:ea typeface="Lora"/>
                <a:cs typeface="Lora"/>
                <a:sym typeface="Lora"/>
              </a:rPr>
              <a:t>aximize probability for </a:t>
            </a:r>
            <a:r>
              <a:rPr b="1" i="1" lang="en" sz="1200">
                <a:solidFill>
                  <a:srgbClr val="A61C00"/>
                </a:solidFill>
                <a:latin typeface="Lora"/>
                <a:ea typeface="Lora"/>
                <a:cs typeface="Lora"/>
                <a:sym typeface="Lora"/>
              </a:rPr>
              <a:t>true </a:t>
            </a:r>
            <a:r>
              <a:rPr b="1" lang="en" sz="1200">
                <a:solidFill>
                  <a:srgbClr val="A61C00"/>
                </a:solidFill>
                <a:latin typeface="Lora"/>
                <a:ea typeface="Lora"/>
                <a:cs typeface="Lora"/>
                <a:sym typeface="Lora"/>
              </a:rPr>
              <a:t>context words</a:t>
            </a:r>
            <a:endParaRPr b="1" sz="1200">
              <a:solidFill>
                <a:srgbClr val="A61C00"/>
              </a:solidFill>
              <a:latin typeface="Lora"/>
              <a:ea typeface="Lora"/>
              <a:cs typeface="Lora"/>
              <a:sym typeface="Lora"/>
            </a:endParaRPr>
          </a:p>
        </p:txBody>
      </p:sp>
      <p:cxnSp>
        <p:nvCxnSpPr>
          <p:cNvPr id="158" name="Google Shape;158;p24"/>
          <p:cNvCxnSpPr/>
          <p:nvPr/>
        </p:nvCxnSpPr>
        <p:spPr>
          <a:xfrm flipH="1" rot="10800000">
            <a:off x="4993750" y="3655400"/>
            <a:ext cx="390300" cy="39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4"/>
          <p:cNvSpPr txBox="1"/>
          <p:nvPr/>
        </p:nvSpPr>
        <p:spPr>
          <a:xfrm>
            <a:off x="5163825" y="4675600"/>
            <a:ext cx="379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rgbClr val="A61C00"/>
                </a:solidFill>
                <a:latin typeface="Lora"/>
                <a:ea typeface="Lora"/>
                <a:cs typeface="Lora"/>
                <a:sym typeface="Lora"/>
              </a:rPr>
              <a:t>Note</a:t>
            </a:r>
            <a:r>
              <a:rPr b="1" lang="en" sz="1200">
                <a:solidFill>
                  <a:srgbClr val="A61C00"/>
                </a:solidFill>
                <a:latin typeface="Lora"/>
                <a:ea typeface="Lora"/>
                <a:cs typeface="Lora"/>
                <a:sym typeface="Lora"/>
              </a:rPr>
              <a:t>: a typical word2vec window size would be 5</a:t>
            </a:r>
            <a:endParaRPr b="1" sz="1200">
              <a:solidFill>
                <a:srgbClr val="A61C00"/>
              </a:solidFill>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p:nvPr/>
        </p:nvSpPr>
        <p:spPr>
          <a:xfrm>
            <a:off x="3400600" y="3832275"/>
            <a:ext cx="5307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5"/>
          <p:cNvSpPr txBox="1"/>
          <p:nvPr/>
        </p:nvSpPr>
        <p:spPr>
          <a:xfrm>
            <a:off x="-82825" y="3777625"/>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66" name="Google Shape;166;p25"/>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Another flavor of word2vec</a:t>
            </a:r>
            <a:endParaRPr b="1" i="1">
              <a:latin typeface="Lora"/>
              <a:ea typeface="Lora"/>
              <a:cs typeface="Lora"/>
              <a:sym typeface="Lora"/>
            </a:endParaRPr>
          </a:p>
        </p:txBody>
      </p:sp>
      <p:sp>
        <p:nvSpPr>
          <p:cNvPr id="167" name="Google Shape;167;p25"/>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a:t>
            </a:r>
            <a:r>
              <a:rPr lang="en" sz="1600">
                <a:latin typeface="Lora"/>
                <a:ea typeface="Lora"/>
                <a:cs typeface="Lora"/>
                <a:sym typeface="Lora"/>
              </a:rPr>
              <a:t>(e.g.,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Let </a:t>
            </a:r>
            <a:r>
              <a:rPr b="1" i="1" lang="en" sz="1600">
                <a:solidFill>
                  <a:srgbClr val="CC0000"/>
                </a:solidFill>
                <a:latin typeface="Lora"/>
                <a:ea typeface="Lora"/>
                <a:cs typeface="Lora"/>
                <a:sym typeface="Lora"/>
              </a:rPr>
              <a:t>c </a:t>
            </a:r>
            <a:r>
              <a:rPr lang="en" sz="1600">
                <a:solidFill>
                  <a:srgbClr val="CC0000"/>
                </a:solidFill>
                <a:latin typeface="Lora"/>
                <a:ea typeface="Lora"/>
                <a:cs typeface="Lora"/>
                <a:sym typeface="Lora"/>
              </a:rPr>
              <a:t>be the central word in that window and </a:t>
            </a:r>
            <a:r>
              <a:rPr b="1" i="1" lang="en" sz="1600">
                <a:solidFill>
                  <a:srgbClr val="CC0000"/>
                </a:solidFill>
                <a:latin typeface="Lora"/>
                <a:ea typeface="Lora"/>
                <a:cs typeface="Lora"/>
                <a:sym typeface="Lora"/>
              </a:rPr>
              <a:t>o</a:t>
            </a:r>
            <a:r>
              <a:rPr b="1" lang="en" sz="1600">
                <a:solidFill>
                  <a:srgbClr val="CC0000"/>
                </a:solidFill>
                <a:latin typeface="Lora"/>
                <a:ea typeface="Lora"/>
                <a:cs typeface="Lora"/>
                <a:sym typeface="Lora"/>
              </a:rPr>
              <a:t> </a:t>
            </a:r>
            <a:r>
              <a:rPr lang="en" sz="1600">
                <a:solidFill>
                  <a:srgbClr val="CC0000"/>
                </a:solidFill>
                <a:latin typeface="Lora"/>
                <a:ea typeface="Lora"/>
                <a:cs typeface="Lora"/>
                <a:sym typeface="Lora"/>
              </a:rPr>
              <a:t>the </a:t>
            </a:r>
            <a:r>
              <a:rPr b="1" lang="en" sz="1600">
                <a:solidFill>
                  <a:srgbClr val="CC0000"/>
                </a:solidFill>
                <a:latin typeface="Lora"/>
                <a:ea typeface="Lora"/>
                <a:cs typeface="Lora"/>
                <a:sym typeface="Lora"/>
              </a:rPr>
              <a:t>surrounding words</a:t>
            </a:r>
            <a:r>
              <a:rPr lang="en" sz="1600">
                <a:solidFill>
                  <a:srgbClr val="CC0000"/>
                </a:solidFill>
                <a:latin typeface="Lora"/>
                <a:ea typeface="Lora"/>
                <a:cs typeface="Lora"/>
                <a:sym typeface="Lora"/>
              </a:rPr>
              <a:t>… </a:t>
            </a:r>
            <a:endParaRPr sz="1600">
              <a:solidFill>
                <a:srgbClr val="CC0000"/>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 can you </a:t>
            </a:r>
            <a:r>
              <a:rPr b="1" lang="en" sz="1600">
                <a:solidFill>
                  <a:srgbClr val="CC0000"/>
                </a:solidFill>
                <a:latin typeface="Lora"/>
                <a:ea typeface="Lora"/>
                <a:cs typeface="Lora"/>
                <a:sym typeface="Lora"/>
              </a:rPr>
              <a:t>infer </a:t>
            </a:r>
            <a:r>
              <a:rPr lang="en" sz="1600">
                <a:solidFill>
                  <a:srgbClr val="CC0000"/>
                </a:solidFill>
                <a:latin typeface="Lora"/>
                <a:ea typeface="Lora"/>
                <a:cs typeface="Lora"/>
                <a:sym typeface="Lora"/>
              </a:rPr>
              <a:t>which word is </a:t>
            </a:r>
            <a:r>
              <a:rPr b="1" lang="en" sz="1600">
                <a:solidFill>
                  <a:srgbClr val="CC0000"/>
                </a:solidFill>
                <a:latin typeface="Lora"/>
                <a:ea typeface="Lora"/>
                <a:cs typeface="Lora"/>
                <a:sym typeface="Lora"/>
              </a:rPr>
              <a:t>c</a:t>
            </a:r>
            <a:r>
              <a:rPr lang="en" sz="1600">
                <a:solidFill>
                  <a:srgbClr val="CC0000"/>
                </a:solidFill>
                <a:latin typeface="Lora"/>
                <a:ea typeface="Lora"/>
                <a:cs typeface="Lora"/>
                <a:sym typeface="Lora"/>
              </a:rPr>
              <a:t>, based on vectors for </a:t>
            </a:r>
            <a:r>
              <a:rPr b="1" lang="en" sz="1600">
                <a:solidFill>
                  <a:srgbClr val="CC0000"/>
                </a:solidFill>
                <a:latin typeface="Lora"/>
                <a:ea typeface="Lora"/>
                <a:cs typeface="Lora"/>
                <a:sym typeface="Lora"/>
              </a:rPr>
              <a:t>o and c </a:t>
            </a:r>
            <a:r>
              <a:rPr lang="en" sz="1600">
                <a:solidFill>
                  <a:srgbClr val="CC0000"/>
                </a:solidFill>
                <a:latin typeface="Lora"/>
                <a:ea typeface="Lora"/>
                <a:cs typeface="Lora"/>
                <a:sym typeface="Lora"/>
              </a:rPr>
              <a:t>words?</a:t>
            </a:r>
            <a:endParaRPr sz="1600">
              <a:solidFill>
                <a:srgbClr val="CC0000"/>
              </a:solidFill>
              <a:latin typeface="Lora"/>
              <a:ea typeface="Lora"/>
              <a:cs typeface="Lora"/>
              <a:sym typeface="Lora"/>
            </a:endParaRPr>
          </a:p>
        </p:txBody>
      </p:sp>
      <p:sp>
        <p:nvSpPr>
          <p:cNvPr id="168" name="Google Shape;168;p25"/>
          <p:cNvSpPr/>
          <p:nvPr/>
        </p:nvSpPr>
        <p:spPr>
          <a:xfrm>
            <a:off x="2763800" y="3796275"/>
            <a:ext cx="16602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5"/>
          <p:cNvSpPr txBox="1"/>
          <p:nvPr/>
        </p:nvSpPr>
        <p:spPr>
          <a:xfrm>
            <a:off x="3028213" y="4249225"/>
            <a:ext cx="16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Spectral"/>
                <a:ea typeface="Spectral"/>
                <a:cs typeface="Spectral"/>
                <a:sym typeface="Spectral"/>
              </a:rPr>
              <a:t>p(</a:t>
            </a:r>
            <a:r>
              <a:rPr b="1" lang="en">
                <a:solidFill>
                  <a:srgbClr val="CC0000"/>
                </a:solidFill>
                <a:latin typeface="Spectral"/>
                <a:ea typeface="Spectral"/>
                <a:cs typeface="Spectral"/>
                <a:sym typeface="Spectral"/>
              </a:rPr>
              <a:t>v</a:t>
            </a:r>
            <a:r>
              <a:rPr b="1" baseline="-25000" lang="en">
                <a:solidFill>
                  <a:srgbClr val="CC0000"/>
                </a:solidFill>
                <a:latin typeface="Spectral"/>
                <a:ea typeface="Spectral"/>
                <a:cs typeface="Spectral"/>
                <a:sym typeface="Spectral"/>
              </a:rPr>
              <a:t>c</a:t>
            </a:r>
            <a:r>
              <a:rPr b="1" lang="en">
                <a:solidFill>
                  <a:srgbClr val="CC0000"/>
                </a:solidFill>
                <a:latin typeface="Spectral"/>
                <a:ea typeface="Spectral"/>
                <a:cs typeface="Spectral"/>
                <a:sym typeface="Spectral"/>
              </a:rPr>
              <a:t> | v</a:t>
            </a:r>
            <a:r>
              <a:rPr b="1" baseline="-25000" lang="en">
                <a:solidFill>
                  <a:srgbClr val="CC0000"/>
                </a:solidFill>
                <a:latin typeface="Spectral"/>
                <a:ea typeface="Spectral"/>
                <a:cs typeface="Spectral"/>
                <a:sym typeface="Spectral"/>
              </a:rPr>
              <a:t>c-2</a:t>
            </a:r>
            <a:r>
              <a:rPr b="1" lang="en">
                <a:solidFill>
                  <a:srgbClr val="CC0000"/>
                </a:solidFill>
                <a:latin typeface="Spectral"/>
                <a:ea typeface="Spectral"/>
                <a:cs typeface="Spectral"/>
                <a:sym typeface="Spectral"/>
              </a:rPr>
              <a:t> … v</a:t>
            </a:r>
            <a:r>
              <a:rPr b="1" baseline="-25000" lang="en">
                <a:solidFill>
                  <a:srgbClr val="CC0000"/>
                </a:solidFill>
                <a:latin typeface="Spectral"/>
                <a:ea typeface="Spectral"/>
                <a:cs typeface="Spectral"/>
                <a:sym typeface="Spectral"/>
              </a:rPr>
              <a:t>c+2</a:t>
            </a:r>
            <a:r>
              <a:rPr b="1" lang="en">
                <a:solidFill>
                  <a:srgbClr val="CC0000"/>
                </a:solidFill>
                <a:latin typeface="Spectral"/>
                <a:ea typeface="Spectral"/>
                <a:cs typeface="Spectral"/>
                <a:sym typeface="Spectral"/>
              </a:rPr>
              <a:t>)</a:t>
            </a:r>
            <a:endParaRPr b="1">
              <a:solidFill>
                <a:srgbClr val="CC0000"/>
              </a:solidFill>
              <a:latin typeface="Spectral"/>
              <a:ea typeface="Spectral"/>
              <a:cs typeface="Spectral"/>
              <a:sym typeface="Spectral"/>
            </a:endParaRPr>
          </a:p>
        </p:txBody>
      </p:sp>
      <p:sp>
        <p:nvSpPr>
          <p:cNvPr id="170" name="Google Shape;170;p25"/>
          <p:cNvSpPr/>
          <p:nvPr/>
        </p:nvSpPr>
        <p:spPr>
          <a:xfrm>
            <a:off x="3313050" y="3476974"/>
            <a:ext cx="372700" cy="319225"/>
          </a:xfrm>
          <a:custGeom>
            <a:rect b="b" l="l" r="r" t="t"/>
            <a:pathLst>
              <a:path extrusionOk="0" h="12769" w="14908">
                <a:moveTo>
                  <a:pt x="14908" y="11112"/>
                </a:moveTo>
                <a:cubicBezTo>
                  <a:pt x="13620" y="9272"/>
                  <a:pt x="9663" y="-207"/>
                  <a:pt x="7178" y="69"/>
                </a:cubicBezTo>
                <a:cubicBezTo>
                  <a:pt x="4693" y="345"/>
                  <a:pt x="1196" y="10652"/>
                  <a:pt x="0" y="12769"/>
                </a:cubicBezTo>
              </a:path>
            </a:pathLst>
          </a:custGeom>
          <a:noFill/>
          <a:ln cap="flat" cmpd="sng" w="9525">
            <a:solidFill>
              <a:srgbClr val="CC0000"/>
            </a:solidFill>
            <a:prstDash val="solid"/>
            <a:round/>
            <a:headEnd len="med" w="med" type="stealth"/>
            <a:tailEnd len="med" w="med" type="none"/>
          </a:ln>
        </p:spPr>
      </p:sp>
      <p:sp>
        <p:nvSpPr>
          <p:cNvPr id="171" name="Google Shape;171;p25"/>
          <p:cNvSpPr/>
          <p:nvPr/>
        </p:nvSpPr>
        <p:spPr>
          <a:xfrm>
            <a:off x="3713375" y="3463749"/>
            <a:ext cx="289875" cy="318650"/>
          </a:xfrm>
          <a:custGeom>
            <a:rect b="b" l="l" r="r" t="t"/>
            <a:pathLst>
              <a:path extrusionOk="0" h="12746" w="11595">
                <a:moveTo>
                  <a:pt x="0" y="11641"/>
                </a:moveTo>
                <a:cubicBezTo>
                  <a:pt x="1104" y="9709"/>
                  <a:pt x="4694" y="-138"/>
                  <a:pt x="6626" y="46"/>
                </a:cubicBezTo>
                <a:cubicBezTo>
                  <a:pt x="8559" y="230"/>
                  <a:pt x="10767" y="10629"/>
                  <a:pt x="11595" y="12746"/>
                </a:cubicBezTo>
              </a:path>
            </a:pathLst>
          </a:custGeom>
          <a:noFill/>
          <a:ln cap="flat" cmpd="sng" w="9525">
            <a:solidFill>
              <a:srgbClr val="CC0000"/>
            </a:solidFill>
            <a:prstDash val="solid"/>
            <a:round/>
            <a:headEnd len="med" w="med" type="stealth"/>
            <a:tailEnd len="med" w="med" type="none"/>
          </a:ln>
        </p:spPr>
      </p:sp>
      <p:sp>
        <p:nvSpPr>
          <p:cNvPr id="172" name="Google Shape;172;p25"/>
          <p:cNvSpPr/>
          <p:nvPr/>
        </p:nvSpPr>
        <p:spPr>
          <a:xfrm>
            <a:off x="2967925" y="3256674"/>
            <a:ext cx="759250" cy="539525"/>
          </a:xfrm>
          <a:custGeom>
            <a:rect b="b" l="l" r="r" t="t"/>
            <a:pathLst>
              <a:path extrusionOk="0" h="21581" w="30370">
                <a:moveTo>
                  <a:pt x="30370" y="19372"/>
                </a:moveTo>
                <a:cubicBezTo>
                  <a:pt x="28437" y="16151"/>
                  <a:pt x="23836" y="-322"/>
                  <a:pt x="18774" y="46"/>
                </a:cubicBezTo>
                <a:cubicBezTo>
                  <a:pt x="13712" y="414"/>
                  <a:pt x="3129" y="17992"/>
                  <a:pt x="0" y="21581"/>
                </a:cubicBezTo>
              </a:path>
            </a:pathLst>
          </a:custGeom>
          <a:noFill/>
          <a:ln cap="flat" cmpd="sng" w="9525">
            <a:solidFill>
              <a:srgbClr val="CC0000"/>
            </a:solidFill>
            <a:prstDash val="solid"/>
            <a:round/>
            <a:headEnd len="med" w="med" type="stealth"/>
            <a:tailEnd len="med" w="med" type="none"/>
          </a:ln>
        </p:spPr>
      </p:sp>
      <p:sp>
        <p:nvSpPr>
          <p:cNvPr id="173" name="Google Shape;173;p25"/>
          <p:cNvSpPr/>
          <p:nvPr/>
        </p:nvSpPr>
        <p:spPr>
          <a:xfrm>
            <a:off x="3713375" y="3160337"/>
            <a:ext cx="510750" cy="635875"/>
          </a:xfrm>
          <a:custGeom>
            <a:rect b="b" l="l" r="r" t="t"/>
            <a:pathLst>
              <a:path extrusionOk="0" h="25435" w="20430">
                <a:moveTo>
                  <a:pt x="0" y="23778"/>
                </a:moveTo>
                <a:cubicBezTo>
                  <a:pt x="1104" y="19821"/>
                  <a:pt x="3221" y="-241"/>
                  <a:pt x="6626" y="35"/>
                </a:cubicBezTo>
                <a:cubicBezTo>
                  <a:pt x="10031" y="311"/>
                  <a:pt x="18129" y="21202"/>
                  <a:pt x="20430" y="25435"/>
                </a:cubicBezTo>
              </a:path>
            </a:pathLst>
          </a:custGeom>
          <a:noFill/>
          <a:ln cap="flat" cmpd="sng" w="9525">
            <a:solidFill>
              <a:srgbClr val="CC0000"/>
            </a:solidFill>
            <a:prstDash val="solid"/>
            <a:round/>
            <a:headEnd len="med" w="med" type="stealth"/>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Another flavor of word2vec</a:t>
            </a:r>
            <a:endParaRPr b="1" i="1">
              <a:latin typeface="Lora"/>
              <a:ea typeface="Lora"/>
              <a:cs typeface="Lora"/>
              <a:sym typeface="Lora"/>
            </a:endParaRPr>
          </a:p>
        </p:txBody>
      </p:sp>
      <p:sp>
        <p:nvSpPr>
          <p:cNvPr id="179" name="Google Shape;179;p26"/>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EFEFEF"/>
              </a:buClr>
              <a:buSzPts val="1600"/>
              <a:buFont typeface="Lora"/>
              <a:buChar char="-"/>
            </a:pPr>
            <a:r>
              <a:rPr lang="en" sz="1600">
                <a:solidFill>
                  <a:srgbClr val="EFEFEF"/>
                </a:solidFill>
                <a:latin typeface="Lora"/>
                <a:ea typeface="Lora"/>
                <a:cs typeface="Lora"/>
                <a:sym typeface="Lora"/>
              </a:rPr>
              <a:t>Large </a:t>
            </a:r>
            <a:r>
              <a:rPr b="1" lang="en" sz="1600">
                <a:solidFill>
                  <a:srgbClr val="EFEFEF"/>
                </a:solidFill>
                <a:latin typeface="Lora"/>
                <a:ea typeface="Lora"/>
                <a:cs typeface="Lora"/>
                <a:sym typeface="Lora"/>
              </a:rPr>
              <a:t>text corpus </a:t>
            </a:r>
            <a:r>
              <a:rPr lang="en" sz="1600">
                <a:solidFill>
                  <a:srgbClr val="EFEFEF"/>
                </a:solidFill>
                <a:latin typeface="Lora"/>
                <a:ea typeface="Lora"/>
                <a:cs typeface="Lora"/>
                <a:sym typeface="Lora"/>
              </a:rPr>
              <a:t>for training</a:t>
            </a:r>
            <a:endParaRPr sz="1600">
              <a:solidFill>
                <a:srgbClr val="EFEFEF"/>
              </a:solidFill>
              <a:latin typeface="Lora"/>
              <a:ea typeface="Lora"/>
              <a:cs typeface="Lora"/>
              <a:sym typeface="Lora"/>
            </a:endParaRPr>
          </a:p>
          <a:p>
            <a:pPr indent="-330200" lvl="0" marL="457200" rtl="0" algn="l">
              <a:spcBef>
                <a:spcPts val="0"/>
              </a:spcBef>
              <a:spcAft>
                <a:spcPts val="0"/>
              </a:spcAft>
              <a:buClr>
                <a:srgbClr val="EFEFEF"/>
              </a:buClr>
              <a:buSzPts val="1600"/>
              <a:buFont typeface="Lora"/>
              <a:buChar char="-"/>
            </a:pPr>
            <a:r>
              <a:rPr lang="en" sz="1600">
                <a:solidFill>
                  <a:srgbClr val="EFEFEF"/>
                </a:solidFill>
                <a:latin typeface="Lora"/>
                <a:ea typeface="Lora"/>
                <a:cs typeface="Lora"/>
                <a:sym typeface="Lora"/>
              </a:rPr>
              <a:t>Randomly initialize </a:t>
            </a:r>
            <a:r>
              <a:rPr b="1" lang="en" sz="1600">
                <a:solidFill>
                  <a:srgbClr val="EFEFEF"/>
                </a:solidFill>
                <a:latin typeface="Lora"/>
                <a:ea typeface="Lora"/>
                <a:cs typeface="Lora"/>
                <a:sym typeface="Lora"/>
              </a:rPr>
              <a:t>n-dimensional vectors</a:t>
            </a:r>
            <a:r>
              <a:rPr lang="en" sz="1600">
                <a:solidFill>
                  <a:srgbClr val="EFEFEF"/>
                </a:solidFill>
                <a:latin typeface="Lora"/>
                <a:ea typeface="Lora"/>
                <a:cs typeface="Lora"/>
                <a:sym typeface="Lora"/>
              </a:rPr>
              <a:t> for each word in your vocabulary</a:t>
            </a:r>
            <a:endParaRPr sz="1600">
              <a:solidFill>
                <a:srgbClr val="EFEFEF"/>
              </a:solidFill>
              <a:latin typeface="Lora"/>
              <a:ea typeface="Lora"/>
              <a:cs typeface="Lora"/>
              <a:sym typeface="Lora"/>
            </a:endParaRPr>
          </a:p>
          <a:p>
            <a:pPr indent="-330200" lvl="0" marL="457200" rtl="0" algn="l">
              <a:spcBef>
                <a:spcPts val="0"/>
              </a:spcBef>
              <a:spcAft>
                <a:spcPts val="0"/>
              </a:spcAft>
              <a:buClr>
                <a:srgbClr val="EFEFEF"/>
              </a:buClr>
              <a:buSzPts val="1600"/>
              <a:buFont typeface="Lora"/>
              <a:buChar char="-"/>
            </a:pPr>
            <a:r>
              <a:rPr b="1" lang="en" sz="1600">
                <a:solidFill>
                  <a:srgbClr val="EFEFEF"/>
                </a:solidFill>
                <a:latin typeface="Lora"/>
                <a:ea typeface="Lora"/>
                <a:cs typeface="Lora"/>
                <a:sym typeface="Lora"/>
              </a:rPr>
              <a:t>Iterate over text</a:t>
            </a:r>
            <a:r>
              <a:rPr lang="en" sz="1600">
                <a:solidFill>
                  <a:srgbClr val="EFEFEF"/>
                </a:solidFill>
                <a:latin typeface="Lora"/>
                <a:ea typeface="Lora"/>
                <a:cs typeface="Lora"/>
                <a:sym typeface="Lora"/>
              </a:rPr>
              <a:t> using a window of size </a:t>
            </a:r>
            <a:r>
              <a:rPr i="1" lang="en" sz="1600">
                <a:solidFill>
                  <a:srgbClr val="EFEFEF"/>
                </a:solidFill>
                <a:latin typeface="Lora"/>
                <a:ea typeface="Lora"/>
                <a:cs typeface="Lora"/>
                <a:sym typeface="Lora"/>
              </a:rPr>
              <a:t>n</a:t>
            </a:r>
            <a:endParaRPr sz="1600">
              <a:solidFill>
                <a:srgbClr val="EFEFEF"/>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In both cases, </a:t>
            </a:r>
            <a:r>
              <a:rPr b="1" lang="en" sz="1600">
                <a:solidFill>
                  <a:srgbClr val="CC0000"/>
                </a:solidFill>
                <a:latin typeface="Lora"/>
                <a:ea typeface="Lora"/>
                <a:cs typeface="Lora"/>
                <a:sym typeface="Lora"/>
              </a:rPr>
              <a:t>we don’t really care about the prediction task</a:t>
            </a:r>
            <a:r>
              <a:rPr lang="en" sz="1600">
                <a:solidFill>
                  <a:srgbClr val="CC0000"/>
                </a:solidFill>
                <a:latin typeface="Lora"/>
                <a:ea typeface="Lora"/>
                <a:cs typeface="Lora"/>
                <a:sym typeface="Lora"/>
              </a:rPr>
              <a:t>: this is just a proxy task to learn good parameters/weights in a neural network classifier…</a:t>
            </a:r>
            <a:endParaRPr sz="1600">
              <a:solidFill>
                <a:srgbClr val="CC0000"/>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These parameters/</a:t>
            </a:r>
            <a:r>
              <a:rPr b="1" lang="en" sz="1600">
                <a:solidFill>
                  <a:srgbClr val="CC0000"/>
                </a:solidFill>
                <a:latin typeface="Lora"/>
                <a:ea typeface="Lora"/>
                <a:cs typeface="Lora"/>
                <a:sym typeface="Lora"/>
              </a:rPr>
              <a:t>weights </a:t>
            </a:r>
            <a:r>
              <a:rPr lang="en" sz="1600">
                <a:solidFill>
                  <a:srgbClr val="CC0000"/>
                </a:solidFill>
                <a:latin typeface="Lora"/>
                <a:ea typeface="Lora"/>
                <a:cs typeface="Lora"/>
                <a:sym typeface="Lora"/>
              </a:rPr>
              <a:t>are the </a:t>
            </a:r>
            <a:r>
              <a:rPr b="1" lang="en" sz="1600">
                <a:solidFill>
                  <a:srgbClr val="CC0000"/>
                </a:solidFill>
                <a:latin typeface="Lora"/>
                <a:ea typeface="Lora"/>
                <a:cs typeface="Lora"/>
                <a:sym typeface="Lora"/>
              </a:rPr>
              <a:t>word vectors</a:t>
            </a:r>
            <a:endParaRPr b="1" sz="1600">
              <a:solidFill>
                <a:srgbClr val="CC0000"/>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nvSpPr>
        <p:spPr>
          <a:xfrm>
            <a:off x="394775" y="332300"/>
            <a:ext cx="8555400" cy="83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2500">
                <a:latin typeface="Lora"/>
                <a:ea typeface="Lora"/>
                <a:cs typeface="Lora"/>
                <a:sym typeface="Lora"/>
              </a:rPr>
              <a:t>Skip-gram vs CBOW</a:t>
            </a:r>
            <a:endParaRPr sz="2500">
              <a:solidFill>
                <a:srgbClr val="000000"/>
              </a:solidFill>
              <a:latin typeface="Lora"/>
              <a:ea typeface="Lora"/>
              <a:cs typeface="Lora"/>
              <a:sym typeface="Lora"/>
            </a:endParaRPr>
          </a:p>
        </p:txBody>
      </p:sp>
      <p:sp>
        <p:nvSpPr>
          <p:cNvPr id="185" name="Google Shape;185;p27"/>
          <p:cNvSpPr txBox="1"/>
          <p:nvPr/>
        </p:nvSpPr>
        <p:spPr>
          <a:xfrm>
            <a:off x="394775" y="1406006"/>
            <a:ext cx="4479900" cy="3290700"/>
          </a:xfrm>
          <a:prstGeom prst="rect">
            <a:avLst/>
          </a:prstGeom>
          <a:noFill/>
          <a:ln>
            <a:noFill/>
          </a:ln>
        </p:spPr>
        <p:txBody>
          <a:bodyPr anchorCtr="0" anchor="t" bIns="45700" lIns="91425" spcFirstLastPara="1" rIns="91425" wrap="square" tIns="45700">
            <a:normAutofit fontScale="55000"/>
          </a:bodyPr>
          <a:lstStyle/>
          <a:p>
            <a:pPr indent="-201930" lvl="0" marL="228600" rtl="0" algn="l">
              <a:lnSpc>
                <a:spcPct val="90000"/>
              </a:lnSpc>
              <a:spcBef>
                <a:spcPts val="0"/>
              </a:spcBef>
              <a:spcAft>
                <a:spcPts val="0"/>
              </a:spcAft>
              <a:buClr>
                <a:srgbClr val="434343"/>
              </a:buClr>
              <a:buSzPct val="100000"/>
              <a:buFont typeface="Lora"/>
              <a:buChar char="■"/>
            </a:pPr>
            <a:r>
              <a:rPr lang="en" sz="2800">
                <a:solidFill>
                  <a:srgbClr val="434343"/>
                </a:solidFill>
                <a:latin typeface="Lora"/>
                <a:ea typeface="Lora"/>
                <a:cs typeface="Lora"/>
                <a:sym typeface="Lora"/>
              </a:rPr>
              <a:t>Word2Vec</a:t>
            </a:r>
            <a:r>
              <a:rPr lang="en" sz="2800">
                <a:solidFill>
                  <a:srgbClr val="434343"/>
                </a:solidFill>
                <a:latin typeface="Lora"/>
                <a:ea typeface="Lora"/>
                <a:cs typeface="Lora"/>
                <a:sym typeface="Lora"/>
              </a:rPr>
              <a:t> comes in two flavours</a:t>
            </a:r>
            <a:r>
              <a:rPr lang="en" sz="2400">
                <a:solidFill>
                  <a:srgbClr val="434343"/>
                </a:solidFill>
                <a:latin typeface="Lora"/>
                <a:ea typeface="Lora"/>
                <a:cs typeface="Lora"/>
                <a:sym typeface="Lora"/>
              </a:rPr>
              <a:t>: </a:t>
            </a:r>
            <a:r>
              <a:rPr b="1" lang="en" sz="2700">
                <a:solidFill>
                  <a:srgbClr val="434343"/>
                </a:solidFill>
                <a:latin typeface="Lora"/>
                <a:ea typeface="Lora"/>
                <a:cs typeface="Lora"/>
                <a:sym typeface="Lora"/>
              </a:rPr>
              <a:t>Skip-gram</a:t>
            </a:r>
            <a:r>
              <a:rPr lang="en" sz="2700">
                <a:solidFill>
                  <a:srgbClr val="434343"/>
                </a:solidFill>
                <a:latin typeface="Lora"/>
                <a:ea typeface="Lora"/>
                <a:cs typeface="Lora"/>
                <a:sym typeface="Lora"/>
              </a:rPr>
              <a:t> and </a:t>
            </a:r>
            <a:r>
              <a:rPr b="1" lang="en" sz="2700">
                <a:solidFill>
                  <a:srgbClr val="434343"/>
                </a:solidFill>
                <a:latin typeface="Lora"/>
                <a:ea typeface="Lora"/>
                <a:cs typeface="Lora"/>
                <a:sym typeface="Lora"/>
              </a:rPr>
              <a:t>continuous bag-of-words</a:t>
            </a:r>
            <a:r>
              <a:rPr lang="en" sz="2700">
                <a:solidFill>
                  <a:srgbClr val="434343"/>
                </a:solidFill>
                <a:latin typeface="Lora"/>
                <a:ea typeface="Lora"/>
                <a:cs typeface="Lora"/>
                <a:sym typeface="Lora"/>
              </a:rPr>
              <a:t> (CBOW)</a:t>
            </a:r>
            <a:endParaRPr sz="2700">
              <a:solidFill>
                <a:srgbClr val="434343"/>
              </a:solidFill>
              <a:latin typeface="Lora"/>
              <a:ea typeface="Lora"/>
              <a:cs typeface="Lora"/>
              <a:sym typeface="Lora"/>
            </a:endParaRPr>
          </a:p>
          <a:p>
            <a:pPr indent="-121919" lvl="1" marL="685800" rtl="0" algn="l">
              <a:lnSpc>
                <a:spcPct val="90000"/>
              </a:lnSpc>
              <a:spcBef>
                <a:spcPts val="500"/>
              </a:spcBef>
              <a:spcAft>
                <a:spcPts val="0"/>
              </a:spcAft>
              <a:buNone/>
            </a:pPr>
            <a:r>
              <a:t/>
            </a:r>
            <a:endParaRPr sz="2400">
              <a:solidFill>
                <a:srgbClr val="434343"/>
              </a:solidFill>
              <a:latin typeface="Lora"/>
              <a:ea typeface="Lora"/>
              <a:cs typeface="Lora"/>
              <a:sym typeface="Lora"/>
            </a:endParaRPr>
          </a:p>
          <a:p>
            <a:pPr indent="-201930" lvl="0" marL="228600" rtl="0" algn="l">
              <a:lnSpc>
                <a:spcPct val="90000"/>
              </a:lnSpc>
              <a:spcBef>
                <a:spcPts val="1000"/>
              </a:spcBef>
              <a:spcAft>
                <a:spcPts val="0"/>
              </a:spcAft>
              <a:buClr>
                <a:srgbClr val="434343"/>
              </a:buClr>
              <a:buSzPct val="100000"/>
              <a:buFont typeface="Lora"/>
              <a:buChar char="■"/>
            </a:pPr>
            <a:r>
              <a:rPr b="1" lang="en" sz="2800">
                <a:solidFill>
                  <a:srgbClr val="434343"/>
                </a:solidFill>
                <a:latin typeface="Lora"/>
                <a:ea typeface="Lora"/>
                <a:cs typeface="Lora"/>
                <a:sym typeface="Lora"/>
              </a:rPr>
              <a:t>CBOW</a:t>
            </a:r>
            <a:r>
              <a:rPr lang="en" sz="2800">
                <a:solidFill>
                  <a:srgbClr val="434343"/>
                </a:solidFill>
                <a:latin typeface="Lora"/>
                <a:ea typeface="Lora"/>
                <a:cs typeface="Lora"/>
                <a:sym typeface="Lora"/>
              </a:rPr>
              <a:t>: “Given context </a:t>
            </a:r>
            <a:r>
              <a:rPr i="1" lang="en" sz="2800">
                <a:solidFill>
                  <a:srgbClr val="434343"/>
                </a:solidFill>
                <a:latin typeface="Lora"/>
                <a:ea typeface="Lora"/>
                <a:cs typeface="Lora"/>
                <a:sym typeface="Lora"/>
              </a:rPr>
              <a:t>c </a:t>
            </a:r>
            <a:r>
              <a:rPr lang="en" sz="2800">
                <a:solidFill>
                  <a:srgbClr val="434343"/>
                </a:solidFill>
                <a:latin typeface="Lora"/>
                <a:ea typeface="Lora"/>
                <a:cs typeface="Lora"/>
                <a:sym typeface="Lora"/>
              </a:rPr>
              <a:t>what is the most likely word </a:t>
            </a:r>
            <a:r>
              <a:rPr i="1" lang="en" sz="2800">
                <a:solidFill>
                  <a:srgbClr val="434343"/>
                </a:solidFill>
                <a:latin typeface="Lora"/>
                <a:ea typeface="Lora"/>
                <a:cs typeface="Lora"/>
                <a:sym typeface="Lora"/>
              </a:rPr>
              <a:t>w</a:t>
            </a:r>
            <a:r>
              <a:rPr lang="en" sz="2800">
                <a:solidFill>
                  <a:srgbClr val="434343"/>
                </a:solidFill>
                <a:latin typeface="Lora"/>
                <a:ea typeface="Lora"/>
                <a:cs typeface="Lora"/>
                <a:sym typeface="Lora"/>
              </a:rPr>
              <a:t>?”</a:t>
            </a:r>
            <a:endParaRPr sz="2800">
              <a:solidFill>
                <a:srgbClr val="434343"/>
              </a:solidFill>
              <a:latin typeface="Lora"/>
              <a:ea typeface="Lora"/>
              <a:cs typeface="Lora"/>
              <a:sym typeface="Lora"/>
            </a:endParaRPr>
          </a:p>
          <a:p>
            <a:pPr indent="-104140" lvl="0" marL="228600" rtl="0" algn="l">
              <a:lnSpc>
                <a:spcPct val="90000"/>
              </a:lnSpc>
              <a:spcBef>
                <a:spcPts val="1000"/>
              </a:spcBef>
              <a:spcAft>
                <a:spcPts val="0"/>
              </a:spcAft>
              <a:buNone/>
            </a:pPr>
            <a:r>
              <a:t/>
            </a:r>
            <a:endParaRPr sz="2800">
              <a:solidFill>
                <a:srgbClr val="434343"/>
              </a:solidFill>
              <a:latin typeface="Lora"/>
              <a:ea typeface="Lora"/>
              <a:cs typeface="Lora"/>
              <a:sym typeface="Lora"/>
            </a:endParaRPr>
          </a:p>
          <a:p>
            <a:pPr indent="-201930" lvl="0" marL="228600" rtl="0" algn="l">
              <a:lnSpc>
                <a:spcPct val="90000"/>
              </a:lnSpc>
              <a:spcBef>
                <a:spcPts val="1000"/>
              </a:spcBef>
              <a:spcAft>
                <a:spcPts val="0"/>
              </a:spcAft>
              <a:buClr>
                <a:srgbClr val="434343"/>
              </a:buClr>
              <a:buSzPct val="100000"/>
              <a:buFont typeface="Lora"/>
              <a:buChar char="■"/>
            </a:pPr>
            <a:r>
              <a:rPr b="1" lang="en" sz="2800">
                <a:solidFill>
                  <a:srgbClr val="434343"/>
                </a:solidFill>
                <a:latin typeface="Lora"/>
                <a:ea typeface="Lora"/>
                <a:cs typeface="Lora"/>
                <a:sym typeface="Lora"/>
              </a:rPr>
              <a:t>Skip-gram</a:t>
            </a:r>
            <a:r>
              <a:rPr lang="en" sz="2800">
                <a:solidFill>
                  <a:srgbClr val="434343"/>
                </a:solidFill>
                <a:latin typeface="Lora"/>
                <a:ea typeface="Lora"/>
                <a:cs typeface="Lora"/>
                <a:sym typeface="Lora"/>
              </a:rPr>
              <a:t>: “Given word </a:t>
            </a:r>
            <a:r>
              <a:rPr i="1" lang="en" sz="2800">
                <a:solidFill>
                  <a:srgbClr val="434343"/>
                </a:solidFill>
                <a:latin typeface="Lora"/>
                <a:ea typeface="Lora"/>
                <a:cs typeface="Lora"/>
                <a:sym typeface="Lora"/>
              </a:rPr>
              <a:t>w</a:t>
            </a:r>
            <a:r>
              <a:rPr lang="en" sz="2800">
                <a:solidFill>
                  <a:srgbClr val="434343"/>
                </a:solidFill>
                <a:latin typeface="Lora"/>
                <a:ea typeface="Lora"/>
                <a:cs typeface="Lora"/>
                <a:sym typeface="Lora"/>
              </a:rPr>
              <a:t>, what is the most likely context </a:t>
            </a:r>
            <a:r>
              <a:rPr i="1" lang="en" sz="2800">
                <a:solidFill>
                  <a:srgbClr val="434343"/>
                </a:solidFill>
                <a:latin typeface="Lora"/>
                <a:ea typeface="Lora"/>
                <a:cs typeface="Lora"/>
                <a:sym typeface="Lora"/>
              </a:rPr>
              <a:t>c</a:t>
            </a:r>
            <a:r>
              <a:rPr lang="en" sz="2800">
                <a:solidFill>
                  <a:srgbClr val="434343"/>
                </a:solidFill>
                <a:latin typeface="Lora"/>
                <a:ea typeface="Lora"/>
                <a:cs typeface="Lora"/>
                <a:sym typeface="Lora"/>
              </a:rPr>
              <a:t>?”</a:t>
            </a:r>
            <a:endParaRPr sz="2800">
              <a:solidFill>
                <a:srgbClr val="434343"/>
              </a:solidFill>
              <a:latin typeface="Lora"/>
              <a:ea typeface="Lora"/>
              <a:cs typeface="Lora"/>
              <a:sym typeface="Lora"/>
            </a:endParaRPr>
          </a:p>
          <a:p>
            <a:pPr indent="-104140" lvl="0" marL="228600" rtl="0" algn="l">
              <a:lnSpc>
                <a:spcPct val="90000"/>
              </a:lnSpc>
              <a:spcBef>
                <a:spcPts val="1000"/>
              </a:spcBef>
              <a:spcAft>
                <a:spcPts val="0"/>
              </a:spcAft>
              <a:buNone/>
            </a:pPr>
            <a:r>
              <a:t/>
            </a:r>
            <a:endParaRPr sz="2800">
              <a:solidFill>
                <a:srgbClr val="434343"/>
              </a:solidFill>
              <a:latin typeface="Lora"/>
              <a:ea typeface="Lora"/>
              <a:cs typeface="Lora"/>
              <a:sym typeface="Lora"/>
            </a:endParaRPr>
          </a:p>
          <a:p>
            <a:pPr indent="-201930" lvl="0" marL="228600" rtl="0" algn="l">
              <a:lnSpc>
                <a:spcPct val="90000"/>
              </a:lnSpc>
              <a:spcBef>
                <a:spcPts val="1000"/>
              </a:spcBef>
              <a:spcAft>
                <a:spcPts val="0"/>
              </a:spcAft>
              <a:buClr>
                <a:srgbClr val="434343"/>
              </a:buClr>
              <a:buSzPct val="100000"/>
              <a:buFont typeface="Lora"/>
              <a:buChar char="■"/>
            </a:pPr>
            <a:r>
              <a:rPr lang="en" sz="2800">
                <a:solidFill>
                  <a:srgbClr val="434343"/>
                </a:solidFill>
                <a:latin typeface="Lora"/>
                <a:ea typeface="Lora"/>
                <a:cs typeface="Lora"/>
                <a:sym typeface="Lora"/>
              </a:rPr>
              <a:t>Skip-gram tends to perform better on smaller data and with rarer words; CBOW on large data and frequent words</a:t>
            </a:r>
            <a:endParaRPr sz="2800">
              <a:solidFill>
                <a:srgbClr val="434343"/>
              </a:solidFill>
              <a:latin typeface="Lora"/>
              <a:ea typeface="Lora"/>
              <a:cs typeface="Lora"/>
              <a:sym typeface="Lora"/>
            </a:endParaRPr>
          </a:p>
        </p:txBody>
      </p:sp>
      <p:pic>
        <p:nvPicPr>
          <p:cNvPr id="186" name="Google Shape;186;p27"/>
          <p:cNvPicPr preferRelativeResize="0"/>
          <p:nvPr/>
        </p:nvPicPr>
        <p:blipFill rotWithShape="1">
          <a:blip r:embed="rId3">
            <a:alphaModFix/>
          </a:blip>
          <a:srcRect b="0" l="0" r="0" t="0"/>
          <a:stretch/>
        </p:blipFill>
        <p:spPr>
          <a:xfrm>
            <a:off x="5039871" y="1960405"/>
            <a:ext cx="3910329" cy="20191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159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Why is this approach better that counting?</a:t>
            </a:r>
            <a:endParaRPr i="1">
              <a:latin typeface="Lora"/>
              <a:ea typeface="Lora"/>
              <a:cs typeface="Lora"/>
              <a:sym typeface="Lora"/>
            </a:endParaRPr>
          </a:p>
        </p:txBody>
      </p:sp>
      <p:sp>
        <p:nvSpPr>
          <p:cNvPr id="192" name="Google Shape;192;p28"/>
          <p:cNvSpPr txBox="1"/>
          <p:nvPr>
            <p:ph idx="1" type="body"/>
          </p:nvPr>
        </p:nvSpPr>
        <p:spPr>
          <a:xfrm>
            <a:off x="311700" y="2302025"/>
            <a:ext cx="8520600" cy="1984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It yields </a:t>
            </a:r>
            <a:r>
              <a:rPr b="1" lang="en" sz="1600">
                <a:latin typeface="Lora"/>
                <a:ea typeface="Lora"/>
                <a:cs typeface="Lora"/>
                <a:sym typeface="Lora"/>
              </a:rPr>
              <a:t>better performance</a:t>
            </a:r>
            <a:r>
              <a:rPr lang="en" sz="1600">
                <a:latin typeface="Lora"/>
                <a:ea typeface="Lora"/>
                <a:cs typeface="Lora"/>
                <a:sym typeface="Lora"/>
              </a:rPr>
              <a:t> across the spectrum</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Smaller </a:t>
            </a:r>
            <a:r>
              <a:rPr lang="en" sz="1600">
                <a:latin typeface="Lora"/>
                <a:ea typeface="Lora"/>
                <a:cs typeface="Lora"/>
                <a:sym typeface="Lora"/>
              </a:rPr>
              <a:t>and </a:t>
            </a:r>
            <a:r>
              <a:rPr b="1" lang="en" sz="1600">
                <a:latin typeface="Lora"/>
                <a:ea typeface="Lora"/>
                <a:cs typeface="Lora"/>
                <a:sym typeface="Lora"/>
              </a:rPr>
              <a:t>dense vectors</a:t>
            </a:r>
            <a:endParaRPr b="1"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 you never need to store or output </a:t>
            </a:r>
            <a:r>
              <a:rPr b="1" i="1" lang="en" sz="1600">
                <a:latin typeface="Lora"/>
                <a:ea typeface="Lora"/>
                <a:cs typeface="Lora"/>
                <a:sym typeface="Lora"/>
              </a:rPr>
              <a:t>huge</a:t>
            </a:r>
            <a:r>
              <a:rPr b="1" lang="en" sz="1600">
                <a:latin typeface="Lora"/>
                <a:ea typeface="Lora"/>
                <a:cs typeface="Lora"/>
                <a:sym typeface="Lora"/>
              </a:rPr>
              <a:t> matrices</a:t>
            </a:r>
            <a:endParaRPr b="1"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 </a:t>
            </a:r>
            <a:r>
              <a:rPr b="1" lang="en" sz="1600">
                <a:latin typeface="Lora"/>
                <a:ea typeface="Lora"/>
                <a:cs typeface="Lora"/>
                <a:sym typeface="Lora"/>
              </a:rPr>
              <a:t>dense representations</a:t>
            </a:r>
            <a:r>
              <a:rPr lang="en" sz="1600">
                <a:latin typeface="Lora"/>
                <a:ea typeface="Lora"/>
                <a:cs typeface="Lora"/>
                <a:sym typeface="Lora"/>
              </a:rPr>
              <a:t> tend to generalize better</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It makes it virtually possible to scale the size of training corpora </a:t>
            </a:r>
            <a:r>
              <a:rPr b="1" lang="en" sz="1600">
                <a:latin typeface="Lora"/>
                <a:ea typeface="Lora"/>
                <a:cs typeface="Lora"/>
                <a:sym typeface="Lora"/>
              </a:rPr>
              <a:t>indefinitely</a:t>
            </a:r>
            <a:endParaRPr b="1" sz="1600">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1846200"/>
            <a:ext cx="8520600" cy="8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Lora"/>
                <a:ea typeface="Lora"/>
                <a:cs typeface="Lora"/>
                <a:sym typeface="Lora"/>
              </a:rPr>
              <a:t>Before we start, let’s take a look at a vector space, to see the outcome of this process.</a:t>
            </a:r>
            <a:endParaRPr i="1" sz="2200">
              <a:latin typeface="Lora"/>
              <a:ea typeface="Lora"/>
              <a:cs typeface="Lora"/>
              <a:sym typeface="Lora"/>
            </a:endParaRPr>
          </a:p>
        </p:txBody>
      </p:sp>
      <p:sp>
        <p:nvSpPr>
          <p:cNvPr id="198" name="Google Shape;198;p29"/>
          <p:cNvSpPr txBox="1"/>
          <p:nvPr>
            <p:ph idx="1" type="body"/>
          </p:nvPr>
        </p:nvSpPr>
        <p:spPr>
          <a:xfrm>
            <a:off x="1244850" y="2802400"/>
            <a:ext cx="6654300" cy="938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2500" u="sng">
                <a:solidFill>
                  <a:schemeClr val="hlink"/>
                </a:solidFill>
                <a:latin typeface="Lora"/>
                <a:ea typeface="Lora"/>
                <a:cs typeface="Lora"/>
                <a:sym typeface="Lora"/>
                <a:hlinkClick r:id="rId3"/>
              </a:rPr>
              <a:t>https://projector.tensorflow.org/</a:t>
            </a:r>
            <a:endParaRPr b="1" sz="2500">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overall logic</a:t>
            </a:r>
            <a:endParaRPr i="1">
              <a:latin typeface="Lora"/>
              <a:ea typeface="Lora"/>
              <a:cs typeface="Lora"/>
              <a:sym typeface="Lora"/>
            </a:endParaRPr>
          </a:p>
        </p:txBody>
      </p:sp>
      <p:sp>
        <p:nvSpPr>
          <p:cNvPr id="204" name="Google Shape;204;p30"/>
          <p:cNvSpPr txBox="1"/>
          <p:nvPr>
            <p:ph idx="1" type="body"/>
          </p:nvPr>
        </p:nvSpPr>
        <p:spPr>
          <a:xfrm>
            <a:off x="311700" y="1319154"/>
            <a:ext cx="8520600" cy="83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Lora"/>
                <a:ea typeface="Lora"/>
                <a:cs typeface="Lora"/>
                <a:sym typeface="Lora"/>
              </a:rPr>
              <a:t>Let’s focus on the </a:t>
            </a:r>
            <a:r>
              <a:rPr b="1" lang="en" sz="1600">
                <a:latin typeface="Lora"/>
                <a:ea typeface="Lora"/>
                <a:cs typeface="Lora"/>
                <a:sym typeface="Lora"/>
              </a:rPr>
              <a:t>skip-gram </a:t>
            </a:r>
            <a:r>
              <a:rPr lang="en" sz="1600">
                <a:latin typeface="Lora"/>
                <a:ea typeface="Lora"/>
                <a:cs typeface="Lora"/>
                <a:sym typeface="Lora"/>
              </a:rPr>
              <a:t>version of this model, and let’s get an intuitive understanding of how this works.</a:t>
            </a:r>
            <a:endParaRPr sz="1600">
              <a:latin typeface="Lora"/>
              <a:ea typeface="Lora"/>
              <a:cs typeface="Lora"/>
              <a:sym typeface="Lora"/>
            </a:endParaRPr>
          </a:p>
        </p:txBody>
      </p:sp>
      <p:pic>
        <p:nvPicPr>
          <p:cNvPr descr="equation" id="205" name="Google Shape;205;p30"/>
          <p:cNvPicPr preferRelativeResize="0"/>
          <p:nvPr/>
        </p:nvPicPr>
        <p:blipFill>
          <a:blip r:embed="rId3">
            <a:alphaModFix/>
          </a:blip>
          <a:stretch>
            <a:fillRect/>
          </a:stretch>
        </p:blipFill>
        <p:spPr>
          <a:xfrm>
            <a:off x="2929675" y="2857925"/>
            <a:ext cx="1120025" cy="1469675"/>
          </a:xfrm>
          <a:prstGeom prst="rect">
            <a:avLst/>
          </a:prstGeom>
          <a:noFill/>
          <a:ln>
            <a:noFill/>
          </a:ln>
        </p:spPr>
      </p:pic>
      <p:sp>
        <p:nvSpPr>
          <p:cNvPr id="206" name="Google Shape;206;p30"/>
          <p:cNvSpPr txBox="1"/>
          <p:nvPr/>
        </p:nvSpPr>
        <p:spPr>
          <a:xfrm rot="-5400000">
            <a:off x="2278925" y="3522175"/>
            <a:ext cx="83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n_words</a:t>
            </a:r>
            <a:endParaRPr sz="1200">
              <a:latin typeface="Lora"/>
              <a:ea typeface="Lora"/>
              <a:cs typeface="Lora"/>
              <a:sym typeface="Lora"/>
            </a:endParaRPr>
          </a:p>
        </p:txBody>
      </p:sp>
      <p:sp>
        <p:nvSpPr>
          <p:cNvPr id="207" name="Google Shape;207;p30"/>
          <p:cNvSpPr txBox="1"/>
          <p:nvPr/>
        </p:nvSpPr>
        <p:spPr>
          <a:xfrm>
            <a:off x="3127413" y="2569125"/>
            <a:ext cx="83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n_dims</a:t>
            </a:r>
            <a:endParaRPr sz="1200">
              <a:latin typeface="Lora"/>
              <a:ea typeface="Lora"/>
              <a:cs typeface="Lora"/>
              <a:sym typeface="Lora"/>
            </a:endParaRPr>
          </a:p>
        </p:txBody>
      </p:sp>
      <p:sp>
        <p:nvSpPr>
          <p:cNvPr id="208" name="Google Shape;208;p30"/>
          <p:cNvSpPr txBox="1"/>
          <p:nvPr/>
        </p:nvSpPr>
        <p:spPr>
          <a:xfrm>
            <a:off x="2688150" y="2251575"/>
            <a:ext cx="176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ora"/>
                <a:ea typeface="Lora"/>
                <a:cs typeface="Lora"/>
                <a:sym typeface="Lora"/>
              </a:rPr>
              <a:t>“center” vectors (V)</a:t>
            </a:r>
            <a:endParaRPr b="1" sz="1200">
              <a:latin typeface="Lora"/>
              <a:ea typeface="Lora"/>
              <a:cs typeface="Lora"/>
              <a:sym typeface="Lora"/>
            </a:endParaRPr>
          </a:p>
        </p:txBody>
      </p:sp>
      <p:pic>
        <p:nvPicPr>
          <p:cNvPr descr="equation" id="209" name="Google Shape;209;p30"/>
          <p:cNvPicPr preferRelativeResize="0"/>
          <p:nvPr/>
        </p:nvPicPr>
        <p:blipFill>
          <a:blip r:embed="rId3">
            <a:alphaModFix/>
          </a:blip>
          <a:stretch>
            <a:fillRect/>
          </a:stretch>
        </p:blipFill>
        <p:spPr>
          <a:xfrm>
            <a:off x="5638100" y="2857925"/>
            <a:ext cx="1120025" cy="1469675"/>
          </a:xfrm>
          <a:prstGeom prst="rect">
            <a:avLst/>
          </a:prstGeom>
          <a:noFill/>
          <a:ln>
            <a:noFill/>
          </a:ln>
        </p:spPr>
      </p:pic>
      <p:sp>
        <p:nvSpPr>
          <p:cNvPr id="210" name="Google Shape;210;p30"/>
          <p:cNvSpPr txBox="1"/>
          <p:nvPr/>
        </p:nvSpPr>
        <p:spPr>
          <a:xfrm rot="-5400000">
            <a:off x="5074550" y="3441650"/>
            <a:ext cx="83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n_words</a:t>
            </a:r>
            <a:endParaRPr sz="1200">
              <a:latin typeface="Lora"/>
              <a:ea typeface="Lora"/>
              <a:cs typeface="Lora"/>
              <a:sym typeface="Lora"/>
            </a:endParaRPr>
          </a:p>
        </p:txBody>
      </p:sp>
      <p:sp>
        <p:nvSpPr>
          <p:cNvPr id="211" name="Google Shape;211;p30"/>
          <p:cNvSpPr txBox="1"/>
          <p:nvPr/>
        </p:nvSpPr>
        <p:spPr>
          <a:xfrm>
            <a:off x="5835838" y="2569125"/>
            <a:ext cx="83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ora"/>
                <a:ea typeface="Lora"/>
                <a:cs typeface="Lora"/>
                <a:sym typeface="Lora"/>
              </a:rPr>
              <a:t>n_dims</a:t>
            </a:r>
            <a:endParaRPr sz="1200">
              <a:latin typeface="Lora"/>
              <a:ea typeface="Lora"/>
              <a:cs typeface="Lora"/>
              <a:sym typeface="Lora"/>
            </a:endParaRPr>
          </a:p>
        </p:txBody>
      </p:sp>
      <p:sp>
        <p:nvSpPr>
          <p:cNvPr id="212" name="Google Shape;212;p30"/>
          <p:cNvSpPr txBox="1"/>
          <p:nvPr/>
        </p:nvSpPr>
        <p:spPr>
          <a:xfrm>
            <a:off x="5305850" y="2251575"/>
            <a:ext cx="179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ora"/>
                <a:ea typeface="Lora"/>
                <a:cs typeface="Lora"/>
                <a:sym typeface="Lora"/>
              </a:rPr>
              <a:t>“context” vectors (U)</a:t>
            </a:r>
            <a:endParaRPr b="1" sz="1200">
              <a:latin typeface="Lora"/>
              <a:ea typeface="Lora"/>
              <a:cs typeface="Lora"/>
              <a:sym typeface="Lora"/>
            </a:endParaRPr>
          </a:p>
        </p:txBody>
      </p:sp>
      <p:sp>
        <p:nvSpPr>
          <p:cNvPr id="213" name="Google Shape;213;p30"/>
          <p:cNvSpPr txBox="1"/>
          <p:nvPr/>
        </p:nvSpPr>
        <p:spPr>
          <a:xfrm>
            <a:off x="2370075" y="4475675"/>
            <a:ext cx="23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is where we get vectors for the </a:t>
            </a:r>
            <a:r>
              <a:rPr b="1" lang="en" sz="1000">
                <a:latin typeface="Lora"/>
                <a:ea typeface="Lora"/>
                <a:cs typeface="Lora"/>
                <a:sym typeface="Lora"/>
              </a:rPr>
              <a:t>center</a:t>
            </a:r>
            <a:r>
              <a:rPr lang="en" sz="1000">
                <a:latin typeface="Lora"/>
                <a:ea typeface="Lora"/>
                <a:cs typeface="Lora"/>
                <a:sym typeface="Lora"/>
              </a:rPr>
              <a:t> word</a:t>
            </a:r>
            <a:endParaRPr sz="1000">
              <a:latin typeface="Lora"/>
              <a:ea typeface="Lora"/>
              <a:cs typeface="Lora"/>
              <a:sym typeface="Lora"/>
            </a:endParaRPr>
          </a:p>
        </p:txBody>
      </p:sp>
      <p:sp>
        <p:nvSpPr>
          <p:cNvPr id="214" name="Google Shape;214;p30"/>
          <p:cNvSpPr txBox="1"/>
          <p:nvPr/>
        </p:nvSpPr>
        <p:spPr>
          <a:xfrm>
            <a:off x="5334600" y="4475675"/>
            <a:ext cx="23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is where we get vectors for the </a:t>
            </a:r>
            <a:r>
              <a:rPr b="1" lang="en" sz="1000">
                <a:latin typeface="Lora"/>
                <a:ea typeface="Lora"/>
                <a:cs typeface="Lora"/>
                <a:sym typeface="Lora"/>
              </a:rPr>
              <a:t>context</a:t>
            </a:r>
            <a:r>
              <a:rPr lang="en" sz="1000">
                <a:latin typeface="Lora"/>
                <a:ea typeface="Lora"/>
                <a:cs typeface="Lora"/>
                <a:sym typeface="Lora"/>
              </a:rPr>
              <a:t> words</a:t>
            </a:r>
            <a:endParaRPr sz="1000">
              <a:latin typeface="Lora"/>
              <a:ea typeface="Lora"/>
              <a:cs typeface="Lora"/>
              <a:sym typeface="Lora"/>
            </a:endParaRPr>
          </a:p>
        </p:txBody>
      </p:sp>
      <p:sp>
        <p:nvSpPr>
          <p:cNvPr id="215" name="Google Shape;215;p30"/>
          <p:cNvSpPr txBox="1"/>
          <p:nvPr/>
        </p:nvSpPr>
        <p:spPr>
          <a:xfrm>
            <a:off x="583075" y="2938425"/>
            <a:ext cx="2346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{‘aardvark’: 1,</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a:t>
            </a:r>
            <a:r>
              <a:rPr lang="en" sz="1000">
                <a:latin typeface="Lora"/>
                <a:ea typeface="Lora"/>
                <a:cs typeface="Lora"/>
                <a:sym typeface="Lora"/>
              </a:rPr>
              <a:t>a</a:t>
            </a:r>
            <a:r>
              <a:rPr lang="en" sz="1000">
                <a:latin typeface="Lora"/>
                <a:ea typeface="Lora"/>
                <a:cs typeface="Lora"/>
                <a:sym typeface="Lora"/>
              </a:rPr>
              <a:t>bacus’: 2,</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a:t>
            </a:r>
            <a:r>
              <a:rPr lang="en" sz="1000">
                <a:latin typeface="Lora"/>
                <a:ea typeface="Lora"/>
                <a:cs typeface="Lora"/>
                <a:sym typeface="Lora"/>
              </a:rPr>
              <a:t>a</a:t>
            </a:r>
            <a:r>
              <a:rPr lang="en" sz="1000">
                <a:latin typeface="Lora"/>
                <a:ea typeface="Lora"/>
                <a:cs typeface="Lora"/>
                <a:sym typeface="Lora"/>
              </a:rPr>
              <a:t>pricot’: 3,</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‘zebra’: </a:t>
            </a:r>
            <a:r>
              <a:rPr i="1" lang="en" sz="1000">
                <a:latin typeface="Lora"/>
                <a:ea typeface="Lora"/>
                <a:cs typeface="Lora"/>
                <a:sym typeface="Lora"/>
              </a:rPr>
              <a:t>n</a:t>
            </a:r>
            <a:r>
              <a:rPr lang="en" sz="1000">
                <a:latin typeface="Lora"/>
                <a:ea typeface="Lora"/>
                <a:cs typeface="Lora"/>
                <a:sym typeface="Lora"/>
              </a:rPr>
              <a:t>}</a:t>
            </a:r>
            <a:endParaRPr sz="1000">
              <a:latin typeface="Lora"/>
              <a:ea typeface="Lora"/>
              <a:cs typeface="Lora"/>
              <a:sym typeface="Lora"/>
            </a:endParaRPr>
          </a:p>
        </p:txBody>
      </p:sp>
      <p:sp>
        <p:nvSpPr>
          <p:cNvPr id="216" name="Google Shape;216;p30"/>
          <p:cNvSpPr txBox="1"/>
          <p:nvPr/>
        </p:nvSpPr>
        <p:spPr>
          <a:xfrm>
            <a:off x="518275" y="2620875"/>
            <a:ext cx="143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ora"/>
                <a:ea typeface="Lora"/>
                <a:cs typeface="Lora"/>
                <a:sym typeface="Lora"/>
              </a:rPr>
              <a:t>vocabulary (W)</a:t>
            </a:r>
            <a:endParaRPr b="1" sz="12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version 1: softmax</a:t>
            </a:r>
            <a:endParaRPr i="1">
              <a:latin typeface="Lora"/>
              <a:ea typeface="Lora"/>
              <a:cs typeface="Lora"/>
              <a:sym typeface="Lora"/>
            </a:endParaRPr>
          </a:p>
        </p:txBody>
      </p:sp>
      <p:sp>
        <p:nvSpPr>
          <p:cNvPr id="222" name="Google Shape;222;p31"/>
          <p:cNvSpPr txBox="1"/>
          <p:nvPr>
            <p:ph idx="1" type="body"/>
          </p:nvPr>
        </p:nvSpPr>
        <p:spPr>
          <a:xfrm>
            <a:off x="311700" y="1319150"/>
            <a:ext cx="8520600" cy="2967000"/>
          </a:xfrm>
          <a:prstGeom prst="rect">
            <a:avLst/>
          </a:prstGeom>
        </p:spPr>
        <p:txBody>
          <a:bodyPr anchorCtr="0" anchor="t" bIns="91425" lIns="91425" spcFirstLastPara="1" rIns="91425" wrap="square" tIns="91425">
            <a:normAutofit fontScale="85000" lnSpcReduction="10000"/>
          </a:bodyPr>
          <a:lstStyle/>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Extract the vector representing the </a:t>
            </a:r>
            <a:r>
              <a:rPr b="1" lang="en" sz="1600">
                <a:latin typeface="Lora"/>
                <a:ea typeface="Lora"/>
                <a:cs typeface="Lora"/>
                <a:sym typeface="Lora"/>
              </a:rPr>
              <a:t>center word</a:t>
            </a:r>
            <a:r>
              <a:rPr lang="en" sz="1600">
                <a:latin typeface="Lora"/>
                <a:ea typeface="Lora"/>
                <a:cs typeface="Lora"/>
                <a:sym typeface="Lora"/>
              </a:rPr>
              <a:t> </a:t>
            </a:r>
            <a:r>
              <a:rPr i="1" lang="en" sz="1600">
                <a:latin typeface="Lora"/>
                <a:ea typeface="Lora"/>
                <a:cs typeface="Lora"/>
                <a:sym typeface="Lora"/>
              </a:rPr>
              <a:t>c</a:t>
            </a:r>
            <a:r>
              <a:rPr lang="en" sz="1600">
                <a:latin typeface="Lora"/>
                <a:ea typeface="Lora"/>
                <a:cs typeface="Lora"/>
                <a:sym typeface="Lora"/>
              </a:rPr>
              <a:t> from </a:t>
            </a:r>
            <a:r>
              <a:rPr i="1" lang="en" sz="1600">
                <a:latin typeface="Lora"/>
                <a:ea typeface="Lora"/>
                <a:cs typeface="Lora"/>
                <a:sym typeface="Lora"/>
              </a:rPr>
              <a:t>V</a:t>
            </a:r>
            <a:endParaRPr i="1" sz="1600">
              <a:latin typeface="Lora"/>
              <a:ea typeface="Lora"/>
              <a:cs typeface="Lora"/>
              <a:sym typeface="Lora"/>
            </a:endParaRPr>
          </a:p>
          <a:p>
            <a:pPr indent="0" lvl="0" marL="457200" rtl="0" algn="l">
              <a:spcBef>
                <a:spcPts val="0"/>
              </a:spcBef>
              <a:spcAft>
                <a:spcPts val="0"/>
              </a:spcAft>
              <a:buNone/>
            </a:pPr>
            <a:r>
              <a:t/>
            </a:r>
            <a:endParaRPr i="1"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Extract the vectors representing the </a:t>
            </a:r>
            <a:r>
              <a:rPr b="1" lang="en" sz="1600">
                <a:latin typeface="Lora"/>
                <a:ea typeface="Lora"/>
                <a:cs typeface="Lora"/>
                <a:sym typeface="Lora"/>
              </a:rPr>
              <a:t>context words</a:t>
            </a:r>
            <a:r>
              <a:rPr lang="en" sz="1600">
                <a:latin typeface="Lora"/>
                <a:ea typeface="Lora"/>
                <a:cs typeface="Lora"/>
                <a:sym typeface="Lora"/>
              </a:rPr>
              <a:t> </a:t>
            </a:r>
            <a:r>
              <a:rPr i="1" lang="en" sz="1600">
                <a:latin typeface="Lora"/>
                <a:ea typeface="Lora"/>
                <a:cs typeface="Lora"/>
                <a:sym typeface="Lora"/>
              </a:rPr>
              <a:t>o</a:t>
            </a:r>
            <a:r>
              <a:rPr lang="en" sz="1600">
                <a:latin typeface="Lora"/>
                <a:ea typeface="Lora"/>
                <a:cs typeface="Lora"/>
                <a:sym typeface="Lora"/>
              </a:rPr>
              <a:t> from </a:t>
            </a:r>
            <a:r>
              <a:rPr i="1" lang="en" sz="1600">
                <a:latin typeface="Lora"/>
                <a:ea typeface="Lora"/>
                <a:cs typeface="Lora"/>
                <a:sym typeface="Lora"/>
              </a:rPr>
              <a:t>U</a:t>
            </a:r>
            <a:endParaRPr i="1" sz="1600">
              <a:latin typeface="Lora"/>
              <a:ea typeface="Lora"/>
              <a:cs typeface="Lora"/>
              <a:sym typeface="Lora"/>
            </a:endParaRPr>
          </a:p>
          <a:p>
            <a:pPr indent="0" lvl="0" marL="45720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We want to compute the probability of each </a:t>
            </a:r>
            <a:r>
              <a:rPr i="1" lang="en" sz="1600">
                <a:latin typeface="Lora"/>
                <a:ea typeface="Lora"/>
                <a:cs typeface="Lora"/>
                <a:sym typeface="Lora"/>
              </a:rPr>
              <a:t>o </a:t>
            </a:r>
            <a:r>
              <a:rPr lang="en" sz="1600">
                <a:latin typeface="Lora"/>
                <a:ea typeface="Lora"/>
                <a:cs typeface="Lora"/>
                <a:sym typeface="Lora"/>
              </a:rPr>
              <a:t>being in the context of </a:t>
            </a:r>
            <a:r>
              <a:rPr i="1" lang="en" sz="1600">
                <a:latin typeface="Lora"/>
                <a:ea typeface="Lora"/>
                <a:cs typeface="Lora"/>
                <a:sym typeface="Lora"/>
              </a:rPr>
              <a:t>c</a:t>
            </a:r>
            <a:r>
              <a:rPr lang="en" sz="1600">
                <a:latin typeface="Lora"/>
                <a:ea typeface="Lora"/>
                <a:cs typeface="Lora"/>
                <a:sym typeface="Lora"/>
              </a:rPr>
              <a:t>, using their vectors</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We want </a:t>
            </a:r>
            <a:r>
              <a:rPr b="1" lang="en" sz="1600">
                <a:latin typeface="Lora"/>
                <a:ea typeface="Lora"/>
                <a:cs typeface="Lora"/>
                <a:sym typeface="Lora"/>
              </a:rPr>
              <a:t>high probability </a:t>
            </a:r>
            <a:r>
              <a:rPr lang="en" sz="1600">
                <a:latin typeface="Lora"/>
                <a:ea typeface="Lora"/>
                <a:cs typeface="Lora"/>
                <a:sym typeface="Lora"/>
              </a:rPr>
              <a:t>of co-occurrence</a:t>
            </a:r>
            <a:r>
              <a:rPr b="1" lang="en" sz="1600">
                <a:latin typeface="Lora"/>
                <a:ea typeface="Lora"/>
                <a:cs typeface="Lora"/>
                <a:sym typeface="Lora"/>
              </a:rPr>
              <a:t> </a:t>
            </a:r>
            <a:r>
              <a:rPr lang="en" sz="1600">
                <a:latin typeface="Lora"/>
                <a:ea typeface="Lora"/>
                <a:cs typeface="Lora"/>
                <a:sym typeface="Lora"/>
              </a:rPr>
              <a:t>for words that</a:t>
            </a:r>
            <a:r>
              <a:rPr lang="en" sz="1600">
                <a:latin typeface="Lora"/>
                <a:ea typeface="Lora"/>
                <a:cs typeface="Lora"/>
                <a:sym typeface="Lora"/>
              </a:rPr>
              <a:t> </a:t>
            </a:r>
            <a:r>
              <a:rPr i="1" lang="en" sz="1600">
                <a:latin typeface="Lora"/>
                <a:ea typeface="Lora"/>
                <a:cs typeface="Lora"/>
                <a:sym typeface="Lora"/>
              </a:rPr>
              <a:t>do </a:t>
            </a:r>
            <a:r>
              <a:rPr lang="en" sz="1600">
                <a:latin typeface="Lora"/>
                <a:ea typeface="Lora"/>
                <a:cs typeface="Lora"/>
                <a:sym typeface="Lora"/>
              </a:rPr>
              <a:t>co-occur with </a:t>
            </a:r>
            <a:r>
              <a:rPr i="1" lang="en" sz="1600">
                <a:latin typeface="Lora"/>
                <a:ea typeface="Lora"/>
                <a:cs typeface="Lora"/>
                <a:sym typeface="Lora"/>
              </a:rPr>
              <a:t>c </a:t>
            </a:r>
            <a:r>
              <a:rPr lang="en" sz="1600">
                <a:latin typeface="Lora"/>
                <a:ea typeface="Lora"/>
                <a:cs typeface="Lora"/>
                <a:sym typeface="Lora"/>
              </a:rPr>
              <a:t>in the data</a:t>
            </a:r>
            <a:endParaRPr sz="1600">
              <a:latin typeface="Lora"/>
              <a:ea typeface="Lora"/>
              <a:cs typeface="Lora"/>
              <a:sym typeface="Lora"/>
            </a:endParaRPr>
          </a:p>
          <a:p>
            <a:pPr indent="0" lvl="0" marL="45720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We compute the </a:t>
            </a:r>
            <a:r>
              <a:rPr b="1" lang="en" sz="1600">
                <a:latin typeface="Lora"/>
                <a:ea typeface="Lora"/>
                <a:cs typeface="Lora"/>
                <a:sym typeface="Lora"/>
              </a:rPr>
              <a:t>dot product of any pair of center/context vectors</a:t>
            </a:r>
            <a:r>
              <a:rPr lang="en" sz="1600">
                <a:latin typeface="Lora"/>
                <a:ea typeface="Lora"/>
                <a:cs typeface="Lora"/>
                <a:sym typeface="Lora"/>
              </a:rPr>
              <a:t>, and apply some additional transformation that turns these quantities into probabilities</a:t>
            </a:r>
            <a:endParaRPr sz="1600">
              <a:latin typeface="Lora"/>
              <a:ea typeface="Lora"/>
              <a:cs typeface="Lora"/>
              <a:sym typeface="Lora"/>
            </a:endParaRPr>
          </a:p>
          <a:p>
            <a:pPr indent="0" lvl="0" marL="45720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Are these probabilities high? If not, we need to </a:t>
            </a:r>
            <a:r>
              <a:rPr b="1" lang="en" sz="1600">
                <a:latin typeface="Lora"/>
                <a:ea typeface="Lora"/>
                <a:cs typeface="Lora"/>
                <a:sym typeface="Lora"/>
              </a:rPr>
              <a:t>update</a:t>
            </a:r>
            <a:r>
              <a:rPr lang="en" sz="1600">
                <a:latin typeface="Lora"/>
                <a:ea typeface="Lora"/>
                <a:cs typeface="Lora"/>
                <a:sym typeface="Lora"/>
              </a:rPr>
              <a:t> our </a:t>
            </a:r>
            <a:r>
              <a:rPr b="1" lang="en" sz="1600">
                <a:latin typeface="Lora"/>
                <a:ea typeface="Lora"/>
                <a:cs typeface="Lora"/>
                <a:sym typeface="Lora"/>
              </a:rPr>
              <a:t>vectors</a:t>
            </a:r>
            <a:r>
              <a:rPr lang="en" sz="1600">
                <a:latin typeface="Lora"/>
                <a:ea typeface="Lora"/>
                <a:cs typeface="Lora"/>
                <a:sym typeface="Lora"/>
              </a:rPr>
              <a:t>!</a:t>
            </a:r>
            <a:endParaRPr sz="1600">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version 2: negative sampling</a:t>
            </a:r>
            <a:endParaRPr i="1">
              <a:latin typeface="Lora"/>
              <a:ea typeface="Lora"/>
              <a:cs typeface="Lora"/>
              <a:sym typeface="Lora"/>
            </a:endParaRPr>
          </a:p>
        </p:txBody>
      </p:sp>
      <p:sp>
        <p:nvSpPr>
          <p:cNvPr id="228" name="Google Shape;228;p32"/>
          <p:cNvSpPr txBox="1"/>
          <p:nvPr>
            <p:ph idx="1" type="body"/>
          </p:nvPr>
        </p:nvSpPr>
        <p:spPr>
          <a:xfrm>
            <a:off x="311700" y="1319150"/>
            <a:ext cx="8520600" cy="33264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Clr>
                <a:srgbClr val="434343"/>
              </a:buClr>
              <a:buSzPct val="100000"/>
              <a:buFont typeface="Lora"/>
              <a:buAutoNum type="arabicPeriod"/>
            </a:pPr>
            <a:r>
              <a:rPr lang="en" sz="1600">
                <a:solidFill>
                  <a:srgbClr val="434343"/>
                </a:solidFill>
                <a:latin typeface="Lora"/>
                <a:ea typeface="Lora"/>
                <a:cs typeface="Lora"/>
                <a:sym typeface="Lora"/>
              </a:rPr>
              <a:t>Extract the vector representing the </a:t>
            </a:r>
            <a:r>
              <a:rPr b="1" lang="en" sz="1600">
                <a:solidFill>
                  <a:srgbClr val="434343"/>
                </a:solidFill>
                <a:latin typeface="Lora"/>
                <a:ea typeface="Lora"/>
                <a:cs typeface="Lora"/>
                <a:sym typeface="Lora"/>
              </a:rPr>
              <a:t>center word</a:t>
            </a:r>
            <a:r>
              <a:rPr lang="en" sz="1600">
                <a:solidFill>
                  <a:srgbClr val="434343"/>
                </a:solidFill>
                <a:latin typeface="Lora"/>
                <a:ea typeface="Lora"/>
                <a:cs typeface="Lora"/>
                <a:sym typeface="Lora"/>
              </a:rPr>
              <a:t> </a:t>
            </a:r>
            <a:r>
              <a:rPr i="1" lang="en" sz="1600">
                <a:solidFill>
                  <a:srgbClr val="434343"/>
                </a:solidFill>
                <a:latin typeface="Lora"/>
                <a:ea typeface="Lora"/>
                <a:cs typeface="Lora"/>
                <a:sym typeface="Lora"/>
              </a:rPr>
              <a:t>c</a:t>
            </a:r>
            <a:r>
              <a:rPr lang="en" sz="1600">
                <a:solidFill>
                  <a:srgbClr val="434343"/>
                </a:solidFill>
                <a:latin typeface="Lora"/>
                <a:ea typeface="Lora"/>
                <a:cs typeface="Lora"/>
                <a:sym typeface="Lora"/>
              </a:rPr>
              <a:t> from </a:t>
            </a:r>
            <a:r>
              <a:rPr i="1" lang="en" sz="1600">
                <a:solidFill>
                  <a:srgbClr val="434343"/>
                </a:solidFill>
                <a:latin typeface="Lora"/>
                <a:ea typeface="Lora"/>
                <a:cs typeface="Lora"/>
                <a:sym typeface="Lora"/>
              </a:rPr>
              <a:t>V</a:t>
            </a:r>
            <a:endParaRPr i="1" sz="1600">
              <a:solidFill>
                <a:srgbClr val="434343"/>
              </a:solidFill>
              <a:latin typeface="Lora"/>
              <a:ea typeface="Lora"/>
              <a:cs typeface="Lora"/>
              <a:sym typeface="Lora"/>
            </a:endParaRPr>
          </a:p>
          <a:p>
            <a:pPr indent="0" lvl="0" marL="457200" rtl="0" algn="l">
              <a:spcBef>
                <a:spcPts val="0"/>
              </a:spcBef>
              <a:spcAft>
                <a:spcPts val="0"/>
              </a:spcAft>
              <a:buNone/>
            </a:pPr>
            <a:r>
              <a:t/>
            </a:r>
            <a:endParaRPr i="1" sz="1600">
              <a:solidFill>
                <a:srgbClr val="434343"/>
              </a:solidFill>
              <a:latin typeface="Lora"/>
              <a:ea typeface="Lora"/>
              <a:cs typeface="Lora"/>
              <a:sym typeface="Lora"/>
            </a:endParaRPr>
          </a:p>
          <a:p>
            <a:pPr indent="-307340" lvl="0" marL="457200" rtl="0" algn="l">
              <a:spcBef>
                <a:spcPts val="0"/>
              </a:spcBef>
              <a:spcAft>
                <a:spcPts val="0"/>
              </a:spcAft>
              <a:buClr>
                <a:srgbClr val="434343"/>
              </a:buClr>
              <a:buSzPct val="100000"/>
              <a:buFont typeface="Lora"/>
              <a:buAutoNum type="arabicPeriod"/>
            </a:pPr>
            <a:r>
              <a:rPr lang="en" sz="1600">
                <a:solidFill>
                  <a:srgbClr val="434343"/>
                </a:solidFill>
                <a:latin typeface="Lora"/>
                <a:ea typeface="Lora"/>
                <a:cs typeface="Lora"/>
                <a:sym typeface="Lora"/>
              </a:rPr>
              <a:t>Extract the vectors representing the </a:t>
            </a:r>
            <a:r>
              <a:rPr b="1" lang="en" sz="1600">
                <a:solidFill>
                  <a:srgbClr val="434343"/>
                </a:solidFill>
                <a:latin typeface="Lora"/>
                <a:ea typeface="Lora"/>
                <a:cs typeface="Lora"/>
                <a:sym typeface="Lora"/>
              </a:rPr>
              <a:t>context words</a:t>
            </a:r>
            <a:r>
              <a:rPr lang="en" sz="1600">
                <a:solidFill>
                  <a:srgbClr val="434343"/>
                </a:solidFill>
                <a:latin typeface="Lora"/>
                <a:ea typeface="Lora"/>
                <a:cs typeface="Lora"/>
                <a:sym typeface="Lora"/>
              </a:rPr>
              <a:t> </a:t>
            </a:r>
            <a:r>
              <a:rPr i="1" lang="en" sz="1600">
                <a:solidFill>
                  <a:srgbClr val="434343"/>
                </a:solidFill>
                <a:latin typeface="Lora"/>
                <a:ea typeface="Lora"/>
                <a:cs typeface="Lora"/>
                <a:sym typeface="Lora"/>
              </a:rPr>
              <a:t>o</a:t>
            </a:r>
            <a:r>
              <a:rPr lang="en" sz="1600">
                <a:solidFill>
                  <a:srgbClr val="434343"/>
                </a:solidFill>
                <a:latin typeface="Lora"/>
                <a:ea typeface="Lora"/>
                <a:cs typeface="Lora"/>
                <a:sym typeface="Lora"/>
              </a:rPr>
              <a:t> from </a:t>
            </a:r>
            <a:r>
              <a:rPr i="1" lang="en" sz="1600">
                <a:solidFill>
                  <a:srgbClr val="434343"/>
                </a:solidFill>
                <a:latin typeface="Lora"/>
                <a:ea typeface="Lora"/>
                <a:cs typeface="Lora"/>
                <a:sym typeface="Lora"/>
              </a:rPr>
              <a:t>U</a:t>
            </a:r>
            <a:endParaRPr i="1" sz="1600">
              <a:solidFill>
                <a:srgbClr val="434343"/>
              </a:solidFill>
              <a:latin typeface="Lora"/>
              <a:ea typeface="Lora"/>
              <a:cs typeface="Lora"/>
              <a:sym typeface="Lora"/>
            </a:endParaRPr>
          </a:p>
          <a:p>
            <a:pPr indent="0" lvl="0" marL="0" rtl="0" algn="l">
              <a:spcBef>
                <a:spcPts val="0"/>
              </a:spcBef>
              <a:spcAft>
                <a:spcPts val="0"/>
              </a:spcAft>
              <a:buNone/>
            </a:pPr>
            <a:r>
              <a:t/>
            </a:r>
            <a:endParaRPr i="1" sz="1600">
              <a:solidFill>
                <a:srgbClr val="434343"/>
              </a:solidFill>
              <a:latin typeface="Lora"/>
              <a:ea typeface="Lora"/>
              <a:cs typeface="Lora"/>
              <a:sym typeface="Lora"/>
            </a:endParaRPr>
          </a:p>
          <a:p>
            <a:pPr indent="-307340" lvl="0" marL="457200" rtl="0" algn="l">
              <a:spcBef>
                <a:spcPts val="0"/>
              </a:spcBef>
              <a:spcAft>
                <a:spcPts val="0"/>
              </a:spcAft>
              <a:buClr>
                <a:srgbClr val="CC0000"/>
              </a:buClr>
              <a:buSzPct val="100000"/>
              <a:buFont typeface="Lora"/>
              <a:buAutoNum type="arabicPeriod"/>
            </a:pPr>
            <a:r>
              <a:rPr lang="en" sz="1600">
                <a:solidFill>
                  <a:srgbClr val="CC0000"/>
                </a:solidFill>
                <a:latin typeface="Lora"/>
                <a:ea typeface="Lora"/>
                <a:cs typeface="Lora"/>
                <a:sym typeface="Lora"/>
              </a:rPr>
              <a:t>For each context word, </a:t>
            </a:r>
            <a:r>
              <a:rPr b="1" lang="en" sz="1600">
                <a:solidFill>
                  <a:srgbClr val="CC0000"/>
                </a:solidFill>
                <a:latin typeface="Lora"/>
                <a:ea typeface="Lora"/>
                <a:cs typeface="Lora"/>
                <a:sym typeface="Lora"/>
              </a:rPr>
              <a:t>we sample </a:t>
            </a:r>
            <a:r>
              <a:rPr b="1" i="1" lang="en" sz="1600">
                <a:solidFill>
                  <a:srgbClr val="CC0000"/>
                </a:solidFill>
                <a:latin typeface="Lora"/>
                <a:ea typeface="Lora"/>
                <a:cs typeface="Lora"/>
                <a:sym typeface="Lora"/>
              </a:rPr>
              <a:t>n </a:t>
            </a:r>
            <a:r>
              <a:rPr b="1" lang="en" sz="1600">
                <a:solidFill>
                  <a:srgbClr val="CC0000"/>
                </a:solidFill>
                <a:latin typeface="Lora"/>
                <a:ea typeface="Lora"/>
                <a:cs typeface="Lora"/>
                <a:sym typeface="Lora"/>
              </a:rPr>
              <a:t>words from the vocabulary which are </a:t>
            </a:r>
            <a:r>
              <a:rPr b="1" i="1" lang="en" sz="1600">
                <a:solidFill>
                  <a:srgbClr val="CC0000"/>
                </a:solidFill>
                <a:latin typeface="Lora"/>
                <a:ea typeface="Lora"/>
                <a:cs typeface="Lora"/>
                <a:sym typeface="Lora"/>
              </a:rPr>
              <a:t>not </a:t>
            </a:r>
            <a:r>
              <a:rPr b="1" lang="en" sz="1600">
                <a:solidFill>
                  <a:srgbClr val="CC0000"/>
                </a:solidFill>
                <a:latin typeface="Lora"/>
                <a:ea typeface="Lora"/>
                <a:cs typeface="Lora"/>
                <a:sym typeface="Lora"/>
              </a:rPr>
              <a:t>part of </a:t>
            </a:r>
            <a:r>
              <a:rPr b="1" i="1" lang="en" sz="1600">
                <a:solidFill>
                  <a:srgbClr val="CC0000"/>
                </a:solidFill>
                <a:latin typeface="Lora"/>
                <a:ea typeface="Lora"/>
                <a:cs typeface="Lora"/>
                <a:sym typeface="Lora"/>
              </a:rPr>
              <a:t>c</a:t>
            </a:r>
            <a:r>
              <a:rPr b="1" lang="en" sz="1600">
                <a:solidFill>
                  <a:srgbClr val="CC0000"/>
                </a:solidFill>
                <a:latin typeface="Lora"/>
                <a:ea typeface="Lora"/>
                <a:cs typeface="Lora"/>
                <a:sym typeface="Lora"/>
              </a:rPr>
              <a:t>’s context (negative samples)</a:t>
            </a:r>
            <a:endParaRPr b="1" sz="1600">
              <a:solidFill>
                <a:srgbClr val="CC0000"/>
              </a:solidFill>
              <a:latin typeface="Lora"/>
              <a:ea typeface="Lora"/>
              <a:cs typeface="Lora"/>
              <a:sym typeface="Lora"/>
            </a:endParaRPr>
          </a:p>
          <a:p>
            <a:pPr indent="0" lvl="0" marL="457200" rtl="0" algn="l">
              <a:spcBef>
                <a:spcPts val="0"/>
              </a:spcBef>
              <a:spcAft>
                <a:spcPts val="0"/>
              </a:spcAft>
              <a:buNone/>
            </a:pPr>
            <a:r>
              <a:t/>
            </a:r>
            <a:endParaRPr sz="1600">
              <a:solidFill>
                <a:srgbClr val="434343"/>
              </a:solidFill>
              <a:latin typeface="Lora"/>
              <a:ea typeface="Lora"/>
              <a:cs typeface="Lora"/>
              <a:sym typeface="Lora"/>
            </a:endParaRPr>
          </a:p>
          <a:p>
            <a:pPr indent="-307340" lvl="0" marL="457200" rtl="0" algn="l">
              <a:spcBef>
                <a:spcPts val="0"/>
              </a:spcBef>
              <a:spcAft>
                <a:spcPts val="0"/>
              </a:spcAft>
              <a:buClr>
                <a:srgbClr val="CC0000"/>
              </a:buClr>
              <a:buSzPct val="100000"/>
              <a:buFont typeface="Lora"/>
              <a:buAutoNum type="arabicPeriod"/>
            </a:pPr>
            <a:r>
              <a:rPr lang="en" sz="1600">
                <a:solidFill>
                  <a:srgbClr val="CC0000"/>
                </a:solidFill>
                <a:latin typeface="Lora"/>
                <a:ea typeface="Lora"/>
                <a:cs typeface="Lora"/>
                <a:sym typeface="Lora"/>
              </a:rPr>
              <a:t>We want to compute the probability of </a:t>
            </a:r>
            <a:r>
              <a:rPr b="1" lang="en" sz="1600">
                <a:solidFill>
                  <a:srgbClr val="CC0000"/>
                </a:solidFill>
                <a:latin typeface="Lora"/>
                <a:ea typeface="Lora"/>
                <a:cs typeface="Lora"/>
                <a:sym typeface="Lora"/>
              </a:rPr>
              <a:t>positive samples </a:t>
            </a:r>
            <a:r>
              <a:rPr lang="en" sz="1600">
                <a:solidFill>
                  <a:srgbClr val="CC0000"/>
                </a:solidFill>
                <a:latin typeface="Lora"/>
                <a:ea typeface="Lora"/>
                <a:cs typeface="Lora"/>
                <a:sym typeface="Lora"/>
              </a:rPr>
              <a:t>and</a:t>
            </a:r>
            <a:r>
              <a:rPr b="1" lang="en" sz="1600">
                <a:solidFill>
                  <a:srgbClr val="CC0000"/>
                </a:solidFill>
                <a:latin typeface="Lora"/>
                <a:ea typeface="Lora"/>
                <a:cs typeface="Lora"/>
                <a:sym typeface="Lora"/>
              </a:rPr>
              <a:t> negative samples</a:t>
            </a:r>
            <a:r>
              <a:rPr i="1" lang="en" sz="1600">
                <a:solidFill>
                  <a:srgbClr val="CC0000"/>
                </a:solidFill>
                <a:latin typeface="Lora"/>
                <a:ea typeface="Lora"/>
                <a:cs typeface="Lora"/>
                <a:sym typeface="Lora"/>
              </a:rPr>
              <a:t> </a:t>
            </a:r>
            <a:r>
              <a:rPr lang="en" sz="1600">
                <a:solidFill>
                  <a:srgbClr val="CC0000"/>
                </a:solidFill>
                <a:latin typeface="Lora"/>
                <a:ea typeface="Lora"/>
                <a:cs typeface="Lora"/>
                <a:sym typeface="Lora"/>
              </a:rPr>
              <a:t>being in the context of </a:t>
            </a:r>
            <a:r>
              <a:rPr i="1" lang="en" sz="1600">
                <a:solidFill>
                  <a:srgbClr val="CC0000"/>
                </a:solidFill>
                <a:latin typeface="Lora"/>
                <a:ea typeface="Lora"/>
                <a:cs typeface="Lora"/>
                <a:sym typeface="Lora"/>
              </a:rPr>
              <a:t>c</a:t>
            </a:r>
            <a:endParaRPr sz="1600">
              <a:solidFill>
                <a:srgbClr val="CC0000"/>
              </a:solidFill>
              <a:latin typeface="Lora"/>
              <a:ea typeface="Lora"/>
              <a:cs typeface="Lora"/>
              <a:sym typeface="Lora"/>
            </a:endParaRPr>
          </a:p>
          <a:p>
            <a:pPr indent="0" lvl="0" marL="0" rtl="0" algn="l">
              <a:spcBef>
                <a:spcPts val="0"/>
              </a:spcBef>
              <a:spcAft>
                <a:spcPts val="0"/>
              </a:spcAft>
              <a:buNone/>
            </a:pPr>
            <a:r>
              <a:t/>
            </a:r>
            <a:endParaRPr sz="1600">
              <a:solidFill>
                <a:srgbClr val="434343"/>
              </a:solidFill>
              <a:latin typeface="Lora"/>
              <a:ea typeface="Lora"/>
              <a:cs typeface="Lora"/>
              <a:sym typeface="Lora"/>
            </a:endParaRPr>
          </a:p>
          <a:p>
            <a:pPr indent="-307340" lvl="0" marL="457200" rtl="0" algn="l">
              <a:spcBef>
                <a:spcPts val="0"/>
              </a:spcBef>
              <a:spcAft>
                <a:spcPts val="0"/>
              </a:spcAft>
              <a:buClr>
                <a:srgbClr val="CC0000"/>
              </a:buClr>
              <a:buSzPct val="100000"/>
              <a:buFont typeface="Lora"/>
              <a:buAutoNum type="arabicPeriod"/>
            </a:pPr>
            <a:r>
              <a:rPr lang="en" sz="1600">
                <a:solidFill>
                  <a:srgbClr val="CC0000"/>
                </a:solidFill>
                <a:latin typeface="Lora"/>
                <a:ea typeface="Lora"/>
                <a:cs typeface="Lora"/>
                <a:sym typeface="Lora"/>
              </a:rPr>
              <a:t>We want positive samples to yield </a:t>
            </a:r>
            <a:r>
              <a:rPr b="1" lang="en" sz="1600">
                <a:solidFill>
                  <a:srgbClr val="CC0000"/>
                </a:solidFill>
                <a:latin typeface="Lora"/>
                <a:ea typeface="Lora"/>
                <a:cs typeface="Lora"/>
                <a:sym typeface="Lora"/>
              </a:rPr>
              <a:t>high probability</a:t>
            </a:r>
            <a:r>
              <a:rPr lang="en" sz="1600">
                <a:solidFill>
                  <a:srgbClr val="CC0000"/>
                </a:solidFill>
                <a:latin typeface="Lora"/>
                <a:ea typeface="Lora"/>
                <a:cs typeface="Lora"/>
                <a:sym typeface="Lora"/>
              </a:rPr>
              <a:t>, and </a:t>
            </a:r>
            <a:r>
              <a:rPr b="1" lang="en" sz="1600">
                <a:solidFill>
                  <a:srgbClr val="CC0000"/>
                </a:solidFill>
                <a:latin typeface="Lora"/>
                <a:ea typeface="Lora"/>
                <a:cs typeface="Lora"/>
                <a:sym typeface="Lora"/>
              </a:rPr>
              <a:t>negative samples </a:t>
            </a:r>
            <a:r>
              <a:rPr lang="en" sz="1600">
                <a:solidFill>
                  <a:srgbClr val="CC0000"/>
                </a:solidFill>
                <a:latin typeface="Lora"/>
                <a:ea typeface="Lora"/>
                <a:cs typeface="Lora"/>
                <a:sym typeface="Lora"/>
              </a:rPr>
              <a:t>to yield </a:t>
            </a:r>
            <a:r>
              <a:rPr b="1" lang="en" sz="1600">
                <a:solidFill>
                  <a:srgbClr val="CC0000"/>
                </a:solidFill>
                <a:latin typeface="Lora"/>
                <a:ea typeface="Lora"/>
                <a:cs typeface="Lora"/>
                <a:sym typeface="Lora"/>
              </a:rPr>
              <a:t>low probability</a:t>
            </a:r>
            <a:endParaRPr b="1" sz="1600">
              <a:solidFill>
                <a:srgbClr val="CC0000"/>
              </a:solidFill>
              <a:latin typeface="Lora"/>
              <a:ea typeface="Lora"/>
              <a:cs typeface="Lora"/>
              <a:sym typeface="Lora"/>
            </a:endParaRPr>
          </a:p>
          <a:p>
            <a:pPr indent="0" lvl="0" marL="457200" rtl="0" algn="l">
              <a:spcBef>
                <a:spcPts val="0"/>
              </a:spcBef>
              <a:spcAft>
                <a:spcPts val="0"/>
              </a:spcAft>
              <a:buNone/>
            </a:pPr>
            <a:r>
              <a:t/>
            </a:r>
            <a:endParaRPr sz="1600">
              <a:solidFill>
                <a:srgbClr val="434343"/>
              </a:solidFill>
              <a:latin typeface="Lora"/>
              <a:ea typeface="Lora"/>
              <a:cs typeface="Lora"/>
              <a:sym typeface="Lora"/>
            </a:endParaRPr>
          </a:p>
          <a:p>
            <a:pPr indent="-307340" lvl="0" marL="457200" rtl="0" algn="l">
              <a:spcBef>
                <a:spcPts val="0"/>
              </a:spcBef>
              <a:spcAft>
                <a:spcPts val="0"/>
              </a:spcAft>
              <a:buClr>
                <a:srgbClr val="434343"/>
              </a:buClr>
              <a:buSzPct val="100000"/>
              <a:buFont typeface="Lora"/>
              <a:buAutoNum type="arabicPeriod"/>
            </a:pPr>
            <a:r>
              <a:rPr lang="en" sz="1600">
                <a:solidFill>
                  <a:srgbClr val="434343"/>
                </a:solidFill>
                <a:latin typeface="Lora"/>
                <a:ea typeface="Lora"/>
                <a:cs typeface="Lora"/>
                <a:sym typeface="Lora"/>
              </a:rPr>
              <a:t>We compute the </a:t>
            </a:r>
            <a:r>
              <a:rPr b="1" lang="en" sz="1600">
                <a:solidFill>
                  <a:srgbClr val="434343"/>
                </a:solidFill>
                <a:latin typeface="Lora"/>
                <a:ea typeface="Lora"/>
                <a:cs typeface="Lora"/>
                <a:sym typeface="Lora"/>
              </a:rPr>
              <a:t>dot product of each pair of vectors</a:t>
            </a:r>
            <a:r>
              <a:rPr lang="en" sz="1600">
                <a:solidFill>
                  <a:srgbClr val="434343"/>
                </a:solidFill>
                <a:latin typeface="Lora"/>
                <a:ea typeface="Lora"/>
                <a:cs typeface="Lora"/>
                <a:sym typeface="Lora"/>
              </a:rPr>
              <a:t>,</a:t>
            </a:r>
            <a:r>
              <a:rPr lang="en" sz="1600">
                <a:solidFill>
                  <a:srgbClr val="434343"/>
                </a:solidFill>
                <a:latin typeface="Lora"/>
                <a:ea typeface="Lora"/>
                <a:cs typeface="Lora"/>
                <a:sym typeface="Lora"/>
              </a:rPr>
              <a:t> and apply some additional transformation that turns these quantities into probabilities</a:t>
            </a:r>
            <a:endParaRPr sz="1600">
              <a:solidFill>
                <a:srgbClr val="434343"/>
              </a:solidFill>
              <a:latin typeface="Lora"/>
              <a:ea typeface="Lora"/>
              <a:cs typeface="Lora"/>
              <a:sym typeface="Lora"/>
            </a:endParaRPr>
          </a:p>
          <a:p>
            <a:pPr indent="0" lvl="0" marL="457200" rtl="0" algn="l">
              <a:spcBef>
                <a:spcPts val="0"/>
              </a:spcBef>
              <a:spcAft>
                <a:spcPts val="0"/>
              </a:spcAft>
              <a:buNone/>
            </a:pPr>
            <a:r>
              <a:t/>
            </a:r>
            <a:endParaRPr sz="1600">
              <a:solidFill>
                <a:srgbClr val="434343"/>
              </a:solidFill>
              <a:latin typeface="Lora"/>
              <a:ea typeface="Lora"/>
              <a:cs typeface="Lora"/>
              <a:sym typeface="Lora"/>
            </a:endParaRPr>
          </a:p>
          <a:p>
            <a:pPr indent="-307340" lvl="0" marL="457200" rtl="0" algn="l">
              <a:spcBef>
                <a:spcPts val="0"/>
              </a:spcBef>
              <a:spcAft>
                <a:spcPts val="0"/>
              </a:spcAft>
              <a:buClr>
                <a:srgbClr val="434343"/>
              </a:buClr>
              <a:buSzPct val="100000"/>
              <a:buFont typeface="Lora"/>
              <a:buAutoNum type="arabicPeriod"/>
            </a:pPr>
            <a:r>
              <a:rPr lang="en" sz="1600">
                <a:solidFill>
                  <a:srgbClr val="434343"/>
                </a:solidFill>
                <a:latin typeface="Lora"/>
                <a:ea typeface="Lora"/>
                <a:cs typeface="Lora"/>
                <a:sym typeface="Lora"/>
              </a:rPr>
              <a:t>Are these probabilities </a:t>
            </a:r>
            <a:r>
              <a:rPr b="1" lang="en" sz="1600">
                <a:solidFill>
                  <a:srgbClr val="434343"/>
                </a:solidFill>
                <a:latin typeface="Lora"/>
                <a:ea typeface="Lora"/>
                <a:cs typeface="Lora"/>
                <a:sym typeface="Lora"/>
              </a:rPr>
              <a:t>high for true context words</a:t>
            </a:r>
            <a:r>
              <a:rPr lang="en" sz="1600">
                <a:solidFill>
                  <a:srgbClr val="434343"/>
                </a:solidFill>
                <a:latin typeface="Lora"/>
                <a:ea typeface="Lora"/>
                <a:cs typeface="Lora"/>
                <a:sym typeface="Lora"/>
              </a:rPr>
              <a:t> and </a:t>
            </a:r>
            <a:r>
              <a:rPr b="1" lang="en" sz="1600">
                <a:solidFill>
                  <a:srgbClr val="434343"/>
                </a:solidFill>
                <a:latin typeface="Lora"/>
                <a:ea typeface="Lora"/>
                <a:cs typeface="Lora"/>
                <a:sym typeface="Lora"/>
              </a:rPr>
              <a:t>low for negative samples</a:t>
            </a:r>
            <a:r>
              <a:rPr lang="en" sz="1600">
                <a:solidFill>
                  <a:srgbClr val="434343"/>
                </a:solidFill>
                <a:latin typeface="Lora"/>
                <a:ea typeface="Lora"/>
                <a:cs typeface="Lora"/>
                <a:sym typeface="Lora"/>
              </a:rPr>
              <a:t>? If not, we need to </a:t>
            </a:r>
            <a:r>
              <a:rPr b="1" lang="en" sz="1600">
                <a:solidFill>
                  <a:srgbClr val="434343"/>
                </a:solidFill>
                <a:latin typeface="Lora"/>
                <a:ea typeface="Lora"/>
                <a:cs typeface="Lora"/>
                <a:sym typeface="Lora"/>
              </a:rPr>
              <a:t>update</a:t>
            </a:r>
            <a:r>
              <a:rPr lang="en" sz="1600">
                <a:solidFill>
                  <a:srgbClr val="434343"/>
                </a:solidFill>
                <a:latin typeface="Lora"/>
                <a:ea typeface="Lora"/>
                <a:cs typeface="Lora"/>
                <a:sym typeface="Lora"/>
              </a:rPr>
              <a:t> our </a:t>
            </a:r>
            <a:r>
              <a:rPr b="1" lang="en" sz="1600">
                <a:solidFill>
                  <a:srgbClr val="434343"/>
                </a:solidFill>
                <a:latin typeface="Lora"/>
                <a:ea typeface="Lora"/>
                <a:cs typeface="Lora"/>
                <a:sym typeface="Lora"/>
              </a:rPr>
              <a:t>vectors</a:t>
            </a:r>
            <a:r>
              <a:rPr lang="en" sz="1600">
                <a:solidFill>
                  <a:srgbClr val="434343"/>
                </a:solidFill>
                <a:latin typeface="Lora"/>
                <a:ea typeface="Lora"/>
                <a:cs typeface="Lora"/>
                <a:sym typeface="Lora"/>
              </a:rPr>
              <a:t>!</a:t>
            </a:r>
            <a:endParaRPr sz="1600">
              <a:solidFill>
                <a:srgbClr val="434343"/>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Recap: distributional semantics models</a:t>
            </a:r>
            <a:endParaRPr i="1">
              <a:latin typeface="Lora"/>
              <a:ea typeface="Lora"/>
              <a:cs typeface="Lora"/>
              <a:sym typeface="Lora"/>
            </a:endParaRPr>
          </a:p>
        </p:txBody>
      </p:sp>
      <p:sp>
        <p:nvSpPr>
          <p:cNvPr id="68" name="Google Shape;68;p15"/>
          <p:cNvSpPr txBox="1"/>
          <p:nvPr>
            <p:ph idx="1" type="body"/>
          </p:nvPr>
        </p:nvSpPr>
        <p:spPr>
          <a:xfrm>
            <a:off x="311700" y="2132725"/>
            <a:ext cx="8520600" cy="2249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b="1" lang="en" sz="1600">
                <a:latin typeface="Lora"/>
                <a:ea typeface="Lora"/>
                <a:cs typeface="Lora"/>
                <a:sym typeface="Lora"/>
              </a:rPr>
              <a:t>Distributional semantics</a:t>
            </a:r>
            <a:r>
              <a:rPr lang="en" sz="1600">
                <a:latin typeface="Lora"/>
                <a:ea typeface="Lora"/>
                <a:cs typeface="Lora"/>
                <a:sym typeface="Lora"/>
              </a:rPr>
              <a:t> is a useful way to think about meaning, as it allows to translate meaning into computational representations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A simple implementation: represent words as vectors of </a:t>
            </a:r>
            <a:r>
              <a:rPr b="1" lang="en" sz="1600">
                <a:latin typeface="Lora"/>
                <a:ea typeface="Lora"/>
                <a:cs typeface="Lora"/>
                <a:sym typeface="Lora"/>
              </a:rPr>
              <a:t>co-occurrence counts </a:t>
            </a:r>
            <a:r>
              <a:rPr lang="en" sz="1600">
                <a:latin typeface="Lora"/>
                <a:ea typeface="Lora"/>
                <a:cs typeface="Lora"/>
                <a:sym typeface="Lora"/>
              </a:rPr>
              <a:t>(in documents or in windows) with other words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The </a:t>
            </a:r>
            <a:r>
              <a:rPr b="1" lang="en" sz="1600">
                <a:latin typeface="Lora"/>
                <a:ea typeface="Lora"/>
                <a:cs typeface="Lora"/>
                <a:sym typeface="Lora"/>
              </a:rPr>
              <a:t>same applies to representing documents</a:t>
            </a:r>
            <a:r>
              <a:rPr lang="en" sz="1600">
                <a:latin typeface="Lora"/>
                <a:ea typeface="Lora"/>
                <a:cs typeface="Lora"/>
                <a:sym typeface="Lora"/>
              </a:rPr>
              <a:t> (e.g., for information retrieval)</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There are a few downsides to this, chief among them </a:t>
            </a:r>
            <a:r>
              <a:rPr b="1" lang="en" sz="1600">
                <a:latin typeface="Lora"/>
                <a:ea typeface="Lora"/>
                <a:cs typeface="Lora"/>
                <a:sym typeface="Lora"/>
              </a:rPr>
              <a:t>dimensionality</a:t>
            </a:r>
            <a:r>
              <a:rPr lang="en" sz="1600">
                <a:latin typeface="Lora"/>
                <a:ea typeface="Lora"/>
                <a:cs typeface="Lora"/>
                <a:sym typeface="Lora"/>
              </a:rPr>
              <a:t> and </a:t>
            </a:r>
            <a:r>
              <a:rPr b="1" lang="en" sz="1600">
                <a:latin typeface="Lora"/>
                <a:ea typeface="Lora"/>
                <a:cs typeface="Lora"/>
                <a:sym typeface="Lora"/>
              </a:rPr>
              <a:t>sparsity</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Vectors can be compressed and densified using </a:t>
            </a:r>
            <a:r>
              <a:rPr b="1" lang="en" sz="1600">
                <a:latin typeface="Lora"/>
                <a:ea typeface="Lora"/>
                <a:cs typeface="Lora"/>
                <a:sym typeface="Lora"/>
              </a:rPr>
              <a:t>dimensionality reduction</a:t>
            </a:r>
            <a:r>
              <a:rPr lang="en" sz="1600">
                <a:latin typeface="Lora"/>
                <a:ea typeface="Lora"/>
                <a:cs typeface="Lora"/>
                <a:sym typeface="Lora"/>
              </a:rPr>
              <a:t> (SVD)</a:t>
            </a:r>
            <a:endParaRPr sz="16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version 2: negative sampling</a:t>
            </a:r>
            <a:endParaRPr i="1">
              <a:latin typeface="Lora"/>
              <a:ea typeface="Lora"/>
              <a:cs typeface="Lora"/>
              <a:sym typeface="Lora"/>
            </a:endParaRPr>
          </a:p>
        </p:txBody>
      </p:sp>
      <p:sp>
        <p:nvSpPr>
          <p:cNvPr id="234" name="Google Shape;234;p33"/>
          <p:cNvSpPr txBox="1"/>
          <p:nvPr>
            <p:ph idx="1" type="body"/>
          </p:nvPr>
        </p:nvSpPr>
        <p:spPr>
          <a:xfrm>
            <a:off x="311700" y="1319150"/>
            <a:ext cx="8520600" cy="33264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Extract the vector representing the </a:t>
            </a:r>
            <a:r>
              <a:rPr b="1" lang="en" sz="1600">
                <a:solidFill>
                  <a:srgbClr val="D9D9D9"/>
                </a:solidFill>
                <a:latin typeface="Lora"/>
                <a:ea typeface="Lora"/>
                <a:cs typeface="Lora"/>
                <a:sym typeface="Lora"/>
              </a:rPr>
              <a:t>center word</a:t>
            </a:r>
            <a:r>
              <a:rPr lang="en" sz="1600">
                <a:solidFill>
                  <a:srgbClr val="D9D9D9"/>
                </a:solidFill>
                <a:latin typeface="Lora"/>
                <a:ea typeface="Lora"/>
                <a:cs typeface="Lora"/>
                <a:sym typeface="Lora"/>
              </a:rPr>
              <a:t> </a:t>
            </a:r>
            <a:r>
              <a:rPr i="1" lang="en" sz="1600">
                <a:solidFill>
                  <a:srgbClr val="D9D9D9"/>
                </a:solidFill>
                <a:latin typeface="Lora"/>
                <a:ea typeface="Lora"/>
                <a:cs typeface="Lora"/>
                <a:sym typeface="Lora"/>
              </a:rPr>
              <a:t>c</a:t>
            </a:r>
            <a:r>
              <a:rPr lang="en" sz="1600">
                <a:solidFill>
                  <a:srgbClr val="D9D9D9"/>
                </a:solidFill>
                <a:latin typeface="Lora"/>
                <a:ea typeface="Lora"/>
                <a:cs typeface="Lora"/>
                <a:sym typeface="Lora"/>
              </a:rPr>
              <a:t> from </a:t>
            </a:r>
            <a:r>
              <a:rPr i="1" lang="en" sz="1600">
                <a:solidFill>
                  <a:srgbClr val="D9D9D9"/>
                </a:solidFill>
                <a:latin typeface="Lora"/>
                <a:ea typeface="Lora"/>
                <a:cs typeface="Lora"/>
                <a:sym typeface="Lora"/>
              </a:rPr>
              <a:t>V</a:t>
            </a:r>
            <a:endParaRPr i="1" sz="1600">
              <a:solidFill>
                <a:srgbClr val="D9D9D9"/>
              </a:solidFill>
              <a:latin typeface="Lora"/>
              <a:ea typeface="Lora"/>
              <a:cs typeface="Lora"/>
              <a:sym typeface="Lora"/>
            </a:endParaRPr>
          </a:p>
          <a:p>
            <a:pPr indent="0" lvl="0" marL="457200" rtl="0" algn="l">
              <a:spcBef>
                <a:spcPts val="0"/>
              </a:spcBef>
              <a:spcAft>
                <a:spcPts val="0"/>
              </a:spcAft>
              <a:buNone/>
            </a:pPr>
            <a:r>
              <a:t/>
            </a:r>
            <a:endParaRPr i="1"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Extract the vectors representing the </a:t>
            </a:r>
            <a:r>
              <a:rPr b="1" lang="en" sz="1600">
                <a:solidFill>
                  <a:srgbClr val="D9D9D9"/>
                </a:solidFill>
                <a:latin typeface="Lora"/>
                <a:ea typeface="Lora"/>
                <a:cs typeface="Lora"/>
                <a:sym typeface="Lora"/>
              </a:rPr>
              <a:t>context words</a:t>
            </a:r>
            <a:r>
              <a:rPr lang="en" sz="1600">
                <a:solidFill>
                  <a:srgbClr val="D9D9D9"/>
                </a:solidFill>
                <a:latin typeface="Lora"/>
                <a:ea typeface="Lora"/>
                <a:cs typeface="Lora"/>
                <a:sym typeface="Lora"/>
              </a:rPr>
              <a:t> </a:t>
            </a:r>
            <a:r>
              <a:rPr i="1" lang="en" sz="1600">
                <a:solidFill>
                  <a:srgbClr val="D9D9D9"/>
                </a:solidFill>
                <a:latin typeface="Lora"/>
                <a:ea typeface="Lora"/>
                <a:cs typeface="Lora"/>
                <a:sym typeface="Lora"/>
              </a:rPr>
              <a:t>o</a:t>
            </a:r>
            <a:r>
              <a:rPr lang="en" sz="1600">
                <a:solidFill>
                  <a:srgbClr val="D9D9D9"/>
                </a:solidFill>
                <a:latin typeface="Lora"/>
                <a:ea typeface="Lora"/>
                <a:cs typeface="Lora"/>
                <a:sym typeface="Lora"/>
              </a:rPr>
              <a:t> from </a:t>
            </a:r>
            <a:r>
              <a:rPr i="1" lang="en" sz="1600">
                <a:solidFill>
                  <a:srgbClr val="D9D9D9"/>
                </a:solidFill>
                <a:latin typeface="Lora"/>
                <a:ea typeface="Lora"/>
                <a:cs typeface="Lora"/>
                <a:sym typeface="Lora"/>
              </a:rPr>
              <a:t>U</a:t>
            </a:r>
            <a:endParaRPr i="1" sz="1600">
              <a:solidFill>
                <a:srgbClr val="D9D9D9"/>
              </a:solidFill>
              <a:latin typeface="Lora"/>
              <a:ea typeface="Lora"/>
              <a:cs typeface="Lora"/>
              <a:sym typeface="Lora"/>
            </a:endParaRPr>
          </a:p>
          <a:p>
            <a:pPr indent="0" lvl="0" marL="0" rtl="0" algn="l">
              <a:spcBef>
                <a:spcPts val="0"/>
              </a:spcBef>
              <a:spcAft>
                <a:spcPts val="0"/>
              </a:spcAft>
              <a:buNone/>
            </a:pPr>
            <a:r>
              <a:t/>
            </a:r>
            <a:endParaRPr i="1"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For each context word, </a:t>
            </a:r>
            <a:r>
              <a:rPr b="1" lang="en" sz="1600">
                <a:solidFill>
                  <a:srgbClr val="D9D9D9"/>
                </a:solidFill>
                <a:latin typeface="Lora"/>
                <a:ea typeface="Lora"/>
                <a:cs typeface="Lora"/>
                <a:sym typeface="Lora"/>
              </a:rPr>
              <a:t>we sample </a:t>
            </a:r>
            <a:r>
              <a:rPr b="1" i="1" lang="en" sz="1600">
                <a:solidFill>
                  <a:srgbClr val="D9D9D9"/>
                </a:solidFill>
                <a:latin typeface="Lora"/>
                <a:ea typeface="Lora"/>
                <a:cs typeface="Lora"/>
                <a:sym typeface="Lora"/>
              </a:rPr>
              <a:t>n </a:t>
            </a:r>
            <a:r>
              <a:rPr b="1" lang="en" sz="1600">
                <a:solidFill>
                  <a:srgbClr val="D9D9D9"/>
                </a:solidFill>
                <a:latin typeface="Lora"/>
                <a:ea typeface="Lora"/>
                <a:cs typeface="Lora"/>
                <a:sym typeface="Lora"/>
              </a:rPr>
              <a:t>words from the vocabulary which are </a:t>
            </a:r>
            <a:r>
              <a:rPr b="1" i="1" lang="en" sz="1600">
                <a:solidFill>
                  <a:srgbClr val="D9D9D9"/>
                </a:solidFill>
                <a:latin typeface="Lora"/>
                <a:ea typeface="Lora"/>
                <a:cs typeface="Lora"/>
                <a:sym typeface="Lora"/>
              </a:rPr>
              <a:t>not </a:t>
            </a:r>
            <a:r>
              <a:rPr b="1" lang="en" sz="1600">
                <a:solidFill>
                  <a:srgbClr val="D9D9D9"/>
                </a:solidFill>
                <a:latin typeface="Lora"/>
                <a:ea typeface="Lora"/>
                <a:cs typeface="Lora"/>
                <a:sym typeface="Lora"/>
              </a:rPr>
              <a:t>part of </a:t>
            </a:r>
            <a:r>
              <a:rPr b="1" i="1" lang="en" sz="1600">
                <a:solidFill>
                  <a:srgbClr val="D9D9D9"/>
                </a:solidFill>
                <a:latin typeface="Lora"/>
                <a:ea typeface="Lora"/>
                <a:cs typeface="Lora"/>
                <a:sym typeface="Lora"/>
              </a:rPr>
              <a:t>c</a:t>
            </a:r>
            <a:r>
              <a:rPr b="1" lang="en" sz="1600">
                <a:solidFill>
                  <a:srgbClr val="D9D9D9"/>
                </a:solidFill>
                <a:latin typeface="Lora"/>
                <a:ea typeface="Lora"/>
                <a:cs typeface="Lora"/>
                <a:sym typeface="Lora"/>
              </a:rPr>
              <a:t>’s context (negative samples)</a:t>
            </a:r>
            <a:endParaRPr b="1" sz="1600">
              <a:solidFill>
                <a:srgbClr val="D9D9D9"/>
              </a:solidFill>
              <a:latin typeface="Lora"/>
              <a:ea typeface="Lora"/>
              <a:cs typeface="Lora"/>
              <a:sym typeface="Lora"/>
            </a:endParaRPr>
          </a:p>
          <a:p>
            <a:pPr indent="0" lvl="0" marL="457200" rtl="0" algn="l">
              <a:spcBef>
                <a:spcPts val="0"/>
              </a:spcBef>
              <a:spcAft>
                <a:spcPts val="0"/>
              </a:spcAft>
              <a:buNone/>
            </a:pPr>
            <a:r>
              <a:t/>
            </a:r>
            <a:endParaRPr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We want to compute the probability of </a:t>
            </a:r>
            <a:r>
              <a:rPr b="1" lang="en" sz="1600">
                <a:solidFill>
                  <a:srgbClr val="D9D9D9"/>
                </a:solidFill>
                <a:latin typeface="Lora"/>
                <a:ea typeface="Lora"/>
                <a:cs typeface="Lora"/>
                <a:sym typeface="Lora"/>
              </a:rPr>
              <a:t>positive samples </a:t>
            </a:r>
            <a:r>
              <a:rPr lang="en" sz="1600">
                <a:solidFill>
                  <a:srgbClr val="D9D9D9"/>
                </a:solidFill>
                <a:latin typeface="Lora"/>
                <a:ea typeface="Lora"/>
                <a:cs typeface="Lora"/>
                <a:sym typeface="Lora"/>
              </a:rPr>
              <a:t>and</a:t>
            </a:r>
            <a:r>
              <a:rPr b="1" lang="en" sz="1600">
                <a:solidFill>
                  <a:srgbClr val="D9D9D9"/>
                </a:solidFill>
                <a:latin typeface="Lora"/>
                <a:ea typeface="Lora"/>
                <a:cs typeface="Lora"/>
                <a:sym typeface="Lora"/>
              </a:rPr>
              <a:t> negative samples</a:t>
            </a:r>
            <a:r>
              <a:rPr i="1" lang="en" sz="1600">
                <a:solidFill>
                  <a:srgbClr val="D9D9D9"/>
                </a:solidFill>
                <a:latin typeface="Lora"/>
                <a:ea typeface="Lora"/>
                <a:cs typeface="Lora"/>
                <a:sym typeface="Lora"/>
              </a:rPr>
              <a:t> </a:t>
            </a:r>
            <a:r>
              <a:rPr lang="en" sz="1600">
                <a:solidFill>
                  <a:srgbClr val="D9D9D9"/>
                </a:solidFill>
                <a:latin typeface="Lora"/>
                <a:ea typeface="Lora"/>
                <a:cs typeface="Lora"/>
                <a:sym typeface="Lora"/>
              </a:rPr>
              <a:t>being in the context of </a:t>
            </a:r>
            <a:r>
              <a:rPr i="1" lang="en" sz="1600">
                <a:solidFill>
                  <a:srgbClr val="D9D9D9"/>
                </a:solidFill>
                <a:latin typeface="Lora"/>
                <a:ea typeface="Lora"/>
                <a:cs typeface="Lora"/>
                <a:sym typeface="Lora"/>
              </a:rPr>
              <a:t>c</a:t>
            </a:r>
            <a:endParaRPr sz="1600">
              <a:solidFill>
                <a:srgbClr val="D9D9D9"/>
              </a:solidFill>
              <a:latin typeface="Lora"/>
              <a:ea typeface="Lora"/>
              <a:cs typeface="Lora"/>
              <a:sym typeface="Lora"/>
            </a:endParaRPr>
          </a:p>
          <a:p>
            <a:pPr indent="0" lvl="0" marL="0" rtl="0" algn="l">
              <a:spcBef>
                <a:spcPts val="0"/>
              </a:spcBef>
              <a:spcAft>
                <a:spcPts val="0"/>
              </a:spcAft>
              <a:buNone/>
            </a:pPr>
            <a:r>
              <a:t/>
            </a:r>
            <a:endParaRPr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We want positive samples to yield </a:t>
            </a:r>
            <a:r>
              <a:rPr b="1" lang="en" sz="1600">
                <a:solidFill>
                  <a:srgbClr val="D9D9D9"/>
                </a:solidFill>
                <a:latin typeface="Lora"/>
                <a:ea typeface="Lora"/>
                <a:cs typeface="Lora"/>
                <a:sym typeface="Lora"/>
              </a:rPr>
              <a:t>high probability</a:t>
            </a:r>
            <a:r>
              <a:rPr lang="en" sz="1600">
                <a:solidFill>
                  <a:srgbClr val="D9D9D9"/>
                </a:solidFill>
                <a:latin typeface="Lora"/>
                <a:ea typeface="Lora"/>
                <a:cs typeface="Lora"/>
                <a:sym typeface="Lora"/>
              </a:rPr>
              <a:t>, and </a:t>
            </a:r>
            <a:r>
              <a:rPr b="1" lang="en" sz="1600">
                <a:solidFill>
                  <a:srgbClr val="D9D9D9"/>
                </a:solidFill>
                <a:latin typeface="Lora"/>
                <a:ea typeface="Lora"/>
                <a:cs typeface="Lora"/>
                <a:sym typeface="Lora"/>
              </a:rPr>
              <a:t>negative samples </a:t>
            </a:r>
            <a:r>
              <a:rPr lang="en" sz="1600">
                <a:solidFill>
                  <a:srgbClr val="D9D9D9"/>
                </a:solidFill>
                <a:latin typeface="Lora"/>
                <a:ea typeface="Lora"/>
                <a:cs typeface="Lora"/>
                <a:sym typeface="Lora"/>
              </a:rPr>
              <a:t>to yield </a:t>
            </a:r>
            <a:r>
              <a:rPr b="1" lang="en" sz="1600">
                <a:solidFill>
                  <a:srgbClr val="D9D9D9"/>
                </a:solidFill>
                <a:latin typeface="Lora"/>
                <a:ea typeface="Lora"/>
                <a:cs typeface="Lora"/>
                <a:sym typeface="Lora"/>
              </a:rPr>
              <a:t>low probability</a:t>
            </a:r>
            <a:endParaRPr b="1" sz="1600">
              <a:solidFill>
                <a:srgbClr val="D9D9D9"/>
              </a:solidFill>
              <a:latin typeface="Lora"/>
              <a:ea typeface="Lora"/>
              <a:cs typeface="Lora"/>
              <a:sym typeface="Lora"/>
            </a:endParaRPr>
          </a:p>
          <a:p>
            <a:pPr indent="0" lvl="0" marL="457200" rtl="0" algn="l">
              <a:spcBef>
                <a:spcPts val="0"/>
              </a:spcBef>
              <a:spcAft>
                <a:spcPts val="0"/>
              </a:spcAft>
              <a:buNone/>
            </a:pPr>
            <a:r>
              <a:t/>
            </a:r>
            <a:endParaRPr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We compute the </a:t>
            </a:r>
            <a:r>
              <a:rPr b="1" lang="en" sz="1600">
                <a:solidFill>
                  <a:srgbClr val="D9D9D9"/>
                </a:solidFill>
                <a:latin typeface="Lora"/>
                <a:ea typeface="Lora"/>
                <a:cs typeface="Lora"/>
                <a:sym typeface="Lora"/>
              </a:rPr>
              <a:t>dot product of each pair of vectors</a:t>
            </a:r>
            <a:r>
              <a:rPr lang="en" sz="1600">
                <a:solidFill>
                  <a:srgbClr val="D9D9D9"/>
                </a:solidFill>
                <a:latin typeface="Lora"/>
                <a:ea typeface="Lora"/>
                <a:cs typeface="Lora"/>
                <a:sym typeface="Lora"/>
              </a:rPr>
              <a:t>, and apply some additional transformation that turns these quantities into probabilities</a:t>
            </a:r>
            <a:endParaRPr sz="1600">
              <a:solidFill>
                <a:srgbClr val="D9D9D9"/>
              </a:solidFill>
              <a:latin typeface="Lora"/>
              <a:ea typeface="Lora"/>
              <a:cs typeface="Lora"/>
              <a:sym typeface="Lora"/>
            </a:endParaRPr>
          </a:p>
          <a:p>
            <a:pPr indent="0" lvl="0" marL="457200" rtl="0" algn="l">
              <a:spcBef>
                <a:spcPts val="0"/>
              </a:spcBef>
              <a:spcAft>
                <a:spcPts val="0"/>
              </a:spcAft>
              <a:buNone/>
            </a:pPr>
            <a:r>
              <a:t/>
            </a:r>
            <a:endParaRPr sz="1600">
              <a:solidFill>
                <a:srgbClr val="D9D9D9"/>
              </a:solidFill>
              <a:latin typeface="Lora"/>
              <a:ea typeface="Lora"/>
              <a:cs typeface="Lora"/>
              <a:sym typeface="Lora"/>
            </a:endParaRPr>
          </a:p>
          <a:p>
            <a:pPr indent="-307340" lvl="0" marL="457200" rtl="0" algn="l">
              <a:spcBef>
                <a:spcPts val="0"/>
              </a:spcBef>
              <a:spcAft>
                <a:spcPts val="0"/>
              </a:spcAft>
              <a:buClr>
                <a:srgbClr val="D9D9D9"/>
              </a:buClr>
              <a:buSzPct val="100000"/>
              <a:buFont typeface="Lora"/>
              <a:buAutoNum type="arabicPeriod"/>
            </a:pPr>
            <a:r>
              <a:rPr lang="en" sz="1600">
                <a:solidFill>
                  <a:srgbClr val="D9D9D9"/>
                </a:solidFill>
                <a:latin typeface="Lora"/>
                <a:ea typeface="Lora"/>
                <a:cs typeface="Lora"/>
                <a:sym typeface="Lora"/>
              </a:rPr>
              <a:t>Are these probabilities </a:t>
            </a:r>
            <a:r>
              <a:rPr b="1" lang="en" sz="1600">
                <a:solidFill>
                  <a:srgbClr val="D9D9D9"/>
                </a:solidFill>
                <a:latin typeface="Lora"/>
                <a:ea typeface="Lora"/>
                <a:cs typeface="Lora"/>
                <a:sym typeface="Lora"/>
              </a:rPr>
              <a:t>high for true context words</a:t>
            </a:r>
            <a:r>
              <a:rPr lang="en" sz="1600">
                <a:solidFill>
                  <a:srgbClr val="D9D9D9"/>
                </a:solidFill>
                <a:latin typeface="Lora"/>
                <a:ea typeface="Lora"/>
                <a:cs typeface="Lora"/>
                <a:sym typeface="Lora"/>
              </a:rPr>
              <a:t> and </a:t>
            </a:r>
            <a:r>
              <a:rPr b="1" lang="en" sz="1600">
                <a:solidFill>
                  <a:srgbClr val="D9D9D9"/>
                </a:solidFill>
                <a:latin typeface="Lora"/>
                <a:ea typeface="Lora"/>
                <a:cs typeface="Lora"/>
                <a:sym typeface="Lora"/>
              </a:rPr>
              <a:t>low for negative samples</a:t>
            </a:r>
            <a:r>
              <a:rPr lang="en" sz="1600">
                <a:solidFill>
                  <a:srgbClr val="D9D9D9"/>
                </a:solidFill>
                <a:latin typeface="Lora"/>
                <a:ea typeface="Lora"/>
                <a:cs typeface="Lora"/>
                <a:sym typeface="Lora"/>
              </a:rPr>
              <a:t>? If not, we need to </a:t>
            </a:r>
            <a:r>
              <a:rPr b="1" lang="en" sz="1600">
                <a:solidFill>
                  <a:srgbClr val="D9D9D9"/>
                </a:solidFill>
                <a:latin typeface="Lora"/>
                <a:ea typeface="Lora"/>
                <a:cs typeface="Lora"/>
                <a:sym typeface="Lora"/>
              </a:rPr>
              <a:t>update</a:t>
            </a:r>
            <a:r>
              <a:rPr lang="en" sz="1600">
                <a:solidFill>
                  <a:srgbClr val="D9D9D9"/>
                </a:solidFill>
                <a:latin typeface="Lora"/>
                <a:ea typeface="Lora"/>
                <a:cs typeface="Lora"/>
                <a:sym typeface="Lora"/>
              </a:rPr>
              <a:t> our </a:t>
            </a:r>
            <a:r>
              <a:rPr b="1" lang="en" sz="1600">
                <a:solidFill>
                  <a:srgbClr val="D9D9D9"/>
                </a:solidFill>
                <a:latin typeface="Lora"/>
                <a:ea typeface="Lora"/>
                <a:cs typeface="Lora"/>
                <a:sym typeface="Lora"/>
              </a:rPr>
              <a:t>vectors</a:t>
            </a:r>
            <a:r>
              <a:rPr lang="en" sz="1600">
                <a:solidFill>
                  <a:srgbClr val="D9D9D9"/>
                </a:solidFill>
                <a:latin typeface="Lora"/>
                <a:ea typeface="Lora"/>
                <a:cs typeface="Lora"/>
                <a:sym typeface="Lora"/>
              </a:rPr>
              <a:t>!</a:t>
            </a:r>
            <a:endParaRPr sz="1600">
              <a:solidFill>
                <a:srgbClr val="D9D9D9"/>
              </a:solidFill>
              <a:latin typeface="Lora"/>
              <a:ea typeface="Lora"/>
              <a:cs typeface="Lora"/>
              <a:sym typeface="Lora"/>
            </a:endParaRPr>
          </a:p>
        </p:txBody>
      </p:sp>
      <p:sp>
        <p:nvSpPr>
          <p:cNvPr id="235" name="Google Shape;235;p33"/>
          <p:cNvSpPr txBox="1"/>
          <p:nvPr/>
        </p:nvSpPr>
        <p:spPr>
          <a:xfrm>
            <a:off x="3116875" y="4345000"/>
            <a:ext cx="5288700" cy="554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CC0000"/>
                </a:solidFill>
                <a:latin typeface="Lora"/>
                <a:ea typeface="Lora"/>
                <a:cs typeface="Lora"/>
                <a:sym typeface="Lora"/>
              </a:rPr>
              <a:t>As we will see, this is computationally less expensive than softmax, and therefore the default approach for word2vec</a:t>
            </a:r>
            <a:endParaRPr b="1" i="1" sz="1200">
              <a:solidFill>
                <a:srgbClr val="CC0000"/>
              </a:solidFill>
              <a:latin typeface="Lora"/>
              <a:ea typeface="Lora"/>
              <a:cs typeface="Lora"/>
              <a:sym typeface="Lora"/>
            </a:endParaRPr>
          </a:p>
        </p:txBody>
      </p:sp>
      <p:cxnSp>
        <p:nvCxnSpPr>
          <p:cNvPr id="236" name="Google Shape;236;p33"/>
          <p:cNvCxnSpPr/>
          <p:nvPr/>
        </p:nvCxnSpPr>
        <p:spPr>
          <a:xfrm>
            <a:off x="1687775" y="4403225"/>
            <a:ext cx="1303500" cy="284100"/>
          </a:xfrm>
          <a:prstGeom prst="bentConnector3">
            <a:avLst>
              <a:gd fmla="val 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sp>
        <p:nvSpPr>
          <p:cNvPr id="242" name="Google Shape;242;p34"/>
          <p:cNvSpPr txBox="1"/>
          <p:nvPr>
            <p:ph idx="1" type="body"/>
          </p:nvPr>
        </p:nvSpPr>
        <p:spPr>
          <a:xfrm>
            <a:off x="311700" y="1319149"/>
            <a:ext cx="8520600" cy="99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00" u="sng">
                <a:latin typeface="Lora"/>
                <a:ea typeface="Lora"/>
                <a:cs typeface="Lora"/>
                <a:sym typeface="Lora"/>
              </a:rPr>
              <a:t>Goal</a:t>
            </a:r>
            <a:r>
              <a:rPr lang="en" sz="1600">
                <a:latin typeface="Lora"/>
                <a:ea typeface="Lora"/>
                <a:cs typeface="Lora"/>
                <a:sym typeface="Lora"/>
              </a:rPr>
              <a:t>: learn two matrices V and U that </a:t>
            </a:r>
            <a:r>
              <a:rPr b="1" lang="en" sz="1600">
                <a:latin typeface="Lora"/>
                <a:ea typeface="Lora"/>
                <a:cs typeface="Lora"/>
                <a:sym typeface="Lora"/>
              </a:rPr>
              <a:t>maximize the </a:t>
            </a:r>
            <a:r>
              <a:rPr b="1" i="1" lang="en" sz="1600">
                <a:latin typeface="Lora"/>
                <a:ea typeface="Lora"/>
                <a:cs typeface="Lora"/>
                <a:sym typeface="Lora"/>
              </a:rPr>
              <a:t>likelihood</a:t>
            </a:r>
            <a:r>
              <a:rPr b="1" lang="en" sz="1600">
                <a:latin typeface="Lora"/>
                <a:ea typeface="Lora"/>
                <a:cs typeface="Lora"/>
                <a:sym typeface="Lora"/>
              </a:rPr>
              <a:t> of the data</a:t>
            </a:r>
            <a:r>
              <a:rPr lang="en" sz="1600">
                <a:latin typeface="Lora"/>
                <a:ea typeface="Lora"/>
                <a:cs typeface="Lora"/>
                <a:sym typeface="Lora"/>
              </a:rPr>
              <a:t>. </a:t>
            </a:r>
            <a:endParaRPr sz="1600">
              <a:latin typeface="Lora"/>
              <a:ea typeface="Lora"/>
              <a:cs typeface="Lora"/>
              <a:sym typeface="Lora"/>
            </a:endParaRPr>
          </a:p>
          <a:p>
            <a:pPr indent="0" lvl="0" marL="0" rtl="0" algn="l">
              <a:spcBef>
                <a:spcPts val="1200"/>
              </a:spcBef>
              <a:spcAft>
                <a:spcPts val="1200"/>
              </a:spcAft>
              <a:buNone/>
            </a:pPr>
            <a:r>
              <a:rPr lang="en" sz="1600">
                <a:latin typeface="Lora"/>
                <a:ea typeface="Lora"/>
                <a:cs typeface="Lora"/>
                <a:sym typeface="Lora"/>
              </a:rPr>
              <a:t>Given a window size </a:t>
            </a:r>
            <a:r>
              <a:rPr i="1" lang="en" sz="1600">
                <a:latin typeface="Lora"/>
                <a:ea typeface="Lora"/>
                <a:cs typeface="Lora"/>
                <a:sym typeface="Lora"/>
              </a:rPr>
              <a:t>n</a:t>
            </a:r>
            <a:r>
              <a:rPr lang="en" sz="1600">
                <a:latin typeface="Lora"/>
                <a:ea typeface="Lora"/>
                <a:cs typeface="Lora"/>
                <a:sym typeface="Lora"/>
              </a:rPr>
              <a:t>, </a:t>
            </a:r>
            <a:r>
              <a:rPr b="1" lang="en" sz="1600">
                <a:latin typeface="Lora"/>
                <a:ea typeface="Lora"/>
                <a:cs typeface="Lora"/>
                <a:sym typeface="Lora"/>
              </a:rPr>
              <a:t>you want to find the parameters </a:t>
            </a:r>
            <a:r>
              <a:rPr b="1" i="1" lang="en" sz="1600">
                <a:latin typeface="Lora"/>
                <a:ea typeface="Lora"/>
                <a:cs typeface="Lora"/>
                <a:sym typeface="Lora"/>
              </a:rPr>
              <a:t>theta</a:t>
            </a:r>
            <a:r>
              <a:rPr i="1" lang="en" sz="1600">
                <a:latin typeface="Lora"/>
                <a:ea typeface="Lora"/>
                <a:cs typeface="Lora"/>
                <a:sym typeface="Lora"/>
              </a:rPr>
              <a:t> </a:t>
            </a:r>
            <a:r>
              <a:rPr lang="en" sz="1600">
                <a:latin typeface="Lora"/>
                <a:ea typeface="Lora"/>
                <a:cs typeface="Lora"/>
                <a:sym typeface="Lora"/>
              </a:rPr>
              <a:t>that maximize the following quantity [this will also be a </a:t>
            </a:r>
            <a:r>
              <a:rPr lang="en" sz="1600">
                <a:latin typeface="Lora"/>
                <a:ea typeface="Lora"/>
                <a:cs typeface="Lora"/>
                <a:sym typeface="Lora"/>
              </a:rPr>
              <a:t>way</a:t>
            </a:r>
            <a:r>
              <a:rPr lang="en" sz="1600">
                <a:latin typeface="Lora"/>
                <a:ea typeface="Lora"/>
                <a:cs typeface="Lora"/>
                <a:sym typeface="Lora"/>
              </a:rPr>
              <a:t> to quantify how well your model is doing]</a:t>
            </a:r>
            <a:endParaRPr sz="1600">
              <a:latin typeface="Lora"/>
              <a:ea typeface="Lora"/>
              <a:cs typeface="Lora"/>
              <a:sym typeface="Lora"/>
            </a:endParaRPr>
          </a:p>
        </p:txBody>
      </p:sp>
      <p:pic>
        <p:nvPicPr>
          <p:cNvPr id="243" name="Google Shape;243;p34" title="[0,0,0,&quot;https://www.codecogs.com/eqnedit.php?latex=%5Cprod_%7Bt%3D1%7D%5E%7BT%7D%5Cprod_%7B-n%20%5Cleq%20%20j%20%5Cleq%20n%20%2C%20j%20%5Cneq%200%7D%20P(w_%7Bt%2Bj%7D%7C%20w_%7Bt%7D%20%3B%20%5Ctheta)#0&quot;]"/>
          <p:cNvPicPr preferRelativeResize="0"/>
          <p:nvPr/>
        </p:nvPicPr>
        <p:blipFill>
          <a:blip r:embed="rId3">
            <a:alphaModFix/>
          </a:blip>
          <a:stretch>
            <a:fillRect/>
          </a:stretch>
        </p:blipFill>
        <p:spPr>
          <a:xfrm>
            <a:off x="650875" y="2481075"/>
            <a:ext cx="2021352" cy="541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sp>
        <p:nvSpPr>
          <p:cNvPr id="249" name="Google Shape;249;p35"/>
          <p:cNvSpPr txBox="1"/>
          <p:nvPr>
            <p:ph idx="1" type="body"/>
          </p:nvPr>
        </p:nvSpPr>
        <p:spPr>
          <a:xfrm>
            <a:off x="311700" y="1319149"/>
            <a:ext cx="8520600" cy="99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8750"/>
              <a:buFont typeface="Arial"/>
              <a:buNone/>
            </a:pPr>
            <a:r>
              <a:rPr b="1" lang="en" sz="1600" u="sng">
                <a:latin typeface="Lora"/>
                <a:ea typeface="Lora"/>
                <a:cs typeface="Lora"/>
                <a:sym typeface="Lora"/>
              </a:rPr>
              <a:t>Goal</a:t>
            </a:r>
            <a:r>
              <a:rPr lang="en" sz="1600">
                <a:latin typeface="Lora"/>
                <a:ea typeface="Lora"/>
                <a:cs typeface="Lora"/>
                <a:sym typeface="Lora"/>
              </a:rPr>
              <a:t>: learn two matrices V and U that </a:t>
            </a:r>
            <a:r>
              <a:rPr b="1" lang="en" sz="1600">
                <a:latin typeface="Lora"/>
                <a:ea typeface="Lora"/>
                <a:cs typeface="Lora"/>
                <a:sym typeface="Lora"/>
              </a:rPr>
              <a:t>maximize the </a:t>
            </a:r>
            <a:r>
              <a:rPr b="1" i="1" lang="en" sz="1600">
                <a:latin typeface="Lora"/>
                <a:ea typeface="Lora"/>
                <a:cs typeface="Lora"/>
                <a:sym typeface="Lora"/>
              </a:rPr>
              <a:t>likelihood</a:t>
            </a:r>
            <a:r>
              <a:rPr b="1" lang="en" sz="1600">
                <a:latin typeface="Lora"/>
                <a:ea typeface="Lora"/>
                <a:cs typeface="Lora"/>
                <a:sym typeface="Lora"/>
              </a:rPr>
              <a:t> of the data</a:t>
            </a:r>
            <a:r>
              <a:rPr lang="en" sz="1600">
                <a:latin typeface="Lora"/>
                <a:ea typeface="Lora"/>
                <a:cs typeface="Lora"/>
                <a:sym typeface="Lora"/>
              </a:rPr>
              <a:t>. </a:t>
            </a:r>
            <a:endParaRPr sz="1600">
              <a:latin typeface="Lora"/>
              <a:ea typeface="Lora"/>
              <a:cs typeface="Lora"/>
              <a:sym typeface="Lora"/>
            </a:endParaRPr>
          </a:p>
          <a:p>
            <a:pPr indent="0" lvl="0" marL="0" rtl="0" algn="l">
              <a:spcBef>
                <a:spcPts val="1200"/>
              </a:spcBef>
              <a:spcAft>
                <a:spcPts val="1200"/>
              </a:spcAft>
              <a:buNone/>
            </a:pPr>
            <a:r>
              <a:rPr lang="en" sz="1600">
                <a:latin typeface="Lora"/>
                <a:ea typeface="Lora"/>
                <a:cs typeface="Lora"/>
                <a:sym typeface="Lora"/>
              </a:rPr>
              <a:t>Given a window size </a:t>
            </a:r>
            <a:r>
              <a:rPr i="1" lang="en" sz="1600">
                <a:latin typeface="Lora"/>
                <a:ea typeface="Lora"/>
                <a:cs typeface="Lora"/>
                <a:sym typeface="Lora"/>
              </a:rPr>
              <a:t>n</a:t>
            </a:r>
            <a:r>
              <a:rPr lang="en" sz="1600">
                <a:latin typeface="Lora"/>
                <a:ea typeface="Lora"/>
                <a:cs typeface="Lora"/>
                <a:sym typeface="Lora"/>
              </a:rPr>
              <a:t>, </a:t>
            </a:r>
            <a:r>
              <a:rPr b="1" lang="en" sz="1600">
                <a:latin typeface="Lora"/>
                <a:ea typeface="Lora"/>
                <a:cs typeface="Lora"/>
                <a:sym typeface="Lora"/>
              </a:rPr>
              <a:t>you want to find the parameters </a:t>
            </a:r>
            <a:r>
              <a:rPr b="1" i="1" lang="en" sz="1600">
                <a:latin typeface="Lora"/>
                <a:ea typeface="Lora"/>
                <a:cs typeface="Lora"/>
                <a:sym typeface="Lora"/>
              </a:rPr>
              <a:t>theta</a:t>
            </a:r>
            <a:r>
              <a:rPr i="1" lang="en" sz="1600">
                <a:latin typeface="Lora"/>
                <a:ea typeface="Lora"/>
                <a:cs typeface="Lora"/>
                <a:sym typeface="Lora"/>
              </a:rPr>
              <a:t> </a:t>
            </a:r>
            <a:r>
              <a:rPr lang="en" sz="1600">
                <a:latin typeface="Lora"/>
                <a:ea typeface="Lora"/>
                <a:cs typeface="Lora"/>
                <a:sym typeface="Lora"/>
              </a:rPr>
              <a:t>that maximize the following quantity [this will also be a way to quantify how well your model is doing]</a:t>
            </a:r>
            <a:endParaRPr b="1" sz="1600" u="sng">
              <a:latin typeface="Lora"/>
              <a:ea typeface="Lora"/>
              <a:cs typeface="Lora"/>
              <a:sym typeface="Lora"/>
            </a:endParaRPr>
          </a:p>
        </p:txBody>
      </p:sp>
      <p:pic>
        <p:nvPicPr>
          <p:cNvPr id="250" name="Google Shape;250;p35" title="[0,0,0,&quot;https://www.codecogs.com/eqnedit.php?latex=%5Cprod_%7Bt%3D1%7D%5E%7BT%7D%5Cprod_%7B-n%20%5Cleq%20%20j%20%5Cleq%20n%20%2C%20j%20%5Cneq%200%7D%20P(w_%7Bt%2Bj%7D%7C%20w_%7Bt%7D%20%3B%20%5Ctheta)#0&quot;]"/>
          <p:cNvPicPr preferRelativeResize="0"/>
          <p:nvPr/>
        </p:nvPicPr>
        <p:blipFill>
          <a:blip r:embed="rId3">
            <a:alphaModFix/>
          </a:blip>
          <a:stretch>
            <a:fillRect/>
          </a:stretch>
        </p:blipFill>
        <p:spPr>
          <a:xfrm>
            <a:off x="650875" y="2481075"/>
            <a:ext cx="2021352" cy="541175"/>
          </a:xfrm>
          <a:prstGeom prst="rect">
            <a:avLst/>
          </a:prstGeom>
          <a:noFill/>
          <a:ln>
            <a:noFill/>
          </a:ln>
        </p:spPr>
      </p:pic>
      <p:sp>
        <p:nvSpPr>
          <p:cNvPr id="251" name="Google Shape;251;p35"/>
          <p:cNvSpPr txBox="1"/>
          <p:nvPr/>
        </p:nvSpPr>
        <p:spPr>
          <a:xfrm>
            <a:off x="835875" y="3467700"/>
            <a:ext cx="361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is the probability of any of the words in the </a:t>
            </a:r>
            <a:r>
              <a:rPr b="1" lang="en" sz="1000">
                <a:latin typeface="Lora"/>
                <a:ea typeface="Lora"/>
                <a:cs typeface="Lora"/>
                <a:sym typeface="Lora"/>
              </a:rPr>
              <a:t>context window</a:t>
            </a:r>
            <a:r>
              <a:rPr lang="en" sz="1000">
                <a:latin typeface="Lora"/>
                <a:ea typeface="Lora"/>
                <a:cs typeface="Lora"/>
                <a:sym typeface="Lora"/>
              </a:rPr>
              <a:t> occurring if the center word occurs, given a set of parameters (the two vector matrices) </a:t>
            </a:r>
            <a:r>
              <a:rPr i="1" lang="en" sz="1000">
                <a:latin typeface="Lora"/>
                <a:ea typeface="Lora"/>
                <a:cs typeface="Lora"/>
                <a:sym typeface="Lora"/>
              </a:rPr>
              <a:t>theta </a:t>
            </a:r>
            <a:r>
              <a:rPr lang="en" sz="1000">
                <a:latin typeface="Lora"/>
                <a:ea typeface="Lora"/>
                <a:cs typeface="Lora"/>
                <a:sym typeface="Lora"/>
              </a:rPr>
              <a:t>used to calculate the probability</a:t>
            </a:r>
            <a:endParaRPr sz="1000">
              <a:latin typeface="Lora"/>
              <a:ea typeface="Lora"/>
              <a:cs typeface="Lora"/>
              <a:sym typeface="Lora"/>
            </a:endParaRPr>
          </a:p>
        </p:txBody>
      </p:sp>
      <p:cxnSp>
        <p:nvCxnSpPr>
          <p:cNvPr id="252" name="Google Shape;252;p35"/>
          <p:cNvCxnSpPr/>
          <p:nvPr/>
        </p:nvCxnSpPr>
        <p:spPr>
          <a:xfrm>
            <a:off x="1976275" y="2935250"/>
            <a:ext cx="6600" cy="5184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35"/>
          <p:cNvSpPr txBox="1"/>
          <p:nvPr/>
        </p:nvSpPr>
        <p:spPr>
          <a:xfrm>
            <a:off x="4817725" y="2596550"/>
            <a:ext cx="333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 there </a:t>
            </a:r>
            <a:r>
              <a:rPr lang="en" sz="1000">
                <a:highlight>
                  <a:srgbClr val="FFE599"/>
                </a:highlight>
                <a:latin typeface="Lora"/>
                <a:ea typeface="Lora"/>
                <a:cs typeface="Lora"/>
                <a:sym typeface="Lora"/>
              </a:rPr>
              <a:t>was</a:t>
            </a:r>
            <a:r>
              <a:rPr lang="en" sz="1000">
                <a:latin typeface="Lora"/>
                <a:ea typeface="Lora"/>
                <a:cs typeface="Lora"/>
                <a:sym typeface="Lora"/>
              </a:rPr>
              <a:t> </a:t>
            </a:r>
            <a:r>
              <a:rPr lang="en" sz="1000">
                <a:highlight>
                  <a:srgbClr val="FFE599"/>
                </a:highlight>
                <a:latin typeface="Lora"/>
                <a:ea typeface="Lora"/>
                <a:cs typeface="Lora"/>
                <a:sym typeface="Lora"/>
              </a:rPr>
              <a:t>no</a:t>
            </a:r>
            <a:r>
              <a:rPr lang="en" sz="1000">
                <a:latin typeface="Lora"/>
                <a:ea typeface="Lora"/>
                <a:cs typeface="Lora"/>
                <a:sym typeface="Lora"/>
              </a:rPr>
              <a:t> </a:t>
            </a:r>
            <a:r>
              <a:rPr b="1" lang="en" sz="1000">
                <a:highlight>
                  <a:srgbClr val="0097A7"/>
                </a:highlight>
                <a:latin typeface="Lora"/>
                <a:ea typeface="Lora"/>
                <a:cs typeface="Lora"/>
                <a:sym typeface="Lora"/>
              </a:rPr>
              <a:t>doubt</a:t>
            </a:r>
            <a:r>
              <a:rPr b="1" lang="en" sz="1000">
                <a:highlight>
                  <a:schemeClr val="lt1"/>
                </a:highlight>
                <a:latin typeface="Lora"/>
                <a:ea typeface="Lora"/>
                <a:cs typeface="Lora"/>
                <a:sym typeface="Lora"/>
              </a:rPr>
              <a:t> </a:t>
            </a:r>
            <a:r>
              <a:rPr lang="en" sz="1000">
                <a:highlight>
                  <a:srgbClr val="FFD966"/>
                </a:highlight>
                <a:latin typeface="Lora"/>
                <a:ea typeface="Lora"/>
                <a:cs typeface="Lora"/>
                <a:sym typeface="Lora"/>
              </a:rPr>
              <a:t>in</a:t>
            </a:r>
            <a:r>
              <a:rPr lang="en" sz="1000">
                <a:latin typeface="Lora"/>
                <a:ea typeface="Lora"/>
                <a:cs typeface="Lora"/>
                <a:sym typeface="Lora"/>
              </a:rPr>
              <a:t> </a:t>
            </a:r>
            <a:r>
              <a:rPr lang="en" sz="1000">
                <a:highlight>
                  <a:srgbClr val="FFE599"/>
                </a:highlight>
                <a:latin typeface="Lora"/>
                <a:ea typeface="Lora"/>
                <a:cs typeface="Lora"/>
                <a:sym typeface="Lora"/>
              </a:rPr>
              <a:t>his</a:t>
            </a:r>
            <a:r>
              <a:rPr lang="en" sz="1000">
                <a:latin typeface="Lora"/>
                <a:ea typeface="Lora"/>
                <a:cs typeface="Lora"/>
                <a:sym typeface="Lora"/>
              </a:rPr>
              <a:t> mind that the man was …</a:t>
            </a:r>
            <a:endParaRPr i="1" sz="1000">
              <a:latin typeface="Lora"/>
              <a:ea typeface="Lora"/>
              <a:cs typeface="Lora"/>
              <a:sym typeface="Lora"/>
            </a:endParaRPr>
          </a:p>
        </p:txBody>
      </p:sp>
      <p:sp>
        <p:nvSpPr>
          <p:cNvPr id="254" name="Google Shape;254;p35"/>
          <p:cNvSpPr txBox="1"/>
          <p:nvPr/>
        </p:nvSpPr>
        <p:spPr>
          <a:xfrm>
            <a:off x="4944200" y="3025100"/>
            <a:ext cx="333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P(</a:t>
            </a:r>
            <a:r>
              <a:rPr i="1" lang="en" sz="1000">
                <a:latin typeface="Lora"/>
                <a:ea typeface="Lora"/>
                <a:cs typeface="Lora"/>
                <a:sym typeface="Lora"/>
              </a:rPr>
              <a:t>was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no</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in</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his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a:t>
            </a:r>
            <a:endParaRPr sz="1000">
              <a:latin typeface="Lora"/>
              <a:ea typeface="Lora"/>
              <a:cs typeface="Lora"/>
              <a:sym typeface="Lora"/>
            </a:endParaRPr>
          </a:p>
          <a:p>
            <a:pPr indent="0" lvl="0" marL="0" rtl="0" algn="l">
              <a:spcBef>
                <a:spcPts val="0"/>
              </a:spcBef>
              <a:spcAft>
                <a:spcPts val="0"/>
              </a:spcAft>
              <a:buNone/>
            </a:pPr>
            <a:r>
              <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calculated as a function of the parameters </a:t>
            </a:r>
            <a:r>
              <a:rPr i="1" lang="en" sz="1000">
                <a:latin typeface="Lora"/>
                <a:ea typeface="Lora"/>
                <a:cs typeface="Lora"/>
                <a:sym typeface="Lora"/>
              </a:rPr>
              <a:t>theta</a:t>
            </a:r>
            <a:r>
              <a:rPr lang="en" sz="1000">
                <a:latin typeface="Lora"/>
                <a:ea typeface="Lora"/>
                <a:cs typeface="Lora"/>
                <a:sym typeface="Lora"/>
              </a:rPr>
              <a:t> (here, the center and context vectors)...</a:t>
            </a:r>
            <a:endParaRPr sz="1000">
              <a:latin typeface="Lora"/>
              <a:ea typeface="Lora"/>
              <a:cs typeface="Lora"/>
              <a:sym typeface="Lora"/>
            </a:endParaRPr>
          </a:p>
        </p:txBody>
      </p:sp>
      <p:sp>
        <p:nvSpPr>
          <p:cNvPr id="255" name="Google Shape;255;p35"/>
          <p:cNvSpPr/>
          <p:nvPr/>
        </p:nvSpPr>
        <p:spPr>
          <a:xfrm>
            <a:off x="926575" y="2416900"/>
            <a:ext cx="1840200" cy="6738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6" name="Google Shape;256;p35"/>
          <p:cNvCxnSpPr/>
          <p:nvPr/>
        </p:nvCxnSpPr>
        <p:spPr>
          <a:xfrm flipH="1" rot="10800000">
            <a:off x="2925625" y="2768600"/>
            <a:ext cx="1774500" cy="3600"/>
          </a:xfrm>
          <a:prstGeom prst="straightConnector1">
            <a:avLst/>
          </a:prstGeom>
          <a:noFill/>
          <a:ln cap="flat" cmpd="sng" w="9525">
            <a:solidFill>
              <a:srgbClr val="3C78D8"/>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sp>
        <p:nvSpPr>
          <p:cNvPr id="262" name="Google Shape;262;p36"/>
          <p:cNvSpPr txBox="1"/>
          <p:nvPr>
            <p:ph idx="1" type="body"/>
          </p:nvPr>
        </p:nvSpPr>
        <p:spPr>
          <a:xfrm>
            <a:off x="311700" y="1319149"/>
            <a:ext cx="8520600" cy="99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8750"/>
              <a:buFont typeface="Arial"/>
              <a:buNone/>
            </a:pPr>
            <a:r>
              <a:rPr b="1" lang="en" sz="1600" u="sng">
                <a:latin typeface="Lora"/>
                <a:ea typeface="Lora"/>
                <a:cs typeface="Lora"/>
                <a:sym typeface="Lora"/>
              </a:rPr>
              <a:t>Goal</a:t>
            </a:r>
            <a:r>
              <a:rPr lang="en" sz="1600">
                <a:latin typeface="Lora"/>
                <a:ea typeface="Lora"/>
                <a:cs typeface="Lora"/>
                <a:sym typeface="Lora"/>
              </a:rPr>
              <a:t>: learn two matrices V and U that </a:t>
            </a:r>
            <a:r>
              <a:rPr b="1" lang="en" sz="1600">
                <a:latin typeface="Lora"/>
                <a:ea typeface="Lora"/>
                <a:cs typeface="Lora"/>
                <a:sym typeface="Lora"/>
              </a:rPr>
              <a:t>maximize the </a:t>
            </a:r>
            <a:r>
              <a:rPr b="1" i="1" lang="en" sz="1600">
                <a:latin typeface="Lora"/>
                <a:ea typeface="Lora"/>
                <a:cs typeface="Lora"/>
                <a:sym typeface="Lora"/>
              </a:rPr>
              <a:t>likelihood</a:t>
            </a:r>
            <a:r>
              <a:rPr b="1" lang="en" sz="1600">
                <a:latin typeface="Lora"/>
                <a:ea typeface="Lora"/>
                <a:cs typeface="Lora"/>
                <a:sym typeface="Lora"/>
              </a:rPr>
              <a:t> of the data</a:t>
            </a:r>
            <a:r>
              <a:rPr lang="en" sz="1600">
                <a:latin typeface="Lora"/>
                <a:ea typeface="Lora"/>
                <a:cs typeface="Lora"/>
                <a:sym typeface="Lora"/>
              </a:rPr>
              <a:t>. </a:t>
            </a:r>
            <a:endParaRPr sz="1600">
              <a:latin typeface="Lora"/>
              <a:ea typeface="Lora"/>
              <a:cs typeface="Lora"/>
              <a:sym typeface="Lora"/>
            </a:endParaRPr>
          </a:p>
          <a:p>
            <a:pPr indent="0" lvl="0" marL="0" rtl="0" algn="l">
              <a:spcBef>
                <a:spcPts val="1200"/>
              </a:spcBef>
              <a:spcAft>
                <a:spcPts val="1200"/>
              </a:spcAft>
              <a:buNone/>
            </a:pPr>
            <a:r>
              <a:rPr lang="en" sz="1600">
                <a:latin typeface="Lora"/>
                <a:ea typeface="Lora"/>
                <a:cs typeface="Lora"/>
                <a:sym typeface="Lora"/>
              </a:rPr>
              <a:t>Given a window size </a:t>
            </a:r>
            <a:r>
              <a:rPr i="1" lang="en" sz="1600">
                <a:latin typeface="Lora"/>
                <a:ea typeface="Lora"/>
                <a:cs typeface="Lora"/>
                <a:sym typeface="Lora"/>
              </a:rPr>
              <a:t>n</a:t>
            </a:r>
            <a:r>
              <a:rPr lang="en" sz="1600">
                <a:latin typeface="Lora"/>
                <a:ea typeface="Lora"/>
                <a:cs typeface="Lora"/>
                <a:sym typeface="Lora"/>
              </a:rPr>
              <a:t>, </a:t>
            </a:r>
            <a:r>
              <a:rPr b="1" lang="en" sz="1600">
                <a:latin typeface="Lora"/>
                <a:ea typeface="Lora"/>
                <a:cs typeface="Lora"/>
                <a:sym typeface="Lora"/>
              </a:rPr>
              <a:t>you want to find the parameters </a:t>
            </a:r>
            <a:r>
              <a:rPr b="1" i="1" lang="en" sz="1600">
                <a:latin typeface="Lora"/>
                <a:ea typeface="Lora"/>
                <a:cs typeface="Lora"/>
                <a:sym typeface="Lora"/>
              </a:rPr>
              <a:t>theta</a:t>
            </a:r>
            <a:r>
              <a:rPr i="1" lang="en" sz="1600">
                <a:latin typeface="Lora"/>
                <a:ea typeface="Lora"/>
                <a:cs typeface="Lora"/>
                <a:sym typeface="Lora"/>
              </a:rPr>
              <a:t> </a:t>
            </a:r>
            <a:r>
              <a:rPr lang="en" sz="1600">
                <a:latin typeface="Lora"/>
                <a:ea typeface="Lora"/>
                <a:cs typeface="Lora"/>
                <a:sym typeface="Lora"/>
              </a:rPr>
              <a:t>that maximize the following quantity [this will also be a way to quantify how well your model is doing]</a:t>
            </a:r>
            <a:endParaRPr b="1" sz="1600" u="sng">
              <a:latin typeface="Lora"/>
              <a:ea typeface="Lora"/>
              <a:cs typeface="Lora"/>
              <a:sym typeface="Lora"/>
            </a:endParaRPr>
          </a:p>
        </p:txBody>
      </p:sp>
      <p:pic>
        <p:nvPicPr>
          <p:cNvPr id="263" name="Google Shape;263;p36" title="[0,0,0,&quot;https://www.codecogs.com/eqnedit.php?latex=%5Cprod_%7Bt%3D1%7D%5E%7BT%7D%5Cprod_%7B-n%20%5Cleq%20%20j%20%5Cleq%20n%20%2C%20j%20%5Cneq%200%7D%20P(w_%7Bt%2Bj%7D%7C%20w_%7Bt%7D%20%3B%20%5Ctheta)#0&quot;]"/>
          <p:cNvPicPr preferRelativeResize="0"/>
          <p:nvPr/>
        </p:nvPicPr>
        <p:blipFill>
          <a:blip r:embed="rId3">
            <a:alphaModFix/>
          </a:blip>
          <a:stretch>
            <a:fillRect/>
          </a:stretch>
        </p:blipFill>
        <p:spPr>
          <a:xfrm>
            <a:off x="650875" y="2481075"/>
            <a:ext cx="2021352" cy="541175"/>
          </a:xfrm>
          <a:prstGeom prst="rect">
            <a:avLst/>
          </a:prstGeom>
          <a:noFill/>
          <a:ln>
            <a:noFill/>
          </a:ln>
        </p:spPr>
      </p:pic>
      <p:sp>
        <p:nvSpPr>
          <p:cNvPr id="264" name="Google Shape;264;p36"/>
          <p:cNvSpPr txBox="1"/>
          <p:nvPr/>
        </p:nvSpPr>
        <p:spPr>
          <a:xfrm>
            <a:off x="835875" y="3467700"/>
            <a:ext cx="361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is the probability of any of the words in the </a:t>
            </a:r>
            <a:r>
              <a:rPr b="1" lang="en" sz="1000">
                <a:solidFill>
                  <a:schemeClr val="dk1"/>
                </a:solidFill>
                <a:latin typeface="Lora"/>
                <a:ea typeface="Lora"/>
                <a:cs typeface="Lora"/>
                <a:sym typeface="Lora"/>
              </a:rPr>
              <a:t>context window</a:t>
            </a:r>
            <a:r>
              <a:rPr lang="en" sz="1000">
                <a:solidFill>
                  <a:schemeClr val="dk1"/>
                </a:solidFill>
                <a:latin typeface="Lora"/>
                <a:ea typeface="Lora"/>
                <a:cs typeface="Lora"/>
                <a:sym typeface="Lora"/>
              </a:rPr>
              <a:t> occurring if the center word occurs, given a set of parameters (the two vector matrices) </a:t>
            </a:r>
            <a:r>
              <a:rPr i="1" lang="en" sz="1000">
                <a:solidFill>
                  <a:schemeClr val="dk1"/>
                </a:solidFill>
                <a:latin typeface="Lora"/>
                <a:ea typeface="Lora"/>
                <a:cs typeface="Lora"/>
                <a:sym typeface="Lora"/>
              </a:rPr>
              <a:t>theta </a:t>
            </a:r>
            <a:r>
              <a:rPr lang="en" sz="1000">
                <a:solidFill>
                  <a:schemeClr val="dk1"/>
                </a:solidFill>
                <a:latin typeface="Lora"/>
                <a:ea typeface="Lora"/>
                <a:cs typeface="Lora"/>
                <a:sym typeface="Lora"/>
              </a:rPr>
              <a:t>used to calculate the probability</a:t>
            </a:r>
            <a:endParaRPr sz="1000">
              <a:latin typeface="Lora"/>
              <a:ea typeface="Lora"/>
              <a:cs typeface="Lora"/>
              <a:sym typeface="Lora"/>
            </a:endParaRPr>
          </a:p>
        </p:txBody>
      </p:sp>
      <p:cxnSp>
        <p:nvCxnSpPr>
          <p:cNvPr id="265" name="Google Shape;265;p36"/>
          <p:cNvCxnSpPr/>
          <p:nvPr/>
        </p:nvCxnSpPr>
        <p:spPr>
          <a:xfrm>
            <a:off x="1976275" y="2935250"/>
            <a:ext cx="6600" cy="5184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36"/>
          <p:cNvSpPr txBox="1"/>
          <p:nvPr/>
        </p:nvSpPr>
        <p:spPr>
          <a:xfrm>
            <a:off x="4817725" y="2596550"/>
            <a:ext cx="333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 there </a:t>
            </a:r>
            <a:r>
              <a:rPr lang="en" sz="1000">
                <a:highlight>
                  <a:srgbClr val="FFE599"/>
                </a:highlight>
                <a:latin typeface="Lora"/>
                <a:ea typeface="Lora"/>
                <a:cs typeface="Lora"/>
                <a:sym typeface="Lora"/>
              </a:rPr>
              <a:t>was</a:t>
            </a:r>
            <a:r>
              <a:rPr lang="en" sz="1000">
                <a:latin typeface="Lora"/>
                <a:ea typeface="Lora"/>
                <a:cs typeface="Lora"/>
                <a:sym typeface="Lora"/>
              </a:rPr>
              <a:t> </a:t>
            </a:r>
            <a:r>
              <a:rPr lang="en" sz="1000">
                <a:highlight>
                  <a:srgbClr val="FFE599"/>
                </a:highlight>
                <a:latin typeface="Lora"/>
                <a:ea typeface="Lora"/>
                <a:cs typeface="Lora"/>
                <a:sym typeface="Lora"/>
              </a:rPr>
              <a:t>no</a:t>
            </a:r>
            <a:r>
              <a:rPr lang="en" sz="1000">
                <a:latin typeface="Lora"/>
                <a:ea typeface="Lora"/>
                <a:cs typeface="Lora"/>
                <a:sym typeface="Lora"/>
              </a:rPr>
              <a:t> </a:t>
            </a:r>
            <a:r>
              <a:rPr b="1" lang="en" sz="1000">
                <a:highlight>
                  <a:srgbClr val="0097A7"/>
                </a:highlight>
                <a:latin typeface="Lora"/>
                <a:ea typeface="Lora"/>
                <a:cs typeface="Lora"/>
                <a:sym typeface="Lora"/>
              </a:rPr>
              <a:t>doubt</a:t>
            </a:r>
            <a:r>
              <a:rPr b="1" lang="en" sz="1000">
                <a:highlight>
                  <a:schemeClr val="lt1"/>
                </a:highlight>
                <a:latin typeface="Lora"/>
                <a:ea typeface="Lora"/>
                <a:cs typeface="Lora"/>
                <a:sym typeface="Lora"/>
              </a:rPr>
              <a:t> </a:t>
            </a:r>
            <a:r>
              <a:rPr lang="en" sz="1000">
                <a:highlight>
                  <a:srgbClr val="FFD966"/>
                </a:highlight>
                <a:latin typeface="Lora"/>
                <a:ea typeface="Lora"/>
                <a:cs typeface="Lora"/>
                <a:sym typeface="Lora"/>
              </a:rPr>
              <a:t>in</a:t>
            </a:r>
            <a:r>
              <a:rPr lang="en" sz="1000">
                <a:latin typeface="Lora"/>
                <a:ea typeface="Lora"/>
                <a:cs typeface="Lora"/>
                <a:sym typeface="Lora"/>
              </a:rPr>
              <a:t> </a:t>
            </a:r>
            <a:r>
              <a:rPr lang="en" sz="1000">
                <a:highlight>
                  <a:srgbClr val="FFE599"/>
                </a:highlight>
                <a:latin typeface="Lora"/>
                <a:ea typeface="Lora"/>
                <a:cs typeface="Lora"/>
                <a:sym typeface="Lora"/>
              </a:rPr>
              <a:t>his</a:t>
            </a:r>
            <a:r>
              <a:rPr lang="en" sz="1000">
                <a:latin typeface="Lora"/>
                <a:ea typeface="Lora"/>
                <a:cs typeface="Lora"/>
                <a:sym typeface="Lora"/>
              </a:rPr>
              <a:t> mind that the man was …</a:t>
            </a:r>
            <a:endParaRPr i="1" sz="1000">
              <a:latin typeface="Lora"/>
              <a:ea typeface="Lora"/>
              <a:cs typeface="Lora"/>
              <a:sym typeface="Lora"/>
            </a:endParaRPr>
          </a:p>
        </p:txBody>
      </p:sp>
      <p:sp>
        <p:nvSpPr>
          <p:cNvPr id="267" name="Google Shape;267;p36"/>
          <p:cNvSpPr txBox="1"/>
          <p:nvPr/>
        </p:nvSpPr>
        <p:spPr>
          <a:xfrm>
            <a:off x="4944200" y="3025100"/>
            <a:ext cx="333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P(</a:t>
            </a:r>
            <a:r>
              <a:rPr i="1" lang="en" sz="1000">
                <a:latin typeface="Lora"/>
                <a:ea typeface="Lora"/>
                <a:cs typeface="Lora"/>
                <a:sym typeface="Lora"/>
              </a:rPr>
              <a:t>was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no</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in</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his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a:t>
            </a:r>
            <a:endParaRPr sz="1000">
              <a:latin typeface="Lora"/>
              <a:ea typeface="Lora"/>
              <a:cs typeface="Lora"/>
              <a:sym typeface="Lora"/>
            </a:endParaRPr>
          </a:p>
          <a:p>
            <a:pPr indent="0" lvl="0" marL="0" rtl="0" algn="l">
              <a:spcBef>
                <a:spcPts val="0"/>
              </a:spcBef>
              <a:spcAft>
                <a:spcPts val="0"/>
              </a:spcAft>
              <a:buNone/>
            </a:pPr>
            <a:r>
              <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calculated as a function of the parameters </a:t>
            </a:r>
            <a:r>
              <a:rPr i="1" lang="en" sz="1000">
                <a:latin typeface="Lora"/>
                <a:ea typeface="Lora"/>
                <a:cs typeface="Lora"/>
                <a:sym typeface="Lora"/>
              </a:rPr>
              <a:t>theta</a:t>
            </a:r>
            <a:r>
              <a:rPr lang="en" sz="1000">
                <a:latin typeface="Lora"/>
                <a:ea typeface="Lora"/>
                <a:cs typeface="Lora"/>
                <a:sym typeface="Lora"/>
              </a:rPr>
              <a:t> (here, the center and context vectors)...</a:t>
            </a:r>
            <a:endParaRPr sz="1000">
              <a:latin typeface="Lora"/>
              <a:ea typeface="Lora"/>
              <a:cs typeface="Lora"/>
              <a:sym typeface="Lora"/>
            </a:endParaRPr>
          </a:p>
        </p:txBody>
      </p:sp>
      <p:sp>
        <p:nvSpPr>
          <p:cNvPr id="268" name="Google Shape;268;p36"/>
          <p:cNvSpPr/>
          <p:nvPr/>
        </p:nvSpPr>
        <p:spPr>
          <a:xfrm>
            <a:off x="926575" y="2416900"/>
            <a:ext cx="1840200" cy="6738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9" name="Google Shape;269;p36"/>
          <p:cNvCxnSpPr/>
          <p:nvPr/>
        </p:nvCxnSpPr>
        <p:spPr>
          <a:xfrm flipH="1" rot="10800000">
            <a:off x="2925625" y="2768600"/>
            <a:ext cx="1774500" cy="3600"/>
          </a:xfrm>
          <a:prstGeom prst="straightConnector1">
            <a:avLst/>
          </a:prstGeom>
          <a:noFill/>
          <a:ln cap="flat" cmpd="sng" w="9525">
            <a:solidFill>
              <a:srgbClr val="3C78D8"/>
            </a:solidFill>
            <a:prstDash val="solid"/>
            <a:round/>
            <a:headEnd len="med" w="med" type="none"/>
            <a:tailEnd len="med" w="med" type="triangle"/>
          </a:ln>
        </p:spPr>
      </p:cxnSp>
      <p:sp>
        <p:nvSpPr>
          <p:cNvPr id="270" name="Google Shape;270;p36"/>
          <p:cNvSpPr txBox="1"/>
          <p:nvPr/>
        </p:nvSpPr>
        <p:spPr>
          <a:xfrm>
            <a:off x="1241400" y="4588300"/>
            <a:ext cx="482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just means you repeat this as you run your sliding window along the data</a:t>
            </a:r>
            <a:endParaRPr i="1" sz="1000">
              <a:latin typeface="Lora"/>
              <a:ea typeface="Lora"/>
              <a:cs typeface="Lora"/>
              <a:sym typeface="Lora"/>
            </a:endParaRPr>
          </a:p>
        </p:txBody>
      </p:sp>
      <p:sp>
        <p:nvSpPr>
          <p:cNvPr id="271" name="Google Shape;271;p36"/>
          <p:cNvSpPr/>
          <p:nvPr/>
        </p:nvSpPr>
        <p:spPr>
          <a:xfrm>
            <a:off x="541375" y="2416900"/>
            <a:ext cx="385200" cy="6738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2" name="Google Shape;272;p36"/>
          <p:cNvCxnSpPr>
            <a:endCxn id="270" idx="1"/>
          </p:cNvCxnSpPr>
          <p:nvPr/>
        </p:nvCxnSpPr>
        <p:spPr>
          <a:xfrm flipH="1" rot="-5400000">
            <a:off x="154200" y="3670450"/>
            <a:ext cx="1667100" cy="507300"/>
          </a:xfrm>
          <a:prstGeom prst="bent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278" name="Google Shape;278;p37" title="[0,0,0,&quot;https://www.codecogs.com/eqnedit.php?latex=%5Cprod_%7Bt%3D1%7D%5E%7BT%7D%5Cprod_%7B-n%20%5Cleq%20%20j%20%5Cleq%20n%20%2C%20j%20%5Cneq%200%7D%20P(w_%7Bt%2Bj%7D%7C%20w_%7Bt%7D%20%3B%20%5Ctheta)#0&quot;]"/>
          <p:cNvPicPr preferRelativeResize="0"/>
          <p:nvPr/>
        </p:nvPicPr>
        <p:blipFill>
          <a:blip r:embed="rId3">
            <a:alphaModFix/>
          </a:blip>
          <a:stretch>
            <a:fillRect/>
          </a:stretch>
        </p:blipFill>
        <p:spPr>
          <a:xfrm>
            <a:off x="650875" y="2481075"/>
            <a:ext cx="2021352" cy="541175"/>
          </a:xfrm>
          <a:prstGeom prst="rect">
            <a:avLst/>
          </a:prstGeom>
          <a:noFill/>
          <a:ln>
            <a:noFill/>
          </a:ln>
        </p:spPr>
      </p:pic>
      <p:cxnSp>
        <p:nvCxnSpPr>
          <p:cNvPr id="279" name="Google Shape;279;p37"/>
          <p:cNvCxnSpPr/>
          <p:nvPr/>
        </p:nvCxnSpPr>
        <p:spPr>
          <a:xfrm>
            <a:off x="1976275" y="2935250"/>
            <a:ext cx="6600" cy="5184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37"/>
          <p:cNvSpPr txBox="1"/>
          <p:nvPr/>
        </p:nvSpPr>
        <p:spPr>
          <a:xfrm>
            <a:off x="4817725" y="2596550"/>
            <a:ext cx="333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 </a:t>
            </a:r>
            <a:r>
              <a:rPr lang="en" sz="1000">
                <a:latin typeface="Lora"/>
                <a:ea typeface="Lora"/>
                <a:cs typeface="Lora"/>
                <a:sym typeface="Lora"/>
              </a:rPr>
              <a:t>there</a:t>
            </a:r>
            <a:r>
              <a:rPr lang="en" sz="1000">
                <a:latin typeface="Lora"/>
                <a:ea typeface="Lora"/>
                <a:cs typeface="Lora"/>
                <a:sym typeface="Lora"/>
              </a:rPr>
              <a:t> </a:t>
            </a:r>
            <a:r>
              <a:rPr lang="en" sz="1000">
                <a:highlight>
                  <a:srgbClr val="FFE599"/>
                </a:highlight>
                <a:latin typeface="Lora"/>
                <a:ea typeface="Lora"/>
                <a:cs typeface="Lora"/>
                <a:sym typeface="Lora"/>
              </a:rPr>
              <a:t>was</a:t>
            </a:r>
            <a:r>
              <a:rPr lang="en" sz="1000">
                <a:latin typeface="Lora"/>
                <a:ea typeface="Lora"/>
                <a:cs typeface="Lora"/>
                <a:sym typeface="Lora"/>
              </a:rPr>
              <a:t> </a:t>
            </a:r>
            <a:r>
              <a:rPr lang="en" sz="1000">
                <a:highlight>
                  <a:srgbClr val="FFE599"/>
                </a:highlight>
                <a:latin typeface="Lora"/>
                <a:ea typeface="Lora"/>
                <a:cs typeface="Lora"/>
                <a:sym typeface="Lora"/>
              </a:rPr>
              <a:t>no</a:t>
            </a:r>
            <a:r>
              <a:rPr lang="en" sz="1000">
                <a:latin typeface="Lora"/>
                <a:ea typeface="Lora"/>
                <a:cs typeface="Lora"/>
                <a:sym typeface="Lora"/>
              </a:rPr>
              <a:t> </a:t>
            </a:r>
            <a:r>
              <a:rPr b="1" lang="en" sz="1000">
                <a:highlight>
                  <a:srgbClr val="0097A7"/>
                </a:highlight>
                <a:latin typeface="Lora"/>
                <a:ea typeface="Lora"/>
                <a:cs typeface="Lora"/>
                <a:sym typeface="Lora"/>
              </a:rPr>
              <a:t>doubt</a:t>
            </a:r>
            <a:r>
              <a:rPr b="1" lang="en" sz="1000">
                <a:highlight>
                  <a:schemeClr val="lt1"/>
                </a:highlight>
                <a:latin typeface="Lora"/>
                <a:ea typeface="Lora"/>
                <a:cs typeface="Lora"/>
                <a:sym typeface="Lora"/>
              </a:rPr>
              <a:t> </a:t>
            </a:r>
            <a:r>
              <a:rPr lang="en" sz="1000">
                <a:highlight>
                  <a:srgbClr val="FFD966"/>
                </a:highlight>
                <a:latin typeface="Lora"/>
                <a:ea typeface="Lora"/>
                <a:cs typeface="Lora"/>
                <a:sym typeface="Lora"/>
              </a:rPr>
              <a:t>in</a:t>
            </a:r>
            <a:r>
              <a:rPr lang="en" sz="1000">
                <a:latin typeface="Lora"/>
                <a:ea typeface="Lora"/>
                <a:cs typeface="Lora"/>
                <a:sym typeface="Lora"/>
              </a:rPr>
              <a:t> </a:t>
            </a:r>
            <a:r>
              <a:rPr lang="en" sz="1000">
                <a:highlight>
                  <a:srgbClr val="FFE599"/>
                </a:highlight>
                <a:latin typeface="Lora"/>
                <a:ea typeface="Lora"/>
                <a:cs typeface="Lora"/>
                <a:sym typeface="Lora"/>
              </a:rPr>
              <a:t>his</a:t>
            </a:r>
            <a:r>
              <a:rPr lang="en" sz="1000">
                <a:latin typeface="Lora"/>
                <a:ea typeface="Lora"/>
                <a:cs typeface="Lora"/>
                <a:sym typeface="Lora"/>
              </a:rPr>
              <a:t> mind that the man was …</a:t>
            </a:r>
            <a:endParaRPr i="1" sz="1000">
              <a:latin typeface="Lora"/>
              <a:ea typeface="Lora"/>
              <a:cs typeface="Lora"/>
              <a:sym typeface="Lora"/>
            </a:endParaRPr>
          </a:p>
        </p:txBody>
      </p:sp>
      <p:sp>
        <p:nvSpPr>
          <p:cNvPr id="281" name="Google Shape;281;p37"/>
          <p:cNvSpPr txBox="1"/>
          <p:nvPr/>
        </p:nvSpPr>
        <p:spPr>
          <a:xfrm>
            <a:off x="4944200" y="3025100"/>
            <a:ext cx="333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P(</a:t>
            </a:r>
            <a:r>
              <a:rPr i="1" lang="en" sz="1000">
                <a:latin typeface="Lora"/>
                <a:ea typeface="Lora"/>
                <a:cs typeface="Lora"/>
                <a:sym typeface="Lora"/>
              </a:rPr>
              <a:t>was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no</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in</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 * P(</a:t>
            </a:r>
            <a:r>
              <a:rPr i="1" lang="en" sz="1000">
                <a:latin typeface="Lora"/>
                <a:ea typeface="Lora"/>
                <a:cs typeface="Lora"/>
                <a:sym typeface="Lora"/>
              </a:rPr>
              <a:t>his</a:t>
            </a:r>
            <a:r>
              <a:rPr lang="en" sz="1000">
                <a:latin typeface="Lora"/>
                <a:ea typeface="Lora"/>
                <a:cs typeface="Lora"/>
                <a:sym typeface="Lora"/>
              </a:rPr>
              <a:t>|</a:t>
            </a:r>
            <a:r>
              <a:rPr i="1" lang="en" sz="1000">
                <a:latin typeface="Lora"/>
                <a:ea typeface="Lora"/>
                <a:cs typeface="Lora"/>
                <a:sym typeface="Lora"/>
              </a:rPr>
              <a:t>doubt</a:t>
            </a:r>
            <a:r>
              <a:rPr lang="en" sz="1000">
                <a:latin typeface="Lora"/>
                <a:ea typeface="Lora"/>
                <a:cs typeface="Lora"/>
                <a:sym typeface="Lora"/>
              </a:rPr>
              <a:t>)</a:t>
            </a:r>
            <a:endParaRPr sz="1000">
              <a:latin typeface="Lora"/>
              <a:ea typeface="Lora"/>
              <a:cs typeface="Lora"/>
              <a:sym typeface="Lora"/>
            </a:endParaRPr>
          </a:p>
          <a:p>
            <a:pPr indent="0" lvl="0" marL="0" rtl="0" algn="l">
              <a:spcBef>
                <a:spcPts val="0"/>
              </a:spcBef>
              <a:spcAft>
                <a:spcPts val="0"/>
              </a:spcAft>
              <a:buNone/>
            </a:pPr>
            <a:r>
              <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 calculated as a function of the parameters </a:t>
            </a:r>
            <a:r>
              <a:rPr i="1" lang="en" sz="1000">
                <a:latin typeface="Lora"/>
                <a:ea typeface="Lora"/>
                <a:cs typeface="Lora"/>
                <a:sym typeface="Lora"/>
              </a:rPr>
              <a:t>theta</a:t>
            </a:r>
            <a:r>
              <a:rPr lang="en" sz="1000">
                <a:latin typeface="Lora"/>
                <a:ea typeface="Lora"/>
                <a:cs typeface="Lora"/>
                <a:sym typeface="Lora"/>
              </a:rPr>
              <a:t> (here, the center and context vectors)...</a:t>
            </a:r>
            <a:endParaRPr sz="1000">
              <a:latin typeface="Lora"/>
              <a:ea typeface="Lora"/>
              <a:cs typeface="Lora"/>
              <a:sym typeface="Lora"/>
            </a:endParaRPr>
          </a:p>
        </p:txBody>
      </p:sp>
      <p:cxnSp>
        <p:nvCxnSpPr>
          <p:cNvPr id="282" name="Google Shape;282;p37"/>
          <p:cNvCxnSpPr/>
          <p:nvPr/>
        </p:nvCxnSpPr>
        <p:spPr>
          <a:xfrm flipH="1" rot="10800000">
            <a:off x="2925625" y="2768600"/>
            <a:ext cx="1774500" cy="3600"/>
          </a:xfrm>
          <a:prstGeom prst="straightConnector1">
            <a:avLst/>
          </a:prstGeom>
          <a:noFill/>
          <a:ln cap="flat" cmpd="sng" w="9525">
            <a:solidFill>
              <a:srgbClr val="3C78D8"/>
            </a:solidFill>
            <a:prstDash val="solid"/>
            <a:round/>
            <a:headEnd len="med" w="med" type="none"/>
            <a:tailEnd len="med" w="med" type="triangle"/>
          </a:ln>
        </p:spPr>
      </p:cxnSp>
      <p:sp>
        <p:nvSpPr>
          <p:cNvPr id="283" name="Google Shape;283;p37"/>
          <p:cNvSpPr txBox="1"/>
          <p:nvPr/>
        </p:nvSpPr>
        <p:spPr>
          <a:xfrm>
            <a:off x="1241400" y="4588300"/>
            <a:ext cx="482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this just means you repeat this as you run your sliding window along the data</a:t>
            </a:r>
            <a:endParaRPr i="1" sz="1000">
              <a:latin typeface="Lora"/>
              <a:ea typeface="Lora"/>
              <a:cs typeface="Lora"/>
              <a:sym typeface="Lora"/>
            </a:endParaRPr>
          </a:p>
        </p:txBody>
      </p:sp>
      <p:cxnSp>
        <p:nvCxnSpPr>
          <p:cNvPr id="284" name="Google Shape;284;p37"/>
          <p:cNvCxnSpPr>
            <a:endCxn id="283" idx="1"/>
          </p:cNvCxnSpPr>
          <p:nvPr/>
        </p:nvCxnSpPr>
        <p:spPr>
          <a:xfrm flipH="1" rot="-5400000">
            <a:off x="154200" y="3670450"/>
            <a:ext cx="1667100" cy="507300"/>
          </a:xfrm>
          <a:prstGeom prst="bentConnector2">
            <a:avLst/>
          </a:prstGeom>
          <a:noFill/>
          <a:ln cap="flat" cmpd="sng" w="9525">
            <a:solidFill>
              <a:schemeClr val="dk2"/>
            </a:solidFill>
            <a:prstDash val="solid"/>
            <a:round/>
            <a:headEnd len="med" w="med" type="none"/>
            <a:tailEnd len="med" w="med" type="stealth"/>
          </a:ln>
        </p:spPr>
      </p:cxnSp>
      <p:sp>
        <p:nvSpPr>
          <p:cNvPr id="285" name="Google Shape;285;p37"/>
          <p:cNvSpPr/>
          <p:nvPr/>
        </p:nvSpPr>
        <p:spPr>
          <a:xfrm>
            <a:off x="4988825" y="3067100"/>
            <a:ext cx="820500" cy="254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6" name="Google Shape;286;p37"/>
          <p:cNvCxnSpPr>
            <a:stCxn id="285" idx="0"/>
          </p:cNvCxnSpPr>
          <p:nvPr/>
        </p:nvCxnSpPr>
        <p:spPr>
          <a:xfrm flipH="1" rot="10800000">
            <a:off x="5399075" y="2163200"/>
            <a:ext cx="6000" cy="903900"/>
          </a:xfrm>
          <a:prstGeom prst="straightConnector1">
            <a:avLst/>
          </a:prstGeom>
          <a:noFill/>
          <a:ln cap="flat" cmpd="sng" w="9525">
            <a:solidFill>
              <a:srgbClr val="CC0000"/>
            </a:solidFill>
            <a:prstDash val="solid"/>
            <a:round/>
            <a:headEnd len="med" w="med" type="none"/>
            <a:tailEnd len="med" w="med" type="triangle"/>
          </a:ln>
        </p:spPr>
      </p:cxnSp>
      <p:sp>
        <p:nvSpPr>
          <p:cNvPr id="287" name="Google Shape;287;p37"/>
          <p:cNvSpPr/>
          <p:nvPr/>
        </p:nvSpPr>
        <p:spPr>
          <a:xfrm>
            <a:off x="4114325" y="1795238"/>
            <a:ext cx="2829000" cy="25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CC0000"/>
                </a:solidFill>
                <a:latin typeface="Lora"/>
                <a:ea typeface="Lora"/>
                <a:cs typeface="Lora"/>
                <a:sym typeface="Lora"/>
              </a:rPr>
              <a:t>but how do we compute this?</a:t>
            </a:r>
            <a:endParaRPr b="1">
              <a:solidFill>
                <a:srgbClr val="CC0000"/>
              </a:solidFill>
              <a:latin typeface="Lora"/>
              <a:ea typeface="Lora"/>
              <a:cs typeface="Lora"/>
              <a:sym typeface="Lora"/>
            </a:endParaRPr>
          </a:p>
        </p:txBody>
      </p:sp>
      <p:sp>
        <p:nvSpPr>
          <p:cNvPr id="288" name="Google Shape;288;p37"/>
          <p:cNvSpPr txBox="1"/>
          <p:nvPr/>
        </p:nvSpPr>
        <p:spPr>
          <a:xfrm>
            <a:off x="835875" y="3467700"/>
            <a:ext cx="361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is the probability of any of the words in the </a:t>
            </a:r>
            <a:r>
              <a:rPr b="1" lang="en" sz="1000">
                <a:solidFill>
                  <a:schemeClr val="dk1"/>
                </a:solidFill>
                <a:latin typeface="Lora"/>
                <a:ea typeface="Lora"/>
                <a:cs typeface="Lora"/>
                <a:sym typeface="Lora"/>
              </a:rPr>
              <a:t>context window</a:t>
            </a:r>
            <a:r>
              <a:rPr lang="en" sz="1000">
                <a:solidFill>
                  <a:schemeClr val="dk1"/>
                </a:solidFill>
                <a:latin typeface="Lora"/>
                <a:ea typeface="Lora"/>
                <a:cs typeface="Lora"/>
                <a:sym typeface="Lora"/>
              </a:rPr>
              <a:t> occurring if the center word occurs, given a set of parameters (the two vector matrices) </a:t>
            </a:r>
            <a:r>
              <a:rPr i="1" lang="en" sz="1000">
                <a:solidFill>
                  <a:schemeClr val="dk1"/>
                </a:solidFill>
                <a:latin typeface="Lora"/>
                <a:ea typeface="Lora"/>
                <a:cs typeface="Lora"/>
                <a:sym typeface="Lora"/>
              </a:rPr>
              <a:t>theta </a:t>
            </a:r>
            <a:r>
              <a:rPr lang="en" sz="1000">
                <a:solidFill>
                  <a:schemeClr val="dk1"/>
                </a:solidFill>
                <a:latin typeface="Lora"/>
                <a:ea typeface="Lora"/>
                <a:cs typeface="Lora"/>
                <a:sym typeface="Lora"/>
              </a:rPr>
              <a:t>used to calculate the probability</a:t>
            </a:r>
            <a:endParaRPr sz="1000">
              <a:latin typeface="Lora"/>
              <a:ea typeface="Lora"/>
              <a:cs typeface="Lora"/>
              <a:sym typeface="L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294" name="Google Shape;294;p38" title="[0,0,0,&quot;https://www.codecogs.com/eqnedit.php?latex=P(o%20%5Cmid%20c)%20%3D%20%5Cfrac%7Bexp(u_%7Bo%7D%5E%7BT%7Dv_%7Bc%7D)%7D%7B%5Csum_%7Bw%20%5Cin%20W%7Dexp(u_%7Bw%7D%5E%7BT%7Dv_%7Bc%7D)%7D#0&quot;]"/>
          <p:cNvPicPr preferRelativeResize="0"/>
          <p:nvPr/>
        </p:nvPicPr>
        <p:blipFill>
          <a:blip r:embed="rId3">
            <a:alphaModFix/>
          </a:blip>
          <a:stretch>
            <a:fillRect/>
          </a:stretch>
        </p:blipFill>
        <p:spPr>
          <a:xfrm>
            <a:off x="2364550" y="2389575"/>
            <a:ext cx="3099798" cy="659125"/>
          </a:xfrm>
          <a:prstGeom prst="rect">
            <a:avLst/>
          </a:prstGeom>
          <a:noFill/>
          <a:ln>
            <a:noFill/>
          </a:ln>
        </p:spPr>
      </p:pic>
      <p:sp>
        <p:nvSpPr>
          <p:cNvPr id="295" name="Google Shape;295;p38"/>
          <p:cNvSpPr txBox="1"/>
          <p:nvPr/>
        </p:nvSpPr>
        <p:spPr>
          <a:xfrm>
            <a:off x="2615225" y="3717975"/>
            <a:ext cx="116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center word</a:t>
            </a:r>
            <a:endParaRPr i="1" sz="1200">
              <a:latin typeface="Lora"/>
              <a:ea typeface="Lora"/>
              <a:cs typeface="Lora"/>
              <a:sym typeface="Lora"/>
            </a:endParaRPr>
          </a:p>
        </p:txBody>
      </p:sp>
      <p:cxnSp>
        <p:nvCxnSpPr>
          <p:cNvPr id="296" name="Google Shape;296;p38"/>
          <p:cNvCxnSpPr/>
          <p:nvPr/>
        </p:nvCxnSpPr>
        <p:spPr>
          <a:xfrm flipH="1">
            <a:off x="3024550" y="2957775"/>
            <a:ext cx="8400" cy="7602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38"/>
          <p:cNvSpPr txBox="1"/>
          <p:nvPr/>
        </p:nvSpPr>
        <p:spPr>
          <a:xfrm>
            <a:off x="2283000" y="1568225"/>
            <a:ext cx="116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context word</a:t>
            </a:r>
            <a:endParaRPr i="1" sz="1200">
              <a:latin typeface="Lora"/>
              <a:ea typeface="Lora"/>
              <a:cs typeface="Lora"/>
              <a:sym typeface="Lora"/>
            </a:endParaRPr>
          </a:p>
        </p:txBody>
      </p:sp>
      <p:cxnSp>
        <p:nvCxnSpPr>
          <p:cNvPr id="298" name="Google Shape;298;p38"/>
          <p:cNvCxnSpPr/>
          <p:nvPr/>
        </p:nvCxnSpPr>
        <p:spPr>
          <a:xfrm rot="10800000">
            <a:off x="2698725" y="1980225"/>
            <a:ext cx="0" cy="5013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38"/>
          <p:cNvSpPr txBox="1"/>
          <p:nvPr/>
        </p:nvSpPr>
        <p:spPr>
          <a:xfrm>
            <a:off x="5601075" y="793575"/>
            <a:ext cx="2940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dot product of the vector for the </a:t>
            </a:r>
            <a:r>
              <a:rPr b="1" i="1" lang="en" sz="1200">
                <a:latin typeface="Lora"/>
                <a:ea typeface="Lora"/>
                <a:cs typeface="Lora"/>
                <a:sym typeface="Lora"/>
              </a:rPr>
              <a:t>context word</a:t>
            </a:r>
            <a:r>
              <a:rPr i="1" lang="en" sz="1200">
                <a:latin typeface="Lora"/>
                <a:ea typeface="Lora"/>
                <a:cs typeface="Lora"/>
                <a:sym typeface="Lora"/>
              </a:rPr>
              <a:t> (u</a:t>
            </a:r>
            <a:r>
              <a:rPr baseline="-25000" i="1" lang="en" sz="1200">
                <a:latin typeface="Lora"/>
                <a:ea typeface="Lora"/>
                <a:cs typeface="Lora"/>
                <a:sym typeface="Lora"/>
              </a:rPr>
              <a:t>o</a:t>
            </a:r>
            <a:r>
              <a:rPr i="1" lang="en" sz="1200">
                <a:latin typeface="Lora"/>
                <a:ea typeface="Lora"/>
                <a:cs typeface="Lora"/>
                <a:sym typeface="Lora"/>
              </a:rPr>
              <a:t>) and the vector for the </a:t>
            </a:r>
            <a:r>
              <a:rPr b="1" i="1" lang="en" sz="1200">
                <a:latin typeface="Lora"/>
                <a:ea typeface="Lora"/>
                <a:cs typeface="Lora"/>
                <a:sym typeface="Lora"/>
              </a:rPr>
              <a:t>center word</a:t>
            </a:r>
            <a:r>
              <a:rPr i="1" lang="en" sz="1200">
                <a:latin typeface="Lora"/>
                <a:ea typeface="Lora"/>
                <a:cs typeface="Lora"/>
                <a:sym typeface="Lora"/>
              </a:rPr>
              <a:t> (v</a:t>
            </a:r>
            <a:r>
              <a:rPr baseline="-25000" i="1" lang="en" sz="1200">
                <a:latin typeface="Lora"/>
                <a:ea typeface="Lora"/>
                <a:cs typeface="Lora"/>
                <a:sym typeface="Lora"/>
              </a:rPr>
              <a:t>c</a:t>
            </a:r>
            <a:r>
              <a:rPr i="1" lang="en" sz="1200">
                <a:latin typeface="Lora"/>
                <a:ea typeface="Lora"/>
                <a:cs typeface="Lora"/>
                <a:sym typeface="Lora"/>
              </a:rPr>
              <a:t>). This is proxy for </a:t>
            </a:r>
            <a:r>
              <a:rPr b="1" i="1" lang="en" sz="1200">
                <a:latin typeface="Lora"/>
                <a:ea typeface="Lora"/>
                <a:cs typeface="Lora"/>
                <a:sym typeface="Lora"/>
              </a:rPr>
              <a:t>similarity</a:t>
            </a:r>
            <a:r>
              <a:rPr i="1" lang="en" sz="1200">
                <a:latin typeface="Lora"/>
                <a:ea typeface="Lora"/>
                <a:cs typeface="Lora"/>
                <a:sym typeface="Lora"/>
              </a:rPr>
              <a:t>. When this is </a:t>
            </a:r>
            <a:r>
              <a:rPr b="1" i="1" lang="en" sz="1200">
                <a:latin typeface="Lora"/>
                <a:ea typeface="Lora"/>
                <a:cs typeface="Lora"/>
                <a:sym typeface="Lora"/>
              </a:rPr>
              <a:t>larger</a:t>
            </a:r>
            <a:r>
              <a:rPr i="1" lang="en" sz="1200">
                <a:latin typeface="Lora"/>
                <a:ea typeface="Lora"/>
                <a:cs typeface="Lora"/>
                <a:sym typeface="Lora"/>
              </a:rPr>
              <a:t>, </a:t>
            </a:r>
            <a:r>
              <a:rPr i="1" lang="en" sz="1200">
                <a:latin typeface="Lora"/>
                <a:ea typeface="Lora"/>
                <a:cs typeface="Lora"/>
                <a:sym typeface="Lora"/>
              </a:rPr>
              <a:t>the probability is </a:t>
            </a:r>
            <a:r>
              <a:rPr b="1" i="1" lang="en" sz="1200">
                <a:latin typeface="Lora"/>
                <a:ea typeface="Lora"/>
                <a:cs typeface="Lora"/>
                <a:sym typeface="Lora"/>
              </a:rPr>
              <a:t>larger</a:t>
            </a:r>
            <a:r>
              <a:rPr i="1" lang="en" sz="1200">
                <a:latin typeface="Lora"/>
                <a:ea typeface="Lora"/>
                <a:cs typeface="Lora"/>
                <a:sym typeface="Lora"/>
              </a:rPr>
              <a:t> → optimizes for vectors yielding high similarity for related words</a:t>
            </a:r>
            <a:endParaRPr b="1" i="1" sz="1200">
              <a:latin typeface="Lora"/>
              <a:ea typeface="Lora"/>
              <a:cs typeface="Lora"/>
              <a:sym typeface="Lora"/>
            </a:endParaRPr>
          </a:p>
        </p:txBody>
      </p:sp>
      <p:sp>
        <p:nvSpPr>
          <p:cNvPr id="300" name="Google Shape;300;p38"/>
          <p:cNvSpPr txBox="1"/>
          <p:nvPr/>
        </p:nvSpPr>
        <p:spPr>
          <a:xfrm>
            <a:off x="3847150" y="1472750"/>
            <a:ext cx="1015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Lora"/>
                <a:ea typeface="Lora"/>
                <a:cs typeface="Lora"/>
                <a:sym typeface="Lora"/>
              </a:rPr>
              <a:t>m</a:t>
            </a:r>
            <a:r>
              <a:rPr i="1" lang="en" sz="1100">
                <a:latin typeface="Lora"/>
                <a:ea typeface="Lora"/>
                <a:cs typeface="Lora"/>
                <a:sym typeface="Lora"/>
              </a:rPr>
              <a:t>akes any number positive</a:t>
            </a:r>
            <a:endParaRPr i="1" sz="1100">
              <a:latin typeface="Lora"/>
              <a:ea typeface="Lora"/>
              <a:cs typeface="Lora"/>
              <a:sym typeface="Lora"/>
            </a:endParaRPr>
          </a:p>
        </p:txBody>
      </p:sp>
      <p:cxnSp>
        <p:nvCxnSpPr>
          <p:cNvPr id="301" name="Google Shape;301;p38"/>
          <p:cNvCxnSpPr/>
          <p:nvPr/>
        </p:nvCxnSpPr>
        <p:spPr>
          <a:xfrm flipH="1" rot="10800000">
            <a:off x="4148388" y="2086575"/>
            <a:ext cx="3000" cy="29370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38"/>
          <p:cNvSpPr/>
          <p:nvPr/>
        </p:nvSpPr>
        <p:spPr>
          <a:xfrm>
            <a:off x="4368950" y="2317050"/>
            <a:ext cx="726300" cy="369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3" name="Google Shape;303;p38"/>
          <p:cNvCxnSpPr/>
          <p:nvPr/>
        </p:nvCxnSpPr>
        <p:spPr>
          <a:xfrm flipH="1" rot="10800000">
            <a:off x="5102675" y="2041125"/>
            <a:ext cx="438600" cy="272100"/>
          </a:xfrm>
          <a:prstGeom prst="straightConnector1">
            <a:avLst/>
          </a:prstGeom>
          <a:noFill/>
          <a:ln cap="flat" cmpd="sng" w="9525">
            <a:solidFill>
              <a:srgbClr val="CC0000"/>
            </a:solidFill>
            <a:prstDash val="solid"/>
            <a:round/>
            <a:headEnd len="med" w="med" type="none"/>
            <a:tailEnd len="med" w="med" type="triangle"/>
          </a:ln>
        </p:spPr>
      </p:cxnSp>
      <p:sp>
        <p:nvSpPr>
          <p:cNvPr id="304" name="Google Shape;304;p38"/>
          <p:cNvSpPr txBox="1"/>
          <p:nvPr/>
        </p:nvSpPr>
        <p:spPr>
          <a:xfrm>
            <a:off x="4715225" y="3309650"/>
            <a:ext cx="269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“Normalization”: this is computed over the whole vocabulary W and it results in a </a:t>
            </a:r>
            <a:r>
              <a:rPr b="1" i="1" lang="en" sz="1200">
                <a:latin typeface="Lora"/>
                <a:ea typeface="Lora"/>
                <a:cs typeface="Lora"/>
                <a:sym typeface="Lora"/>
              </a:rPr>
              <a:t>probability distribution</a:t>
            </a:r>
            <a:endParaRPr i="1" sz="1200">
              <a:latin typeface="Lora"/>
              <a:ea typeface="Lora"/>
              <a:cs typeface="Lora"/>
              <a:sym typeface="Lora"/>
            </a:endParaRPr>
          </a:p>
        </p:txBody>
      </p:sp>
      <p:cxnSp>
        <p:nvCxnSpPr>
          <p:cNvPr id="305" name="Google Shape;305;p38"/>
          <p:cNvCxnSpPr/>
          <p:nvPr/>
        </p:nvCxnSpPr>
        <p:spPr>
          <a:xfrm>
            <a:off x="5144750" y="3108175"/>
            <a:ext cx="162000" cy="278400"/>
          </a:xfrm>
          <a:prstGeom prst="straightConnector1">
            <a:avLst/>
          </a:prstGeom>
          <a:noFill/>
          <a:ln cap="flat" cmpd="sng" w="9525">
            <a:solidFill>
              <a:srgbClr val="3C78D8"/>
            </a:solidFill>
            <a:prstDash val="solid"/>
            <a:round/>
            <a:headEnd len="med" w="med" type="none"/>
            <a:tailEnd len="med" w="med" type="triangle"/>
          </a:ln>
        </p:spPr>
      </p:cxnSp>
      <p:sp>
        <p:nvSpPr>
          <p:cNvPr id="306" name="Google Shape;306;p38"/>
          <p:cNvSpPr/>
          <p:nvPr/>
        </p:nvSpPr>
        <p:spPr>
          <a:xfrm>
            <a:off x="4317250" y="2738875"/>
            <a:ext cx="1224000" cy="3693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312" name="Google Shape;312;p39" title="[0,0,0,&quot;https://www.codecogs.com/eqnedit.php?latex=P(o%20%5Cmid%20c)%20%3D%20%5Cfrac%7Bexp(u_%7Bo%7D%5E%7BT%7Dv_%7Bc%7D)%7D%7B%5Csum_%7Bw%20%5Cin%20W%7Dexp(u_%7Bw%7D%5E%7BT%7Dv_%7Bc%7D)%7D#0&quot;]"/>
          <p:cNvPicPr preferRelativeResize="0"/>
          <p:nvPr/>
        </p:nvPicPr>
        <p:blipFill>
          <a:blip r:embed="rId3">
            <a:alphaModFix/>
          </a:blip>
          <a:stretch>
            <a:fillRect/>
          </a:stretch>
        </p:blipFill>
        <p:spPr>
          <a:xfrm>
            <a:off x="2364550" y="2389575"/>
            <a:ext cx="3099798" cy="659125"/>
          </a:xfrm>
          <a:prstGeom prst="rect">
            <a:avLst/>
          </a:prstGeom>
          <a:noFill/>
          <a:ln>
            <a:noFill/>
          </a:ln>
        </p:spPr>
      </p:pic>
      <p:sp>
        <p:nvSpPr>
          <p:cNvPr id="313" name="Google Shape;313;p39"/>
          <p:cNvSpPr txBox="1"/>
          <p:nvPr/>
        </p:nvSpPr>
        <p:spPr>
          <a:xfrm>
            <a:off x="2384650" y="3608150"/>
            <a:ext cx="337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0000"/>
                </a:solidFill>
                <a:latin typeface="Lora"/>
                <a:ea typeface="Lora"/>
                <a:cs typeface="Lora"/>
                <a:sym typeface="Lora"/>
              </a:rPr>
              <a:t>this is an instantiation of the</a:t>
            </a:r>
            <a:r>
              <a:rPr lang="en" sz="1200">
                <a:solidFill>
                  <a:srgbClr val="CC0000"/>
                </a:solidFill>
                <a:latin typeface="Lora"/>
                <a:ea typeface="Lora"/>
                <a:cs typeface="Lora"/>
                <a:sym typeface="Lora"/>
              </a:rPr>
              <a:t> </a:t>
            </a:r>
            <a:r>
              <a:rPr b="1" lang="en" sz="1200">
                <a:solidFill>
                  <a:srgbClr val="CC0000"/>
                </a:solidFill>
                <a:latin typeface="Lora"/>
                <a:ea typeface="Lora"/>
                <a:cs typeface="Lora"/>
                <a:sym typeface="Lora"/>
              </a:rPr>
              <a:t>softmax </a:t>
            </a:r>
            <a:r>
              <a:rPr lang="en" sz="1200">
                <a:solidFill>
                  <a:srgbClr val="CC0000"/>
                </a:solidFill>
                <a:latin typeface="Lora"/>
                <a:ea typeface="Lora"/>
                <a:cs typeface="Lora"/>
                <a:sym typeface="Lora"/>
              </a:rPr>
              <a:t>function, commonly used in neural nets for probabilistic </a:t>
            </a:r>
            <a:r>
              <a:rPr b="1" lang="en" sz="1200">
                <a:solidFill>
                  <a:srgbClr val="CC0000"/>
                </a:solidFill>
                <a:latin typeface="Lora"/>
                <a:ea typeface="Lora"/>
                <a:cs typeface="Lora"/>
                <a:sym typeface="Lora"/>
              </a:rPr>
              <a:t>multi-class classification </a:t>
            </a:r>
            <a:r>
              <a:rPr lang="en" sz="1200">
                <a:solidFill>
                  <a:srgbClr val="CC0000"/>
                </a:solidFill>
                <a:latin typeface="Lora"/>
                <a:ea typeface="Lora"/>
                <a:cs typeface="Lora"/>
                <a:sym typeface="Lora"/>
              </a:rPr>
              <a:t>(</a:t>
            </a:r>
            <a:r>
              <a:rPr lang="en" sz="1200">
                <a:solidFill>
                  <a:srgbClr val="CC0000"/>
                </a:solidFill>
                <a:latin typeface="Lora"/>
                <a:ea typeface="Lora"/>
                <a:cs typeface="Lora"/>
                <a:sym typeface="Lora"/>
              </a:rPr>
              <a:t>convert numerical scores into a probability distribution)</a:t>
            </a:r>
            <a:endParaRPr b="1" sz="1200">
              <a:solidFill>
                <a:srgbClr val="CC0000"/>
              </a:solidFill>
              <a:latin typeface="Lora"/>
              <a:ea typeface="Lora"/>
              <a:cs typeface="Lora"/>
              <a:sym typeface="Lora"/>
            </a:endParaRPr>
          </a:p>
        </p:txBody>
      </p:sp>
      <p:sp>
        <p:nvSpPr>
          <p:cNvPr id="314" name="Google Shape;314;p39"/>
          <p:cNvSpPr/>
          <p:nvPr/>
        </p:nvSpPr>
        <p:spPr>
          <a:xfrm>
            <a:off x="2222500" y="2101550"/>
            <a:ext cx="3696600" cy="1194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5" name="Google Shape;315;p39"/>
          <p:cNvCxnSpPr>
            <a:stCxn id="314" idx="2"/>
            <a:endCxn id="313" idx="0"/>
          </p:cNvCxnSpPr>
          <p:nvPr/>
        </p:nvCxnSpPr>
        <p:spPr>
          <a:xfrm>
            <a:off x="4070800" y="3295850"/>
            <a:ext cx="0" cy="31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321" name="Google Shape;321;p40" title="[0,0,0,&quot;https://www.codecogs.com/eqnedit.php?latex=L(%5Ctheta)%20%3D%20%5Cprod_%7Bt%3D1%7D%5E%7BT%7D%5Cprod_%7B-n%20%5Cleq%20%20j%20%5Cleq%20n%20%2C%20j%20%5Cneq%200%7D%20P(w_%7Bt%2Bj%7D%7C%20w_%7Bt%7D%20%3B%20%5Ctheta)#0&quot;]"/>
          <p:cNvPicPr preferRelativeResize="0"/>
          <p:nvPr/>
        </p:nvPicPr>
        <p:blipFill>
          <a:blip r:embed="rId3">
            <a:alphaModFix/>
          </a:blip>
          <a:stretch>
            <a:fillRect/>
          </a:stretch>
        </p:blipFill>
        <p:spPr>
          <a:xfrm>
            <a:off x="1111975" y="1915263"/>
            <a:ext cx="2039800" cy="424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sp>
        <p:nvSpPr>
          <p:cNvPr id="327" name="Google Shape;327;p41"/>
          <p:cNvSpPr txBox="1"/>
          <p:nvPr/>
        </p:nvSpPr>
        <p:spPr>
          <a:xfrm>
            <a:off x="4572000" y="1563500"/>
            <a:ext cx="374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Lora"/>
                <a:ea typeface="Lora"/>
                <a:cs typeface="Lora"/>
                <a:sym typeface="Lora"/>
              </a:rPr>
              <a:t>we want to maximize this, but for convenience we tackle an equivalent problem, i.e., </a:t>
            </a:r>
            <a:r>
              <a:rPr b="1" i="1" lang="en" sz="1200">
                <a:latin typeface="Lora"/>
                <a:ea typeface="Lora"/>
                <a:cs typeface="Lora"/>
                <a:sym typeface="Lora"/>
              </a:rPr>
              <a:t>minimizing the negative log of this quantity </a:t>
            </a:r>
            <a:r>
              <a:rPr i="1" lang="en" sz="1200">
                <a:latin typeface="Lora"/>
                <a:ea typeface="Lora"/>
                <a:cs typeface="Lora"/>
                <a:sym typeface="Lora"/>
              </a:rPr>
              <a:t>(its minimum is zero, so we want it to be as close as possible to zero)</a:t>
            </a:r>
            <a:endParaRPr i="1" sz="1200">
              <a:latin typeface="Lora"/>
              <a:ea typeface="Lora"/>
              <a:cs typeface="Lora"/>
              <a:sym typeface="Lora"/>
            </a:endParaRPr>
          </a:p>
        </p:txBody>
      </p:sp>
      <p:pic>
        <p:nvPicPr>
          <p:cNvPr id="328" name="Google Shape;328;p41" title="[0,0,0,&quot;https://www.codecogs.com/eqnedit.php?latex=L(%5Ctheta)%20%3D%20%5Cprod_%7Bt%3D1%7D%5E%7BT%7D%5Cprod_%7B-n%20%5Cleq%20%20j%20%5Cleq%20n%20%2C%20j%20%5Cneq%200%7D%20P(w_%7Bt%2Bj%7D%7C%20w_%7Bt%7D%20%3B%20%5Ctheta)#0&quot;]"/>
          <p:cNvPicPr preferRelativeResize="0"/>
          <p:nvPr/>
        </p:nvPicPr>
        <p:blipFill>
          <a:blip r:embed="rId3">
            <a:alphaModFix/>
          </a:blip>
          <a:stretch>
            <a:fillRect/>
          </a:stretch>
        </p:blipFill>
        <p:spPr>
          <a:xfrm>
            <a:off x="1111975" y="1915263"/>
            <a:ext cx="2039800" cy="424450"/>
          </a:xfrm>
          <a:prstGeom prst="rect">
            <a:avLst/>
          </a:prstGeom>
          <a:noFill/>
          <a:ln>
            <a:noFill/>
          </a:ln>
        </p:spPr>
      </p:pic>
      <p:pic>
        <p:nvPicPr>
          <p:cNvPr id="329" name="Google Shape;329;p41" title="[0,0,0,&quot;https://www.codecogs.com/eqnedit.php?latex=J(%5Ctheta)%20%3D%20-%5Cfrac%7B1%7D%7BT%7D%20%5Csum_%7Bt%3D1%7D%5E%7BT%7D%5Csum_%7B-n%20%5Cleq%20%20j%20%5Cleq%20n%20%2C%20j%20%5Cneq%200%7D%20logP(w_%7Bt%2Bj%7D%7C%20w_%7Bt%7D%20%3B%20%5Ctheta)#0&quot;]"/>
          <p:cNvPicPr preferRelativeResize="0"/>
          <p:nvPr/>
        </p:nvPicPr>
        <p:blipFill>
          <a:blip r:embed="rId4">
            <a:alphaModFix/>
          </a:blip>
          <a:stretch>
            <a:fillRect/>
          </a:stretch>
        </p:blipFill>
        <p:spPr>
          <a:xfrm>
            <a:off x="948999" y="2571750"/>
            <a:ext cx="2865824" cy="487900"/>
          </a:xfrm>
          <a:prstGeom prst="rect">
            <a:avLst/>
          </a:prstGeom>
          <a:noFill/>
          <a:ln>
            <a:noFill/>
          </a:ln>
        </p:spPr>
      </p:pic>
      <p:sp>
        <p:nvSpPr>
          <p:cNvPr id="330" name="Google Shape;330;p41"/>
          <p:cNvSpPr txBox="1"/>
          <p:nvPr/>
        </p:nvSpPr>
        <p:spPr>
          <a:xfrm>
            <a:off x="4572000" y="2610050"/>
            <a:ext cx="39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ora"/>
                <a:ea typeface="Lora"/>
                <a:cs typeface="Lora"/>
                <a:sym typeface="Lora"/>
              </a:rPr>
              <a:t>Because </a:t>
            </a:r>
            <a:r>
              <a:rPr b="1" i="1" lang="en">
                <a:latin typeface="Lora"/>
                <a:ea typeface="Lora"/>
                <a:cs typeface="Lora"/>
                <a:sym typeface="Lora"/>
              </a:rPr>
              <a:t>log(a*b) = log(a) + log(b)</a:t>
            </a:r>
            <a:endParaRPr b="1" i="1">
              <a:latin typeface="Lora"/>
              <a:ea typeface="Lora"/>
              <a:cs typeface="Lora"/>
              <a:sym typeface="Lora"/>
            </a:endParaRPr>
          </a:p>
        </p:txBody>
      </p:sp>
      <p:sp>
        <p:nvSpPr>
          <p:cNvPr id="331" name="Google Shape;331;p41"/>
          <p:cNvSpPr/>
          <p:nvPr/>
        </p:nvSpPr>
        <p:spPr>
          <a:xfrm>
            <a:off x="1485250" y="1883600"/>
            <a:ext cx="839400" cy="4878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41"/>
          <p:cNvSpPr/>
          <p:nvPr/>
        </p:nvSpPr>
        <p:spPr>
          <a:xfrm>
            <a:off x="1712175" y="2486900"/>
            <a:ext cx="1016100" cy="6465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3" name="Google Shape;333;p41"/>
          <p:cNvCxnSpPr>
            <a:stCxn id="332" idx="0"/>
            <a:endCxn id="330" idx="1"/>
          </p:cNvCxnSpPr>
          <p:nvPr/>
        </p:nvCxnSpPr>
        <p:spPr>
          <a:xfrm>
            <a:off x="2220225" y="2486900"/>
            <a:ext cx="2351700" cy="323400"/>
          </a:xfrm>
          <a:prstGeom prst="straightConnector1">
            <a:avLst/>
          </a:prstGeom>
          <a:noFill/>
          <a:ln cap="flat" cmpd="sng" w="9525">
            <a:solidFill>
              <a:srgbClr val="0097A7"/>
            </a:solidFill>
            <a:prstDash val="solid"/>
            <a:round/>
            <a:headEnd len="med" w="med" type="none"/>
            <a:tailEnd len="med" w="med" type="triangle"/>
          </a:ln>
        </p:spPr>
      </p:cxnSp>
      <p:cxnSp>
        <p:nvCxnSpPr>
          <p:cNvPr id="334" name="Google Shape;334;p41"/>
          <p:cNvCxnSpPr>
            <a:stCxn id="331" idx="3"/>
            <a:endCxn id="330" idx="1"/>
          </p:cNvCxnSpPr>
          <p:nvPr/>
        </p:nvCxnSpPr>
        <p:spPr>
          <a:xfrm>
            <a:off x="2324650" y="2127500"/>
            <a:ext cx="2247300" cy="682800"/>
          </a:xfrm>
          <a:prstGeom prst="straightConnector1">
            <a:avLst/>
          </a:prstGeom>
          <a:noFill/>
          <a:ln cap="flat" cmpd="sng" w="9525">
            <a:solidFill>
              <a:srgbClr val="0097A7"/>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340" name="Google Shape;340;p42" title="[0,0,0,&quot;https://www.codecogs.com/eqnedit.php?latex=P(o%20%5Cmid%20c)%20%3D%20%5Cfrac%7Bexp(u_%7Bo%7D%5E%7BT%7Dv_%7Bc%7D)%7D%7B%5Csum_%7Bw%20%5Cin%20W%7Dexp(u_%7Bw%7D%5E%7BT%7Dv_%7Bc%7D)%7D#0&quot;]"/>
          <p:cNvPicPr preferRelativeResize="0"/>
          <p:nvPr/>
        </p:nvPicPr>
        <p:blipFill>
          <a:blip r:embed="rId3">
            <a:alphaModFix/>
          </a:blip>
          <a:stretch>
            <a:fillRect/>
          </a:stretch>
        </p:blipFill>
        <p:spPr>
          <a:xfrm>
            <a:off x="4914925" y="2587713"/>
            <a:ext cx="2039801" cy="433733"/>
          </a:xfrm>
          <a:prstGeom prst="rect">
            <a:avLst/>
          </a:prstGeom>
          <a:noFill/>
          <a:ln>
            <a:noFill/>
          </a:ln>
        </p:spPr>
      </p:pic>
      <p:pic>
        <p:nvPicPr>
          <p:cNvPr id="341" name="Google Shape;341;p42" title="[0,0,0,&quot;https://www.codecogs.com/eqnedit.php?latex=L(%5Ctheta)%20%3D%20%5Cprod_%7Bt%3D1%7D%5E%7BT%7D%5Cprod_%7B-n%20%5Cleq%20%20j%20%5Cleq%20n%20%2C%20j%20%5Cneq%200%7D%20P(w_%7Bt%2Bj%7D%7C%20w_%7Bt%7D%20%3B%20%5Ctheta)#0&quot;]"/>
          <p:cNvPicPr preferRelativeResize="0"/>
          <p:nvPr/>
        </p:nvPicPr>
        <p:blipFill>
          <a:blip r:embed="rId4">
            <a:alphaModFix/>
          </a:blip>
          <a:stretch>
            <a:fillRect/>
          </a:stretch>
        </p:blipFill>
        <p:spPr>
          <a:xfrm>
            <a:off x="1111975" y="1915263"/>
            <a:ext cx="2039800" cy="424450"/>
          </a:xfrm>
          <a:prstGeom prst="rect">
            <a:avLst/>
          </a:prstGeom>
          <a:noFill/>
          <a:ln>
            <a:noFill/>
          </a:ln>
        </p:spPr>
      </p:pic>
      <p:pic>
        <p:nvPicPr>
          <p:cNvPr id="342" name="Google Shape;342;p42" title="[0,0,0,&quot;https://www.codecogs.com/eqnedit.php?latex=J(%5Ctheta)%20%3D%20-%5Cfrac%7B1%7D%7BT%7D%20%5Csum_%7Bt%3D1%7D%5E%7BT%7D%5Csum_%7B-n%20%5Cleq%20%20j%20%5Cleq%20n%20%2C%20j%20%5Cneq%200%7D%20logP(w_%7Bt%2Bj%7D%7C%20w_%7Bt%7D%20%3B%20%5Ctheta)#0&quot;]"/>
          <p:cNvPicPr preferRelativeResize="0"/>
          <p:nvPr/>
        </p:nvPicPr>
        <p:blipFill>
          <a:blip r:embed="rId5">
            <a:alphaModFix/>
          </a:blip>
          <a:stretch>
            <a:fillRect/>
          </a:stretch>
        </p:blipFill>
        <p:spPr>
          <a:xfrm>
            <a:off x="948999" y="2571750"/>
            <a:ext cx="2865824" cy="487900"/>
          </a:xfrm>
          <a:prstGeom prst="rect">
            <a:avLst/>
          </a:prstGeom>
          <a:noFill/>
          <a:ln>
            <a:noFill/>
          </a:ln>
        </p:spPr>
      </p:pic>
      <p:sp>
        <p:nvSpPr>
          <p:cNvPr id="343" name="Google Shape;343;p42"/>
          <p:cNvSpPr txBox="1"/>
          <p:nvPr/>
        </p:nvSpPr>
        <p:spPr>
          <a:xfrm>
            <a:off x="4075200" y="2781275"/>
            <a:ext cx="68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CC0000"/>
                </a:solidFill>
                <a:latin typeface="Lora"/>
                <a:ea typeface="Lora"/>
                <a:cs typeface="Lora"/>
                <a:sym typeface="Lora"/>
              </a:rPr>
              <a:t>plug in</a:t>
            </a:r>
            <a:endParaRPr b="1" sz="1000">
              <a:solidFill>
                <a:srgbClr val="CC0000"/>
              </a:solidFill>
              <a:latin typeface="Lora"/>
              <a:ea typeface="Lora"/>
              <a:cs typeface="Lora"/>
              <a:sym typeface="Lora"/>
            </a:endParaRPr>
          </a:p>
        </p:txBody>
      </p:sp>
      <p:sp>
        <p:nvSpPr>
          <p:cNvPr id="344" name="Google Shape;344;p42"/>
          <p:cNvSpPr/>
          <p:nvPr/>
        </p:nvSpPr>
        <p:spPr>
          <a:xfrm>
            <a:off x="2933100" y="2668500"/>
            <a:ext cx="982800" cy="302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5" name="Google Shape;345;p42"/>
          <p:cNvCxnSpPr/>
          <p:nvPr/>
        </p:nvCxnSpPr>
        <p:spPr>
          <a:xfrm>
            <a:off x="4051900" y="2804575"/>
            <a:ext cx="680400" cy="0"/>
          </a:xfrm>
          <a:prstGeom prst="straightConnector1">
            <a:avLst/>
          </a:prstGeom>
          <a:noFill/>
          <a:ln cap="flat" cmpd="sng" w="9525">
            <a:solidFill>
              <a:srgbClr val="CC0000"/>
            </a:solidFill>
            <a:prstDash val="solid"/>
            <a:round/>
            <a:headEnd len="med" w="med" type="stealth"/>
            <a:tailEnd len="med" w="med" type="none"/>
          </a:ln>
        </p:spPr>
      </p:cxnSp>
      <p:sp>
        <p:nvSpPr>
          <p:cNvPr id="346" name="Google Shape;346;p42"/>
          <p:cNvSpPr/>
          <p:nvPr/>
        </p:nvSpPr>
        <p:spPr>
          <a:xfrm>
            <a:off x="4838125" y="2473475"/>
            <a:ext cx="219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Recap: </a:t>
            </a:r>
            <a:r>
              <a:rPr lang="en">
                <a:latin typeface="Lora"/>
                <a:ea typeface="Lora"/>
                <a:cs typeface="Lora"/>
                <a:sym typeface="Lora"/>
              </a:rPr>
              <a:t>vector</a:t>
            </a:r>
            <a:r>
              <a:rPr lang="en">
                <a:latin typeface="Lora"/>
                <a:ea typeface="Lora"/>
                <a:cs typeface="Lora"/>
                <a:sym typeface="Lora"/>
              </a:rPr>
              <a:t> spaces</a:t>
            </a:r>
            <a:endParaRPr i="1">
              <a:latin typeface="Lora"/>
              <a:ea typeface="Lora"/>
              <a:cs typeface="Lora"/>
              <a:sym typeface="Lora"/>
            </a:endParaRPr>
          </a:p>
        </p:txBody>
      </p:sp>
      <p:sp>
        <p:nvSpPr>
          <p:cNvPr id="74" name="Google Shape;74;p16"/>
          <p:cNvSpPr txBox="1"/>
          <p:nvPr>
            <p:ph idx="1" type="body"/>
          </p:nvPr>
        </p:nvSpPr>
        <p:spPr>
          <a:xfrm>
            <a:off x="311700" y="2132725"/>
            <a:ext cx="8520600" cy="2249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Lora"/>
              <a:buChar char="-"/>
            </a:pPr>
            <a:r>
              <a:rPr lang="en" sz="1500">
                <a:latin typeface="Lora"/>
                <a:ea typeface="Lora"/>
                <a:cs typeface="Lora"/>
                <a:sym typeface="Lora"/>
              </a:rPr>
              <a:t>Vector representations have a </a:t>
            </a:r>
            <a:r>
              <a:rPr b="1" lang="en" sz="1500">
                <a:latin typeface="Lora"/>
                <a:ea typeface="Lora"/>
                <a:cs typeface="Lora"/>
                <a:sym typeface="Lora"/>
              </a:rPr>
              <a:t>spatial interpretation</a:t>
            </a:r>
            <a:endParaRPr b="1" sz="1500">
              <a:latin typeface="Lora"/>
              <a:ea typeface="Lora"/>
              <a:cs typeface="Lora"/>
              <a:sym typeface="Lora"/>
            </a:endParaRPr>
          </a:p>
          <a:p>
            <a:pPr indent="-323850" lvl="0" marL="457200" rtl="0" algn="l">
              <a:spcBef>
                <a:spcPts val="0"/>
              </a:spcBef>
              <a:spcAft>
                <a:spcPts val="0"/>
              </a:spcAft>
              <a:buSzPts val="1500"/>
              <a:buFont typeface="Lora"/>
              <a:buChar char="-"/>
            </a:pPr>
            <a:r>
              <a:rPr b="1" lang="en" sz="1500">
                <a:latin typeface="Lora"/>
                <a:ea typeface="Lora"/>
                <a:cs typeface="Lora"/>
                <a:sym typeface="Lora"/>
              </a:rPr>
              <a:t>Spatial relations</a:t>
            </a:r>
            <a:r>
              <a:rPr lang="en" sz="1500">
                <a:latin typeface="Lora"/>
                <a:ea typeface="Lora"/>
                <a:cs typeface="Lora"/>
                <a:sym typeface="Lora"/>
              </a:rPr>
              <a:t> between vectors reflect </a:t>
            </a:r>
            <a:r>
              <a:rPr b="1" lang="en" sz="1500">
                <a:latin typeface="Lora"/>
                <a:ea typeface="Lora"/>
                <a:cs typeface="Lora"/>
                <a:sym typeface="Lora"/>
              </a:rPr>
              <a:t>semantic relations </a:t>
            </a:r>
            <a:r>
              <a:rPr lang="en" sz="1500">
                <a:latin typeface="Lora"/>
                <a:ea typeface="Lora"/>
                <a:cs typeface="Lora"/>
                <a:sym typeface="Lora"/>
              </a:rPr>
              <a:t>between words</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b="1" lang="en" sz="1500">
                <a:latin typeface="Lora"/>
                <a:ea typeface="Lora"/>
                <a:cs typeface="Lora"/>
                <a:sym typeface="Lora"/>
              </a:rPr>
              <a:t>Similarity</a:t>
            </a:r>
            <a:r>
              <a:rPr lang="en" sz="1500">
                <a:latin typeface="Lora"/>
                <a:ea typeface="Lora"/>
                <a:cs typeface="Lora"/>
                <a:sym typeface="Lora"/>
              </a:rPr>
              <a:t> is the most important example – quantified, e.g., using cosine similarity</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b="1" lang="en" sz="1500">
                <a:latin typeface="Lora"/>
                <a:ea typeface="Lora"/>
                <a:cs typeface="Lora"/>
                <a:sym typeface="Lora"/>
              </a:rPr>
              <a:t>Composite dimensions </a:t>
            </a:r>
            <a:r>
              <a:rPr lang="en" sz="1500">
                <a:latin typeface="Lora"/>
                <a:ea typeface="Lora"/>
                <a:cs typeface="Lora"/>
                <a:sym typeface="Lora"/>
              </a:rPr>
              <a:t>in vector spaces also mirror </a:t>
            </a:r>
            <a:r>
              <a:rPr b="1" lang="en" sz="1500">
                <a:latin typeface="Lora"/>
                <a:ea typeface="Lora"/>
                <a:cs typeface="Lora"/>
                <a:sym typeface="Lora"/>
              </a:rPr>
              <a:t>semantic</a:t>
            </a:r>
            <a:r>
              <a:rPr lang="en" sz="1500">
                <a:latin typeface="Lora"/>
                <a:ea typeface="Lora"/>
                <a:cs typeface="Lora"/>
                <a:sym typeface="Lora"/>
              </a:rPr>
              <a:t> &amp; </a:t>
            </a:r>
            <a:r>
              <a:rPr b="1" lang="en" sz="1500">
                <a:latin typeface="Lora"/>
                <a:ea typeface="Lora"/>
                <a:cs typeface="Lora"/>
                <a:sym typeface="Lora"/>
              </a:rPr>
              <a:t>syntactic</a:t>
            </a:r>
            <a:r>
              <a:rPr lang="en" sz="1500">
                <a:latin typeface="Lora"/>
                <a:ea typeface="Lora"/>
                <a:cs typeface="Lora"/>
                <a:sym typeface="Lora"/>
              </a:rPr>
              <a:t> relations</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There are several ways to evaluate if word vectors are </a:t>
            </a:r>
            <a:r>
              <a:rPr i="1" lang="en" sz="1500">
                <a:latin typeface="Lora"/>
                <a:ea typeface="Lora"/>
                <a:cs typeface="Lora"/>
                <a:sym typeface="Lora"/>
              </a:rPr>
              <a:t>good</a:t>
            </a:r>
            <a:endParaRPr i="1"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Intrinsic evaluation (e.g., do they capture basic word analogies?)</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Extrinsic</a:t>
            </a:r>
            <a:r>
              <a:rPr lang="en" sz="1500">
                <a:latin typeface="Lora"/>
                <a:ea typeface="Lora"/>
                <a:cs typeface="Lora"/>
                <a:sym typeface="Lora"/>
              </a:rPr>
              <a:t> evaluation (e.g., named-entity recognition) on end-user tasks</a:t>
            </a:r>
            <a:endParaRPr sz="1500">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352" name="Google Shape;352;p43" title="[0,0,0,&quot;https://www.codecogs.com/eqnedit.php?latex=P(o%20%5Cmid%20c)%20%3D%20%5Cfrac%7Bexp(u_%7Bo%7D%5E%7BT%7Dv_%7Bc%7D)%7D%7B%5Csum_%7Bw%20%5Cin%20W%7Dexp(u_%7Bw%7D%5E%7BT%7Dv_%7Bc%7D)%7D#0&quot;]"/>
          <p:cNvPicPr preferRelativeResize="0"/>
          <p:nvPr/>
        </p:nvPicPr>
        <p:blipFill>
          <a:blip r:embed="rId3">
            <a:alphaModFix/>
          </a:blip>
          <a:stretch>
            <a:fillRect/>
          </a:stretch>
        </p:blipFill>
        <p:spPr>
          <a:xfrm>
            <a:off x="4914925" y="2587713"/>
            <a:ext cx="2039801" cy="433733"/>
          </a:xfrm>
          <a:prstGeom prst="rect">
            <a:avLst/>
          </a:prstGeom>
          <a:noFill/>
          <a:ln>
            <a:noFill/>
          </a:ln>
        </p:spPr>
      </p:pic>
      <p:pic>
        <p:nvPicPr>
          <p:cNvPr id="353" name="Google Shape;353;p43" title="[0,0,0,&quot;https://www.codecogs.com/eqnedit.php?latex=L(%5Ctheta)%20%3D%20%5Cprod_%7Bt%3D1%7D%5E%7BT%7D%5Cprod_%7B-n%20%5Cleq%20%20j%20%5Cleq%20n%20%2C%20j%20%5Cneq%200%7D%20P(w_%7Bt%2Bj%7D%7C%20w_%7Bt%7D%20%3B%20%5Ctheta)#0&quot;]"/>
          <p:cNvPicPr preferRelativeResize="0"/>
          <p:nvPr/>
        </p:nvPicPr>
        <p:blipFill>
          <a:blip r:embed="rId4">
            <a:alphaModFix/>
          </a:blip>
          <a:stretch>
            <a:fillRect/>
          </a:stretch>
        </p:blipFill>
        <p:spPr>
          <a:xfrm>
            <a:off x="1111975" y="1915263"/>
            <a:ext cx="2039800" cy="424450"/>
          </a:xfrm>
          <a:prstGeom prst="rect">
            <a:avLst/>
          </a:prstGeom>
          <a:noFill/>
          <a:ln>
            <a:noFill/>
          </a:ln>
        </p:spPr>
      </p:pic>
      <p:pic>
        <p:nvPicPr>
          <p:cNvPr id="354" name="Google Shape;354;p43" title="[0,0,0,&quot;https://www.codecogs.com/eqnedit.php?latex=J(%5Ctheta)%20%3D%20-%5Cfrac%7B1%7D%7BT%7D%20%5Csum_%7Bt%3D1%7D%5E%7BT%7D%5Csum_%7B-n%20%5Cleq%20%20j%20%5Cleq%20n%20%2C%20j%20%5Cneq%200%7D%20logP(w_%7Bt%2Bj%7D%7C%20w_%7Bt%7D%20%3B%20%5Ctheta)#0&quot;]"/>
          <p:cNvPicPr preferRelativeResize="0"/>
          <p:nvPr/>
        </p:nvPicPr>
        <p:blipFill>
          <a:blip r:embed="rId5">
            <a:alphaModFix/>
          </a:blip>
          <a:stretch>
            <a:fillRect/>
          </a:stretch>
        </p:blipFill>
        <p:spPr>
          <a:xfrm>
            <a:off x="948999" y="2571750"/>
            <a:ext cx="2865824" cy="487900"/>
          </a:xfrm>
          <a:prstGeom prst="rect">
            <a:avLst/>
          </a:prstGeom>
          <a:noFill/>
          <a:ln>
            <a:noFill/>
          </a:ln>
        </p:spPr>
      </p:pic>
      <p:sp>
        <p:nvSpPr>
          <p:cNvPr id="355" name="Google Shape;355;p43"/>
          <p:cNvSpPr txBox="1"/>
          <p:nvPr/>
        </p:nvSpPr>
        <p:spPr>
          <a:xfrm>
            <a:off x="4075200" y="2781275"/>
            <a:ext cx="68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CC0000"/>
                </a:solidFill>
                <a:latin typeface="Lora"/>
                <a:ea typeface="Lora"/>
                <a:cs typeface="Lora"/>
                <a:sym typeface="Lora"/>
              </a:rPr>
              <a:t>plug in</a:t>
            </a:r>
            <a:endParaRPr b="1" sz="1000">
              <a:solidFill>
                <a:srgbClr val="CC0000"/>
              </a:solidFill>
              <a:latin typeface="Lora"/>
              <a:ea typeface="Lora"/>
              <a:cs typeface="Lora"/>
              <a:sym typeface="Lora"/>
            </a:endParaRPr>
          </a:p>
        </p:txBody>
      </p:sp>
      <p:sp>
        <p:nvSpPr>
          <p:cNvPr id="356" name="Google Shape;356;p43"/>
          <p:cNvSpPr/>
          <p:nvPr/>
        </p:nvSpPr>
        <p:spPr>
          <a:xfrm>
            <a:off x="2933100" y="2668500"/>
            <a:ext cx="982800" cy="302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7" name="Google Shape;357;p43"/>
          <p:cNvCxnSpPr/>
          <p:nvPr/>
        </p:nvCxnSpPr>
        <p:spPr>
          <a:xfrm>
            <a:off x="4051900" y="2804575"/>
            <a:ext cx="680400" cy="0"/>
          </a:xfrm>
          <a:prstGeom prst="straightConnector1">
            <a:avLst/>
          </a:prstGeom>
          <a:noFill/>
          <a:ln cap="flat" cmpd="sng" w="9525">
            <a:solidFill>
              <a:srgbClr val="CC0000"/>
            </a:solidFill>
            <a:prstDash val="solid"/>
            <a:round/>
            <a:headEnd len="med" w="med" type="stealth"/>
            <a:tailEnd len="med" w="med" type="none"/>
          </a:ln>
        </p:spPr>
      </p:cxnSp>
      <p:sp>
        <p:nvSpPr>
          <p:cNvPr id="358" name="Google Shape;358;p43"/>
          <p:cNvSpPr/>
          <p:nvPr/>
        </p:nvSpPr>
        <p:spPr>
          <a:xfrm>
            <a:off x="4838125" y="2473475"/>
            <a:ext cx="219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43"/>
          <p:cNvSpPr txBox="1"/>
          <p:nvPr/>
        </p:nvSpPr>
        <p:spPr>
          <a:xfrm>
            <a:off x="1747525" y="3748225"/>
            <a:ext cx="63543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ora"/>
              <a:buChar char="-"/>
            </a:pPr>
            <a:r>
              <a:rPr lang="en" sz="1000">
                <a:latin typeface="Lora"/>
                <a:ea typeface="Lora"/>
                <a:cs typeface="Lora"/>
                <a:sym typeface="Lora"/>
              </a:rPr>
              <a:t>This is the </a:t>
            </a:r>
            <a:r>
              <a:rPr b="1" lang="en" sz="1000">
                <a:latin typeface="Lora"/>
                <a:ea typeface="Lora"/>
                <a:cs typeface="Lora"/>
                <a:sym typeface="Lora"/>
              </a:rPr>
              <a:t>cost function</a:t>
            </a:r>
            <a:r>
              <a:rPr lang="en" sz="1000">
                <a:latin typeface="Lora"/>
                <a:ea typeface="Lora"/>
                <a:cs typeface="Lora"/>
                <a:sym typeface="Lora"/>
              </a:rPr>
              <a:t>, which the model uses to learn how well is doing using the </a:t>
            </a:r>
            <a:r>
              <a:rPr b="1" lang="en" sz="1000">
                <a:latin typeface="Lora"/>
                <a:ea typeface="Lora"/>
                <a:cs typeface="Lora"/>
                <a:sym typeface="Lora"/>
              </a:rPr>
              <a:t>current vectors</a:t>
            </a:r>
            <a:r>
              <a:rPr lang="en" sz="1000">
                <a:latin typeface="Lora"/>
                <a:ea typeface="Lora"/>
                <a:cs typeface="Lora"/>
                <a:sym typeface="Lora"/>
              </a:rPr>
              <a:t>. </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For all windows, the model computes this. If the value is </a:t>
            </a:r>
            <a:r>
              <a:rPr i="1" lang="en" sz="1000">
                <a:latin typeface="Lora"/>
                <a:ea typeface="Lora"/>
                <a:cs typeface="Lora"/>
                <a:sym typeface="Lora"/>
              </a:rPr>
              <a:t>high</a:t>
            </a:r>
            <a:r>
              <a:rPr lang="en" sz="1000">
                <a:latin typeface="Lora"/>
                <a:ea typeface="Lora"/>
                <a:cs typeface="Lora"/>
                <a:sym typeface="Lora"/>
              </a:rPr>
              <a:t>, the model is </a:t>
            </a:r>
            <a:r>
              <a:rPr b="1" lang="en" sz="1000">
                <a:latin typeface="Lora"/>
                <a:ea typeface="Lora"/>
                <a:cs typeface="Lora"/>
                <a:sym typeface="Lora"/>
              </a:rPr>
              <a:t>not </a:t>
            </a:r>
            <a:r>
              <a:rPr lang="en" sz="1000">
                <a:latin typeface="Lora"/>
                <a:ea typeface="Lora"/>
                <a:cs typeface="Lora"/>
                <a:sym typeface="Lora"/>
              </a:rPr>
              <a:t>doing so well. </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The magnitude of the result is used by the model to </a:t>
            </a:r>
            <a:r>
              <a:rPr b="1" lang="en" sz="1000">
                <a:latin typeface="Lora"/>
                <a:ea typeface="Lora"/>
                <a:cs typeface="Lora"/>
                <a:sym typeface="Lora"/>
              </a:rPr>
              <a:t>update </a:t>
            </a:r>
            <a:r>
              <a:rPr lang="en" sz="1000">
                <a:latin typeface="Lora"/>
                <a:ea typeface="Lora"/>
                <a:cs typeface="Lora"/>
                <a:sym typeface="Lora"/>
              </a:rPr>
              <a:t>the weights through mechanisms called </a:t>
            </a:r>
            <a:r>
              <a:rPr b="1" lang="en" sz="1000">
                <a:latin typeface="Lora"/>
                <a:ea typeface="Lora"/>
                <a:cs typeface="Lora"/>
                <a:sym typeface="Lora"/>
              </a:rPr>
              <a:t>gradient descent </a:t>
            </a:r>
            <a:r>
              <a:rPr lang="en" sz="1000">
                <a:latin typeface="Lora"/>
                <a:ea typeface="Lora"/>
                <a:cs typeface="Lora"/>
                <a:sym typeface="Lora"/>
              </a:rPr>
              <a:t>and </a:t>
            </a:r>
            <a:r>
              <a:rPr b="1" lang="en" sz="1000">
                <a:latin typeface="Lora"/>
                <a:ea typeface="Lora"/>
                <a:cs typeface="Lora"/>
                <a:sym typeface="Lora"/>
              </a:rPr>
              <a:t>backpropagation </a:t>
            </a:r>
            <a:r>
              <a:rPr lang="en" sz="1000">
                <a:latin typeface="Lora"/>
                <a:ea typeface="Lora"/>
                <a:cs typeface="Lora"/>
                <a:sym typeface="Lora"/>
              </a:rPr>
              <a:t>(more later!)</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After updating, the model tries again, until it converges on </a:t>
            </a:r>
            <a:r>
              <a:rPr b="1" lang="en" sz="1000">
                <a:latin typeface="Lora"/>
                <a:ea typeface="Lora"/>
                <a:cs typeface="Lora"/>
                <a:sym typeface="Lora"/>
              </a:rPr>
              <a:t>good vectors</a:t>
            </a:r>
            <a:r>
              <a:rPr lang="en" sz="1000">
                <a:latin typeface="Lora"/>
                <a:ea typeface="Lora"/>
                <a:cs typeface="Lora"/>
                <a:sym typeface="Lora"/>
              </a:rPr>
              <a:t>.</a:t>
            </a:r>
            <a:endParaRPr sz="1000">
              <a:latin typeface="Lora"/>
              <a:ea typeface="Lora"/>
              <a:cs typeface="Lora"/>
              <a:sym typeface="Lor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softmax</a:t>
            </a:r>
            <a:endParaRPr i="1">
              <a:latin typeface="Lora"/>
              <a:ea typeface="Lora"/>
              <a:cs typeface="Lora"/>
              <a:sym typeface="Lora"/>
            </a:endParaRPr>
          </a:p>
        </p:txBody>
      </p:sp>
      <p:pic>
        <p:nvPicPr>
          <p:cNvPr id="365" name="Google Shape;365;p44" title="[0,0,0,&quot;https://www.codecogs.com/eqnedit.php?latex=P(o%20%5Cmid%20c)%20%3D%20%5Cfrac%7Bexp(u_%7Bo%7D%5E%7BT%7Dv_%7Bc%7D)%7D%7B%5Csum_%7Bw%20%5Cin%20W%7Dexp(u_%7Bw%7D%5E%7BT%7Dv_%7Bc%7D)%7D#0&quot;]"/>
          <p:cNvPicPr preferRelativeResize="0"/>
          <p:nvPr/>
        </p:nvPicPr>
        <p:blipFill>
          <a:blip r:embed="rId3">
            <a:alphaModFix/>
          </a:blip>
          <a:stretch>
            <a:fillRect/>
          </a:stretch>
        </p:blipFill>
        <p:spPr>
          <a:xfrm>
            <a:off x="4914925" y="2587713"/>
            <a:ext cx="2039801" cy="433733"/>
          </a:xfrm>
          <a:prstGeom prst="rect">
            <a:avLst/>
          </a:prstGeom>
          <a:noFill/>
          <a:ln>
            <a:noFill/>
          </a:ln>
        </p:spPr>
      </p:pic>
      <p:pic>
        <p:nvPicPr>
          <p:cNvPr id="366" name="Google Shape;366;p44" title="[0,0,0,&quot;https://www.codecogs.com/eqnedit.php?latex=L(%5Ctheta)%20%3D%20%5Cprod_%7Bt%3D1%7D%5E%7BT%7D%5Cprod_%7B-n%20%5Cleq%20%20j%20%5Cleq%20n%20%2C%20j%20%5Cneq%200%7D%20P(w_%7Bt%2Bj%7D%7C%20w_%7Bt%7D%20%3B%20%5Ctheta)#0&quot;]"/>
          <p:cNvPicPr preferRelativeResize="0"/>
          <p:nvPr/>
        </p:nvPicPr>
        <p:blipFill>
          <a:blip r:embed="rId4">
            <a:alphaModFix/>
          </a:blip>
          <a:stretch>
            <a:fillRect/>
          </a:stretch>
        </p:blipFill>
        <p:spPr>
          <a:xfrm>
            <a:off x="1111975" y="1915263"/>
            <a:ext cx="2039800" cy="424450"/>
          </a:xfrm>
          <a:prstGeom prst="rect">
            <a:avLst/>
          </a:prstGeom>
          <a:noFill/>
          <a:ln>
            <a:noFill/>
          </a:ln>
        </p:spPr>
      </p:pic>
      <p:pic>
        <p:nvPicPr>
          <p:cNvPr id="367" name="Google Shape;367;p44" title="[0,0,0,&quot;https://www.codecogs.com/eqnedit.php?latex=J(%5Ctheta)%20%3D%20-%5Cfrac%7B1%7D%7BT%7D%20%5Csum_%7Bt%3D1%7D%5E%7BT%7D%5Csum_%7B-n%20%5Cleq%20%20j%20%5Cleq%20n%20%2C%20j%20%5Cneq%200%7D%20logP(w_%7Bt%2Bj%7D%7C%20w_%7Bt%7D%20%3B%20%5Ctheta)#0&quot;]"/>
          <p:cNvPicPr preferRelativeResize="0"/>
          <p:nvPr/>
        </p:nvPicPr>
        <p:blipFill>
          <a:blip r:embed="rId5">
            <a:alphaModFix/>
          </a:blip>
          <a:stretch>
            <a:fillRect/>
          </a:stretch>
        </p:blipFill>
        <p:spPr>
          <a:xfrm>
            <a:off x="948999" y="2571750"/>
            <a:ext cx="2865824" cy="487900"/>
          </a:xfrm>
          <a:prstGeom prst="rect">
            <a:avLst/>
          </a:prstGeom>
          <a:noFill/>
          <a:ln>
            <a:noFill/>
          </a:ln>
        </p:spPr>
      </p:pic>
      <p:sp>
        <p:nvSpPr>
          <p:cNvPr id="368" name="Google Shape;368;p44"/>
          <p:cNvSpPr txBox="1"/>
          <p:nvPr/>
        </p:nvSpPr>
        <p:spPr>
          <a:xfrm>
            <a:off x="4075200" y="2781275"/>
            <a:ext cx="68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CC0000"/>
                </a:solidFill>
                <a:latin typeface="Lora"/>
                <a:ea typeface="Lora"/>
                <a:cs typeface="Lora"/>
                <a:sym typeface="Lora"/>
              </a:rPr>
              <a:t>plug in</a:t>
            </a:r>
            <a:endParaRPr b="1" sz="1000">
              <a:solidFill>
                <a:srgbClr val="CC0000"/>
              </a:solidFill>
              <a:latin typeface="Lora"/>
              <a:ea typeface="Lora"/>
              <a:cs typeface="Lora"/>
              <a:sym typeface="Lora"/>
            </a:endParaRPr>
          </a:p>
        </p:txBody>
      </p:sp>
      <p:sp>
        <p:nvSpPr>
          <p:cNvPr id="369" name="Google Shape;369;p44"/>
          <p:cNvSpPr/>
          <p:nvPr/>
        </p:nvSpPr>
        <p:spPr>
          <a:xfrm>
            <a:off x="2933100" y="2668500"/>
            <a:ext cx="982800" cy="302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0" name="Google Shape;370;p44"/>
          <p:cNvCxnSpPr/>
          <p:nvPr/>
        </p:nvCxnSpPr>
        <p:spPr>
          <a:xfrm>
            <a:off x="4051900" y="2804575"/>
            <a:ext cx="680400" cy="0"/>
          </a:xfrm>
          <a:prstGeom prst="straightConnector1">
            <a:avLst/>
          </a:prstGeom>
          <a:noFill/>
          <a:ln cap="flat" cmpd="sng" w="9525">
            <a:solidFill>
              <a:srgbClr val="CC0000"/>
            </a:solidFill>
            <a:prstDash val="solid"/>
            <a:round/>
            <a:headEnd len="med" w="med" type="stealth"/>
            <a:tailEnd len="med" w="med" type="none"/>
          </a:ln>
        </p:spPr>
      </p:cxnSp>
      <p:sp>
        <p:nvSpPr>
          <p:cNvPr id="371" name="Google Shape;371;p44"/>
          <p:cNvSpPr/>
          <p:nvPr/>
        </p:nvSpPr>
        <p:spPr>
          <a:xfrm>
            <a:off x="4838125" y="2473475"/>
            <a:ext cx="219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44"/>
          <p:cNvSpPr txBox="1"/>
          <p:nvPr/>
        </p:nvSpPr>
        <p:spPr>
          <a:xfrm>
            <a:off x="1747525" y="3748225"/>
            <a:ext cx="63543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ora"/>
              <a:buChar char="-"/>
            </a:pPr>
            <a:r>
              <a:rPr lang="en" sz="1000">
                <a:latin typeface="Lora"/>
                <a:ea typeface="Lora"/>
                <a:cs typeface="Lora"/>
                <a:sym typeface="Lora"/>
              </a:rPr>
              <a:t>This is the </a:t>
            </a:r>
            <a:r>
              <a:rPr b="1" lang="en" sz="1000">
                <a:latin typeface="Lora"/>
                <a:ea typeface="Lora"/>
                <a:cs typeface="Lora"/>
                <a:sym typeface="Lora"/>
              </a:rPr>
              <a:t>cost function</a:t>
            </a:r>
            <a:r>
              <a:rPr lang="en" sz="1000">
                <a:latin typeface="Lora"/>
                <a:ea typeface="Lora"/>
                <a:cs typeface="Lora"/>
                <a:sym typeface="Lora"/>
              </a:rPr>
              <a:t>, which the model uses to learn how well is doing using the </a:t>
            </a:r>
            <a:r>
              <a:rPr b="1" lang="en" sz="1000">
                <a:latin typeface="Lora"/>
                <a:ea typeface="Lora"/>
                <a:cs typeface="Lora"/>
                <a:sym typeface="Lora"/>
              </a:rPr>
              <a:t>current vectors</a:t>
            </a:r>
            <a:r>
              <a:rPr lang="en" sz="1000">
                <a:latin typeface="Lora"/>
                <a:ea typeface="Lora"/>
                <a:cs typeface="Lora"/>
                <a:sym typeface="Lora"/>
              </a:rPr>
              <a:t>. </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For all windows, the model computes this. If the value is </a:t>
            </a:r>
            <a:r>
              <a:rPr i="1" lang="en" sz="1000">
                <a:latin typeface="Lora"/>
                <a:ea typeface="Lora"/>
                <a:cs typeface="Lora"/>
                <a:sym typeface="Lora"/>
              </a:rPr>
              <a:t>high</a:t>
            </a:r>
            <a:r>
              <a:rPr lang="en" sz="1000">
                <a:latin typeface="Lora"/>
                <a:ea typeface="Lora"/>
                <a:cs typeface="Lora"/>
                <a:sym typeface="Lora"/>
              </a:rPr>
              <a:t>, the model is </a:t>
            </a:r>
            <a:r>
              <a:rPr b="1" lang="en" sz="1000">
                <a:latin typeface="Lora"/>
                <a:ea typeface="Lora"/>
                <a:cs typeface="Lora"/>
                <a:sym typeface="Lora"/>
              </a:rPr>
              <a:t>not </a:t>
            </a:r>
            <a:r>
              <a:rPr lang="en" sz="1000">
                <a:latin typeface="Lora"/>
                <a:ea typeface="Lora"/>
                <a:cs typeface="Lora"/>
                <a:sym typeface="Lora"/>
              </a:rPr>
              <a:t>doing so well. </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The magnitude of the result is used by the model to </a:t>
            </a:r>
            <a:r>
              <a:rPr b="1" lang="en" sz="1000">
                <a:latin typeface="Lora"/>
                <a:ea typeface="Lora"/>
                <a:cs typeface="Lora"/>
                <a:sym typeface="Lora"/>
              </a:rPr>
              <a:t>update </a:t>
            </a:r>
            <a:r>
              <a:rPr lang="en" sz="1000">
                <a:latin typeface="Lora"/>
                <a:ea typeface="Lora"/>
                <a:cs typeface="Lora"/>
                <a:sym typeface="Lora"/>
              </a:rPr>
              <a:t>the weights through mechanisms called </a:t>
            </a:r>
            <a:r>
              <a:rPr b="1" lang="en" sz="1000">
                <a:latin typeface="Lora"/>
                <a:ea typeface="Lora"/>
                <a:cs typeface="Lora"/>
                <a:sym typeface="Lora"/>
              </a:rPr>
              <a:t>gradient descent </a:t>
            </a:r>
            <a:r>
              <a:rPr lang="en" sz="1000">
                <a:latin typeface="Lora"/>
                <a:ea typeface="Lora"/>
                <a:cs typeface="Lora"/>
                <a:sym typeface="Lora"/>
              </a:rPr>
              <a:t>and </a:t>
            </a:r>
            <a:r>
              <a:rPr b="1" lang="en" sz="1000">
                <a:latin typeface="Lora"/>
                <a:ea typeface="Lora"/>
                <a:cs typeface="Lora"/>
                <a:sym typeface="Lora"/>
              </a:rPr>
              <a:t>backpropagation </a:t>
            </a:r>
            <a:r>
              <a:rPr lang="en" sz="1000">
                <a:latin typeface="Lora"/>
                <a:ea typeface="Lora"/>
                <a:cs typeface="Lora"/>
                <a:sym typeface="Lora"/>
              </a:rPr>
              <a:t>(more later!)</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After updating, the model tries again, until it converges on </a:t>
            </a:r>
            <a:r>
              <a:rPr b="1" lang="en" sz="1000">
                <a:latin typeface="Lora"/>
                <a:ea typeface="Lora"/>
                <a:cs typeface="Lora"/>
                <a:sym typeface="Lora"/>
              </a:rPr>
              <a:t>good vectors</a:t>
            </a:r>
            <a:r>
              <a:rPr lang="en" sz="1000">
                <a:latin typeface="Lora"/>
                <a:ea typeface="Lora"/>
                <a:cs typeface="Lora"/>
                <a:sym typeface="Lora"/>
              </a:rPr>
              <a:t>.</a:t>
            </a:r>
            <a:endParaRPr sz="1000">
              <a:latin typeface="Lora"/>
              <a:ea typeface="Lora"/>
              <a:cs typeface="Lora"/>
              <a:sym typeface="Lora"/>
            </a:endParaRPr>
          </a:p>
        </p:txBody>
      </p:sp>
      <p:sp>
        <p:nvSpPr>
          <p:cNvPr id="373" name="Google Shape;373;p44"/>
          <p:cNvSpPr txBox="1"/>
          <p:nvPr/>
        </p:nvSpPr>
        <p:spPr>
          <a:xfrm>
            <a:off x="425825" y="4040950"/>
            <a:ext cx="123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solidFill>
                  <a:srgbClr val="CC0000"/>
                </a:solidFill>
                <a:latin typeface="Lora"/>
                <a:ea typeface="Lora"/>
                <a:cs typeface="Lora"/>
                <a:sym typeface="Lora"/>
              </a:rPr>
              <a:t>forward pass</a:t>
            </a:r>
            <a:endParaRPr b="1" i="1" sz="1000">
              <a:solidFill>
                <a:srgbClr val="CC0000"/>
              </a:solidFill>
              <a:latin typeface="Lora"/>
              <a:ea typeface="Lora"/>
              <a:cs typeface="Lora"/>
              <a:sym typeface="Lora"/>
            </a:endParaRPr>
          </a:p>
        </p:txBody>
      </p:sp>
      <p:sp>
        <p:nvSpPr>
          <p:cNvPr id="374" name="Google Shape;374;p44"/>
          <p:cNvSpPr txBox="1"/>
          <p:nvPr/>
        </p:nvSpPr>
        <p:spPr>
          <a:xfrm>
            <a:off x="425825" y="4312425"/>
            <a:ext cx="123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solidFill>
                  <a:srgbClr val="CC0000"/>
                </a:solidFill>
                <a:latin typeface="Lora"/>
                <a:ea typeface="Lora"/>
                <a:cs typeface="Lora"/>
                <a:sym typeface="Lora"/>
              </a:rPr>
              <a:t>backward pass</a:t>
            </a:r>
            <a:endParaRPr b="1" i="1" sz="1000">
              <a:solidFill>
                <a:srgbClr val="CC0000"/>
              </a:solidFill>
              <a:latin typeface="Lora"/>
              <a:ea typeface="Lora"/>
              <a:cs typeface="Lora"/>
              <a:sym typeface="Lora"/>
            </a:endParaRPr>
          </a:p>
        </p:txBody>
      </p:sp>
      <p:cxnSp>
        <p:nvCxnSpPr>
          <p:cNvPr id="375" name="Google Shape;375;p44"/>
          <p:cNvCxnSpPr/>
          <p:nvPr/>
        </p:nvCxnSpPr>
        <p:spPr>
          <a:xfrm>
            <a:off x="1393025" y="4229225"/>
            <a:ext cx="680400" cy="0"/>
          </a:xfrm>
          <a:prstGeom prst="straightConnector1">
            <a:avLst/>
          </a:prstGeom>
          <a:noFill/>
          <a:ln cap="flat" cmpd="sng" w="9525">
            <a:solidFill>
              <a:srgbClr val="CC0000"/>
            </a:solidFill>
            <a:prstDash val="solid"/>
            <a:round/>
            <a:headEnd len="med" w="med" type="stealth"/>
            <a:tailEnd len="med" w="med" type="none"/>
          </a:ln>
        </p:spPr>
      </p:cxnSp>
      <p:cxnSp>
        <p:nvCxnSpPr>
          <p:cNvPr id="376" name="Google Shape;376;p44"/>
          <p:cNvCxnSpPr/>
          <p:nvPr/>
        </p:nvCxnSpPr>
        <p:spPr>
          <a:xfrm>
            <a:off x="1416600" y="4481775"/>
            <a:ext cx="680400" cy="0"/>
          </a:xfrm>
          <a:prstGeom prst="straightConnector1">
            <a:avLst/>
          </a:prstGeom>
          <a:noFill/>
          <a:ln cap="flat" cmpd="sng" w="9525">
            <a:solidFill>
              <a:srgbClr val="CC0000"/>
            </a:solidFill>
            <a:prstDash val="solid"/>
            <a:round/>
            <a:headEnd len="med" w="med" type="stealth"/>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negative sampling (SGNS)</a:t>
            </a:r>
            <a:endParaRPr i="1">
              <a:latin typeface="Lora"/>
              <a:ea typeface="Lora"/>
              <a:cs typeface="Lora"/>
              <a:sym typeface="Lora"/>
            </a:endParaRPr>
          </a:p>
        </p:txBody>
      </p:sp>
      <p:sp>
        <p:nvSpPr>
          <p:cNvPr id="382" name="Google Shape;382;p45"/>
          <p:cNvSpPr txBox="1"/>
          <p:nvPr>
            <p:ph idx="1" type="body"/>
          </p:nvPr>
        </p:nvSpPr>
        <p:spPr>
          <a:xfrm>
            <a:off x="311700" y="1319150"/>
            <a:ext cx="8520600" cy="3297600"/>
          </a:xfrm>
          <a:prstGeom prst="rect">
            <a:avLst/>
          </a:prstGeom>
        </p:spPr>
        <p:txBody>
          <a:bodyPr anchorCtr="0" anchor="t" bIns="91425" lIns="91425" spcFirstLastPara="1" rIns="91425" wrap="square" tIns="91425">
            <a:normAutofit fontScale="85000" lnSpcReduction="10000"/>
          </a:bodyPr>
          <a:lstStyle/>
          <a:p>
            <a:pPr indent="-314960" lvl="0" marL="457200" rtl="0" algn="l">
              <a:spcBef>
                <a:spcPts val="0"/>
              </a:spcBef>
              <a:spcAft>
                <a:spcPts val="0"/>
              </a:spcAft>
              <a:buSzPct val="100000"/>
              <a:buFont typeface="Lora"/>
              <a:buChar char="-"/>
            </a:pPr>
            <a:r>
              <a:rPr lang="en" sz="1600">
                <a:latin typeface="Lora"/>
                <a:ea typeface="Lora"/>
                <a:cs typeface="Lora"/>
                <a:sym typeface="Lora"/>
              </a:rPr>
              <a:t>Softmax requires computing a probability distribution over the entire vocabulary at each step of the training procedure</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Char char="-"/>
            </a:pPr>
            <a:r>
              <a:rPr b="1" lang="en" sz="1600">
                <a:latin typeface="Lora"/>
                <a:ea typeface="Lora"/>
                <a:cs typeface="Lora"/>
                <a:sym typeface="Lora"/>
              </a:rPr>
              <a:t>Negative sampling</a:t>
            </a:r>
            <a:r>
              <a:rPr lang="en" sz="1600">
                <a:latin typeface="Lora"/>
                <a:ea typeface="Lora"/>
                <a:cs typeface="Lora"/>
                <a:sym typeface="Lora"/>
              </a:rPr>
              <a:t> is a “lightweight” alternative, which does </a:t>
            </a:r>
            <a:r>
              <a:rPr i="1" lang="en" sz="1600">
                <a:latin typeface="Lora"/>
                <a:ea typeface="Lora"/>
                <a:cs typeface="Lora"/>
                <a:sym typeface="Lora"/>
              </a:rPr>
              <a:t>not </a:t>
            </a:r>
            <a:r>
              <a:rPr lang="en" sz="1600">
                <a:latin typeface="Lora"/>
                <a:ea typeface="Lora"/>
                <a:cs typeface="Lora"/>
                <a:sym typeface="Lora"/>
              </a:rPr>
              <a:t>use the </a:t>
            </a:r>
            <a:r>
              <a:rPr b="1" lang="en" sz="1600">
                <a:latin typeface="Lora"/>
                <a:ea typeface="Lora"/>
                <a:cs typeface="Lora"/>
                <a:sym typeface="Lora"/>
              </a:rPr>
              <a:t>softmax</a:t>
            </a:r>
            <a:endParaRPr b="1" sz="1600">
              <a:latin typeface="Lora"/>
              <a:ea typeface="Lora"/>
              <a:cs typeface="Lora"/>
              <a:sym typeface="Lora"/>
            </a:endParaRPr>
          </a:p>
          <a:p>
            <a:pPr indent="0" lvl="0" marL="0" rtl="0" algn="l">
              <a:spcBef>
                <a:spcPts val="0"/>
              </a:spcBef>
              <a:spcAft>
                <a:spcPts val="0"/>
              </a:spcAft>
              <a:buNone/>
            </a:pPr>
            <a:r>
              <a:t/>
            </a:r>
            <a:endParaRPr b="1" sz="1600">
              <a:latin typeface="Lora"/>
              <a:ea typeface="Lora"/>
              <a:cs typeface="Lora"/>
              <a:sym typeface="Lora"/>
            </a:endParaRPr>
          </a:p>
          <a:p>
            <a:pPr indent="-314960" lvl="0" marL="457200" rtl="0" algn="l">
              <a:spcBef>
                <a:spcPts val="0"/>
              </a:spcBef>
              <a:spcAft>
                <a:spcPts val="0"/>
              </a:spcAft>
              <a:buSzPct val="100000"/>
              <a:buFont typeface="Lora"/>
              <a:buChar char="-"/>
            </a:pPr>
            <a:r>
              <a:rPr lang="en" sz="1600">
                <a:latin typeface="Lora"/>
                <a:ea typeface="Lora"/>
                <a:cs typeface="Lora"/>
                <a:sym typeface="Lora"/>
              </a:rPr>
              <a:t>The logic is the following:</a:t>
            </a:r>
            <a:endParaRPr sz="1600">
              <a:latin typeface="Lora"/>
              <a:ea typeface="Lora"/>
              <a:cs typeface="Lora"/>
              <a:sym typeface="Lora"/>
            </a:endParaRPr>
          </a:p>
          <a:p>
            <a:pPr indent="-314960" lvl="1" marL="914400" rtl="0" algn="l">
              <a:spcBef>
                <a:spcPts val="0"/>
              </a:spcBef>
              <a:spcAft>
                <a:spcPts val="0"/>
              </a:spcAft>
              <a:buSzPct val="100000"/>
              <a:buFont typeface="Lora"/>
              <a:buChar char="-"/>
            </a:pPr>
            <a:r>
              <a:rPr lang="en" sz="1600">
                <a:latin typeface="Lora"/>
                <a:ea typeface="Lora"/>
                <a:cs typeface="Lora"/>
                <a:sym typeface="Lora"/>
              </a:rPr>
              <a:t>For each “positive example” (each word that does co-occur with </a:t>
            </a:r>
            <a:r>
              <a:rPr i="1" lang="en" sz="1600">
                <a:latin typeface="Lora"/>
                <a:ea typeface="Lora"/>
                <a:cs typeface="Lora"/>
                <a:sym typeface="Lora"/>
              </a:rPr>
              <a:t>c </a:t>
            </a:r>
            <a:r>
              <a:rPr lang="en" sz="1600">
                <a:latin typeface="Lora"/>
                <a:ea typeface="Lora"/>
                <a:cs typeface="Lora"/>
                <a:sym typeface="Lora"/>
              </a:rPr>
              <a:t>in a given window) </a:t>
            </a:r>
            <a:endParaRPr sz="1600">
              <a:latin typeface="Lora"/>
              <a:ea typeface="Lora"/>
              <a:cs typeface="Lora"/>
              <a:sym typeface="Lora"/>
            </a:endParaRPr>
          </a:p>
          <a:p>
            <a:pPr indent="-314960" lvl="1" marL="914400" rtl="0" algn="l">
              <a:spcBef>
                <a:spcPts val="0"/>
              </a:spcBef>
              <a:spcAft>
                <a:spcPts val="0"/>
              </a:spcAft>
              <a:buSzPct val="100000"/>
              <a:buFont typeface="Lora"/>
              <a:buChar char="-"/>
            </a:pPr>
            <a:r>
              <a:rPr lang="en" sz="1600">
                <a:latin typeface="Lora"/>
                <a:ea typeface="Lora"/>
                <a:cs typeface="Lora"/>
                <a:sym typeface="Lora"/>
              </a:rPr>
              <a:t>We sample </a:t>
            </a:r>
            <a:r>
              <a:rPr i="1" lang="en" sz="1600">
                <a:latin typeface="Lora"/>
                <a:ea typeface="Lora"/>
                <a:cs typeface="Lora"/>
                <a:sym typeface="Lora"/>
              </a:rPr>
              <a:t>k </a:t>
            </a:r>
            <a:r>
              <a:rPr lang="en" sz="1600">
                <a:latin typeface="Lora"/>
                <a:ea typeface="Lora"/>
                <a:cs typeface="Lora"/>
                <a:sym typeface="Lora"/>
              </a:rPr>
              <a:t>“</a:t>
            </a:r>
            <a:r>
              <a:rPr b="1" lang="en" sz="1600">
                <a:latin typeface="Lora"/>
                <a:ea typeface="Lora"/>
                <a:cs typeface="Lora"/>
                <a:sym typeface="Lora"/>
              </a:rPr>
              <a:t>negative examples</a:t>
            </a:r>
            <a:r>
              <a:rPr lang="en" sz="1600">
                <a:latin typeface="Lora"/>
                <a:ea typeface="Lora"/>
                <a:cs typeface="Lora"/>
                <a:sym typeface="Lora"/>
              </a:rPr>
              <a:t>” (words in the vocabulary which are </a:t>
            </a:r>
            <a:r>
              <a:rPr i="1" lang="en" sz="1600">
                <a:latin typeface="Lora"/>
                <a:ea typeface="Lora"/>
                <a:cs typeface="Lora"/>
                <a:sym typeface="Lora"/>
              </a:rPr>
              <a:t>not </a:t>
            </a:r>
            <a:r>
              <a:rPr lang="en" sz="1600">
                <a:latin typeface="Lora"/>
                <a:ea typeface="Lora"/>
                <a:cs typeface="Lora"/>
                <a:sym typeface="Lora"/>
              </a:rPr>
              <a:t>in the target window)</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Char char="-"/>
            </a:pPr>
            <a:r>
              <a:rPr lang="en" sz="1600">
                <a:latin typeface="Lora"/>
                <a:ea typeface="Lora"/>
                <a:cs typeface="Lora"/>
                <a:sym typeface="Lora"/>
              </a:rPr>
              <a:t>We independently </a:t>
            </a:r>
            <a:r>
              <a:rPr b="1" lang="en" sz="1600">
                <a:latin typeface="Lora"/>
                <a:ea typeface="Lora"/>
                <a:cs typeface="Lora"/>
                <a:sym typeface="Lora"/>
              </a:rPr>
              <a:t>compute probability</a:t>
            </a:r>
            <a:r>
              <a:rPr lang="en" sz="1600">
                <a:latin typeface="Lora"/>
                <a:ea typeface="Lora"/>
                <a:cs typeface="Lora"/>
                <a:sym typeface="Lora"/>
              </a:rPr>
              <a:t> of co-occurrence for both positive and negative examples</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Char char="-"/>
            </a:pPr>
            <a:r>
              <a:rPr lang="en" sz="1600">
                <a:latin typeface="Lora"/>
                <a:ea typeface="Lora"/>
                <a:cs typeface="Lora"/>
                <a:sym typeface="Lora"/>
              </a:rPr>
              <a:t>Our cost function should </a:t>
            </a:r>
            <a:r>
              <a:rPr b="1" lang="en" sz="1600">
                <a:latin typeface="Lora"/>
                <a:ea typeface="Lora"/>
                <a:cs typeface="Lora"/>
                <a:sym typeface="Lora"/>
              </a:rPr>
              <a:t>reward high </a:t>
            </a:r>
            <a:r>
              <a:rPr b="1" lang="en" sz="1600">
                <a:latin typeface="Lora"/>
                <a:ea typeface="Lora"/>
                <a:cs typeface="Lora"/>
                <a:sym typeface="Lora"/>
              </a:rPr>
              <a:t>probabilities</a:t>
            </a:r>
            <a:r>
              <a:rPr b="1" lang="en" sz="1600">
                <a:latin typeface="Lora"/>
                <a:ea typeface="Lora"/>
                <a:cs typeface="Lora"/>
                <a:sym typeface="Lora"/>
              </a:rPr>
              <a:t> for positive examples</a:t>
            </a:r>
            <a:r>
              <a:rPr lang="en" sz="1600">
                <a:latin typeface="Lora"/>
                <a:ea typeface="Lora"/>
                <a:cs typeface="Lora"/>
                <a:sym typeface="Lora"/>
              </a:rPr>
              <a:t>, and </a:t>
            </a:r>
            <a:r>
              <a:rPr b="1" lang="en" sz="1600">
                <a:latin typeface="Lora"/>
                <a:ea typeface="Lora"/>
                <a:cs typeface="Lora"/>
                <a:sym typeface="Lora"/>
              </a:rPr>
              <a:t>low probabilities for negative examples</a:t>
            </a:r>
            <a:endParaRPr b="1" sz="1600">
              <a:latin typeface="Lora"/>
              <a:ea typeface="Lora"/>
              <a:cs typeface="Lora"/>
              <a:sym typeface="Lor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p:nvPr/>
        </p:nvSpPr>
        <p:spPr>
          <a:xfrm>
            <a:off x="4548600" y="2636275"/>
            <a:ext cx="3441300" cy="1367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88" name="Google Shape;388;p46"/>
          <p:cNvSpPr/>
          <p:nvPr/>
        </p:nvSpPr>
        <p:spPr>
          <a:xfrm>
            <a:off x="1167575" y="2965050"/>
            <a:ext cx="2227500" cy="4002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46"/>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negative sampling (SGNS)</a:t>
            </a:r>
            <a:endParaRPr i="1">
              <a:latin typeface="Lora"/>
              <a:ea typeface="Lora"/>
              <a:cs typeface="Lora"/>
              <a:sym typeface="Lora"/>
            </a:endParaRPr>
          </a:p>
        </p:txBody>
      </p:sp>
      <p:sp>
        <p:nvSpPr>
          <p:cNvPr id="390" name="Google Shape;390;p46"/>
          <p:cNvSpPr txBox="1"/>
          <p:nvPr/>
        </p:nvSpPr>
        <p:spPr>
          <a:xfrm>
            <a:off x="1722525" y="1833575"/>
            <a:ext cx="47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 there </a:t>
            </a:r>
            <a:r>
              <a:rPr lang="en">
                <a:highlight>
                  <a:srgbClr val="FFE599"/>
                </a:highlight>
                <a:latin typeface="Lora"/>
                <a:ea typeface="Lora"/>
                <a:cs typeface="Lora"/>
                <a:sym typeface="Lora"/>
              </a:rPr>
              <a:t>was</a:t>
            </a:r>
            <a:r>
              <a:rPr lang="en">
                <a:latin typeface="Lora"/>
                <a:ea typeface="Lora"/>
                <a:cs typeface="Lora"/>
                <a:sym typeface="Lora"/>
              </a:rPr>
              <a:t> </a:t>
            </a:r>
            <a:r>
              <a:rPr lang="en">
                <a:highlight>
                  <a:srgbClr val="FFE599"/>
                </a:highlight>
                <a:latin typeface="Lora"/>
                <a:ea typeface="Lora"/>
                <a:cs typeface="Lora"/>
                <a:sym typeface="Lora"/>
              </a:rPr>
              <a:t>no</a:t>
            </a:r>
            <a:r>
              <a:rPr lang="en">
                <a:latin typeface="Lora"/>
                <a:ea typeface="Lora"/>
                <a:cs typeface="Lora"/>
                <a:sym typeface="Lora"/>
              </a:rPr>
              <a:t> </a:t>
            </a:r>
            <a:r>
              <a:rPr b="1" lang="en">
                <a:highlight>
                  <a:srgbClr val="0097A7"/>
                </a:highlight>
                <a:latin typeface="Lora"/>
                <a:ea typeface="Lora"/>
                <a:cs typeface="Lora"/>
                <a:sym typeface="Lora"/>
              </a:rPr>
              <a:t>doubt</a:t>
            </a:r>
            <a:r>
              <a:rPr b="1" lang="en">
                <a:highlight>
                  <a:schemeClr val="lt1"/>
                </a:highlight>
                <a:latin typeface="Lora"/>
                <a:ea typeface="Lora"/>
                <a:cs typeface="Lora"/>
                <a:sym typeface="Lora"/>
              </a:rPr>
              <a:t> </a:t>
            </a:r>
            <a:r>
              <a:rPr lang="en">
                <a:highlight>
                  <a:srgbClr val="FFD966"/>
                </a:highlight>
                <a:latin typeface="Lora"/>
                <a:ea typeface="Lora"/>
                <a:cs typeface="Lora"/>
                <a:sym typeface="Lora"/>
              </a:rPr>
              <a:t>in</a:t>
            </a:r>
            <a:r>
              <a:rPr lang="en">
                <a:latin typeface="Lora"/>
                <a:ea typeface="Lora"/>
                <a:cs typeface="Lora"/>
                <a:sym typeface="Lora"/>
              </a:rPr>
              <a:t> </a:t>
            </a:r>
            <a:r>
              <a:rPr lang="en">
                <a:highlight>
                  <a:srgbClr val="FFE599"/>
                </a:highlight>
                <a:latin typeface="Lora"/>
                <a:ea typeface="Lora"/>
                <a:cs typeface="Lora"/>
                <a:sym typeface="Lora"/>
              </a:rPr>
              <a:t>his</a:t>
            </a:r>
            <a:r>
              <a:rPr lang="en">
                <a:latin typeface="Lora"/>
                <a:ea typeface="Lora"/>
                <a:cs typeface="Lora"/>
                <a:sym typeface="Lora"/>
              </a:rPr>
              <a:t> mind that the man was …</a:t>
            </a:r>
            <a:endParaRPr i="1">
              <a:latin typeface="Lora"/>
              <a:ea typeface="Lora"/>
              <a:cs typeface="Lora"/>
              <a:sym typeface="Lora"/>
            </a:endParaRPr>
          </a:p>
        </p:txBody>
      </p:sp>
      <p:sp>
        <p:nvSpPr>
          <p:cNvPr id="391" name="Google Shape;391;p46"/>
          <p:cNvSpPr txBox="1"/>
          <p:nvPr/>
        </p:nvSpPr>
        <p:spPr>
          <a:xfrm>
            <a:off x="1154100" y="2952650"/>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p</a:t>
            </a:r>
            <a:r>
              <a:rPr lang="en">
                <a:latin typeface="Lora"/>
                <a:ea typeface="Lora"/>
                <a:cs typeface="Lora"/>
                <a:sym typeface="Lora"/>
              </a:rPr>
              <a:t>ositive word (</a:t>
            </a:r>
            <a:r>
              <a:rPr i="1" lang="en">
                <a:latin typeface="Lora"/>
                <a:ea typeface="Lora"/>
                <a:cs typeface="Lora"/>
                <a:sym typeface="Lora"/>
              </a:rPr>
              <a:t>c</a:t>
            </a:r>
            <a:r>
              <a:rPr lang="en">
                <a:latin typeface="Lora"/>
                <a:ea typeface="Lora"/>
                <a:cs typeface="Lora"/>
                <a:sym typeface="Lora"/>
              </a:rPr>
              <a:t>): “no”</a:t>
            </a:r>
            <a:endParaRPr>
              <a:latin typeface="Lora"/>
              <a:ea typeface="Lora"/>
              <a:cs typeface="Lora"/>
              <a:sym typeface="Lora"/>
            </a:endParaRPr>
          </a:p>
        </p:txBody>
      </p:sp>
      <p:sp>
        <p:nvSpPr>
          <p:cNvPr id="392" name="Google Shape;392;p46"/>
          <p:cNvSpPr txBox="1"/>
          <p:nvPr/>
        </p:nvSpPr>
        <p:spPr>
          <a:xfrm>
            <a:off x="4640250" y="2691100"/>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a:t>
            </a:r>
            <a:r>
              <a:rPr lang="en">
                <a:latin typeface="Lora"/>
                <a:ea typeface="Lora"/>
                <a:cs typeface="Lora"/>
                <a:sym typeface="Lora"/>
              </a:rPr>
              <a:t> word (</a:t>
            </a:r>
            <a:r>
              <a:rPr i="1" lang="en">
                <a:latin typeface="Lora"/>
                <a:ea typeface="Lora"/>
                <a:cs typeface="Lora"/>
                <a:sym typeface="Lora"/>
              </a:rPr>
              <a:t>n</a:t>
            </a:r>
            <a:r>
              <a:rPr baseline="-25000" i="1" lang="en">
                <a:latin typeface="Lora"/>
                <a:ea typeface="Lora"/>
                <a:cs typeface="Lora"/>
                <a:sym typeface="Lora"/>
              </a:rPr>
              <a:t>1</a:t>
            </a:r>
            <a:r>
              <a:rPr lang="en">
                <a:latin typeface="Lora"/>
                <a:ea typeface="Lora"/>
                <a:cs typeface="Lora"/>
                <a:sym typeface="Lora"/>
              </a:rPr>
              <a:t>): “apple”</a:t>
            </a:r>
            <a:endParaRPr>
              <a:latin typeface="Lora"/>
              <a:ea typeface="Lora"/>
              <a:cs typeface="Lora"/>
              <a:sym typeface="Lora"/>
            </a:endParaRPr>
          </a:p>
        </p:txBody>
      </p:sp>
      <p:sp>
        <p:nvSpPr>
          <p:cNvPr id="393" name="Google Shape;393;p46"/>
          <p:cNvSpPr txBox="1"/>
          <p:nvPr/>
        </p:nvSpPr>
        <p:spPr>
          <a:xfrm>
            <a:off x="4640250" y="3119863"/>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2</a:t>
            </a:r>
            <a:r>
              <a:rPr lang="en">
                <a:latin typeface="Lora"/>
                <a:ea typeface="Lora"/>
                <a:cs typeface="Lora"/>
                <a:sym typeface="Lora"/>
              </a:rPr>
              <a:t>): “computer”</a:t>
            </a:r>
            <a:endParaRPr>
              <a:latin typeface="Lora"/>
              <a:ea typeface="Lora"/>
              <a:cs typeface="Lora"/>
              <a:sym typeface="Lora"/>
            </a:endParaRPr>
          </a:p>
        </p:txBody>
      </p:sp>
      <p:sp>
        <p:nvSpPr>
          <p:cNvPr id="394" name="Google Shape;394;p46"/>
          <p:cNvSpPr txBox="1"/>
          <p:nvPr/>
        </p:nvSpPr>
        <p:spPr>
          <a:xfrm>
            <a:off x="4640250" y="3548625"/>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k</a:t>
            </a:r>
            <a:r>
              <a:rPr lang="en">
                <a:latin typeface="Lora"/>
                <a:ea typeface="Lora"/>
                <a:cs typeface="Lora"/>
                <a:sym typeface="Lora"/>
              </a:rPr>
              <a:t>): “syllabus”</a:t>
            </a:r>
            <a:endParaRPr>
              <a:latin typeface="Lora"/>
              <a:ea typeface="Lora"/>
              <a:cs typeface="Lora"/>
              <a:sym typeface="Lora"/>
            </a:endParaRPr>
          </a:p>
        </p:txBody>
      </p:sp>
      <p:sp>
        <p:nvSpPr>
          <p:cNvPr id="395" name="Google Shape;395;p46"/>
          <p:cNvSpPr txBox="1"/>
          <p:nvPr/>
        </p:nvSpPr>
        <p:spPr>
          <a:xfrm>
            <a:off x="4894925" y="2261038"/>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Lora"/>
                <a:ea typeface="Lora"/>
                <a:cs typeface="Lora"/>
                <a:sym typeface="Lora"/>
              </a:rPr>
              <a:t>s</a:t>
            </a:r>
            <a:r>
              <a:rPr b="1" lang="en">
                <a:solidFill>
                  <a:srgbClr val="CC0000"/>
                </a:solidFill>
                <a:latin typeface="Lora"/>
                <a:ea typeface="Lora"/>
                <a:cs typeface="Lora"/>
                <a:sym typeface="Lora"/>
              </a:rPr>
              <a:t>ampled from vocabulary W</a:t>
            </a:r>
            <a:endParaRPr b="1">
              <a:solidFill>
                <a:srgbClr val="CC0000"/>
              </a:solidFill>
              <a:latin typeface="Lora"/>
              <a:ea typeface="Lora"/>
              <a:cs typeface="Lora"/>
              <a:sym typeface="Lo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7"/>
          <p:cNvSpPr/>
          <p:nvPr/>
        </p:nvSpPr>
        <p:spPr>
          <a:xfrm>
            <a:off x="4548600" y="2636275"/>
            <a:ext cx="3441300" cy="1367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01" name="Google Shape;401;p47"/>
          <p:cNvSpPr/>
          <p:nvPr/>
        </p:nvSpPr>
        <p:spPr>
          <a:xfrm>
            <a:off x="1167575" y="2965050"/>
            <a:ext cx="2227500" cy="4002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 name="Google Shape;402;p47"/>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negative sampling (SGNS)</a:t>
            </a:r>
            <a:endParaRPr i="1">
              <a:latin typeface="Lora"/>
              <a:ea typeface="Lora"/>
              <a:cs typeface="Lora"/>
              <a:sym typeface="Lora"/>
            </a:endParaRPr>
          </a:p>
        </p:txBody>
      </p:sp>
      <p:sp>
        <p:nvSpPr>
          <p:cNvPr id="403" name="Google Shape;403;p47"/>
          <p:cNvSpPr txBox="1"/>
          <p:nvPr/>
        </p:nvSpPr>
        <p:spPr>
          <a:xfrm>
            <a:off x="1722525" y="1833575"/>
            <a:ext cx="47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 there </a:t>
            </a:r>
            <a:r>
              <a:rPr lang="en">
                <a:highlight>
                  <a:srgbClr val="FFE599"/>
                </a:highlight>
                <a:latin typeface="Lora"/>
                <a:ea typeface="Lora"/>
                <a:cs typeface="Lora"/>
                <a:sym typeface="Lora"/>
              </a:rPr>
              <a:t>was</a:t>
            </a:r>
            <a:r>
              <a:rPr lang="en">
                <a:latin typeface="Lora"/>
                <a:ea typeface="Lora"/>
                <a:cs typeface="Lora"/>
                <a:sym typeface="Lora"/>
              </a:rPr>
              <a:t> </a:t>
            </a:r>
            <a:r>
              <a:rPr lang="en">
                <a:highlight>
                  <a:srgbClr val="FFE599"/>
                </a:highlight>
                <a:latin typeface="Lora"/>
                <a:ea typeface="Lora"/>
                <a:cs typeface="Lora"/>
                <a:sym typeface="Lora"/>
              </a:rPr>
              <a:t>no</a:t>
            </a:r>
            <a:r>
              <a:rPr lang="en">
                <a:latin typeface="Lora"/>
                <a:ea typeface="Lora"/>
                <a:cs typeface="Lora"/>
                <a:sym typeface="Lora"/>
              </a:rPr>
              <a:t> </a:t>
            </a:r>
            <a:r>
              <a:rPr b="1" lang="en">
                <a:highlight>
                  <a:srgbClr val="0097A7"/>
                </a:highlight>
                <a:latin typeface="Lora"/>
                <a:ea typeface="Lora"/>
                <a:cs typeface="Lora"/>
                <a:sym typeface="Lora"/>
              </a:rPr>
              <a:t>doubt</a:t>
            </a:r>
            <a:r>
              <a:rPr b="1" lang="en">
                <a:highlight>
                  <a:schemeClr val="lt1"/>
                </a:highlight>
                <a:latin typeface="Lora"/>
                <a:ea typeface="Lora"/>
                <a:cs typeface="Lora"/>
                <a:sym typeface="Lora"/>
              </a:rPr>
              <a:t> </a:t>
            </a:r>
            <a:r>
              <a:rPr lang="en">
                <a:highlight>
                  <a:srgbClr val="FFD966"/>
                </a:highlight>
                <a:latin typeface="Lora"/>
                <a:ea typeface="Lora"/>
                <a:cs typeface="Lora"/>
                <a:sym typeface="Lora"/>
              </a:rPr>
              <a:t>in</a:t>
            </a:r>
            <a:r>
              <a:rPr lang="en">
                <a:latin typeface="Lora"/>
                <a:ea typeface="Lora"/>
                <a:cs typeface="Lora"/>
                <a:sym typeface="Lora"/>
              </a:rPr>
              <a:t> </a:t>
            </a:r>
            <a:r>
              <a:rPr lang="en">
                <a:highlight>
                  <a:srgbClr val="FFE599"/>
                </a:highlight>
                <a:latin typeface="Lora"/>
                <a:ea typeface="Lora"/>
                <a:cs typeface="Lora"/>
                <a:sym typeface="Lora"/>
              </a:rPr>
              <a:t>his</a:t>
            </a:r>
            <a:r>
              <a:rPr lang="en">
                <a:latin typeface="Lora"/>
                <a:ea typeface="Lora"/>
                <a:cs typeface="Lora"/>
                <a:sym typeface="Lora"/>
              </a:rPr>
              <a:t> mind that the man was …</a:t>
            </a:r>
            <a:endParaRPr i="1">
              <a:latin typeface="Lora"/>
              <a:ea typeface="Lora"/>
              <a:cs typeface="Lora"/>
              <a:sym typeface="Lora"/>
            </a:endParaRPr>
          </a:p>
        </p:txBody>
      </p:sp>
      <p:sp>
        <p:nvSpPr>
          <p:cNvPr id="404" name="Google Shape;404;p47"/>
          <p:cNvSpPr txBox="1"/>
          <p:nvPr/>
        </p:nvSpPr>
        <p:spPr>
          <a:xfrm>
            <a:off x="1154100" y="2952650"/>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positive word (</a:t>
            </a:r>
            <a:r>
              <a:rPr i="1" lang="en">
                <a:latin typeface="Lora"/>
                <a:ea typeface="Lora"/>
                <a:cs typeface="Lora"/>
                <a:sym typeface="Lora"/>
              </a:rPr>
              <a:t>c</a:t>
            </a:r>
            <a:r>
              <a:rPr lang="en">
                <a:latin typeface="Lora"/>
                <a:ea typeface="Lora"/>
                <a:cs typeface="Lora"/>
                <a:sym typeface="Lora"/>
              </a:rPr>
              <a:t>): “no”</a:t>
            </a:r>
            <a:endParaRPr>
              <a:latin typeface="Lora"/>
              <a:ea typeface="Lora"/>
              <a:cs typeface="Lora"/>
              <a:sym typeface="Lora"/>
            </a:endParaRPr>
          </a:p>
        </p:txBody>
      </p:sp>
      <p:sp>
        <p:nvSpPr>
          <p:cNvPr id="405" name="Google Shape;405;p47"/>
          <p:cNvSpPr txBox="1"/>
          <p:nvPr/>
        </p:nvSpPr>
        <p:spPr>
          <a:xfrm>
            <a:off x="4640250" y="2691100"/>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1</a:t>
            </a:r>
            <a:r>
              <a:rPr lang="en">
                <a:latin typeface="Lora"/>
                <a:ea typeface="Lora"/>
                <a:cs typeface="Lora"/>
                <a:sym typeface="Lora"/>
              </a:rPr>
              <a:t>): “apple”</a:t>
            </a:r>
            <a:endParaRPr>
              <a:latin typeface="Lora"/>
              <a:ea typeface="Lora"/>
              <a:cs typeface="Lora"/>
              <a:sym typeface="Lora"/>
            </a:endParaRPr>
          </a:p>
        </p:txBody>
      </p:sp>
      <p:sp>
        <p:nvSpPr>
          <p:cNvPr id="406" name="Google Shape;406;p47"/>
          <p:cNvSpPr txBox="1"/>
          <p:nvPr/>
        </p:nvSpPr>
        <p:spPr>
          <a:xfrm>
            <a:off x="4640250" y="3119863"/>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2</a:t>
            </a:r>
            <a:r>
              <a:rPr lang="en">
                <a:latin typeface="Lora"/>
                <a:ea typeface="Lora"/>
                <a:cs typeface="Lora"/>
                <a:sym typeface="Lora"/>
              </a:rPr>
              <a:t>): “computer”</a:t>
            </a:r>
            <a:endParaRPr>
              <a:latin typeface="Lora"/>
              <a:ea typeface="Lora"/>
              <a:cs typeface="Lora"/>
              <a:sym typeface="Lora"/>
            </a:endParaRPr>
          </a:p>
        </p:txBody>
      </p:sp>
      <p:sp>
        <p:nvSpPr>
          <p:cNvPr id="407" name="Google Shape;407;p47"/>
          <p:cNvSpPr txBox="1"/>
          <p:nvPr/>
        </p:nvSpPr>
        <p:spPr>
          <a:xfrm>
            <a:off x="4640250" y="3548625"/>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k</a:t>
            </a:r>
            <a:r>
              <a:rPr lang="en">
                <a:latin typeface="Lora"/>
                <a:ea typeface="Lora"/>
                <a:cs typeface="Lora"/>
                <a:sym typeface="Lora"/>
              </a:rPr>
              <a:t>): “syllabus”</a:t>
            </a:r>
            <a:endParaRPr>
              <a:latin typeface="Lora"/>
              <a:ea typeface="Lora"/>
              <a:cs typeface="Lora"/>
              <a:sym typeface="Lora"/>
            </a:endParaRPr>
          </a:p>
        </p:txBody>
      </p:sp>
      <p:sp>
        <p:nvSpPr>
          <p:cNvPr id="408" name="Google Shape;408;p47"/>
          <p:cNvSpPr txBox="1"/>
          <p:nvPr/>
        </p:nvSpPr>
        <p:spPr>
          <a:xfrm>
            <a:off x="4894925" y="2261038"/>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Lora"/>
                <a:ea typeface="Lora"/>
                <a:cs typeface="Lora"/>
                <a:sym typeface="Lora"/>
              </a:rPr>
              <a:t>sampled from vocabulary W</a:t>
            </a:r>
            <a:endParaRPr b="1">
              <a:solidFill>
                <a:srgbClr val="CC0000"/>
              </a:solidFill>
              <a:latin typeface="Lora"/>
              <a:ea typeface="Lora"/>
              <a:cs typeface="Lora"/>
              <a:sym typeface="Lora"/>
            </a:endParaRPr>
          </a:p>
        </p:txBody>
      </p:sp>
      <p:sp>
        <p:nvSpPr>
          <p:cNvPr id="409" name="Google Shape;409;p47"/>
          <p:cNvSpPr txBox="1"/>
          <p:nvPr/>
        </p:nvSpPr>
        <p:spPr>
          <a:xfrm>
            <a:off x="537700" y="4148550"/>
            <a:ext cx="410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latin typeface="Lora"/>
                <a:ea typeface="Lora"/>
                <a:cs typeface="Lora"/>
                <a:sym typeface="Lora"/>
              </a:rPr>
              <a:t>the model can learn from both “positive signals” (sometimes uninformative) </a:t>
            </a:r>
            <a:r>
              <a:rPr i="1" lang="en">
                <a:solidFill>
                  <a:srgbClr val="CC0000"/>
                </a:solidFill>
                <a:latin typeface="Lora"/>
                <a:ea typeface="Lora"/>
                <a:cs typeface="Lora"/>
                <a:sym typeface="Lora"/>
              </a:rPr>
              <a:t>and “</a:t>
            </a:r>
            <a:r>
              <a:rPr lang="en">
                <a:solidFill>
                  <a:srgbClr val="CC0000"/>
                </a:solidFill>
                <a:latin typeface="Lora"/>
                <a:ea typeface="Lora"/>
                <a:cs typeface="Lora"/>
                <a:sym typeface="Lora"/>
              </a:rPr>
              <a:t>negative signals” (words that are </a:t>
            </a:r>
            <a:r>
              <a:rPr i="1" lang="en">
                <a:solidFill>
                  <a:srgbClr val="CC0000"/>
                </a:solidFill>
                <a:latin typeface="Lora"/>
                <a:ea typeface="Lora"/>
                <a:cs typeface="Lora"/>
                <a:sym typeface="Lora"/>
              </a:rPr>
              <a:t>not </a:t>
            </a:r>
            <a:r>
              <a:rPr lang="en">
                <a:solidFill>
                  <a:srgbClr val="CC0000"/>
                </a:solidFill>
                <a:latin typeface="Lora"/>
                <a:ea typeface="Lora"/>
                <a:cs typeface="Lora"/>
                <a:sym typeface="Lora"/>
              </a:rPr>
              <a:t>related)</a:t>
            </a:r>
            <a:endParaRPr>
              <a:solidFill>
                <a:srgbClr val="CC0000"/>
              </a:solidFill>
              <a:latin typeface="Lora"/>
              <a:ea typeface="Lora"/>
              <a:cs typeface="Lora"/>
              <a:sym typeface="Lora"/>
            </a:endParaRPr>
          </a:p>
        </p:txBody>
      </p:sp>
      <p:cxnSp>
        <p:nvCxnSpPr>
          <p:cNvPr id="410" name="Google Shape;410;p47"/>
          <p:cNvCxnSpPr>
            <a:stCxn id="400" idx="1"/>
            <a:endCxn id="409" idx="0"/>
          </p:cNvCxnSpPr>
          <p:nvPr/>
        </p:nvCxnSpPr>
        <p:spPr>
          <a:xfrm flipH="1">
            <a:off x="2589000" y="3319975"/>
            <a:ext cx="1959600" cy="828600"/>
          </a:xfrm>
          <a:prstGeom prst="straightConnector1">
            <a:avLst/>
          </a:prstGeom>
          <a:noFill/>
          <a:ln cap="flat" cmpd="sng" w="9525">
            <a:solidFill>
              <a:srgbClr val="CC0000"/>
            </a:solidFill>
            <a:prstDash val="solid"/>
            <a:round/>
            <a:headEnd len="med" w="med" type="none"/>
            <a:tailEnd len="med" w="med" type="triangle"/>
          </a:ln>
        </p:spPr>
      </p:cxnSp>
      <p:sp>
        <p:nvSpPr>
          <p:cNvPr id="411" name="Google Shape;411;p47"/>
          <p:cNvSpPr txBox="1"/>
          <p:nvPr/>
        </p:nvSpPr>
        <p:spPr>
          <a:xfrm>
            <a:off x="4640250" y="4224150"/>
            <a:ext cx="435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latin typeface="Lora"/>
                <a:ea typeface="Lora"/>
                <a:cs typeface="Lora"/>
                <a:sym typeface="Lora"/>
              </a:rPr>
              <a:t>sampling by </a:t>
            </a:r>
            <a:r>
              <a:rPr b="1" lang="en">
                <a:solidFill>
                  <a:srgbClr val="CC0000"/>
                </a:solidFill>
                <a:latin typeface="Lora"/>
                <a:ea typeface="Lora"/>
                <a:cs typeface="Lora"/>
                <a:sym typeface="Lora"/>
              </a:rPr>
              <a:t>frequency</a:t>
            </a:r>
            <a:r>
              <a:rPr lang="en">
                <a:solidFill>
                  <a:srgbClr val="CC0000"/>
                </a:solidFill>
                <a:latin typeface="Lora"/>
                <a:ea typeface="Lora"/>
                <a:cs typeface="Lora"/>
                <a:sym typeface="Lora"/>
              </a:rPr>
              <a:t> (raised to the power of ¾ and normalized by vocabulary size to downweight sampling of highly frequent words)</a:t>
            </a:r>
            <a:endParaRPr>
              <a:solidFill>
                <a:srgbClr val="CC0000"/>
              </a:solidFill>
              <a:latin typeface="Lora"/>
              <a:ea typeface="Lora"/>
              <a:cs typeface="Lora"/>
              <a:sym typeface="Lora"/>
            </a:endParaRPr>
          </a:p>
        </p:txBody>
      </p:sp>
      <p:cxnSp>
        <p:nvCxnSpPr>
          <p:cNvPr id="412" name="Google Shape;412;p47"/>
          <p:cNvCxnSpPr/>
          <p:nvPr/>
        </p:nvCxnSpPr>
        <p:spPr>
          <a:xfrm>
            <a:off x="6360175" y="4003675"/>
            <a:ext cx="4200" cy="3291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p:nvPr/>
        </p:nvSpPr>
        <p:spPr>
          <a:xfrm>
            <a:off x="4548600" y="2636275"/>
            <a:ext cx="3441300" cy="13674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18" name="Google Shape;418;p48"/>
          <p:cNvSpPr txBox="1"/>
          <p:nvPr/>
        </p:nvSpPr>
        <p:spPr>
          <a:xfrm>
            <a:off x="4894925" y="2261038"/>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Lora"/>
                <a:ea typeface="Lora"/>
                <a:cs typeface="Lora"/>
                <a:sym typeface="Lora"/>
              </a:rPr>
              <a:t>sampled from vocabulary W</a:t>
            </a:r>
            <a:endParaRPr b="1">
              <a:solidFill>
                <a:srgbClr val="CC0000"/>
              </a:solidFill>
              <a:latin typeface="Lora"/>
              <a:ea typeface="Lora"/>
              <a:cs typeface="Lora"/>
              <a:sym typeface="Lora"/>
            </a:endParaRPr>
          </a:p>
        </p:txBody>
      </p:sp>
      <p:sp>
        <p:nvSpPr>
          <p:cNvPr id="419" name="Google Shape;419;p48"/>
          <p:cNvSpPr/>
          <p:nvPr/>
        </p:nvSpPr>
        <p:spPr>
          <a:xfrm>
            <a:off x="1167575" y="2965050"/>
            <a:ext cx="2227500" cy="400200"/>
          </a:xfrm>
          <a:prstGeom prst="rect">
            <a:avLst/>
          </a:prstGeom>
          <a:no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48"/>
          <p:cNvSpPr/>
          <p:nvPr/>
        </p:nvSpPr>
        <p:spPr>
          <a:xfrm>
            <a:off x="891050" y="2242975"/>
            <a:ext cx="7404900" cy="19971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48"/>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Skip-gram with negative sampling (SGNS)</a:t>
            </a:r>
            <a:endParaRPr i="1">
              <a:latin typeface="Lora"/>
              <a:ea typeface="Lora"/>
              <a:cs typeface="Lora"/>
              <a:sym typeface="Lora"/>
            </a:endParaRPr>
          </a:p>
        </p:txBody>
      </p:sp>
      <p:sp>
        <p:nvSpPr>
          <p:cNvPr id="422" name="Google Shape;422;p48"/>
          <p:cNvSpPr txBox="1"/>
          <p:nvPr/>
        </p:nvSpPr>
        <p:spPr>
          <a:xfrm>
            <a:off x="1722525" y="1833575"/>
            <a:ext cx="47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 there </a:t>
            </a:r>
            <a:r>
              <a:rPr lang="en">
                <a:highlight>
                  <a:srgbClr val="FFE599"/>
                </a:highlight>
                <a:latin typeface="Lora"/>
                <a:ea typeface="Lora"/>
                <a:cs typeface="Lora"/>
                <a:sym typeface="Lora"/>
              </a:rPr>
              <a:t>was</a:t>
            </a:r>
            <a:r>
              <a:rPr lang="en">
                <a:latin typeface="Lora"/>
                <a:ea typeface="Lora"/>
                <a:cs typeface="Lora"/>
                <a:sym typeface="Lora"/>
              </a:rPr>
              <a:t> </a:t>
            </a:r>
            <a:r>
              <a:rPr lang="en">
                <a:highlight>
                  <a:srgbClr val="FFE599"/>
                </a:highlight>
                <a:latin typeface="Lora"/>
                <a:ea typeface="Lora"/>
                <a:cs typeface="Lora"/>
                <a:sym typeface="Lora"/>
              </a:rPr>
              <a:t>no</a:t>
            </a:r>
            <a:r>
              <a:rPr lang="en">
                <a:latin typeface="Lora"/>
                <a:ea typeface="Lora"/>
                <a:cs typeface="Lora"/>
                <a:sym typeface="Lora"/>
              </a:rPr>
              <a:t> </a:t>
            </a:r>
            <a:r>
              <a:rPr b="1" lang="en">
                <a:highlight>
                  <a:srgbClr val="0097A7"/>
                </a:highlight>
                <a:latin typeface="Lora"/>
                <a:ea typeface="Lora"/>
                <a:cs typeface="Lora"/>
                <a:sym typeface="Lora"/>
              </a:rPr>
              <a:t>doubt</a:t>
            </a:r>
            <a:r>
              <a:rPr b="1" lang="en">
                <a:highlight>
                  <a:schemeClr val="lt1"/>
                </a:highlight>
                <a:latin typeface="Lora"/>
                <a:ea typeface="Lora"/>
                <a:cs typeface="Lora"/>
                <a:sym typeface="Lora"/>
              </a:rPr>
              <a:t> </a:t>
            </a:r>
            <a:r>
              <a:rPr lang="en">
                <a:highlight>
                  <a:srgbClr val="FFD966"/>
                </a:highlight>
                <a:latin typeface="Lora"/>
                <a:ea typeface="Lora"/>
                <a:cs typeface="Lora"/>
                <a:sym typeface="Lora"/>
              </a:rPr>
              <a:t>in</a:t>
            </a:r>
            <a:r>
              <a:rPr lang="en">
                <a:latin typeface="Lora"/>
                <a:ea typeface="Lora"/>
                <a:cs typeface="Lora"/>
                <a:sym typeface="Lora"/>
              </a:rPr>
              <a:t> </a:t>
            </a:r>
            <a:r>
              <a:rPr lang="en">
                <a:highlight>
                  <a:srgbClr val="FFE599"/>
                </a:highlight>
                <a:latin typeface="Lora"/>
                <a:ea typeface="Lora"/>
                <a:cs typeface="Lora"/>
                <a:sym typeface="Lora"/>
              </a:rPr>
              <a:t>his</a:t>
            </a:r>
            <a:r>
              <a:rPr lang="en">
                <a:latin typeface="Lora"/>
                <a:ea typeface="Lora"/>
                <a:cs typeface="Lora"/>
                <a:sym typeface="Lora"/>
              </a:rPr>
              <a:t> mind that the man was …</a:t>
            </a:r>
            <a:endParaRPr i="1">
              <a:latin typeface="Lora"/>
              <a:ea typeface="Lora"/>
              <a:cs typeface="Lora"/>
              <a:sym typeface="Lora"/>
            </a:endParaRPr>
          </a:p>
        </p:txBody>
      </p:sp>
      <p:sp>
        <p:nvSpPr>
          <p:cNvPr id="423" name="Google Shape;423;p48"/>
          <p:cNvSpPr txBox="1"/>
          <p:nvPr/>
        </p:nvSpPr>
        <p:spPr>
          <a:xfrm>
            <a:off x="1154100" y="2952650"/>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positive word (</a:t>
            </a:r>
            <a:r>
              <a:rPr i="1" lang="en">
                <a:latin typeface="Lora"/>
                <a:ea typeface="Lora"/>
                <a:cs typeface="Lora"/>
                <a:sym typeface="Lora"/>
              </a:rPr>
              <a:t>c</a:t>
            </a:r>
            <a:r>
              <a:rPr lang="en">
                <a:latin typeface="Lora"/>
                <a:ea typeface="Lora"/>
                <a:cs typeface="Lora"/>
                <a:sym typeface="Lora"/>
              </a:rPr>
              <a:t>): “no”</a:t>
            </a:r>
            <a:endParaRPr>
              <a:latin typeface="Lora"/>
              <a:ea typeface="Lora"/>
              <a:cs typeface="Lora"/>
              <a:sym typeface="Lora"/>
            </a:endParaRPr>
          </a:p>
        </p:txBody>
      </p:sp>
      <p:sp>
        <p:nvSpPr>
          <p:cNvPr id="424" name="Google Shape;424;p48"/>
          <p:cNvSpPr txBox="1"/>
          <p:nvPr/>
        </p:nvSpPr>
        <p:spPr>
          <a:xfrm>
            <a:off x="4640250" y="2691100"/>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1</a:t>
            </a:r>
            <a:r>
              <a:rPr lang="en">
                <a:latin typeface="Lora"/>
                <a:ea typeface="Lora"/>
                <a:cs typeface="Lora"/>
                <a:sym typeface="Lora"/>
              </a:rPr>
              <a:t>): “apple”</a:t>
            </a:r>
            <a:endParaRPr>
              <a:latin typeface="Lora"/>
              <a:ea typeface="Lora"/>
              <a:cs typeface="Lora"/>
              <a:sym typeface="Lora"/>
            </a:endParaRPr>
          </a:p>
        </p:txBody>
      </p:sp>
      <p:sp>
        <p:nvSpPr>
          <p:cNvPr id="425" name="Google Shape;425;p48"/>
          <p:cNvSpPr txBox="1"/>
          <p:nvPr/>
        </p:nvSpPr>
        <p:spPr>
          <a:xfrm>
            <a:off x="4640250" y="3119863"/>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2</a:t>
            </a:r>
            <a:r>
              <a:rPr lang="en">
                <a:latin typeface="Lora"/>
                <a:ea typeface="Lora"/>
                <a:cs typeface="Lora"/>
                <a:sym typeface="Lora"/>
              </a:rPr>
              <a:t>): “computer”</a:t>
            </a:r>
            <a:endParaRPr>
              <a:latin typeface="Lora"/>
              <a:ea typeface="Lora"/>
              <a:cs typeface="Lora"/>
              <a:sym typeface="Lora"/>
            </a:endParaRPr>
          </a:p>
        </p:txBody>
      </p:sp>
      <p:sp>
        <p:nvSpPr>
          <p:cNvPr id="426" name="Google Shape;426;p48"/>
          <p:cNvSpPr txBox="1"/>
          <p:nvPr/>
        </p:nvSpPr>
        <p:spPr>
          <a:xfrm>
            <a:off x="4640250" y="3548625"/>
            <a:ext cx="32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negative word (</a:t>
            </a:r>
            <a:r>
              <a:rPr i="1" lang="en">
                <a:latin typeface="Lora"/>
                <a:ea typeface="Lora"/>
                <a:cs typeface="Lora"/>
                <a:sym typeface="Lora"/>
              </a:rPr>
              <a:t>n</a:t>
            </a:r>
            <a:r>
              <a:rPr baseline="-25000" i="1" lang="en">
                <a:latin typeface="Lora"/>
                <a:ea typeface="Lora"/>
                <a:cs typeface="Lora"/>
                <a:sym typeface="Lora"/>
              </a:rPr>
              <a:t>k</a:t>
            </a:r>
            <a:r>
              <a:rPr lang="en">
                <a:latin typeface="Lora"/>
                <a:ea typeface="Lora"/>
                <a:cs typeface="Lora"/>
                <a:sym typeface="Lora"/>
              </a:rPr>
              <a:t>): “syllabus”</a:t>
            </a:r>
            <a:endParaRPr>
              <a:latin typeface="Lora"/>
              <a:ea typeface="Lora"/>
              <a:cs typeface="Lora"/>
              <a:sym typeface="Lora"/>
            </a:endParaRPr>
          </a:p>
        </p:txBody>
      </p:sp>
      <p:sp>
        <p:nvSpPr>
          <p:cNvPr id="427" name="Google Shape;427;p48"/>
          <p:cNvSpPr txBox="1"/>
          <p:nvPr/>
        </p:nvSpPr>
        <p:spPr>
          <a:xfrm>
            <a:off x="3317775" y="4249275"/>
            <a:ext cx="15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ora"/>
                <a:ea typeface="Lora"/>
                <a:cs typeface="Lora"/>
                <a:sym typeface="Lora"/>
              </a:rPr>
              <a:t>t</a:t>
            </a:r>
            <a:r>
              <a:rPr b="1" i="1" lang="en">
                <a:latin typeface="Lora"/>
                <a:ea typeface="Lora"/>
                <a:cs typeface="Lora"/>
                <a:sym typeface="Lora"/>
              </a:rPr>
              <a:t>raining example</a:t>
            </a:r>
            <a:endParaRPr b="1" i="1">
              <a:latin typeface="Lora"/>
              <a:ea typeface="Lora"/>
              <a:cs typeface="Lora"/>
              <a:sym typeface="Lor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sp>
        <p:nvSpPr>
          <p:cNvPr id="433" name="Google Shape;433;p49"/>
          <p:cNvSpPr txBox="1"/>
          <p:nvPr>
            <p:ph idx="1" type="body"/>
          </p:nvPr>
        </p:nvSpPr>
        <p:spPr>
          <a:xfrm>
            <a:off x="311700" y="1319150"/>
            <a:ext cx="8520600" cy="7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Lora"/>
                <a:ea typeface="Lora"/>
                <a:cs typeface="Lora"/>
                <a:sym typeface="Lora"/>
              </a:rPr>
              <a:t>This time, the </a:t>
            </a:r>
            <a:r>
              <a:rPr b="1" lang="en" sz="1600">
                <a:latin typeface="Lora"/>
                <a:ea typeface="Lora"/>
                <a:cs typeface="Lora"/>
                <a:sym typeface="Lora"/>
              </a:rPr>
              <a:t>likelihood function </a:t>
            </a:r>
            <a:r>
              <a:rPr lang="en" sz="1600">
                <a:latin typeface="Lora"/>
                <a:ea typeface="Lora"/>
                <a:cs typeface="Lora"/>
                <a:sym typeface="Lora"/>
              </a:rPr>
              <a:t>(which we want to </a:t>
            </a:r>
            <a:r>
              <a:rPr b="1" lang="en" sz="1600">
                <a:latin typeface="Lora"/>
                <a:ea typeface="Lora"/>
                <a:cs typeface="Lora"/>
                <a:sym typeface="Lora"/>
              </a:rPr>
              <a:t>maximize</a:t>
            </a:r>
            <a:r>
              <a:rPr lang="en" sz="1600">
                <a:latin typeface="Lora"/>
                <a:ea typeface="Lora"/>
                <a:cs typeface="Lora"/>
                <a:sym typeface="Lora"/>
              </a:rPr>
              <a:t>) will looks like this, for a single example (where </a:t>
            </a:r>
            <a:r>
              <a:rPr i="1" lang="en" sz="1600">
                <a:latin typeface="Lora"/>
                <a:ea typeface="Lora"/>
                <a:cs typeface="Lora"/>
                <a:sym typeface="Lora"/>
              </a:rPr>
              <a:t>o </a:t>
            </a:r>
            <a:r>
              <a:rPr lang="en" sz="1600">
                <a:latin typeface="Lora"/>
                <a:ea typeface="Lora"/>
                <a:cs typeface="Lora"/>
                <a:sym typeface="Lora"/>
              </a:rPr>
              <a:t>is the center word, and </a:t>
            </a:r>
            <a:r>
              <a:rPr i="1" lang="en" sz="1600">
                <a:latin typeface="Lora"/>
                <a:ea typeface="Lora"/>
                <a:cs typeface="Lora"/>
                <a:sym typeface="Lora"/>
              </a:rPr>
              <a:t>k </a:t>
            </a:r>
            <a:r>
              <a:rPr lang="en" sz="1600">
                <a:latin typeface="Lora"/>
                <a:ea typeface="Lora"/>
                <a:cs typeface="Lora"/>
                <a:sym typeface="Lora"/>
              </a:rPr>
              <a:t>a set number of negative samples):</a:t>
            </a:r>
            <a:endParaRPr sz="1600">
              <a:latin typeface="Lora"/>
              <a:ea typeface="Lora"/>
              <a:cs typeface="Lora"/>
              <a:sym typeface="Lora"/>
            </a:endParaRPr>
          </a:p>
        </p:txBody>
      </p:sp>
      <p:sp>
        <p:nvSpPr>
          <p:cNvPr id="434" name="Google Shape;434;p49"/>
          <p:cNvSpPr/>
          <p:nvPr/>
        </p:nvSpPr>
        <p:spPr>
          <a:xfrm>
            <a:off x="3673200" y="2571750"/>
            <a:ext cx="1881000" cy="7701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49"/>
          <p:cNvSpPr/>
          <p:nvPr/>
        </p:nvSpPr>
        <p:spPr>
          <a:xfrm>
            <a:off x="3256575" y="3735375"/>
            <a:ext cx="3175800" cy="7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1155CC"/>
                </a:solidFill>
                <a:latin typeface="Lora"/>
                <a:ea typeface="Lora"/>
                <a:cs typeface="Lora"/>
                <a:sym typeface="Lora"/>
              </a:rPr>
              <a:t>this is the probability of negative examples </a:t>
            </a:r>
            <a:r>
              <a:rPr i="1" lang="en" sz="1300">
                <a:solidFill>
                  <a:srgbClr val="1155CC"/>
                </a:solidFill>
                <a:latin typeface="Lora"/>
                <a:ea typeface="Lora"/>
                <a:cs typeface="Lora"/>
                <a:sym typeface="Lora"/>
              </a:rPr>
              <a:t>not </a:t>
            </a:r>
            <a:r>
              <a:rPr lang="en" sz="1300">
                <a:solidFill>
                  <a:srgbClr val="1155CC"/>
                </a:solidFill>
                <a:latin typeface="Lora"/>
                <a:ea typeface="Lora"/>
                <a:cs typeface="Lora"/>
                <a:sym typeface="Lora"/>
              </a:rPr>
              <a:t>being in the context of </a:t>
            </a:r>
            <a:r>
              <a:rPr i="1" lang="en" sz="1300">
                <a:solidFill>
                  <a:srgbClr val="1155CC"/>
                </a:solidFill>
                <a:latin typeface="Lora"/>
                <a:ea typeface="Lora"/>
                <a:cs typeface="Lora"/>
                <a:sym typeface="Lora"/>
              </a:rPr>
              <a:t>c</a:t>
            </a:r>
            <a:endParaRPr i="1" sz="1300">
              <a:solidFill>
                <a:srgbClr val="1155CC"/>
              </a:solidFill>
              <a:latin typeface="Lora"/>
              <a:ea typeface="Lora"/>
              <a:cs typeface="Lora"/>
              <a:sym typeface="Lora"/>
            </a:endParaRPr>
          </a:p>
        </p:txBody>
      </p:sp>
      <p:cxnSp>
        <p:nvCxnSpPr>
          <p:cNvPr id="436" name="Google Shape;436;p49"/>
          <p:cNvCxnSpPr/>
          <p:nvPr/>
        </p:nvCxnSpPr>
        <p:spPr>
          <a:xfrm>
            <a:off x="4611600" y="3414125"/>
            <a:ext cx="4200" cy="399300"/>
          </a:xfrm>
          <a:prstGeom prst="straightConnector1">
            <a:avLst/>
          </a:prstGeom>
          <a:noFill/>
          <a:ln cap="flat" cmpd="sng" w="9525">
            <a:solidFill>
              <a:srgbClr val="1155CC"/>
            </a:solidFill>
            <a:prstDash val="solid"/>
            <a:round/>
            <a:headEnd len="med" w="med" type="none"/>
            <a:tailEnd len="med" w="med" type="triangle"/>
          </a:ln>
        </p:spPr>
      </p:cxnSp>
      <p:pic>
        <p:nvPicPr>
          <p:cNvPr id="437" name="Google Shape;437;p49" title="[0,0,0,&quot;https://www.codecogs.com/eqnedit.php?latex=P(o%20%5Cmid%20c%3B%20%5Ctheta)%20%5Cprod_%7Bi%3D1%7D%5E%7Bk%7D(1%20-%20P(n_%7Bi%7D%20%5Cmid%20c%3B%20%5Ctheta))#0&quot;]"/>
          <p:cNvPicPr preferRelativeResize="0"/>
          <p:nvPr/>
        </p:nvPicPr>
        <p:blipFill>
          <a:blip r:embed="rId3">
            <a:alphaModFix/>
          </a:blip>
          <a:stretch>
            <a:fillRect/>
          </a:stretch>
        </p:blipFill>
        <p:spPr>
          <a:xfrm>
            <a:off x="2688858" y="2627709"/>
            <a:ext cx="2865339" cy="658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0" title="[0,0,0,&quot;https://www.codecogs.com/eqnedit.php?latex=L(%5Ctheta)%20%3D%20-%5BlogP(o%20%5Cmid%20c%3B%20%5Ctheta)%20%2B%20%5Csum_%7Bi%3D1%7D%5E%7Bk%7Dlog(1%20-%20P(n_%7Bi%7D%20%5Cmid%20c%3B%20%5Ctheta))%5D#0&quot;]"/>
          <p:cNvPicPr preferRelativeResize="0"/>
          <p:nvPr/>
        </p:nvPicPr>
        <p:blipFill>
          <a:blip r:embed="rId3">
            <a:alphaModFix/>
          </a:blip>
          <a:stretch>
            <a:fillRect/>
          </a:stretch>
        </p:blipFill>
        <p:spPr>
          <a:xfrm>
            <a:off x="2041183" y="3417475"/>
            <a:ext cx="3508165" cy="480450"/>
          </a:xfrm>
          <a:prstGeom prst="rect">
            <a:avLst/>
          </a:prstGeom>
          <a:noFill/>
          <a:ln>
            <a:noFill/>
          </a:ln>
        </p:spPr>
      </p:pic>
      <p:sp>
        <p:nvSpPr>
          <p:cNvPr id="443" name="Google Shape;443;p50"/>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sp>
        <p:nvSpPr>
          <p:cNvPr id="444" name="Google Shape;444;p50"/>
          <p:cNvSpPr txBox="1"/>
          <p:nvPr>
            <p:ph idx="1" type="body"/>
          </p:nvPr>
        </p:nvSpPr>
        <p:spPr>
          <a:xfrm>
            <a:off x="311700" y="1319150"/>
            <a:ext cx="8520600" cy="100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Lora"/>
                <a:ea typeface="Lora"/>
                <a:cs typeface="Lora"/>
                <a:sym typeface="Lora"/>
              </a:rPr>
              <a:t>As before, for convenience we </a:t>
            </a:r>
            <a:r>
              <a:rPr b="1" lang="en">
                <a:latin typeface="Lora"/>
                <a:ea typeface="Lora"/>
                <a:cs typeface="Lora"/>
                <a:sym typeface="Lora"/>
              </a:rPr>
              <a:t>minimize</a:t>
            </a:r>
            <a:r>
              <a:rPr lang="en">
                <a:latin typeface="Lora"/>
                <a:ea typeface="Lora"/>
                <a:cs typeface="Lora"/>
                <a:sym typeface="Lora"/>
              </a:rPr>
              <a:t> the </a:t>
            </a:r>
            <a:r>
              <a:rPr b="1" lang="en">
                <a:latin typeface="Lora"/>
                <a:ea typeface="Lora"/>
                <a:cs typeface="Lora"/>
                <a:sym typeface="Lora"/>
              </a:rPr>
              <a:t>negative log </a:t>
            </a:r>
            <a:r>
              <a:rPr lang="en">
                <a:latin typeface="Lora"/>
                <a:ea typeface="Lora"/>
                <a:cs typeface="Lora"/>
                <a:sym typeface="Lora"/>
              </a:rPr>
              <a:t>of that.</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 sz="1600">
                <a:latin typeface="Lora"/>
                <a:ea typeface="Lora"/>
                <a:cs typeface="Lora"/>
                <a:sym typeface="Lora"/>
              </a:rPr>
              <a:t>[</a:t>
            </a:r>
            <a:r>
              <a:rPr b="1" lang="en" sz="1600">
                <a:latin typeface="Lora"/>
                <a:ea typeface="Lora"/>
                <a:cs typeface="Lora"/>
                <a:sym typeface="Lora"/>
              </a:rPr>
              <a:t>Why?</a:t>
            </a:r>
            <a:r>
              <a:rPr lang="en" sz="1600">
                <a:latin typeface="Lora"/>
                <a:ea typeface="Lora"/>
                <a:cs typeface="Lora"/>
                <a:sym typeface="Lora"/>
              </a:rPr>
              <a:t> 1. This directly translates into a </a:t>
            </a:r>
            <a:r>
              <a:rPr i="1" lang="en" sz="1600">
                <a:latin typeface="Lora"/>
                <a:ea typeface="Lora"/>
                <a:cs typeface="Lora"/>
                <a:sym typeface="Lora"/>
              </a:rPr>
              <a:t>loss </a:t>
            </a:r>
            <a:r>
              <a:rPr lang="en" sz="1600">
                <a:latin typeface="Lora"/>
                <a:ea typeface="Lora"/>
                <a:cs typeface="Lora"/>
                <a:sym typeface="Lora"/>
              </a:rPr>
              <a:t>(with 0 as minimum value); 2. Products are tricky: they can get very small, and computers don’t have the necessary precision to represent them. ]</a:t>
            </a:r>
            <a:endParaRPr sz="1600">
              <a:latin typeface="Lora"/>
              <a:ea typeface="Lora"/>
              <a:cs typeface="Lora"/>
              <a:sym typeface="Lora"/>
            </a:endParaRPr>
          </a:p>
        </p:txBody>
      </p:sp>
      <p:pic>
        <p:nvPicPr>
          <p:cNvPr id="445" name="Google Shape;445;p50" title="[0,0,0,&quot;https://www.codecogs.com/eqnedit.php?latex=L(%5Ctheta)%20%3D%20-log%5BP(o%20%5Cmid%20c%3B%20%5Ctheta)%20%5Cprod_%7Bi%3D1%7D%5E%7Bk%7D(1%20-%20P(n_%7Bi%7D%20%5Cmid%20c%3B%20%5Ctheta))%5D#0&quot;]"/>
          <p:cNvPicPr preferRelativeResize="0"/>
          <p:nvPr/>
        </p:nvPicPr>
        <p:blipFill>
          <a:blip r:embed="rId4">
            <a:alphaModFix/>
          </a:blip>
          <a:stretch>
            <a:fillRect/>
          </a:stretch>
        </p:blipFill>
        <p:spPr>
          <a:xfrm>
            <a:off x="2198100" y="2653988"/>
            <a:ext cx="3063705" cy="4804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sp>
        <p:nvSpPr>
          <p:cNvPr id="451" name="Google Shape;451;p51"/>
          <p:cNvSpPr txBox="1"/>
          <p:nvPr>
            <p:ph idx="1" type="body"/>
          </p:nvPr>
        </p:nvSpPr>
        <p:spPr>
          <a:xfrm>
            <a:off x="311700" y="1319150"/>
            <a:ext cx="8520600" cy="100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Lora"/>
                <a:ea typeface="Lora"/>
                <a:cs typeface="Lora"/>
                <a:sym typeface="Lora"/>
              </a:rPr>
              <a:t>As before, for convenience we </a:t>
            </a:r>
            <a:r>
              <a:rPr b="1" lang="en">
                <a:latin typeface="Lora"/>
                <a:ea typeface="Lora"/>
                <a:cs typeface="Lora"/>
                <a:sym typeface="Lora"/>
              </a:rPr>
              <a:t>minimize</a:t>
            </a:r>
            <a:r>
              <a:rPr lang="en">
                <a:latin typeface="Lora"/>
                <a:ea typeface="Lora"/>
                <a:cs typeface="Lora"/>
                <a:sym typeface="Lora"/>
              </a:rPr>
              <a:t> the </a:t>
            </a:r>
            <a:r>
              <a:rPr b="1" lang="en">
                <a:latin typeface="Lora"/>
                <a:ea typeface="Lora"/>
                <a:cs typeface="Lora"/>
                <a:sym typeface="Lora"/>
              </a:rPr>
              <a:t>negative log </a:t>
            </a:r>
            <a:r>
              <a:rPr lang="en">
                <a:latin typeface="Lora"/>
                <a:ea typeface="Lora"/>
                <a:cs typeface="Lora"/>
                <a:sym typeface="Lora"/>
              </a:rPr>
              <a:t>of that.</a:t>
            </a:r>
            <a:endParaRPr>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p>
            <a:pPr indent="0" lvl="0" marL="0" rtl="0" algn="l">
              <a:spcBef>
                <a:spcPts val="0"/>
              </a:spcBef>
              <a:spcAft>
                <a:spcPts val="0"/>
              </a:spcAft>
              <a:buNone/>
            </a:pPr>
            <a:r>
              <a:rPr lang="en" sz="1600">
                <a:latin typeface="Lora"/>
                <a:ea typeface="Lora"/>
                <a:cs typeface="Lora"/>
                <a:sym typeface="Lora"/>
              </a:rPr>
              <a:t>[</a:t>
            </a:r>
            <a:r>
              <a:rPr b="1" lang="en" sz="1600">
                <a:latin typeface="Lora"/>
                <a:ea typeface="Lora"/>
                <a:cs typeface="Lora"/>
                <a:sym typeface="Lora"/>
              </a:rPr>
              <a:t>Why?</a:t>
            </a:r>
            <a:r>
              <a:rPr lang="en" sz="1600">
                <a:latin typeface="Lora"/>
                <a:ea typeface="Lora"/>
                <a:cs typeface="Lora"/>
                <a:sym typeface="Lora"/>
              </a:rPr>
              <a:t> 1. This directly translates into a </a:t>
            </a:r>
            <a:r>
              <a:rPr i="1" lang="en" sz="1600">
                <a:latin typeface="Lora"/>
                <a:ea typeface="Lora"/>
                <a:cs typeface="Lora"/>
                <a:sym typeface="Lora"/>
              </a:rPr>
              <a:t>loss </a:t>
            </a:r>
            <a:r>
              <a:rPr lang="en" sz="1600">
                <a:latin typeface="Lora"/>
                <a:ea typeface="Lora"/>
                <a:cs typeface="Lora"/>
                <a:sym typeface="Lora"/>
              </a:rPr>
              <a:t>(with 0 as minimum value); 2. Products are tricky: they can get very small, and computers don’t have the necessary precision to represent them. ]</a:t>
            </a:r>
            <a:endParaRPr sz="1600">
              <a:latin typeface="Lora"/>
              <a:ea typeface="Lora"/>
              <a:cs typeface="Lora"/>
              <a:sym typeface="Lora"/>
            </a:endParaRPr>
          </a:p>
        </p:txBody>
      </p:sp>
      <p:sp>
        <p:nvSpPr>
          <p:cNvPr id="452" name="Google Shape;452;p51"/>
          <p:cNvSpPr/>
          <p:nvPr/>
        </p:nvSpPr>
        <p:spPr>
          <a:xfrm>
            <a:off x="2970500" y="3508800"/>
            <a:ext cx="742500" cy="394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51"/>
          <p:cNvSpPr/>
          <p:nvPr/>
        </p:nvSpPr>
        <p:spPr>
          <a:xfrm>
            <a:off x="5868625" y="3382788"/>
            <a:ext cx="219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Lora"/>
                <a:ea typeface="Lora"/>
                <a:cs typeface="Lora"/>
                <a:sym typeface="Lora"/>
              </a:rPr>
              <a:t>how do we compute these probabilities?</a:t>
            </a:r>
            <a:endParaRPr b="1">
              <a:solidFill>
                <a:srgbClr val="FF0000"/>
              </a:solidFill>
              <a:latin typeface="Lora"/>
              <a:ea typeface="Lora"/>
              <a:cs typeface="Lora"/>
              <a:sym typeface="Lora"/>
            </a:endParaRPr>
          </a:p>
        </p:txBody>
      </p:sp>
      <p:sp>
        <p:nvSpPr>
          <p:cNvPr id="454" name="Google Shape;454;p51"/>
          <p:cNvSpPr/>
          <p:nvPr/>
        </p:nvSpPr>
        <p:spPr>
          <a:xfrm>
            <a:off x="2311500" y="4180950"/>
            <a:ext cx="171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Lora"/>
                <a:ea typeface="Lora"/>
                <a:cs typeface="Lora"/>
                <a:sym typeface="Lora"/>
              </a:rPr>
              <a:t>we want this to be close to 1</a:t>
            </a:r>
            <a:endParaRPr b="1">
              <a:solidFill>
                <a:srgbClr val="FF0000"/>
              </a:solidFill>
              <a:latin typeface="Lora"/>
              <a:ea typeface="Lora"/>
              <a:cs typeface="Lora"/>
              <a:sym typeface="Lora"/>
            </a:endParaRPr>
          </a:p>
        </p:txBody>
      </p:sp>
      <p:sp>
        <p:nvSpPr>
          <p:cNvPr id="455" name="Google Shape;455;p51"/>
          <p:cNvSpPr/>
          <p:nvPr/>
        </p:nvSpPr>
        <p:spPr>
          <a:xfrm>
            <a:off x="4724050" y="4180950"/>
            <a:ext cx="1712100" cy="646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latin typeface="Lora"/>
                <a:ea typeface="Lora"/>
                <a:cs typeface="Lora"/>
                <a:sym typeface="Lora"/>
              </a:rPr>
              <a:t>we want this to be close to 0</a:t>
            </a:r>
            <a:endParaRPr b="1">
              <a:solidFill>
                <a:srgbClr val="FF0000"/>
              </a:solidFill>
              <a:latin typeface="Lora"/>
              <a:ea typeface="Lora"/>
              <a:cs typeface="Lora"/>
              <a:sym typeface="Lora"/>
            </a:endParaRPr>
          </a:p>
        </p:txBody>
      </p:sp>
      <p:sp>
        <p:nvSpPr>
          <p:cNvPr id="456" name="Google Shape;456;p51"/>
          <p:cNvSpPr/>
          <p:nvPr/>
        </p:nvSpPr>
        <p:spPr>
          <a:xfrm>
            <a:off x="4724050" y="3508800"/>
            <a:ext cx="825300" cy="3945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7" name="Google Shape;457;p51"/>
          <p:cNvCxnSpPr>
            <a:stCxn id="452" idx="2"/>
          </p:cNvCxnSpPr>
          <p:nvPr/>
        </p:nvCxnSpPr>
        <p:spPr>
          <a:xfrm flipH="1">
            <a:off x="3341150" y="3903300"/>
            <a:ext cx="600" cy="267600"/>
          </a:xfrm>
          <a:prstGeom prst="straightConnector1">
            <a:avLst/>
          </a:prstGeom>
          <a:noFill/>
          <a:ln cap="flat" cmpd="sng" w="9525">
            <a:solidFill>
              <a:srgbClr val="FF0000"/>
            </a:solidFill>
            <a:prstDash val="solid"/>
            <a:round/>
            <a:headEnd len="med" w="med" type="none"/>
            <a:tailEnd len="med" w="med" type="triangle"/>
          </a:ln>
        </p:spPr>
      </p:cxnSp>
      <p:cxnSp>
        <p:nvCxnSpPr>
          <p:cNvPr id="458" name="Google Shape;458;p51"/>
          <p:cNvCxnSpPr/>
          <p:nvPr/>
        </p:nvCxnSpPr>
        <p:spPr>
          <a:xfrm flipH="1">
            <a:off x="5182750" y="3908325"/>
            <a:ext cx="600" cy="267600"/>
          </a:xfrm>
          <a:prstGeom prst="straightConnector1">
            <a:avLst/>
          </a:prstGeom>
          <a:noFill/>
          <a:ln cap="flat" cmpd="sng" w="9525">
            <a:solidFill>
              <a:srgbClr val="FF0000"/>
            </a:solidFill>
            <a:prstDash val="solid"/>
            <a:round/>
            <a:headEnd len="med" w="med" type="none"/>
            <a:tailEnd len="med" w="med" type="triangle"/>
          </a:ln>
        </p:spPr>
      </p:cxnSp>
      <p:pic>
        <p:nvPicPr>
          <p:cNvPr id="459" name="Google Shape;459;p51"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198100" y="2653988"/>
            <a:ext cx="3063705" cy="480474"/>
          </a:xfrm>
          <a:prstGeom prst="rect">
            <a:avLst/>
          </a:prstGeom>
          <a:noFill/>
          <a:ln>
            <a:noFill/>
          </a:ln>
        </p:spPr>
      </p:pic>
      <p:pic>
        <p:nvPicPr>
          <p:cNvPr id="460" name="Google Shape;460;p51"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83" y="3417475"/>
            <a:ext cx="3508165" cy="480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a:t>
            </a:r>
            <a:r>
              <a:rPr i="1" lang="en">
                <a:latin typeface="Lora"/>
                <a:ea typeface="Lora"/>
                <a:cs typeface="Lora"/>
                <a:sym typeface="Lora"/>
              </a:rPr>
              <a:t>: </a:t>
            </a:r>
            <a:r>
              <a:rPr lang="en">
                <a:latin typeface="Lora"/>
                <a:ea typeface="Lora"/>
                <a:cs typeface="Lora"/>
                <a:sym typeface="Lora"/>
              </a:rPr>
              <a:t>objective function (single example)</a:t>
            </a:r>
            <a:endParaRPr>
              <a:latin typeface="Lora"/>
              <a:ea typeface="Lora"/>
              <a:cs typeface="Lora"/>
              <a:sym typeface="Lora"/>
            </a:endParaRPr>
          </a:p>
        </p:txBody>
      </p:sp>
      <p:pic>
        <p:nvPicPr>
          <p:cNvPr id="466" name="Google Shape;466;p52" title="[0,0,0,&quot;https://www.codecogs.com/eqnedit.php?latex=%20P(o%20%5Cmid%20c)%20%3D%20%5Cfrac%7B1%7D%7B1%2Be%5E%7B-%7Bu_%7Bo%7D%7D%5E%7BT%7Dv_%7Bc%7D%7D%7D%20#0&quot;]"/>
          <p:cNvPicPr preferRelativeResize="0"/>
          <p:nvPr/>
        </p:nvPicPr>
        <p:blipFill>
          <a:blip r:embed="rId3">
            <a:alphaModFix/>
          </a:blip>
          <a:stretch>
            <a:fillRect/>
          </a:stretch>
        </p:blipFill>
        <p:spPr>
          <a:xfrm>
            <a:off x="947600" y="2382275"/>
            <a:ext cx="2497775" cy="572700"/>
          </a:xfrm>
          <a:prstGeom prst="rect">
            <a:avLst/>
          </a:prstGeom>
          <a:noFill/>
          <a:ln>
            <a:noFill/>
          </a:ln>
        </p:spPr>
      </p:pic>
      <p:sp>
        <p:nvSpPr>
          <p:cNvPr id="467" name="Google Shape;467;p52"/>
          <p:cNvSpPr/>
          <p:nvPr/>
        </p:nvSpPr>
        <p:spPr>
          <a:xfrm>
            <a:off x="4415525" y="2046850"/>
            <a:ext cx="3407100" cy="14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ora"/>
                <a:ea typeface="Lora"/>
                <a:cs typeface="Lora"/>
                <a:sym typeface="Lora"/>
              </a:rPr>
              <a:t>t</a:t>
            </a:r>
            <a:r>
              <a:rPr lang="en">
                <a:solidFill>
                  <a:schemeClr val="dk1"/>
                </a:solidFill>
                <a:latin typeface="Lora"/>
                <a:ea typeface="Lora"/>
                <a:cs typeface="Lora"/>
                <a:sym typeface="Lora"/>
              </a:rPr>
              <a:t>his is the same </a:t>
            </a:r>
            <a:r>
              <a:rPr b="1" lang="en">
                <a:solidFill>
                  <a:schemeClr val="dk1"/>
                </a:solidFill>
                <a:latin typeface="Lora"/>
                <a:ea typeface="Lora"/>
                <a:cs typeface="Lora"/>
                <a:sym typeface="Lora"/>
              </a:rPr>
              <a:t>dot product </a:t>
            </a:r>
            <a:r>
              <a:rPr lang="en">
                <a:solidFill>
                  <a:schemeClr val="dk1"/>
                </a:solidFill>
                <a:latin typeface="Lora"/>
                <a:ea typeface="Lora"/>
                <a:cs typeface="Lora"/>
                <a:sym typeface="Lora"/>
              </a:rPr>
              <a:t>we have seen before. To </a:t>
            </a:r>
            <a:r>
              <a:rPr b="1" lang="en">
                <a:solidFill>
                  <a:schemeClr val="dk1"/>
                </a:solidFill>
                <a:latin typeface="Lora"/>
                <a:ea typeface="Lora"/>
                <a:cs typeface="Lora"/>
                <a:sym typeface="Lora"/>
              </a:rPr>
              <a:t>maximize P(o|c),</a:t>
            </a:r>
            <a:r>
              <a:rPr lang="en">
                <a:solidFill>
                  <a:schemeClr val="dk1"/>
                </a:solidFill>
                <a:latin typeface="Lora"/>
                <a:ea typeface="Lora"/>
                <a:cs typeface="Lora"/>
                <a:sym typeface="Lora"/>
              </a:rPr>
              <a:t> this has to be very high – i.e., </a:t>
            </a:r>
            <a:r>
              <a:rPr b="1" lang="en">
                <a:solidFill>
                  <a:schemeClr val="dk1"/>
                </a:solidFill>
                <a:latin typeface="Lora"/>
                <a:ea typeface="Lora"/>
                <a:cs typeface="Lora"/>
                <a:sym typeface="Lora"/>
              </a:rPr>
              <a:t>vectors of words occurring together should yield a high dot product</a:t>
            </a:r>
            <a:endParaRPr b="1">
              <a:solidFill>
                <a:schemeClr val="dk1"/>
              </a:solidFill>
              <a:latin typeface="Lora"/>
              <a:ea typeface="Lora"/>
              <a:cs typeface="Lora"/>
              <a:sym typeface="Lora"/>
            </a:endParaRPr>
          </a:p>
        </p:txBody>
      </p:sp>
      <p:sp>
        <p:nvSpPr>
          <p:cNvPr id="468" name="Google Shape;468;p52"/>
          <p:cNvSpPr/>
          <p:nvPr/>
        </p:nvSpPr>
        <p:spPr>
          <a:xfrm>
            <a:off x="2905925" y="2663775"/>
            <a:ext cx="539400" cy="291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9" name="Google Shape;469;p52"/>
          <p:cNvCxnSpPr>
            <a:stCxn id="468" idx="3"/>
            <a:endCxn id="467" idx="1"/>
          </p:cNvCxnSpPr>
          <p:nvPr/>
        </p:nvCxnSpPr>
        <p:spPr>
          <a:xfrm flipH="1" rot="10800000">
            <a:off x="3445325" y="2796825"/>
            <a:ext cx="970200" cy="126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Today’s plan</a:t>
            </a:r>
            <a:endParaRPr i="1">
              <a:latin typeface="Lora"/>
              <a:ea typeface="Lora"/>
              <a:cs typeface="Lora"/>
              <a:sym typeface="Lora"/>
            </a:endParaRPr>
          </a:p>
        </p:txBody>
      </p:sp>
      <p:sp>
        <p:nvSpPr>
          <p:cNvPr id="80" name="Google Shape;80;p17"/>
          <p:cNvSpPr txBox="1"/>
          <p:nvPr>
            <p:ph idx="1" type="body"/>
          </p:nvPr>
        </p:nvSpPr>
        <p:spPr>
          <a:xfrm>
            <a:off x="311700" y="2132725"/>
            <a:ext cx="8520600" cy="2249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Font typeface="Lora"/>
              <a:buChar char="-"/>
            </a:pPr>
            <a:r>
              <a:rPr lang="en" sz="1500">
                <a:latin typeface="Lora"/>
                <a:ea typeface="Lora"/>
                <a:cs typeface="Lora"/>
                <a:sym typeface="Lora"/>
              </a:rPr>
              <a:t>How to build better, natively “dense” representations?</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Count-based vs. prediction-based approach</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Word2Vec (the most popular word embedding model)</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High-level logic</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Skipgram with softmax</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Skipgram with negative sampling</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Word2Vec as neural network!</a:t>
            </a:r>
            <a:endParaRPr sz="1500">
              <a:latin typeface="Lora"/>
              <a:ea typeface="Lora"/>
              <a:cs typeface="Lora"/>
              <a:sym typeface="Lora"/>
            </a:endParaRPr>
          </a:p>
          <a:p>
            <a:pPr indent="-323850" lvl="0" marL="457200" rtl="0" algn="l">
              <a:spcBef>
                <a:spcPts val="0"/>
              </a:spcBef>
              <a:spcAft>
                <a:spcPts val="0"/>
              </a:spcAft>
              <a:buSzPts val="1500"/>
              <a:buFont typeface="Lora"/>
              <a:buChar char="-"/>
            </a:pPr>
            <a:r>
              <a:rPr lang="en" sz="1500">
                <a:latin typeface="Lora"/>
                <a:ea typeface="Lora"/>
                <a:cs typeface="Lora"/>
                <a:sym typeface="Lora"/>
              </a:rPr>
              <a:t>Open issues</a:t>
            </a:r>
            <a:endParaRPr sz="1500">
              <a:latin typeface="Lora"/>
              <a:ea typeface="Lora"/>
              <a:cs typeface="Lora"/>
              <a:sym typeface="Lor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3" title="[0,0,0,&quot;https://www.codecogs.com/eqnedit.php?latex=%20P(n_%7Bi%7D%20%5Cmid%20c)%20%3D%20%5Cfrac%7B1%7D%7B1%2Be%5E%7B-%7Bu_%7Bn_%7Bi%7D%7D%7D%5E%7BT%7Dv_%7Bc%7D%7D%7D%20#0&quot;]"/>
          <p:cNvPicPr preferRelativeResize="0"/>
          <p:nvPr/>
        </p:nvPicPr>
        <p:blipFill>
          <a:blip r:embed="rId3">
            <a:alphaModFix/>
          </a:blip>
          <a:stretch>
            <a:fillRect/>
          </a:stretch>
        </p:blipFill>
        <p:spPr>
          <a:xfrm>
            <a:off x="823675" y="2382375"/>
            <a:ext cx="2621651" cy="572700"/>
          </a:xfrm>
          <a:prstGeom prst="rect">
            <a:avLst/>
          </a:prstGeom>
          <a:noFill/>
          <a:ln>
            <a:noFill/>
          </a:ln>
        </p:spPr>
      </p:pic>
      <p:sp>
        <p:nvSpPr>
          <p:cNvPr id="475" name="Google Shape;475;p53"/>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a:latin typeface="Lora"/>
              <a:ea typeface="Lora"/>
              <a:cs typeface="Lora"/>
              <a:sym typeface="Lora"/>
            </a:endParaRPr>
          </a:p>
        </p:txBody>
      </p:sp>
      <p:sp>
        <p:nvSpPr>
          <p:cNvPr id="476" name="Google Shape;476;p53"/>
          <p:cNvSpPr/>
          <p:nvPr/>
        </p:nvSpPr>
        <p:spPr>
          <a:xfrm>
            <a:off x="4415450" y="2218875"/>
            <a:ext cx="3630000" cy="11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ora"/>
                <a:ea typeface="Lora"/>
                <a:cs typeface="Lora"/>
                <a:sym typeface="Lora"/>
              </a:rPr>
              <a:t>this is the same </a:t>
            </a:r>
            <a:r>
              <a:rPr b="1" lang="en">
                <a:solidFill>
                  <a:schemeClr val="dk1"/>
                </a:solidFill>
                <a:latin typeface="Lora"/>
                <a:ea typeface="Lora"/>
                <a:cs typeface="Lora"/>
                <a:sym typeface="Lora"/>
              </a:rPr>
              <a:t>dot product </a:t>
            </a:r>
            <a:r>
              <a:rPr lang="en">
                <a:solidFill>
                  <a:schemeClr val="dk1"/>
                </a:solidFill>
                <a:latin typeface="Lora"/>
                <a:ea typeface="Lora"/>
                <a:cs typeface="Lora"/>
                <a:sym typeface="Lora"/>
              </a:rPr>
              <a:t>we have seen before. To </a:t>
            </a:r>
            <a:r>
              <a:rPr b="1" lang="en">
                <a:solidFill>
                  <a:schemeClr val="dk1"/>
                </a:solidFill>
                <a:latin typeface="Lora"/>
                <a:ea typeface="Lora"/>
                <a:cs typeface="Lora"/>
                <a:sym typeface="Lora"/>
              </a:rPr>
              <a:t>minimize</a:t>
            </a:r>
            <a:r>
              <a:rPr b="1" lang="en">
                <a:solidFill>
                  <a:schemeClr val="dk1"/>
                </a:solidFill>
                <a:latin typeface="Lora"/>
                <a:ea typeface="Lora"/>
                <a:cs typeface="Lora"/>
                <a:sym typeface="Lora"/>
              </a:rPr>
              <a:t> P(n</a:t>
            </a:r>
            <a:r>
              <a:rPr b="1" baseline="-25000" lang="en">
                <a:solidFill>
                  <a:schemeClr val="dk1"/>
                </a:solidFill>
                <a:latin typeface="Lora"/>
                <a:ea typeface="Lora"/>
                <a:cs typeface="Lora"/>
                <a:sym typeface="Lora"/>
              </a:rPr>
              <a:t>i</a:t>
            </a:r>
            <a:r>
              <a:rPr b="1" lang="en">
                <a:solidFill>
                  <a:schemeClr val="dk1"/>
                </a:solidFill>
                <a:latin typeface="Lora"/>
                <a:ea typeface="Lora"/>
                <a:cs typeface="Lora"/>
                <a:sym typeface="Lora"/>
              </a:rPr>
              <a:t>|c),</a:t>
            </a:r>
            <a:r>
              <a:rPr lang="en">
                <a:solidFill>
                  <a:schemeClr val="dk1"/>
                </a:solidFill>
                <a:latin typeface="Lora"/>
                <a:ea typeface="Lora"/>
                <a:cs typeface="Lora"/>
                <a:sym typeface="Lora"/>
              </a:rPr>
              <a:t> this has to be very low – i.e., </a:t>
            </a:r>
            <a:r>
              <a:rPr b="1" lang="en">
                <a:solidFill>
                  <a:schemeClr val="dk1"/>
                </a:solidFill>
                <a:latin typeface="Lora"/>
                <a:ea typeface="Lora"/>
                <a:cs typeface="Lora"/>
                <a:sym typeface="Lora"/>
              </a:rPr>
              <a:t>vectors of words </a:t>
            </a:r>
            <a:r>
              <a:rPr b="1" i="1" lang="en">
                <a:solidFill>
                  <a:schemeClr val="dk1"/>
                </a:solidFill>
                <a:latin typeface="Lora"/>
                <a:ea typeface="Lora"/>
                <a:cs typeface="Lora"/>
                <a:sym typeface="Lora"/>
              </a:rPr>
              <a:t>not </a:t>
            </a:r>
            <a:r>
              <a:rPr b="1" lang="en">
                <a:solidFill>
                  <a:schemeClr val="dk1"/>
                </a:solidFill>
                <a:latin typeface="Lora"/>
                <a:ea typeface="Lora"/>
                <a:cs typeface="Lora"/>
                <a:sym typeface="Lora"/>
              </a:rPr>
              <a:t>occurring</a:t>
            </a:r>
            <a:r>
              <a:rPr b="1" lang="en">
                <a:solidFill>
                  <a:schemeClr val="dk1"/>
                </a:solidFill>
                <a:latin typeface="Lora"/>
                <a:ea typeface="Lora"/>
                <a:cs typeface="Lora"/>
                <a:sym typeface="Lora"/>
              </a:rPr>
              <a:t> together should yield a very low dot product</a:t>
            </a:r>
            <a:endParaRPr b="1">
              <a:solidFill>
                <a:schemeClr val="dk1"/>
              </a:solidFill>
              <a:latin typeface="Lora"/>
              <a:ea typeface="Lora"/>
              <a:cs typeface="Lora"/>
              <a:sym typeface="Lora"/>
            </a:endParaRPr>
          </a:p>
        </p:txBody>
      </p:sp>
      <p:sp>
        <p:nvSpPr>
          <p:cNvPr id="477" name="Google Shape;477;p53"/>
          <p:cNvSpPr/>
          <p:nvPr/>
        </p:nvSpPr>
        <p:spPr>
          <a:xfrm>
            <a:off x="2846150" y="2663775"/>
            <a:ext cx="599100" cy="2913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8" name="Google Shape;478;p53"/>
          <p:cNvCxnSpPr>
            <a:stCxn id="477" idx="3"/>
            <a:endCxn id="476" idx="1"/>
          </p:cNvCxnSpPr>
          <p:nvPr/>
        </p:nvCxnSpPr>
        <p:spPr>
          <a:xfrm flipH="1" rot="10800000">
            <a:off x="3445250" y="2774625"/>
            <a:ext cx="970200" cy="34800"/>
          </a:xfrm>
          <a:prstGeom prst="straightConnector1">
            <a:avLst/>
          </a:prstGeom>
          <a:noFill/>
          <a:ln cap="flat" cmpd="sng" w="9525">
            <a:solidFill>
              <a:srgbClr val="CC0000"/>
            </a:solidFill>
            <a:prstDash val="solid"/>
            <a:round/>
            <a:headEnd len="med" w="med" type="none"/>
            <a:tailEnd len="med" w="med" type="triangle"/>
          </a:ln>
        </p:spPr>
      </p:cxnSp>
      <p:sp>
        <p:nvSpPr>
          <p:cNvPr id="479" name="Google Shape;479;p53"/>
          <p:cNvSpPr/>
          <p:nvPr/>
        </p:nvSpPr>
        <p:spPr>
          <a:xfrm>
            <a:off x="4143550" y="3760000"/>
            <a:ext cx="3842400" cy="9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ora"/>
                <a:ea typeface="Lora"/>
                <a:cs typeface="Lora"/>
                <a:sym typeface="Lora"/>
              </a:rPr>
              <a:t>Different from </a:t>
            </a:r>
            <a:r>
              <a:rPr b="1" lang="en">
                <a:solidFill>
                  <a:schemeClr val="dk1"/>
                </a:solidFill>
                <a:latin typeface="Lora"/>
                <a:ea typeface="Lora"/>
                <a:cs typeface="Lora"/>
                <a:sym typeface="Lora"/>
              </a:rPr>
              <a:t>softmax</a:t>
            </a:r>
            <a:r>
              <a:rPr lang="en">
                <a:solidFill>
                  <a:schemeClr val="dk1"/>
                </a:solidFill>
                <a:latin typeface="Lora"/>
                <a:ea typeface="Lora"/>
                <a:cs typeface="Lora"/>
                <a:sym typeface="Lora"/>
              </a:rPr>
              <a:t>, in SNGS we are only calculating </a:t>
            </a:r>
            <a:r>
              <a:rPr b="1" lang="en">
                <a:solidFill>
                  <a:schemeClr val="dk1"/>
                </a:solidFill>
                <a:latin typeface="Lora"/>
                <a:ea typeface="Lora"/>
                <a:cs typeface="Lora"/>
                <a:sym typeface="Lora"/>
              </a:rPr>
              <a:t>one dot product</a:t>
            </a:r>
            <a:r>
              <a:rPr lang="en">
                <a:solidFill>
                  <a:schemeClr val="dk1"/>
                </a:solidFill>
                <a:latin typeface="Lora"/>
                <a:ea typeface="Lora"/>
                <a:cs typeface="Lora"/>
                <a:sym typeface="Lora"/>
              </a:rPr>
              <a:t>!</a:t>
            </a:r>
            <a:endParaRPr>
              <a:solidFill>
                <a:schemeClr val="dk1"/>
              </a:solidFill>
              <a:latin typeface="Lora"/>
              <a:ea typeface="Lora"/>
              <a:cs typeface="Lora"/>
              <a:sym typeface="Lora"/>
            </a:endParaRPr>
          </a:p>
        </p:txBody>
      </p:sp>
      <p:cxnSp>
        <p:nvCxnSpPr>
          <p:cNvPr id="480" name="Google Shape;480;p53"/>
          <p:cNvCxnSpPr/>
          <p:nvPr/>
        </p:nvCxnSpPr>
        <p:spPr>
          <a:xfrm>
            <a:off x="3445325" y="3019200"/>
            <a:ext cx="1133700" cy="928500"/>
          </a:xfrm>
          <a:prstGeom prst="straightConnector1">
            <a:avLst/>
          </a:prstGeom>
          <a:noFill/>
          <a:ln cap="flat" cmpd="sng" w="9525">
            <a:solidFill>
              <a:srgbClr val="CC0000"/>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4"/>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sigmoid/logistic function</a:t>
            </a:r>
            <a:endParaRPr>
              <a:latin typeface="Lora"/>
              <a:ea typeface="Lora"/>
              <a:cs typeface="Lora"/>
              <a:sym typeface="Lora"/>
            </a:endParaRPr>
          </a:p>
        </p:txBody>
      </p:sp>
      <p:sp>
        <p:nvSpPr>
          <p:cNvPr id="486" name="Google Shape;486;p54"/>
          <p:cNvSpPr/>
          <p:nvPr/>
        </p:nvSpPr>
        <p:spPr>
          <a:xfrm>
            <a:off x="223500" y="2172188"/>
            <a:ext cx="4568700" cy="9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ora"/>
                <a:ea typeface="Lora"/>
                <a:cs typeface="Lora"/>
                <a:sym typeface="Lora"/>
              </a:rPr>
              <a:t>What we are doing here is applying the </a:t>
            </a:r>
            <a:r>
              <a:rPr b="1" lang="en">
                <a:solidFill>
                  <a:schemeClr val="dk1"/>
                </a:solidFill>
                <a:latin typeface="Lora"/>
                <a:ea typeface="Lora"/>
                <a:cs typeface="Lora"/>
                <a:sym typeface="Lora"/>
              </a:rPr>
              <a:t>sigmoid function </a:t>
            </a:r>
            <a:r>
              <a:rPr lang="en">
                <a:solidFill>
                  <a:schemeClr val="dk1"/>
                </a:solidFill>
                <a:latin typeface="Lora"/>
                <a:ea typeface="Lora"/>
                <a:cs typeface="Lora"/>
                <a:sym typeface="Lora"/>
              </a:rPr>
              <a:t>to the </a:t>
            </a:r>
            <a:r>
              <a:rPr b="1" lang="en">
                <a:solidFill>
                  <a:schemeClr val="dk1"/>
                </a:solidFill>
                <a:latin typeface="Lora"/>
                <a:ea typeface="Lora"/>
                <a:cs typeface="Lora"/>
                <a:sym typeface="Lora"/>
              </a:rPr>
              <a:t>dot product of the two vectors</a:t>
            </a:r>
            <a:endParaRPr b="1">
              <a:solidFill>
                <a:schemeClr val="dk1"/>
              </a:solidFill>
              <a:latin typeface="Lora"/>
              <a:ea typeface="Lora"/>
              <a:cs typeface="Lora"/>
              <a:sym typeface="Lora"/>
            </a:endParaRPr>
          </a:p>
        </p:txBody>
      </p:sp>
      <p:pic>
        <p:nvPicPr>
          <p:cNvPr id="487" name="Google Shape;487;p54" title="[0,0,0,&quot;https://www.codecogs.com/eqnedit.php?latex=%20%5Csigma(x)%20%3D%20%5Cfrac%7B1%7D%7B1%2Be%5E%7B-x%7D%20#0&quot;]"/>
          <p:cNvPicPr preferRelativeResize="0"/>
          <p:nvPr/>
        </p:nvPicPr>
        <p:blipFill>
          <a:blip r:embed="rId3">
            <a:alphaModFix/>
          </a:blip>
          <a:stretch>
            <a:fillRect/>
          </a:stretch>
        </p:blipFill>
        <p:spPr>
          <a:xfrm>
            <a:off x="1202562" y="3119587"/>
            <a:ext cx="1934438" cy="631425"/>
          </a:xfrm>
          <a:prstGeom prst="rect">
            <a:avLst/>
          </a:prstGeom>
          <a:noFill/>
          <a:ln>
            <a:noFill/>
          </a:ln>
        </p:spPr>
      </p:pic>
      <p:pic>
        <p:nvPicPr>
          <p:cNvPr id="488" name="Google Shape;488;p54" title="[0,0,0,&quot;https://www.codecogs.com/eqnedit.php?latex=%20P(n_%7Bi%7D%20%5Cmid%20c)%20%3D%20%5Cfrac%7B1%7D%7B1%2Be%5E%7B-%7Bu_%7Bn_%7Bi%7D%7D%7D%5E%7BT%7Dv_%7Bc%7D%7D%7D%20#0&quot;]"/>
          <p:cNvPicPr preferRelativeResize="0"/>
          <p:nvPr/>
        </p:nvPicPr>
        <p:blipFill>
          <a:blip r:embed="rId4">
            <a:alphaModFix/>
          </a:blip>
          <a:stretch>
            <a:fillRect/>
          </a:stretch>
        </p:blipFill>
        <p:spPr>
          <a:xfrm>
            <a:off x="858950" y="1520237"/>
            <a:ext cx="2621651" cy="572700"/>
          </a:xfrm>
          <a:prstGeom prst="rect">
            <a:avLst/>
          </a:prstGeom>
          <a:noFill/>
          <a:ln>
            <a:noFill/>
          </a:ln>
        </p:spPr>
      </p:pic>
      <p:sp>
        <p:nvSpPr>
          <p:cNvPr id="489" name="Google Shape;489;p54"/>
          <p:cNvSpPr/>
          <p:nvPr/>
        </p:nvSpPr>
        <p:spPr>
          <a:xfrm>
            <a:off x="1401850" y="4068075"/>
            <a:ext cx="7248000" cy="972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Transforms any real number </a:t>
            </a:r>
            <a:r>
              <a:rPr i="1" lang="en">
                <a:solidFill>
                  <a:schemeClr val="dk1"/>
                </a:solidFill>
                <a:latin typeface="Lora"/>
                <a:ea typeface="Lora"/>
                <a:cs typeface="Lora"/>
                <a:sym typeface="Lora"/>
              </a:rPr>
              <a:t>x </a:t>
            </a:r>
            <a:r>
              <a:rPr lang="en">
                <a:solidFill>
                  <a:schemeClr val="dk1"/>
                </a:solidFill>
                <a:latin typeface="Lora"/>
                <a:ea typeface="Lora"/>
                <a:cs typeface="Lora"/>
                <a:sym typeface="Lora"/>
              </a:rPr>
              <a:t>into a number between 0 and 1</a:t>
            </a:r>
            <a:endParaRPr>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These can be interpreted as a </a:t>
            </a:r>
            <a:r>
              <a:rPr b="1" lang="en">
                <a:solidFill>
                  <a:schemeClr val="dk1"/>
                </a:solidFill>
                <a:latin typeface="Lora"/>
                <a:ea typeface="Lora"/>
                <a:cs typeface="Lora"/>
                <a:sym typeface="Lora"/>
              </a:rPr>
              <a:t>probability!</a:t>
            </a:r>
            <a:endParaRPr b="1">
              <a:solidFill>
                <a:schemeClr val="dk1"/>
              </a:solidFill>
              <a:latin typeface="Lora"/>
              <a:ea typeface="Lora"/>
              <a:cs typeface="Lora"/>
              <a:sym typeface="Lora"/>
            </a:endParaRPr>
          </a:p>
          <a:p>
            <a:pPr indent="-317500" lvl="0" marL="4572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This is the </a:t>
            </a:r>
            <a:r>
              <a:rPr b="1" lang="en">
                <a:solidFill>
                  <a:schemeClr val="dk1"/>
                </a:solidFill>
                <a:latin typeface="Lora"/>
                <a:ea typeface="Lora"/>
                <a:cs typeface="Lora"/>
                <a:sym typeface="Lora"/>
              </a:rPr>
              <a:t>basis of binary classification with neural nets</a:t>
            </a:r>
            <a:endParaRPr b="1">
              <a:solidFill>
                <a:schemeClr val="dk1"/>
              </a:solidFill>
              <a:latin typeface="Lora"/>
              <a:ea typeface="Lora"/>
              <a:cs typeface="Lora"/>
              <a:sym typeface="Lora"/>
            </a:endParaRPr>
          </a:p>
        </p:txBody>
      </p:sp>
      <p:pic>
        <p:nvPicPr>
          <p:cNvPr id="490" name="Google Shape;490;p54"/>
          <p:cNvPicPr preferRelativeResize="0"/>
          <p:nvPr/>
        </p:nvPicPr>
        <p:blipFill>
          <a:blip r:embed="rId5">
            <a:alphaModFix/>
          </a:blip>
          <a:stretch>
            <a:fillRect/>
          </a:stretch>
        </p:blipFill>
        <p:spPr>
          <a:xfrm>
            <a:off x="4792200" y="1427800"/>
            <a:ext cx="3892251" cy="2594826"/>
          </a:xfrm>
          <a:prstGeom prst="rect">
            <a:avLst/>
          </a:prstGeom>
          <a:noFill/>
          <a:ln>
            <a:noFill/>
          </a:ln>
        </p:spPr>
      </p:pic>
      <p:pic>
        <p:nvPicPr>
          <p:cNvPr id="491" name="Google Shape;491;p54" title="[0,0,0,&quot;https://www.codecogs.com/eqnedit.php?latex=%5Csigma(x)#0&quot;]"/>
          <p:cNvPicPr preferRelativeResize="0"/>
          <p:nvPr/>
        </p:nvPicPr>
        <p:blipFill>
          <a:blip r:embed="rId6">
            <a:alphaModFix/>
          </a:blip>
          <a:stretch>
            <a:fillRect/>
          </a:stretch>
        </p:blipFill>
        <p:spPr>
          <a:xfrm>
            <a:off x="6466188" y="1120878"/>
            <a:ext cx="544275" cy="306925"/>
          </a:xfrm>
          <a:prstGeom prst="rect">
            <a:avLst/>
          </a:prstGeom>
          <a:noFill/>
          <a:ln>
            <a:noFill/>
          </a:ln>
        </p:spPr>
      </p:pic>
      <p:pic>
        <p:nvPicPr>
          <p:cNvPr id="492" name="Google Shape;492;p54" title="[0,0,0,&quot;https://www.codecogs.com/eqnedit.php?latex=x#0&quot;]"/>
          <p:cNvPicPr preferRelativeResize="0"/>
          <p:nvPr/>
        </p:nvPicPr>
        <p:blipFill>
          <a:blip r:embed="rId7">
            <a:alphaModFix/>
          </a:blip>
          <a:stretch>
            <a:fillRect/>
          </a:stretch>
        </p:blipFill>
        <p:spPr>
          <a:xfrm>
            <a:off x="8516925" y="3605950"/>
            <a:ext cx="132925" cy="122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5"/>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Intermezzo: s</a:t>
            </a:r>
            <a:r>
              <a:rPr lang="en">
                <a:latin typeface="Lora"/>
                <a:ea typeface="Lora"/>
                <a:cs typeface="Lora"/>
                <a:sym typeface="Lora"/>
              </a:rPr>
              <a:t>igmoid/logistic function</a:t>
            </a:r>
            <a:endParaRPr>
              <a:latin typeface="Lora"/>
              <a:ea typeface="Lora"/>
              <a:cs typeface="Lora"/>
              <a:sym typeface="Lora"/>
            </a:endParaRPr>
          </a:p>
        </p:txBody>
      </p:sp>
      <p:sp>
        <p:nvSpPr>
          <p:cNvPr id="498" name="Google Shape;498;p55"/>
          <p:cNvSpPr/>
          <p:nvPr/>
        </p:nvSpPr>
        <p:spPr>
          <a:xfrm>
            <a:off x="223500" y="1248613"/>
            <a:ext cx="4568700" cy="97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ora"/>
                <a:ea typeface="Lora"/>
                <a:cs typeface="Lora"/>
                <a:sym typeface="Lora"/>
              </a:rPr>
              <a:t>Remember</a:t>
            </a:r>
            <a:r>
              <a:rPr lang="en">
                <a:solidFill>
                  <a:schemeClr val="dk1"/>
                </a:solidFill>
                <a:latin typeface="Lora"/>
                <a:ea typeface="Lora"/>
                <a:cs typeface="Lora"/>
                <a:sym typeface="Lora"/>
              </a:rPr>
              <a:t>: the sigmoid/logistic function is the </a:t>
            </a:r>
            <a:r>
              <a:rPr b="1" lang="en">
                <a:solidFill>
                  <a:schemeClr val="dk1"/>
                </a:solidFill>
                <a:latin typeface="Lora"/>
                <a:ea typeface="Lora"/>
                <a:cs typeface="Lora"/>
                <a:sym typeface="Lora"/>
              </a:rPr>
              <a:t>link function for logistic regression</a:t>
            </a:r>
            <a:r>
              <a:rPr lang="en">
                <a:solidFill>
                  <a:schemeClr val="dk1"/>
                </a:solidFill>
                <a:latin typeface="Lora"/>
                <a:ea typeface="Lora"/>
                <a:cs typeface="Lora"/>
                <a:sym typeface="Lora"/>
              </a:rPr>
              <a:t>!</a:t>
            </a:r>
            <a:endParaRPr b="1">
              <a:solidFill>
                <a:schemeClr val="dk1"/>
              </a:solidFill>
              <a:latin typeface="Lora"/>
              <a:ea typeface="Lora"/>
              <a:cs typeface="Lora"/>
              <a:sym typeface="Lora"/>
            </a:endParaRPr>
          </a:p>
        </p:txBody>
      </p:sp>
      <p:pic>
        <p:nvPicPr>
          <p:cNvPr id="499" name="Google Shape;499;p55"/>
          <p:cNvPicPr preferRelativeResize="0"/>
          <p:nvPr/>
        </p:nvPicPr>
        <p:blipFill>
          <a:blip r:embed="rId3">
            <a:alphaModFix/>
          </a:blip>
          <a:stretch>
            <a:fillRect/>
          </a:stretch>
        </p:blipFill>
        <p:spPr>
          <a:xfrm>
            <a:off x="4792200" y="1427800"/>
            <a:ext cx="3892251" cy="2594826"/>
          </a:xfrm>
          <a:prstGeom prst="rect">
            <a:avLst/>
          </a:prstGeom>
          <a:noFill/>
          <a:ln>
            <a:noFill/>
          </a:ln>
        </p:spPr>
      </p:pic>
      <p:sp>
        <p:nvSpPr>
          <p:cNvPr id="500" name="Google Shape;500;p55"/>
          <p:cNvSpPr/>
          <p:nvPr/>
        </p:nvSpPr>
        <p:spPr>
          <a:xfrm>
            <a:off x="539400" y="2359875"/>
            <a:ext cx="1797600" cy="47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ora"/>
                <a:ea typeface="Lora"/>
                <a:cs typeface="Lora"/>
                <a:sym typeface="Lora"/>
              </a:rPr>
              <a:t>Linear regression </a:t>
            </a:r>
            <a:r>
              <a:rPr lang="en" sz="1200">
                <a:solidFill>
                  <a:schemeClr val="dk1"/>
                </a:solidFill>
                <a:latin typeface="Lora"/>
                <a:ea typeface="Lora"/>
                <a:cs typeface="Lora"/>
                <a:sym typeface="Lora"/>
              </a:rPr>
              <a:t>(output is (-</a:t>
            </a:r>
            <a:r>
              <a:rPr lang="en" sz="1200">
                <a:solidFill>
                  <a:schemeClr val="dk1"/>
                </a:solidFill>
                <a:highlight>
                  <a:schemeClr val="lt1"/>
                </a:highlight>
                <a:latin typeface="Lora"/>
                <a:ea typeface="Lora"/>
                <a:cs typeface="Lora"/>
                <a:sym typeface="Lora"/>
              </a:rPr>
              <a:t>∞</a:t>
            </a:r>
            <a:r>
              <a:rPr lang="en" sz="1200">
                <a:solidFill>
                  <a:schemeClr val="dk1"/>
                </a:solidFill>
                <a:latin typeface="Lora"/>
                <a:ea typeface="Lora"/>
                <a:cs typeface="Lora"/>
                <a:sym typeface="Lora"/>
              </a:rPr>
              <a:t>,+</a:t>
            </a:r>
            <a:r>
              <a:rPr lang="en" sz="1200">
                <a:solidFill>
                  <a:schemeClr val="dk1"/>
                </a:solidFill>
                <a:highlight>
                  <a:schemeClr val="lt1"/>
                </a:highlight>
                <a:latin typeface="Lora"/>
                <a:ea typeface="Lora"/>
                <a:cs typeface="Lora"/>
                <a:sym typeface="Lora"/>
              </a:rPr>
              <a:t>∞</a:t>
            </a:r>
            <a:r>
              <a:rPr lang="en" sz="1200">
                <a:solidFill>
                  <a:schemeClr val="dk1"/>
                </a:solidFill>
                <a:latin typeface="Lora"/>
                <a:ea typeface="Lora"/>
                <a:cs typeface="Lora"/>
                <a:sym typeface="Lora"/>
              </a:rPr>
              <a:t>))</a:t>
            </a:r>
            <a:endParaRPr b="1" sz="1200">
              <a:solidFill>
                <a:schemeClr val="dk1"/>
              </a:solidFill>
              <a:latin typeface="Lora"/>
              <a:ea typeface="Lora"/>
              <a:cs typeface="Lora"/>
              <a:sym typeface="Lora"/>
            </a:endParaRPr>
          </a:p>
        </p:txBody>
      </p:sp>
      <p:sp>
        <p:nvSpPr>
          <p:cNvPr id="501" name="Google Shape;501;p55"/>
          <p:cNvSpPr/>
          <p:nvPr/>
        </p:nvSpPr>
        <p:spPr>
          <a:xfrm>
            <a:off x="419550" y="3266238"/>
            <a:ext cx="2037300" cy="11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ora"/>
                <a:ea typeface="Lora"/>
                <a:cs typeface="Lora"/>
                <a:sym typeface="Lora"/>
              </a:rPr>
              <a:t>Logistic regression</a:t>
            </a:r>
            <a:endParaRPr b="1" sz="1200">
              <a:solidFill>
                <a:schemeClr val="dk1"/>
              </a:solidFill>
              <a:latin typeface="Lora"/>
              <a:ea typeface="Lora"/>
              <a:cs typeface="Lora"/>
              <a:sym typeface="Lora"/>
            </a:endParaRPr>
          </a:p>
          <a:p>
            <a:pPr indent="0" lvl="0" marL="0" rtl="0" algn="l">
              <a:spcBef>
                <a:spcPts val="0"/>
              </a:spcBef>
              <a:spcAft>
                <a:spcPts val="0"/>
              </a:spcAft>
              <a:buNone/>
            </a:pPr>
            <a:r>
              <a:rPr lang="en" sz="1200">
                <a:solidFill>
                  <a:schemeClr val="dk1"/>
                </a:solidFill>
                <a:latin typeface="Lora"/>
                <a:ea typeface="Lora"/>
                <a:cs typeface="Lora"/>
                <a:sym typeface="Lora"/>
              </a:rPr>
              <a:t>(output is bound between 0 and 1, can be binarized to probability)</a:t>
            </a:r>
            <a:endParaRPr sz="1200">
              <a:solidFill>
                <a:schemeClr val="dk1"/>
              </a:solidFill>
              <a:latin typeface="Lora"/>
              <a:ea typeface="Lora"/>
              <a:cs typeface="Lora"/>
              <a:sym typeface="Lora"/>
            </a:endParaRPr>
          </a:p>
        </p:txBody>
      </p:sp>
      <p:pic>
        <p:nvPicPr>
          <p:cNvPr id="502" name="Google Shape;502;p55" title="[0,0,0,&quot;https://www.codecogs.com/eqnedit.php?latex=%20y%20%3D%20X%5Cbeta%20#0&quot;]"/>
          <p:cNvPicPr preferRelativeResize="0"/>
          <p:nvPr/>
        </p:nvPicPr>
        <p:blipFill>
          <a:blip r:embed="rId4">
            <a:alphaModFix/>
          </a:blip>
          <a:stretch>
            <a:fillRect/>
          </a:stretch>
        </p:blipFill>
        <p:spPr>
          <a:xfrm>
            <a:off x="2692700" y="2560124"/>
            <a:ext cx="657595" cy="181925"/>
          </a:xfrm>
          <a:prstGeom prst="rect">
            <a:avLst/>
          </a:prstGeom>
          <a:noFill/>
          <a:ln>
            <a:noFill/>
          </a:ln>
        </p:spPr>
      </p:pic>
      <p:pic>
        <p:nvPicPr>
          <p:cNvPr id="503" name="Google Shape;503;p55" title="[0,0,0,&quot;https://www.codecogs.com/eqnedit.php?latex=%20y%20%3D%20%5Csigma(X%5Cbeta)#0&quot;]"/>
          <p:cNvPicPr preferRelativeResize="0"/>
          <p:nvPr/>
        </p:nvPicPr>
        <p:blipFill>
          <a:blip r:embed="rId5">
            <a:alphaModFix/>
          </a:blip>
          <a:stretch>
            <a:fillRect/>
          </a:stretch>
        </p:blipFill>
        <p:spPr>
          <a:xfrm>
            <a:off x="2692700" y="3254890"/>
            <a:ext cx="898552" cy="197637"/>
          </a:xfrm>
          <a:prstGeom prst="rect">
            <a:avLst/>
          </a:prstGeom>
          <a:noFill/>
          <a:ln>
            <a:noFill/>
          </a:ln>
        </p:spPr>
      </p:pic>
      <p:sp>
        <p:nvSpPr>
          <p:cNvPr id="504" name="Google Shape;504;p55"/>
          <p:cNvSpPr/>
          <p:nvPr/>
        </p:nvSpPr>
        <p:spPr>
          <a:xfrm>
            <a:off x="2900525" y="3585000"/>
            <a:ext cx="449700" cy="4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300">
                <a:solidFill>
                  <a:schemeClr val="dk1"/>
                </a:solidFill>
                <a:latin typeface="Lora"/>
                <a:ea typeface="Lora"/>
                <a:cs typeface="Lora"/>
                <a:sym typeface="Lora"/>
              </a:rPr>
              <a:t>i.e.,</a:t>
            </a:r>
            <a:endParaRPr i="1" sz="1300">
              <a:solidFill>
                <a:schemeClr val="dk1"/>
              </a:solidFill>
              <a:latin typeface="Lora"/>
              <a:ea typeface="Lora"/>
              <a:cs typeface="Lora"/>
              <a:sym typeface="Lora"/>
            </a:endParaRPr>
          </a:p>
        </p:txBody>
      </p:sp>
      <p:pic>
        <p:nvPicPr>
          <p:cNvPr id="505" name="Google Shape;505;p55" title="[0,0,0,&quot;https://www.codecogs.com/eqnedit.php?latex=%20y%20%3D%20%5Cfrac%7B1%7D%7B1%2Be%5E%7B-X%5Cbeta%7D#0&quot;]"/>
          <p:cNvPicPr preferRelativeResize="0"/>
          <p:nvPr/>
        </p:nvPicPr>
        <p:blipFill>
          <a:blip r:embed="rId6">
            <a:alphaModFix/>
          </a:blip>
          <a:stretch>
            <a:fillRect/>
          </a:stretch>
        </p:blipFill>
        <p:spPr>
          <a:xfrm>
            <a:off x="2492700" y="4053551"/>
            <a:ext cx="1057601" cy="389303"/>
          </a:xfrm>
          <a:prstGeom prst="rect">
            <a:avLst/>
          </a:prstGeom>
          <a:noFill/>
          <a:ln>
            <a:noFill/>
          </a:ln>
        </p:spPr>
      </p:pic>
      <p:pic>
        <p:nvPicPr>
          <p:cNvPr id="506" name="Google Shape;506;p55" title="[0,0,0,&quot;https://www.codecogs.com/eqnedit.php?latex=z#0&quot;]"/>
          <p:cNvPicPr preferRelativeResize="0"/>
          <p:nvPr/>
        </p:nvPicPr>
        <p:blipFill>
          <a:blip r:embed="rId7">
            <a:alphaModFix/>
          </a:blip>
          <a:stretch>
            <a:fillRect/>
          </a:stretch>
        </p:blipFill>
        <p:spPr>
          <a:xfrm>
            <a:off x="8516925" y="3605950"/>
            <a:ext cx="139321" cy="148167"/>
          </a:xfrm>
          <a:prstGeom prst="rect">
            <a:avLst/>
          </a:prstGeom>
          <a:noFill/>
          <a:ln>
            <a:noFill/>
          </a:ln>
        </p:spPr>
      </p:pic>
      <p:pic>
        <p:nvPicPr>
          <p:cNvPr id="507" name="Google Shape;507;p55" title="[0,0,0,&quot;https://www.codecogs.com/eqnedit.php?latex=%5Csigma(z)#0&quot;]"/>
          <p:cNvPicPr preferRelativeResize="0"/>
          <p:nvPr/>
        </p:nvPicPr>
        <p:blipFill>
          <a:blip r:embed="rId8">
            <a:alphaModFix/>
          </a:blip>
          <a:stretch>
            <a:fillRect/>
          </a:stretch>
        </p:blipFill>
        <p:spPr>
          <a:xfrm>
            <a:off x="6445770" y="1248624"/>
            <a:ext cx="383100" cy="222764"/>
          </a:xfrm>
          <a:prstGeom prst="rect">
            <a:avLst/>
          </a:prstGeom>
          <a:noFill/>
          <a:ln>
            <a:noFill/>
          </a:ln>
        </p:spPr>
      </p:pic>
      <p:sp>
        <p:nvSpPr>
          <p:cNvPr id="508" name="Google Shape;508;p55"/>
          <p:cNvSpPr/>
          <p:nvPr/>
        </p:nvSpPr>
        <p:spPr>
          <a:xfrm>
            <a:off x="3211775" y="3187825"/>
            <a:ext cx="383100" cy="33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09" name="Google Shape;509;p55" title="[255,0,0,&quot;https://www.codecogs.com/eqnedit.php?latex=z#0&quot;]"/>
          <p:cNvPicPr preferRelativeResize="0"/>
          <p:nvPr/>
        </p:nvPicPr>
        <p:blipFill>
          <a:blip r:embed="rId9">
            <a:alphaModFix/>
          </a:blip>
          <a:stretch>
            <a:fillRect/>
          </a:stretch>
        </p:blipFill>
        <p:spPr>
          <a:xfrm>
            <a:off x="3350225" y="2974263"/>
            <a:ext cx="139321" cy="148167"/>
          </a:xfrm>
          <a:prstGeom prst="rect">
            <a:avLst/>
          </a:prstGeom>
          <a:noFill/>
          <a:ln>
            <a:noFill/>
          </a:ln>
        </p:spPr>
      </p:pic>
      <p:cxnSp>
        <p:nvCxnSpPr>
          <p:cNvPr id="510" name="Google Shape;510;p55"/>
          <p:cNvCxnSpPr/>
          <p:nvPr/>
        </p:nvCxnSpPr>
        <p:spPr>
          <a:xfrm>
            <a:off x="5078425" y="2628850"/>
            <a:ext cx="3319800" cy="0"/>
          </a:xfrm>
          <a:prstGeom prst="straightConnector1">
            <a:avLst/>
          </a:prstGeom>
          <a:noFill/>
          <a:ln cap="flat" cmpd="sng" w="9525">
            <a:solidFill>
              <a:srgbClr val="FF0000"/>
            </a:solidFill>
            <a:prstDash val="dash"/>
            <a:round/>
            <a:headEnd len="med" w="med" type="none"/>
            <a:tailEnd len="med" w="med" type="none"/>
          </a:ln>
        </p:spPr>
      </p:cxnSp>
      <p:sp>
        <p:nvSpPr>
          <p:cNvPr id="511" name="Google Shape;511;p55"/>
          <p:cNvSpPr/>
          <p:nvPr/>
        </p:nvSpPr>
        <p:spPr>
          <a:xfrm>
            <a:off x="6886850" y="2486713"/>
            <a:ext cx="1797600" cy="4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threshold for binarization</a:t>
            </a:r>
            <a:endParaRPr b="1" sz="1000">
              <a:solidFill>
                <a:srgbClr val="FF0000"/>
              </a:solidFill>
              <a:latin typeface="Lora"/>
              <a:ea typeface="Lora"/>
              <a:cs typeface="Lora"/>
              <a:sym typeface="Lor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6"/>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pic>
        <p:nvPicPr>
          <p:cNvPr id="517" name="Google Shape;517;p56"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263413" y="1620437"/>
            <a:ext cx="3063705" cy="4804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7"/>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pic>
        <p:nvPicPr>
          <p:cNvPr id="523" name="Google Shape;523;p57"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263413" y="1620437"/>
            <a:ext cx="3063705" cy="480474"/>
          </a:xfrm>
          <a:prstGeom prst="rect">
            <a:avLst/>
          </a:prstGeom>
          <a:noFill/>
          <a:ln>
            <a:noFill/>
          </a:ln>
        </p:spPr>
      </p:pic>
      <p:pic>
        <p:nvPicPr>
          <p:cNvPr id="524" name="Google Shape;524;p57"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95" y="2221775"/>
            <a:ext cx="3508165" cy="480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8"/>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pic>
        <p:nvPicPr>
          <p:cNvPr id="530" name="Google Shape;530;p58"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263413" y="1620437"/>
            <a:ext cx="3063705" cy="480474"/>
          </a:xfrm>
          <a:prstGeom prst="rect">
            <a:avLst/>
          </a:prstGeom>
          <a:noFill/>
          <a:ln>
            <a:noFill/>
          </a:ln>
        </p:spPr>
      </p:pic>
      <p:pic>
        <p:nvPicPr>
          <p:cNvPr id="531" name="Google Shape;531;p58"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95" y="2221775"/>
            <a:ext cx="3508165" cy="480450"/>
          </a:xfrm>
          <a:prstGeom prst="rect">
            <a:avLst/>
          </a:prstGeom>
          <a:noFill/>
          <a:ln>
            <a:noFill/>
          </a:ln>
        </p:spPr>
      </p:pic>
      <p:pic>
        <p:nvPicPr>
          <p:cNvPr id="532" name="Google Shape;532;p58" title="[255,0,0,&quot;https://www.codecogs.com/eqnedit.php?latex=%5Csigma(%7Bu_%7Bo%7D%7D%5E%7BT%7Dv_%7Bc%7D)#0&quot;]"/>
          <p:cNvPicPr preferRelativeResize="0"/>
          <p:nvPr/>
        </p:nvPicPr>
        <p:blipFill>
          <a:blip r:embed="rId5">
            <a:alphaModFix/>
          </a:blip>
          <a:stretch>
            <a:fillRect/>
          </a:stretch>
        </p:blipFill>
        <p:spPr>
          <a:xfrm>
            <a:off x="424450" y="2415575"/>
            <a:ext cx="1108724" cy="352125"/>
          </a:xfrm>
          <a:prstGeom prst="rect">
            <a:avLst/>
          </a:prstGeom>
          <a:noFill/>
          <a:ln>
            <a:noFill/>
          </a:ln>
        </p:spPr>
      </p:pic>
      <p:sp>
        <p:nvSpPr>
          <p:cNvPr id="533" name="Google Shape;533;p58"/>
          <p:cNvSpPr/>
          <p:nvPr/>
        </p:nvSpPr>
        <p:spPr>
          <a:xfrm>
            <a:off x="2900100" y="2264750"/>
            <a:ext cx="825300" cy="39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4" name="Google Shape;534;p58"/>
          <p:cNvCxnSpPr/>
          <p:nvPr/>
        </p:nvCxnSpPr>
        <p:spPr>
          <a:xfrm>
            <a:off x="1595787" y="2627287"/>
            <a:ext cx="1241700" cy="0"/>
          </a:xfrm>
          <a:prstGeom prst="straightConnector1">
            <a:avLst/>
          </a:prstGeom>
          <a:noFill/>
          <a:ln cap="flat" cmpd="sng" w="9525">
            <a:solidFill>
              <a:srgbClr val="FF0000"/>
            </a:solidFill>
            <a:prstDash val="solid"/>
            <a:round/>
            <a:headEnd len="med" w="med" type="none"/>
            <a:tailEnd len="med" w="med" type="triangle"/>
          </a:ln>
        </p:spPr>
      </p:cxnSp>
      <p:pic>
        <p:nvPicPr>
          <p:cNvPr id="535" name="Google Shape;535;p58" title="[0,0,0,&quot;https://www.codecogs.com/eqnedit.php?latex=L(%5Ctheta)%20%3D%20-%5Blog%5Csigma(%7Bu_%7Bo%7D%5E%7BT%7D%7Dv_%7Bc%7D)%20%2B%20%5Csum_%7Bi%3D1%7D%5E%7Bk%7Dlog(1%20-%5Csigma(%7Bu_%7Bn_%7Bi%7D%7D%5E%7BT%7D%7Dv_%7Bc%7D)%5D#0&quot;]"/>
          <p:cNvPicPr preferRelativeResize="0"/>
          <p:nvPr/>
        </p:nvPicPr>
        <p:blipFill>
          <a:blip r:embed="rId6">
            <a:alphaModFix/>
          </a:blip>
          <a:stretch>
            <a:fillRect/>
          </a:stretch>
        </p:blipFill>
        <p:spPr>
          <a:xfrm>
            <a:off x="2239513" y="3076368"/>
            <a:ext cx="3111534" cy="480450"/>
          </a:xfrm>
          <a:prstGeom prst="rect">
            <a:avLst/>
          </a:prstGeom>
          <a:noFill/>
          <a:ln>
            <a:noFill/>
          </a:ln>
        </p:spPr>
      </p:pic>
      <p:cxnSp>
        <p:nvCxnSpPr>
          <p:cNvPr id="536" name="Google Shape;536;p58"/>
          <p:cNvCxnSpPr>
            <a:endCxn id="535" idx="0"/>
          </p:cNvCxnSpPr>
          <p:nvPr/>
        </p:nvCxnSpPr>
        <p:spPr>
          <a:xfrm>
            <a:off x="3786580" y="2810568"/>
            <a:ext cx="8700" cy="265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9"/>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pic>
        <p:nvPicPr>
          <p:cNvPr id="542" name="Google Shape;542;p59"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263413" y="1620437"/>
            <a:ext cx="3063705" cy="480474"/>
          </a:xfrm>
          <a:prstGeom prst="rect">
            <a:avLst/>
          </a:prstGeom>
          <a:noFill/>
          <a:ln>
            <a:noFill/>
          </a:ln>
        </p:spPr>
      </p:pic>
      <p:pic>
        <p:nvPicPr>
          <p:cNvPr id="543" name="Google Shape;543;p59"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95" y="2221775"/>
            <a:ext cx="3508165" cy="480450"/>
          </a:xfrm>
          <a:prstGeom prst="rect">
            <a:avLst/>
          </a:prstGeom>
          <a:noFill/>
          <a:ln>
            <a:noFill/>
          </a:ln>
        </p:spPr>
      </p:pic>
      <p:pic>
        <p:nvPicPr>
          <p:cNvPr id="544" name="Google Shape;544;p59" title="[255,0,0,&quot;https://www.codecogs.com/eqnedit.php?latex=%5Csigma(%7Bu_%7Bo%7D%7D%5E%7BT%7Dv_%7Bc%7D)#0&quot;]"/>
          <p:cNvPicPr preferRelativeResize="0"/>
          <p:nvPr/>
        </p:nvPicPr>
        <p:blipFill>
          <a:blip r:embed="rId5">
            <a:alphaModFix/>
          </a:blip>
          <a:stretch>
            <a:fillRect/>
          </a:stretch>
        </p:blipFill>
        <p:spPr>
          <a:xfrm>
            <a:off x="424450" y="2415575"/>
            <a:ext cx="1108724" cy="352125"/>
          </a:xfrm>
          <a:prstGeom prst="rect">
            <a:avLst/>
          </a:prstGeom>
          <a:noFill/>
          <a:ln>
            <a:noFill/>
          </a:ln>
        </p:spPr>
      </p:pic>
      <p:sp>
        <p:nvSpPr>
          <p:cNvPr id="545" name="Google Shape;545;p59"/>
          <p:cNvSpPr/>
          <p:nvPr/>
        </p:nvSpPr>
        <p:spPr>
          <a:xfrm>
            <a:off x="2900100" y="2264750"/>
            <a:ext cx="825300" cy="39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6" name="Google Shape;546;p59"/>
          <p:cNvCxnSpPr/>
          <p:nvPr/>
        </p:nvCxnSpPr>
        <p:spPr>
          <a:xfrm>
            <a:off x="1595787" y="2627287"/>
            <a:ext cx="1241700" cy="0"/>
          </a:xfrm>
          <a:prstGeom prst="straightConnector1">
            <a:avLst/>
          </a:prstGeom>
          <a:noFill/>
          <a:ln cap="flat" cmpd="sng" w="9525">
            <a:solidFill>
              <a:srgbClr val="FF0000"/>
            </a:solidFill>
            <a:prstDash val="solid"/>
            <a:round/>
            <a:headEnd len="med" w="med" type="none"/>
            <a:tailEnd len="med" w="med" type="triangle"/>
          </a:ln>
        </p:spPr>
      </p:cxnSp>
      <p:pic>
        <p:nvPicPr>
          <p:cNvPr id="547" name="Google Shape;547;p59" title="[0,0,0,&quot;https://www.codecogs.com/eqnedit.php?latex=L(%5Ctheta)%20%3D%20-%5Blog%5Csigma(%7Bu_%7Bo%7D%5E%7BT%7D%7Dv_%7Bc%7D)%20%2B%20%5Csum_%7Bi%3D1%7D%5E%7Bk%7Dlog(1%20-%5Csigma(%7Bu_%7Bn_%7Bi%7D%7D%5E%7BT%7D%7Dv_%7Bc%7D)%5D#0&quot;]"/>
          <p:cNvPicPr preferRelativeResize="0"/>
          <p:nvPr/>
        </p:nvPicPr>
        <p:blipFill>
          <a:blip r:embed="rId6">
            <a:alphaModFix/>
          </a:blip>
          <a:stretch>
            <a:fillRect/>
          </a:stretch>
        </p:blipFill>
        <p:spPr>
          <a:xfrm>
            <a:off x="2239513" y="3076368"/>
            <a:ext cx="3111534" cy="480450"/>
          </a:xfrm>
          <a:prstGeom prst="rect">
            <a:avLst/>
          </a:prstGeom>
          <a:noFill/>
          <a:ln>
            <a:noFill/>
          </a:ln>
        </p:spPr>
      </p:pic>
      <p:pic>
        <p:nvPicPr>
          <p:cNvPr id="548" name="Google Shape;548;p59" title="[0,0,0,&quot;https://www.codecogs.com/eqnedit.php?latex=L(%5Ctheta)%20%3D%20-%5Blog%5Csigma(%7Bu_%7Bo%7D%5E%7BT%7D%7Dv_%7Bc%7D)%20%2B%20%5Csum_%7Bi%3D1%7D%5E%7Bk%7Dlog(%5Csigma(-%7Bu_%7Bn_%7Bi%7D%7D%5E%7BT%7D%7Dv_%7Bc%7D)%5D#0&quot;]"/>
          <p:cNvPicPr preferRelativeResize="0"/>
          <p:nvPr/>
        </p:nvPicPr>
        <p:blipFill>
          <a:blip r:embed="rId7">
            <a:alphaModFix/>
          </a:blip>
          <a:stretch>
            <a:fillRect/>
          </a:stretch>
        </p:blipFill>
        <p:spPr>
          <a:xfrm>
            <a:off x="2263425" y="3896379"/>
            <a:ext cx="3111525" cy="505871"/>
          </a:xfrm>
          <a:prstGeom prst="rect">
            <a:avLst/>
          </a:prstGeom>
          <a:noFill/>
          <a:ln>
            <a:noFill/>
          </a:ln>
        </p:spPr>
      </p:pic>
      <p:cxnSp>
        <p:nvCxnSpPr>
          <p:cNvPr id="549" name="Google Shape;549;p59"/>
          <p:cNvCxnSpPr>
            <a:endCxn id="547" idx="0"/>
          </p:cNvCxnSpPr>
          <p:nvPr/>
        </p:nvCxnSpPr>
        <p:spPr>
          <a:xfrm>
            <a:off x="3786580" y="2810568"/>
            <a:ext cx="8700" cy="265800"/>
          </a:xfrm>
          <a:prstGeom prst="straightConnector1">
            <a:avLst/>
          </a:prstGeom>
          <a:noFill/>
          <a:ln cap="flat" cmpd="sng" w="9525">
            <a:solidFill>
              <a:srgbClr val="FF0000"/>
            </a:solidFill>
            <a:prstDash val="solid"/>
            <a:round/>
            <a:headEnd len="med" w="med" type="none"/>
            <a:tailEnd len="med" w="med" type="triangle"/>
          </a:ln>
        </p:spPr>
      </p:cxnSp>
      <p:cxnSp>
        <p:nvCxnSpPr>
          <p:cNvPr id="550" name="Google Shape;550;p59"/>
          <p:cNvCxnSpPr/>
          <p:nvPr/>
        </p:nvCxnSpPr>
        <p:spPr>
          <a:xfrm>
            <a:off x="3814838" y="3593700"/>
            <a:ext cx="8700" cy="265800"/>
          </a:xfrm>
          <a:prstGeom prst="straightConnector1">
            <a:avLst/>
          </a:prstGeom>
          <a:noFill/>
          <a:ln cap="flat" cmpd="sng" w="9525">
            <a:solidFill>
              <a:srgbClr val="FF0000"/>
            </a:solidFill>
            <a:prstDash val="solid"/>
            <a:round/>
            <a:headEnd len="med" w="med" type="none"/>
            <a:tailEnd len="med" w="med" type="triangle"/>
          </a:ln>
        </p:spPr>
      </p:cxnSp>
      <p:sp>
        <p:nvSpPr>
          <p:cNvPr id="551" name="Google Shape;551;p59"/>
          <p:cNvSpPr/>
          <p:nvPr/>
        </p:nvSpPr>
        <p:spPr>
          <a:xfrm>
            <a:off x="3901725" y="3529350"/>
            <a:ext cx="5070600" cy="39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0000"/>
                </a:solidFill>
                <a:latin typeface="Lora"/>
                <a:ea typeface="Lora"/>
                <a:cs typeface="Lora"/>
                <a:sym typeface="Lora"/>
              </a:rPr>
              <a:t>which (per sigmoid formula) can be simplified as</a:t>
            </a:r>
            <a:endParaRPr sz="1200">
              <a:solidFill>
                <a:srgbClr val="FF0000"/>
              </a:solidFill>
              <a:latin typeface="Lora"/>
              <a:ea typeface="Lora"/>
              <a:cs typeface="Lora"/>
              <a:sym typeface="Lor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0"/>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pic>
        <p:nvPicPr>
          <p:cNvPr id="557" name="Google Shape;557;p60"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263413" y="1620437"/>
            <a:ext cx="3063705" cy="480474"/>
          </a:xfrm>
          <a:prstGeom prst="rect">
            <a:avLst/>
          </a:prstGeom>
          <a:noFill/>
          <a:ln>
            <a:noFill/>
          </a:ln>
        </p:spPr>
      </p:pic>
      <p:pic>
        <p:nvPicPr>
          <p:cNvPr id="558" name="Google Shape;558;p60"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95" y="2221775"/>
            <a:ext cx="3508165" cy="480450"/>
          </a:xfrm>
          <a:prstGeom prst="rect">
            <a:avLst/>
          </a:prstGeom>
          <a:noFill/>
          <a:ln>
            <a:noFill/>
          </a:ln>
        </p:spPr>
      </p:pic>
      <p:pic>
        <p:nvPicPr>
          <p:cNvPr id="559" name="Google Shape;559;p60" title="[255,0,0,&quot;https://www.codecogs.com/eqnedit.php?latex=%5Csigma(%7Bu_%7Bo%7D%7D%5E%7BT%7Dv_%7Bc%7D)#0&quot;]"/>
          <p:cNvPicPr preferRelativeResize="0"/>
          <p:nvPr/>
        </p:nvPicPr>
        <p:blipFill>
          <a:blip r:embed="rId5">
            <a:alphaModFix/>
          </a:blip>
          <a:stretch>
            <a:fillRect/>
          </a:stretch>
        </p:blipFill>
        <p:spPr>
          <a:xfrm>
            <a:off x="424450" y="2415575"/>
            <a:ext cx="1108724" cy="352125"/>
          </a:xfrm>
          <a:prstGeom prst="rect">
            <a:avLst/>
          </a:prstGeom>
          <a:noFill/>
          <a:ln>
            <a:noFill/>
          </a:ln>
        </p:spPr>
      </p:pic>
      <p:sp>
        <p:nvSpPr>
          <p:cNvPr id="560" name="Google Shape;560;p60"/>
          <p:cNvSpPr/>
          <p:nvPr/>
        </p:nvSpPr>
        <p:spPr>
          <a:xfrm>
            <a:off x="2900100" y="2264750"/>
            <a:ext cx="825300" cy="39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61" name="Google Shape;561;p60"/>
          <p:cNvCxnSpPr/>
          <p:nvPr/>
        </p:nvCxnSpPr>
        <p:spPr>
          <a:xfrm>
            <a:off x="1595787" y="2627287"/>
            <a:ext cx="1241700" cy="0"/>
          </a:xfrm>
          <a:prstGeom prst="straightConnector1">
            <a:avLst/>
          </a:prstGeom>
          <a:noFill/>
          <a:ln cap="flat" cmpd="sng" w="9525">
            <a:solidFill>
              <a:srgbClr val="FF0000"/>
            </a:solidFill>
            <a:prstDash val="solid"/>
            <a:round/>
            <a:headEnd len="med" w="med" type="none"/>
            <a:tailEnd len="med" w="med" type="triangle"/>
          </a:ln>
        </p:spPr>
      </p:cxnSp>
      <p:pic>
        <p:nvPicPr>
          <p:cNvPr id="562" name="Google Shape;562;p60" title="[0,0,0,&quot;https://www.codecogs.com/eqnedit.php?latex=L(%5Ctheta)%20%3D%20-%5Blog%5Csigma(%7Bu_%7Bo%7D%5E%7BT%7D%7Dv_%7Bc%7D)%20%2B%20%5Csum_%7Bi%3D1%7D%5E%7Bk%7Dlog(1%20-%5Csigma(%7Bu_%7Bn_%7Bi%7D%7D%5E%7BT%7D%7Dv_%7Bc%7D)%5D#0&quot;]"/>
          <p:cNvPicPr preferRelativeResize="0"/>
          <p:nvPr/>
        </p:nvPicPr>
        <p:blipFill>
          <a:blip r:embed="rId6">
            <a:alphaModFix/>
          </a:blip>
          <a:stretch>
            <a:fillRect/>
          </a:stretch>
        </p:blipFill>
        <p:spPr>
          <a:xfrm>
            <a:off x="2239513" y="3076368"/>
            <a:ext cx="3111534" cy="480450"/>
          </a:xfrm>
          <a:prstGeom prst="rect">
            <a:avLst/>
          </a:prstGeom>
          <a:noFill/>
          <a:ln>
            <a:noFill/>
          </a:ln>
        </p:spPr>
      </p:pic>
      <p:pic>
        <p:nvPicPr>
          <p:cNvPr id="563" name="Google Shape;563;p60" title="[0,0,0,&quot;https://www.codecogs.com/eqnedit.php?latex=L(%5Ctheta)%20%3D%20-%5Blog%5Csigma(%7Bu_%7Bo%7D%5E%7BT%7D%7Dv_%7Bc%7D)%20%2B%20%5Csum_%7Bi%3D1%7D%5E%7Bk%7Dlog(%5Csigma(-%7Bu_%7Bn_%7Bi%7D%7D%5E%7BT%7D%7Dv_%7Bc%7D)%5D#0&quot;]"/>
          <p:cNvPicPr preferRelativeResize="0"/>
          <p:nvPr/>
        </p:nvPicPr>
        <p:blipFill>
          <a:blip r:embed="rId7">
            <a:alphaModFix/>
          </a:blip>
          <a:stretch>
            <a:fillRect/>
          </a:stretch>
        </p:blipFill>
        <p:spPr>
          <a:xfrm>
            <a:off x="2263425" y="3896379"/>
            <a:ext cx="3111525" cy="505871"/>
          </a:xfrm>
          <a:prstGeom prst="rect">
            <a:avLst/>
          </a:prstGeom>
          <a:noFill/>
          <a:ln>
            <a:noFill/>
          </a:ln>
        </p:spPr>
      </p:pic>
      <p:cxnSp>
        <p:nvCxnSpPr>
          <p:cNvPr id="564" name="Google Shape;564;p60"/>
          <p:cNvCxnSpPr>
            <a:endCxn id="562" idx="0"/>
          </p:cNvCxnSpPr>
          <p:nvPr/>
        </p:nvCxnSpPr>
        <p:spPr>
          <a:xfrm>
            <a:off x="3786580" y="2810568"/>
            <a:ext cx="8700" cy="265800"/>
          </a:xfrm>
          <a:prstGeom prst="straightConnector1">
            <a:avLst/>
          </a:prstGeom>
          <a:noFill/>
          <a:ln cap="flat" cmpd="sng" w="9525">
            <a:solidFill>
              <a:srgbClr val="FF0000"/>
            </a:solidFill>
            <a:prstDash val="solid"/>
            <a:round/>
            <a:headEnd len="med" w="med" type="none"/>
            <a:tailEnd len="med" w="med" type="triangle"/>
          </a:ln>
        </p:spPr>
      </p:cxnSp>
      <p:cxnSp>
        <p:nvCxnSpPr>
          <p:cNvPr id="565" name="Google Shape;565;p60"/>
          <p:cNvCxnSpPr/>
          <p:nvPr/>
        </p:nvCxnSpPr>
        <p:spPr>
          <a:xfrm>
            <a:off x="3814838" y="3593700"/>
            <a:ext cx="8700" cy="265800"/>
          </a:xfrm>
          <a:prstGeom prst="straightConnector1">
            <a:avLst/>
          </a:prstGeom>
          <a:noFill/>
          <a:ln cap="flat" cmpd="sng" w="9525">
            <a:solidFill>
              <a:srgbClr val="FF0000"/>
            </a:solidFill>
            <a:prstDash val="solid"/>
            <a:round/>
            <a:headEnd len="med" w="med" type="none"/>
            <a:tailEnd len="med" w="med" type="triangle"/>
          </a:ln>
        </p:spPr>
      </p:cxnSp>
      <p:sp>
        <p:nvSpPr>
          <p:cNvPr id="566" name="Google Shape;566;p60"/>
          <p:cNvSpPr/>
          <p:nvPr/>
        </p:nvSpPr>
        <p:spPr>
          <a:xfrm>
            <a:off x="3901725" y="3529350"/>
            <a:ext cx="5070600" cy="39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0000"/>
                </a:solidFill>
                <a:latin typeface="Lora"/>
                <a:ea typeface="Lora"/>
                <a:cs typeface="Lora"/>
                <a:sym typeface="Lora"/>
              </a:rPr>
              <a:t>which (per sigmoid formula) can be simplified as</a:t>
            </a:r>
            <a:endParaRPr sz="1200">
              <a:solidFill>
                <a:srgbClr val="FF0000"/>
              </a:solidFill>
              <a:latin typeface="Lora"/>
              <a:ea typeface="Lora"/>
              <a:cs typeface="Lora"/>
              <a:sym typeface="Lora"/>
            </a:endParaRPr>
          </a:p>
        </p:txBody>
      </p:sp>
      <p:sp>
        <p:nvSpPr>
          <p:cNvPr id="567" name="Google Shape;567;p60"/>
          <p:cNvSpPr/>
          <p:nvPr/>
        </p:nvSpPr>
        <p:spPr>
          <a:xfrm>
            <a:off x="776100" y="4532300"/>
            <a:ext cx="7420200" cy="5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0000"/>
                </a:solidFill>
                <a:latin typeface="Lora"/>
                <a:ea typeface="Lora"/>
                <a:cs typeface="Lora"/>
                <a:sym typeface="Lora"/>
              </a:rPr>
              <a:t>This (extended to all windows and all context words in the corpus) is the </a:t>
            </a:r>
            <a:r>
              <a:rPr i="1" lang="en" sz="1200">
                <a:solidFill>
                  <a:srgbClr val="FF0000"/>
                </a:solidFill>
                <a:latin typeface="Lora"/>
                <a:ea typeface="Lora"/>
                <a:cs typeface="Lora"/>
                <a:sym typeface="Lora"/>
              </a:rPr>
              <a:t>loss</a:t>
            </a:r>
            <a:r>
              <a:rPr lang="en" sz="1200">
                <a:solidFill>
                  <a:srgbClr val="FF0000"/>
                </a:solidFill>
                <a:latin typeface="Lora"/>
                <a:ea typeface="Lora"/>
                <a:cs typeface="Lora"/>
                <a:sym typeface="Lora"/>
              </a:rPr>
              <a:t> for SNGS.</a:t>
            </a:r>
            <a:endParaRPr sz="1200">
              <a:solidFill>
                <a:srgbClr val="FF0000"/>
              </a:solidFill>
              <a:latin typeface="Lora"/>
              <a:ea typeface="Lora"/>
              <a:cs typeface="Lora"/>
              <a:sym typeface="Lora"/>
            </a:endParaRPr>
          </a:p>
          <a:p>
            <a:pPr indent="0" lvl="0" marL="0" rtl="0" algn="ctr">
              <a:spcBef>
                <a:spcPts val="0"/>
              </a:spcBef>
              <a:spcAft>
                <a:spcPts val="0"/>
              </a:spcAft>
              <a:buNone/>
            </a:pPr>
            <a:r>
              <a:rPr lang="en" sz="1200">
                <a:solidFill>
                  <a:srgbClr val="FF0000"/>
                </a:solidFill>
                <a:latin typeface="Lora"/>
                <a:ea typeface="Lora"/>
                <a:cs typeface="Lora"/>
                <a:sym typeface="Lora"/>
              </a:rPr>
              <a:t>As for softmax, the model uses this as a way to “test” how good its parameters (the vector matrices U and V) are, and update them based on values of the loss function</a:t>
            </a:r>
            <a:endParaRPr sz="1200">
              <a:solidFill>
                <a:srgbClr val="FF0000"/>
              </a:solidFill>
              <a:latin typeface="Lora"/>
              <a:ea typeface="Lora"/>
              <a:cs typeface="Lora"/>
              <a:sym typeface="Lor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txBox="1"/>
          <p:nvPr>
            <p:ph type="title"/>
          </p:nvPr>
        </p:nvSpPr>
        <p:spPr>
          <a:xfrm>
            <a:off x="311700" y="5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a:t>
            </a:r>
            <a:r>
              <a:rPr lang="en">
                <a:latin typeface="Lora"/>
                <a:ea typeface="Lora"/>
                <a:cs typeface="Lora"/>
                <a:sym typeface="Lora"/>
              </a:rPr>
              <a:t>: putting it all together</a:t>
            </a:r>
            <a:endParaRPr>
              <a:latin typeface="Lora"/>
              <a:ea typeface="Lora"/>
              <a:cs typeface="Lora"/>
              <a:sym typeface="Lora"/>
            </a:endParaRPr>
          </a:p>
        </p:txBody>
      </p:sp>
      <p:sp>
        <p:nvSpPr>
          <p:cNvPr id="573" name="Google Shape;573;p61"/>
          <p:cNvSpPr/>
          <p:nvPr/>
        </p:nvSpPr>
        <p:spPr>
          <a:xfrm>
            <a:off x="382050" y="625375"/>
            <a:ext cx="7872900" cy="4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ora"/>
                <a:ea typeface="Lora"/>
                <a:cs typeface="Lora"/>
                <a:sym typeface="Lora"/>
              </a:rPr>
              <a:t>First, we create a </a:t>
            </a:r>
            <a:r>
              <a:rPr lang="en" sz="1300">
                <a:solidFill>
                  <a:schemeClr val="dk1"/>
                </a:solidFill>
                <a:latin typeface="Lora"/>
                <a:ea typeface="Lora"/>
                <a:cs typeface="Lora"/>
                <a:sym typeface="Lora"/>
              </a:rPr>
              <a:t>training dataset where, for each </a:t>
            </a:r>
            <a:r>
              <a:rPr i="1" lang="en" sz="1300">
                <a:solidFill>
                  <a:schemeClr val="dk1"/>
                </a:solidFill>
                <a:latin typeface="Lora"/>
                <a:ea typeface="Lora"/>
                <a:cs typeface="Lora"/>
                <a:sym typeface="Lora"/>
              </a:rPr>
              <a:t>center word o</a:t>
            </a:r>
            <a:r>
              <a:rPr lang="en" sz="1300">
                <a:solidFill>
                  <a:schemeClr val="dk1"/>
                </a:solidFill>
                <a:latin typeface="Lora"/>
                <a:ea typeface="Lora"/>
                <a:cs typeface="Lora"/>
                <a:sym typeface="Lora"/>
              </a:rPr>
              <a:t>, each training example contains a positive sample (</a:t>
            </a:r>
            <a:r>
              <a:rPr i="1" lang="en" sz="1300">
                <a:solidFill>
                  <a:schemeClr val="dk1"/>
                </a:solidFill>
                <a:latin typeface="Lora"/>
                <a:ea typeface="Lora"/>
                <a:cs typeface="Lora"/>
                <a:sym typeface="Lora"/>
              </a:rPr>
              <a:t>c</a:t>
            </a:r>
            <a:r>
              <a:rPr lang="en" sz="1300">
                <a:solidFill>
                  <a:schemeClr val="dk1"/>
                </a:solidFill>
                <a:latin typeface="Lora"/>
                <a:ea typeface="Lora"/>
                <a:cs typeface="Lora"/>
                <a:sym typeface="Lora"/>
              </a:rPr>
              <a:t>) and </a:t>
            </a:r>
            <a:r>
              <a:rPr i="1" lang="en" sz="1300">
                <a:solidFill>
                  <a:schemeClr val="dk1"/>
                </a:solidFill>
                <a:latin typeface="Lora"/>
                <a:ea typeface="Lora"/>
                <a:cs typeface="Lora"/>
                <a:sym typeface="Lora"/>
              </a:rPr>
              <a:t>k </a:t>
            </a:r>
            <a:r>
              <a:rPr lang="en" sz="1300">
                <a:solidFill>
                  <a:schemeClr val="dk1"/>
                </a:solidFill>
                <a:latin typeface="Lora"/>
                <a:ea typeface="Lora"/>
                <a:cs typeface="Lora"/>
                <a:sym typeface="Lora"/>
              </a:rPr>
              <a:t>negative samples (</a:t>
            </a:r>
            <a:r>
              <a:rPr i="1" lang="en" sz="1300">
                <a:solidFill>
                  <a:schemeClr val="dk1"/>
                </a:solidFill>
                <a:latin typeface="Lora"/>
                <a:ea typeface="Lora"/>
                <a:cs typeface="Lora"/>
                <a:sym typeface="Lora"/>
              </a:rPr>
              <a:t>n</a:t>
            </a:r>
            <a:r>
              <a:rPr baseline="-25000" i="1" lang="en" sz="1300">
                <a:solidFill>
                  <a:schemeClr val="dk1"/>
                </a:solidFill>
                <a:latin typeface="Lora"/>
                <a:ea typeface="Lora"/>
                <a:cs typeface="Lora"/>
                <a:sym typeface="Lora"/>
              </a:rPr>
              <a:t>i</a:t>
            </a:r>
            <a:r>
              <a:rPr lang="en" sz="1300">
                <a:solidFill>
                  <a:schemeClr val="dk1"/>
                </a:solidFill>
                <a:latin typeface="Lora"/>
                <a:ea typeface="Lora"/>
                <a:cs typeface="Lora"/>
                <a:sym typeface="Lora"/>
              </a:rPr>
              <a:t>)</a:t>
            </a:r>
            <a:endParaRPr sz="1300">
              <a:solidFill>
                <a:schemeClr val="dk1"/>
              </a:solidFill>
              <a:latin typeface="Lora"/>
              <a:ea typeface="Lora"/>
              <a:cs typeface="Lora"/>
              <a:sym typeface="Lora"/>
            </a:endParaRPr>
          </a:p>
          <a:p>
            <a:pPr indent="0" lvl="0" marL="0" rtl="0" algn="l">
              <a:spcBef>
                <a:spcPts val="0"/>
              </a:spcBef>
              <a:spcAft>
                <a:spcPts val="0"/>
              </a:spcAft>
              <a:buNone/>
            </a:pPr>
            <a:r>
              <a:t/>
            </a:r>
            <a:endParaRPr sz="1300">
              <a:solidFill>
                <a:schemeClr val="dk1"/>
              </a:solidFill>
              <a:latin typeface="Lora"/>
              <a:ea typeface="Lora"/>
              <a:cs typeface="Lora"/>
              <a:sym typeface="Lora"/>
            </a:endParaRPr>
          </a:p>
          <a:p>
            <a:pPr indent="0" lvl="0" marL="0" rtl="0" algn="l">
              <a:spcBef>
                <a:spcPts val="0"/>
              </a:spcBef>
              <a:spcAft>
                <a:spcPts val="0"/>
              </a:spcAft>
              <a:buNone/>
            </a:pPr>
            <a:r>
              <a:rPr lang="en" sz="1300">
                <a:solidFill>
                  <a:schemeClr val="dk1"/>
                </a:solidFill>
                <a:latin typeface="Lora"/>
                <a:ea typeface="Lora"/>
                <a:cs typeface="Lora"/>
                <a:sym typeface="Lora"/>
              </a:rPr>
              <a:t>Then, for each example:</a:t>
            </a:r>
            <a:endParaRPr sz="1300">
              <a:solidFill>
                <a:schemeClr val="dk1"/>
              </a:solidFill>
              <a:latin typeface="Lora"/>
              <a:ea typeface="Lora"/>
              <a:cs typeface="Lora"/>
              <a:sym typeface="Lora"/>
            </a:endParaRPr>
          </a:p>
          <a:p>
            <a:pPr indent="0" lvl="0" marL="45720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look up the center vector for </a:t>
            </a:r>
            <a:r>
              <a:rPr i="1" lang="en" sz="1300">
                <a:solidFill>
                  <a:schemeClr val="dk1"/>
                </a:solidFill>
                <a:latin typeface="Lora"/>
                <a:ea typeface="Lora"/>
                <a:cs typeface="Lora"/>
                <a:sym typeface="Lora"/>
              </a:rPr>
              <a:t>c </a:t>
            </a:r>
            <a:r>
              <a:rPr lang="en" sz="1300">
                <a:solidFill>
                  <a:schemeClr val="dk1"/>
                </a:solidFill>
                <a:latin typeface="Lora"/>
                <a:ea typeface="Lora"/>
                <a:cs typeface="Lora"/>
                <a:sym typeface="Lora"/>
              </a:rPr>
              <a:t>from the matrix of center vectors </a:t>
            </a:r>
            <a:r>
              <a:rPr i="1" lang="en" sz="1300">
                <a:solidFill>
                  <a:schemeClr val="dk1"/>
                </a:solidFill>
                <a:latin typeface="Lora"/>
                <a:ea typeface="Lora"/>
                <a:cs typeface="Lora"/>
                <a:sym typeface="Lora"/>
              </a:rPr>
              <a:t>V</a:t>
            </a:r>
            <a:endParaRPr i="1" sz="1300">
              <a:solidFill>
                <a:schemeClr val="dk1"/>
              </a:solidFill>
              <a:latin typeface="Lora"/>
              <a:ea typeface="Lora"/>
              <a:cs typeface="Lora"/>
              <a:sym typeface="Lora"/>
            </a:endParaRPr>
          </a:p>
          <a:p>
            <a:pPr indent="0" lvl="0" marL="457200" rtl="0" algn="l">
              <a:spcBef>
                <a:spcPts val="0"/>
              </a:spcBef>
              <a:spcAft>
                <a:spcPts val="0"/>
              </a:spcAft>
              <a:buNone/>
            </a:pPr>
            <a:r>
              <a:t/>
            </a:r>
            <a:endParaRPr i="1"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look up the context vectors for </a:t>
            </a:r>
            <a:r>
              <a:rPr i="1" lang="en" sz="1300">
                <a:solidFill>
                  <a:schemeClr val="dk1"/>
                </a:solidFill>
                <a:latin typeface="Lora"/>
                <a:ea typeface="Lora"/>
                <a:cs typeface="Lora"/>
                <a:sym typeface="Lora"/>
              </a:rPr>
              <a:t>o </a:t>
            </a:r>
            <a:r>
              <a:rPr lang="en" sz="1300">
                <a:solidFill>
                  <a:schemeClr val="dk1"/>
                </a:solidFill>
                <a:latin typeface="Lora"/>
                <a:ea typeface="Lora"/>
                <a:cs typeface="Lora"/>
                <a:sym typeface="Lora"/>
              </a:rPr>
              <a:t>and </a:t>
            </a:r>
            <a:r>
              <a:rPr i="1" lang="en" sz="1300">
                <a:solidFill>
                  <a:schemeClr val="dk1"/>
                </a:solidFill>
                <a:latin typeface="Lora"/>
                <a:ea typeface="Lora"/>
                <a:cs typeface="Lora"/>
                <a:sym typeface="Lora"/>
              </a:rPr>
              <a:t>n</a:t>
            </a:r>
            <a:r>
              <a:rPr baseline="-25000" i="1" lang="en" sz="1300">
                <a:solidFill>
                  <a:schemeClr val="dk1"/>
                </a:solidFill>
                <a:latin typeface="Lora"/>
                <a:ea typeface="Lora"/>
                <a:cs typeface="Lora"/>
                <a:sym typeface="Lora"/>
              </a:rPr>
              <a:t>1:k </a:t>
            </a:r>
            <a:r>
              <a:rPr lang="en" sz="1300">
                <a:solidFill>
                  <a:schemeClr val="dk1"/>
                </a:solidFill>
                <a:latin typeface="Lora"/>
                <a:ea typeface="Lora"/>
                <a:cs typeface="Lora"/>
                <a:sym typeface="Lora"/>
              </a:rPr>
              <a:t>from the matrix of context vectors </a:t>
            </a:r>
            <a:r>
              <a:rPr i="1" lang="en" sz="1300">
                <a:solidFill>
                  <a:schemeClr val="dk1"/>
                </a:solidFill>
                <a:latin typeface="Lora"/>
                <a:ea typeface="Lora"/>
                <a:cs typeface="Lora"/>
                <a:sym typeface="Lora"/>
              </a:rPr>
              <a:t>U</a:t>
            </a:r>
            <a:r>
              <a:rPr lang="en" sz="1300">
                <a:solidFill>
                  <a:schemeClr val="dk1"/>
                </a:solidFill>
                <a:latin typeface="Lora"/>
                <a:ea typeface="Lora"/>
                <a:cs typeface="Lora"/>
                <a:sym typeface="Lora"/>
              </a:rPr>
              <a:t> </a:t>
            </a:r>
            <a:endParaRPr sz="1300">
              <a:solidFill>
                <a:schemeClr val="dk1"/>
              </a:solidFill>
              <a:latin typeface="Lora"/>
              <a:ea typeface="Lora"/>
              <a:cs typeface="Lora"/>
              <a:sym typeface="Lora"/>
            </a:endParaRPr>
          </a:p>
          <a:p>
            <a:pPr indent="0" lvl="0" marL="45720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compute the dot product between the current </a:t>
            </a:r>
            <a:r>
              <a:rPr i="1" lang="en" sz="1300">
                <a:solidFill>
                  <a:schemeClr val="dk1"/>
                </a:solidFill>
                <a:latin typeface="Lora"/>
                <a:ea typeface="Lora"/>
                <a:cs typeface="Lora"/>
                <a:sym typeface="Lora"/>
              </a:rPr>
              <a:t>center</a:t>
            </a:r>
            <a:r>
              <a:rPr lang="en" sz="1300">
                <a:solidFill>
                  <a:schemeClr val="dk1"/>
                </a:solidFill>
                <a:latin typeface="Lora"/>
                <a:ea typeface="Lora"/>
                <a:cs typeface="Lora"/>
                <a:sym typeface="Lora"/>
              </a:rPr>
              <a:t> vector for </a:t>
            </a:r>
            <a:r>
              <a:rPr i="1" lang="en" sz="1300">
                <a:solidFill>
                  <a:schemeClr val="dk1"/>
                </a:solidFill>
                <a:latin typeface="Lora"/>
                <a:ea typeface="Lora"/>
                <a:cs typeface="Lora"/>
                <a:sym typeface="Lora"/>
              </a:rPr>
              <a:t>o </a:t>
            </a:r>
            <a:r>
              <a:rPr lang="en" sz="1300">
                <a:solidFill>
                  <a:schemeClr val="dk1"/>
                </a:solidFill>
                <a:latin typeface="Lora"/>
                <a:ea typeface="Lora"/>
                <a:cs typeface="Lora"/>
                <a:sym typeface="Lora"/>
              </a:rPr>
              <a:t>and </a:t>
            </a:r>
            <a:r>
              <a:rPr i="1" lang="en" sz="1300">
                <a:solidFill>
                  <a:schemeClr val="dk1"/>
                </a:solidFill>
                <a:latin typeface="Lora"/>
                <a:ea typeface="Lora"/>
                <a:cs typeface="Lora"/>
                <a:sym typeface="Lora"/>
              </a:rPr>
              <a:t>context vectors </a:t>
            </a:r>
            <a:r>
              <a:rPr lang="en" sz="1300">
                <a:solidFill>
                  <a:schemeClr val="dk1"/>
                </a:solidFill>
                <a:latin typeface="Lora"/>
                <a:ea typeface="Lora"/>
                <a:cs typeface="Lora"/>
                <a:sym typeface="Lora"/>
              </a:rPr>
              <a:t>for each of the positive and negative examples.</a:t>
            </a:r>
            <a:endParaRPr sz="1300">
              <a:solidFill>
                <a:schemeClr val="dk1"/>
              </a:solidFill>
              <a:latin typeface="Lora"/>
              <a:ea typeface="Lora"/>
              <a:cs typeface="Lora"/>
              <a:sym typeface="Lora"/>
            </a:endParaRPr>
          </a:p>
          <a:p>
            <a:pPr indent="0" lvl="0" marL="45720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compute the sigmoid of all these dot products (end of the </a:t>
            </a:r>
            <a:r>
              <a:rPr b="1" lang="en" sz="1300">
                <a:solidFill>
                  <a:schemeClr val="dk1"/>
                </a:solidFill>
                <a:latin typeface="Lora"/>
                <a:ea typeface="Lora"/>
                <a:cs typeface="Lora"/>
                <a:sym typeface="Lora"/>
              </a:rPr>
              <a:t>forward pass</a:t>
            </a:r>
            <a:r>
              <a:rPr lang="en" sz="1300">
                <a:solidFill>
                  <a:schemeClr val="dk1"/>
                </a:solidFill>
                <a:latin typeface="Lora"/>
                <a:ea typeface="Lora"/>
                <a:cs typeface="Lora"/>
                <a:sym typeface="Lora"/>
              </a:rPr>
              <a:t>)</a:t>
            </a:r>
            <a:endParaRPr sz="1300">
              <a:solidFill>
                <a:schemeClr val="dk1"/>
              </a:solidFill>
              <a:latin typeface="Lora"/>
              <a:ea typeface="Lora"/>
              <a:cs typeface="Lora"/>
              <a:sym typeface="Lora"/>
            </a:endParaRPr>
          </a:p>
          <a:p>
            <a:pPr indent="0" lvl="0" marL="45720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We plug these into the loss function to compute how “wrong” the model is (</a:t>
            </a:r>
            <a:r>
              <a:rPr b="1" lang="en" sz="1300">
                <a:solidFill>
                  <a:schemeClr val="dk1"/>
                </a:solidFill>
                <a:latin typeface="Lora"/>
                <a:ea typeface="Lora"/>
                <a:cs typeface="Lora"/>
                <a:sym typeface="Lora"/>
              </a:rPr>
              <a:t>error computation)</a:t>
            </a:r>
            <a:endParaRPr b="1" sz="1300">
              <a:solidFill>
                <a:schemeClr val="dk1"/>
              </a:solidFill>
              <a:latin typeface="Lora"/>
              <a:ea typeface="Lora"/>
              <a:cs typeface="Lora"/>
              <a:sym typeface="Lora"/>
            </a:endParaRPr>
          </a:p>
          <a:p>
            <a:pPr indent="0" lvl="0" marL="0" rtl="0" algn="l">
              <a:spcBef>
                <a:spcPts val="0"/>
              </a:spcBef>
              <a:spcAft>
                <a:spcPts val="0"/>
              </a:spcAft>
              <a:buNone/>
            </a:pPr>
            <a:r>
              <a:t/>
            </a:r>
            <a:endParaRPr sz="1300">
              <a:solidFill>
                <a:schemeClr val="dk1"/>
              </a:solidFill>
              <a:latin typeface="Lora"/>
              <a:ea typeface="Lora"/>
              <a:cs typeface="Lora"/>
              <a:sym typeface="Lora"/>
            </a:endParaRPr>
          </a:p>
          <a:p>
            <a:pPr indent="-311150" lvl="0" marL="457200" rtl="0" algn="l">
              <a:spcBef>
                <a:spcPts val="0"/>
              </a:spcBef>
              <a:spcAft>
                <a:spcPts val="0"/>
              </a:spcAft>
              <a:buClr>
                <a:schemeClr val="dk1"/>
              </a:buClr>
              <a:buSzPts val="1300"/>
              <a:buFont typeface="Lora"/>
              <a:buAutoNum type="arabicPeriod"/>
            </a:pPr>
            <a:r>
              <a:rPr lang="en" sz="1300">
                <a:solidFill>
                  <a:schemeClr val="dk1"/>
                </a:solidFill>
                <a:latin typeface="Lora"/>
                <a:ea typeface="Lora"/>
                <a:cs typeface="Lora"/>
                <a:sym typeface="Lora"/>
              </a:rPr>
              <a:t>Based on this info we update the vector matrices U and V (</a:t>
            </a:r>
            <a:r>
              <a:rPr b="1" lang="en" sz="1300">
                <a:solidFill>
                  <a:schemeClr val="dk1"/>
                </a:solidFill>
                <a:latin typeface="Lora"/>
                <a:ea typeface="Lora"/>
                <a:cs typeface="Lora"/>
                <a:sym typeface="Lora"/>
              </a:rPr>
              <a:t>backpropagation)</a:t>
            </a:r>
            <a:r>
              <a:rPr lang="en" sz="1300">
                <a:solidFill>
                  <a:schemeClr val="dk1"/>
                </a:solidFill>
                <a:latin typeface="Lora"/>
                <a:ea typeface="Lora"/>
                <a:cs typeface="Lora"/>
                <a:sym typeface="Lora"/>
              </a:rPr>
              <a:t> and we try again!</a:t>
            </a:r>
            <a:endParaRPr sz="1300">
              <a:solidFill>
                <a:schemeClr val="dk1"/>
              </a:solidFill>
              <a:latin typeface="Lora"/>
              <a:ea typeface="Lora"/>
              <a:cs typeface="Lora"/>
              <a:sym typeface="Lora"/>
            </a:endParaRPr>
          </a:p>
          <a:p>
            <a:pPr indent="0" lvl="0" marL="0" rtl="0" algn="l">
              <a:spcBef>
                <a:spcPts val="0"/>
              </a:spcBef>
              <a:spcAft>
                <a:spcPts val="0"/>
              </a:spcAft>
              <a:buNone/>
            </a:pPr>
            <a:r>
              <a:t/>
            </a:r>
            <a:endParaRPr sz="1300">
              <a:solidFill>
                <a:schemeClr val="dk1"/>
              </a:solidFill>
              <a:latin typeface="Lora"/>
              <a:ea typeface="Lora"/>
              <a:cs typeface="Lora"/>
              <a:sym typeface="Lora"/>
            </a:endParaRPr>
          </a:p>
          <a:p>
            <a:pPr indent="0" lvl="0" marL="0" rtl="0" algn="l">
              <a:spcBef>
                <a:spcPts val="0"/>
              </a:spcBef>
              <a:spcAft>
                <a:spcPts val="0"/>
              </a:spcAft>
              <a:buNone/>
            </a:pPr>
            <a:r>
              <a:rPr lang="en" sz="1300">
                <a:solidFill>
                  <a:schemeClr val="dk1"/>
                </a:solidFill>
                <a:latin typeface="Lora"/>
                <a:ea typeface="Lora"/>
                <a:cs typeface="Lora"/>
                <a:sym typeface="Lora"/>
              </a:rPr>
              <a:t>This procedure incentivizes learning of </a:t>
            </a:r>
            <a:r>
              <a:rPr b="1" lang="en" sz="1300">
                <a:solidFill>
                  <a:schemeClr val="dk1"/>
                </a:solidFill>
                <a:latin typeface="Lora"/>
                <a:ea typeface="Lora"/>
                <a:cs typeface="Lora"/>
                <a:sym typeface="Lora"/>
              </a:rPr>
              <a:t>vectors </a:t>
            </a:r>
            <a:r>
              <a:rPr lang="en" sz="1300">
                <a:solidFill>
                  <a:schemeClr val="dk1"/>
                </a:solidFill>
                <a:latin typeface="Lora"/>
                <a:ea typeface="Lora"/>
                <a:cs typeface="Lora"/>
                <a:sym typeface="Lora"/>
              </a:rPr>
              <a:t>whose </a:t>
            </a:r>
            <a:r>
              <a:rPr b="1" lang="en" sz="1300">
                <a:solidFill>
                  <a:schemeClr val="dk1"/>
                </a:solidFill>
                <a:latin typeface="Lora"/>
                <a:ea typeface="Lora"/>
                <a:cs typeface="Lora"/>
                <a:sym typeface="Lora"/>
              </a:rPr>
              <a:t>similarity </a:t>
            </a:r>
            <a:r>
              <a:rPr lang="en" sz="1300">
                <a:solidFill>
                  <a:schemeClr val="dk1"/>
                </a:solidFill>
                <a:latin typeface="Lora"/>
                <a:ea typeface="Lora"/>
                <a:cs typeface="Lora"/>
                <a:sym typeface="Lora"/>
              </a:rPr>
              <a:t>in vector spaces reflects how </a:t>
            </a:r>
            <a:r>
              <a:rPr i="1" lang="en" sz="1300">
                <a:solidFill>
                  <a:schemeClr val="dk1"/>
                </a:solidFill>
                <a:latin typeface="Lora"/>
                <a:ea typeface="Lora"/>
                <a:cs typeface="Lora"/>
                <a:sym typeface="Lora"/>
              </a:rPr>
              <a:t>related </a:t>
            </a:r>
            <a:r>
              <a:rPr lang="en" sz="1300">
                <a:solidFill>
                  <a:schemeClr val="dk1"/>
                </a:solidFill>
                <a:latin typeface="Lora"/>
                <a:ea typeface="Lora"/>
                <a:cs typeface="Lora"/>
                <a:sym typeface="Lora"/>
              </a:rPr>
              <a:t>these words, i.e., their </a:t>
            </a:r>
            <a:r>
              <a:rPr b="1" lang="en" sz="1300">
                <a:solidFill>
                  <a:schemeClr val="dk1"/>
                </a:solidFill>
                <a:latin typeface="Lora"/>
                <a:ea typeface="Lora"/>
                <a:cs typeface="Lora"/>
                <a:sym typeface="Lora"/>
              </a:rPr>
              <a:t>tendency to occur in the same context</a:t>
            </a:r>
            <a:endParaRPr b="1" sz="1300">
              <a:solidFill>
                <a:schemeClr val="dk1"/>
              </a:solidFill>
              <a:latin typeface="Lora"/>
              <a:ea typeface="Lora"/>
              <a:cs typeface="Lora"/>
              <a:sym typeface="Lor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62"/>
          <p:cNvPicPr preferRelativeResize="0"/>
          <p:nvPr/>
        </p:nvPicPr>
        <p:blipFill>
          <a:blip r:embed="rId3">
            <a:alphaModFix/>
          </a:blip>
          <a:stretch>
            <a:fillRect/>
          </a:stretch>
        </p:blipFill>
        <p:spPr>
          <a:xfrm>
            <a:off x="347525" y="746875"/>
            <a:ext cx="8448948" cy="4139425"/>
          </a:xfrm>
          <a:prstGeom prst="rect">
            <a:avLst/>
          </a:prstGeom>
          <a:noFill/>
          <a:ln>
            <a:noFill/>
          </a:ln>
        </p:spPr>
      </p:pic>
      <p:pic>
        <p:nvPicPr>
          <p:cNvPr id="579" name="Google Shape;579;p62"/>
          <p:cNvPicPr preferRelativeResize="0"/>
          <p:nvPr/>
        </p:nvPicPr>
        <p:blipFill>
          <a:blip r:embed="rId4">
            <a:alphaModFix/>
          </a:blip>
          <a:stretch>
            <a:fillRect/>
          </a:stretch>
        </p:blipFill>
        <p:spPr>
          <a:xfrm>
            <a:off x="5634350" y="2898825"/>
            <a:ext cx="2620674" cy="174712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285400"/>
            <a:ext cx="4170600" cy="9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Pros and cons of count-based models</a:t>
            </a:r>
            <a:endParaRPr i="1" sz="2000">
              <a:latin typeface="Lora"/>
              <a:ea typeface="Lora"/>
              <a:cs typeface="Lora"/>
              <a:sym typeface="Lora"/>
            </a:endParaRPr>
          </a:p>
        </p:txBody>
      </p:sp>
      <p:sp>
        <p:nvSpPr>
          <p:cNvPr id="86" name="Google Shape;86;p18"/>
          <p:cNvSpPr txBox="1"/>
          <p:nvPr>
            <p:ph idx="1" type="body"/>
          </p:nvPr>
        </p:nvSpPr>
        <p:spPr>
          <a:xfrm>
            <a:off x="5145750" y="863550"/>
            <a:ext cx="36687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1155CC"/>
              </a:buClr>
              <a:buSzPts val="1600"/>
              <a:buFont typeface="Lora"/>
              <a:buChar char="-"/>
            </a:pPr>
            <a:r>
              <a:rPr lang="en" sz="1600">
                <a:solidFill>
                  <a:srgbClr val="1155CC"/>
                </a:solidFill>
                <a:latin typeface="Lora"/>
                <a:ea typeface="Lora"/>
                <a:cs typeface="Lora"/>
                <a:sym typeface="Lora"/>
              </a:rPr>
              <a:t>Leverages simple </a:t>
            </a:r>
            <a:r>
              <a:rPr lang="en" sz="1600">
                <a:solidFill>
                  <a:srgbClr val="1155CC"/>
                </a:solidFill>
                <a:latin typeface="Lora"/>
                <a:ea typeface="Lora"/>
                <a:cs typeface="Lora"/>
                <a:sym typeface="Lora"/>
              </a:rPr>
              <a:t>information</a:t>
            </a:r>
            <a:r>
              <a:rPr lang="en" sz="1600">
                <a:solidFill>
                  <a:srgbClr val="1155CC"/>
                </a:solidFill>
                <a:latin typeface="Lora"/>
                <a:ea typeface="Lora"/>
                <a:cs typeface="Lora"/>
                <a:sym typeface="Lora"/>
              </a:rPr>
              <a:t> embedded in </a:t>
            </a:r>
            <a:r>
              <a:rPr b="1" lang="en" sz="1600">
                <a:solidFill>
                  <a:srgbClr val="1155CC"/>
                </a:solidFill>
                <a:latin typeface="Lora"/>
                <a:ea typeface="Lora"/>
                <a:cs typeface="Lora"/>
                <a:sym typeface="Lora"/>
              </a:rPr>
              <a:t>corpus statistics</a:t>
            </a:r>
            <a:endParaRPr b="1" sz="1600">
              <a:solidFill>
                <a:srgbClr val="1155CC"/>
              </a:solidFill>
              <a:latin typeface="Lora"/>
              <a:ea typeface="Lora"/>
              <a:cs typeface="Lora"/>
              <a:sym typeface="Lora"/>
            </a:endParaRPr>
          </a:p>
          <a:p>
            <a:pPr indent="-330200" lvl="0" marL="457200" rtl="0" algn="l">
              <a:spcBef>
                <a:spcPts val="0"/>
              </a:spcBef>
              <a:spcAft>
                <a:spcPts val="0"/>
              </a:spcAft>
              <a:buClr>
                <a:srgbClr val="1155CC"/>
              </a:buClr>
              <a:buSzPts val="1600"/>
              <a:buFont typeface="Lora"/>
              <a:buChar char="-"/>
            </a:pPr>
            <a:r>
              <a:rPr lang="en" sz="1600">
                <a:solidFill>
                  <a:srgbClr val="1155CC"/>
                </a:solidFill>
                <a:latin typeface="Lora"/>
                <a:ea typeface="Lora"/>
                <a:cs typeface="Lora"/>
                <a:sym typeface="Lora"/>
              </a:rPr>
              <a:t>Relatively </a:t>
            </a:r>
            <a:r>
              <a:rPr b="1" lang="en" sz="1600">
                <a:solidFill>
                  <a:srgbClr val="1155CC"/>
                </a:solidFill>
                <a:latin typeface="Lora"/>
                <a:ea typeface="Lora"/>
                <a:cs typeface="Lora"/>
                <a:sym typeface="Lora"/>
              </a:rPr>
              <a:t>fast training</a:t>
            </a:r>
            <a:endParaRPr b="1" sz="1600">
              <a:solidFill>
                <a:srgbClr val="1155CC"/>
              </a:solidFill>
              <a:latin typeface="Lora"/>
              <a:ea typeface="Lora"/>
              <a:cs typeface="Lora"/>
              <a:sym typeface="Lora"/>
            </a:endParaRPr>
          </a:p>
          <a:p>
            <a:pPr indent="0" lvl="0" marL="0" rtl="0" algn="l">
              <a:spcBef>
                <a:spcPts val="1200"/>
              </a:spcBef>
              <a:spcAft>
                <a:spcPts val="0"/>
              </a:spcAft>
              <a:buNone/>
            </a:pPr>
            <a:r>
              <a:t/>
            </a:r>
            <a:endParaRPr sz="1600">
              <a:solidFill>
                <a:srgbClr val="1155CC"/>
              </a:solidFill>
              <a:latin typeface="Lora"/>
              <a:ea typeface="Lora"/>
              <a:cs typeface="Lora"/>
              <a:sym typeface="Lora"/>
            </a:endParaRPr>
          </a:p>
          <a:p>
            <a:pPr indent="-330200" lvl="0" marL="457200" rtl="0" algn="l">
              <a:spcBef>
                <a:spcPts val="1200"/>
              </a:spcBef>
              <a:spcAft>
                <a:spcPts val="0"/>
              </a:spcAft>
              <a:buClr>
                <a:srgbClr val="CC0000"/>
              </a:buClr>
              <a:buSzPts val="1600"/>
              <a:buFont typeface="Lora"/>
              <a:buChar char="-"/>
            </a:pPr>
            <a:r>
              <a:rPr b="1" lang="en" sz="1600">
                <a:solidFill>
                  <a:srgbClr val="CC0000"/>
                </a:solidFill>
                <a:latin typeface="Lora"/>
                <a:ea typeface="Lora"/>
                <a:cs typeface="Lora"/>
                <a:sym typeface="Lora"/>
              </a:rPr>
              <a:t>Sparsity</a:t>
            </a:r>
            <a:r>
              <a:rPr lang="en" sz="1600">
                <a:solidFill>
                  <a:srgbClr val="CC0000"/>
                </a:solidFill>
                <a:latin typeface="Lora"/>
                <a:ea typeface="Lora"/>
                <a:cs typeface="Lora"/>
                <a:sym typeface="Lora"/>
              </a:rPr>
              <a:t> and </a:t>
            </a:r>
            <a:r>
              <a:rPr b="1" lang="en" sz="1600">
                <a:solidFill>
                  <a:srgbClr val="CC0000"/>
                </a:solidFill>
                <a:latin typeface="Lora"/>
                <a:ea typeface="Lora"/>
                <a:cs typeface="Lora"/>
                <a:sym typeface="Lora"/>
              </a:rPr>
              <a:t>dimensionality</a:t>
            </a:r>
            <a:r>
              <a:rPr lang="en" sz="1600">
                <a:solidFill>
                  <a:srgbClr val="CC0000"/>
                </a:solidFill>
                <a:latin typeface="Lora"/>
                <a:ea typeface="Lora"/>
                <a:cs typeface="Lora"/>
                <a:sym typeface="Lora"/>
              </a:rPr>
              <a:t> are pretty serious issues</a:t>
            </a:r>
            <a:endParaRPr sz="1600">
              <a:solidFill>
                <a:srgbClr val="CC0000"/>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The </a:t>
            </a:r>
            <a:r>
              <a:rPr b="1" lang="en" sz="1600">
                <a:solidFill>
                  <a:srgbClr val="CC0000"/>
                </a:solidFill>
                <a:latin typeface="Lora"/>
                <a:ea typeface="Lora"/>
                <a:cs typeface="Lora"/>
                <a:sym typeface="Lora"/>
              </a:rPr>
              <a:t>normalization</a:t>
            </a:r>
            <a:r>
              <a:rPr lang="en" sz="1600">
                <a:solidFill>
                  <a:srgbClr val="CC0000"/>
                </a:solidFill>
                <a:latin typeface="Lora"/>
                <a:ea typeface="Lora"/>
                <a:cs typeface="Lora"/>
                <a:sym typeface="Lora"/>
              </a:rPr>
              <a:t> pipeline has a lot of moving parts and it is not infinitely </a:t>
            </a:r>
            <a:r>
              <a:rPr b="1" lang="en" sz="1600">
                <a:solidFill>
                  <a:srgbClr val="CC0000"/>
                </a:solidFill>
                <a:latin typeface="Lora"/>
                <a:ea typeface="Lora"/>
                <a:cs typeface="Lora"/>
                <a:sym typeface="Lora"/>
              </a:rPr>
              <a:t>scalable</a:t>
            </a:r>
            <a:endParaRPr b="1" sz="1600">
              <a:solidFill>
                <a:srgbClr val="CC0000"/>
              </a:solidFill>
              <a:latin typeface="Lora"/>
              <a:ea typeface="Lora"/>
              <a:cs typeface="Lora"/>
              <a:sym typeface="Lora"/>
            </a:endParaRPr>
          </a:p>
          <a:p>
            <a:pPr indent="-330200" lvl="0" marL="457200" rtl="0" algn="l">
              <a:spcBef>
                <a:spcPts val="0"/>
              </a:spcBef>
              <a:spcAft>
                <a:spcPts val="0"/>
              </a:spcAft>
              <a:buClr>
                <a:srgbClr val="CC0000"/>
              </a:buClr>
              <a:buSzPts val="1600"/>
              <a:buFont typeface="Lora"/>
              <a:buChar char="-"/>
            </a:pPr>
            <a:r>
              <a:rPr lang="en" sz="1600">
                <a:solidFill>
                  <a:srgbClr val="CC0000"/>
                </a:solidFill>
                <a:latin typeface="Lora"/>
                <a:ea typeface="Lora"/>
                <a:cs typeface="Lora"/>
                <a:sym typeface="Lora"/>
              </a:rPr>
              <a:t>Disproportionate importance given to </a:t>
            </a:r>
            <a:r>
              <a:rPr b="1" lang="en" sz="1600">
                <a:solidFill>
                  <a:srgbClr val="CC0000"/>
                </a:solidFill>
                <a:latin typeface="Lora"/>
                <a:ea typeface="Lora"/>
                <a:cs typeface="Lora"/>
                <a:sym typeface="Lora"/>
              </a:rPr>
              <a:t>very large counts</a:t>
            </a:r>
            <a:endParaRPr b="1" sz="1600">
              <a:solidFill>
                <a:srgbClr val="CC0000"/>
              </a:solidFill>
              <a:latin typeface="Lora"/>
              <a:ea typeface="Lora"/>
              <a:cs typeface="Lora"/>
              <a:sym typeface="Lora"/>
            </a:endParaRPr>
          </a:p>
        </p:txBody>
      </p:sp>
      <p:cxnSp>
        <p:nvCxnSpPr>
          <p:cNvPr id="87" name="Google Shape;87;p18"/>
          <p:cNvCxnSpPr/>
          <p:nvPr/>
        </p:nvCxnSpPr>
        <p:spPr>
          <a:xfrm flipH="1" rot="10800000">
            <a:off x="4428575" y="1577675"/>
            <a:ext cx="484200" cy="7173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8"/>
          <p:cNvCxnSpPr/>
          <p:nvPr/>
        </p:nvCxnSpPr>
        <p:spPr>
          <a:xfrm>
            <a:off x="4486925" y="2571750"/>
            <a:ext cx="367500" cy="61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3"/>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SNGS: the neural network</a:t>
            </a:r>
            <a:endParaRPr i="1">
              <a:latin typeface="Lora"/>
              <a:ea typeface="Lora"/>
              <a:cs typeface="Lora"/>
              <a:sym typeface="Lora"/>
            </a:endParaRPr>
          </a:p>
        </p:txBody>
      </p:sp>
      <p:sp>
        <p:nvSpPr>
          <p:cNvPr id="585" name="Google Shape;585;p63"/>
          <p:cNvSpPr txBox="1"/>
          <p:nvPr>
            <p:ph idx="1" type="body"/>
          </p:nvPr>
        </p:nvSpPr>
        <p:spPr>
          <a:xfrm>
            <a:off x="311700" y="2730242"/>
            <a:ext cx="8520600" cy="7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Lora"/>
                <a:ea typeface="Lora"/>
                <a:cs typeface="Lora"/>
                <a:sym typeface="Lora"/>
              </a:rPr>
              <a:t>All these </a:t>
            </a:r>
            <a:r>
              <a:rPr b="1" lang="en" sz="1400">
                <a:latin typeface="Lora"/>
                <a:ea typeface="Lora"/>
                <a:cs typeface="Lora"/>
                <a:sym typeface="Lora"/>
              </a:rPr>
              <a:t>computations</a:t>
            </a:r>
            <a:r>
              <a:rPr lang="en" sz="1400">
                <a:latin typeface="Lora"/>
                <a:ea typeface="Lora"/>
                <a:cs typeface="Lora"/>
                <a:sym typeface="Lora"/>
              </a:rPr>
              <a:t> are performed by </a:t>
            </a:r>
            <a:r>
              <a:rPr b="1" lang="en" sz="1400">
                <a:latin typeface="Lora"/>
                <a:ea typeface="Lora"/>
                <a:cs typeface="Lora"/>
                <a:sym typeface="Lora"/>
              </a:rPr>
              <a:t>layers</a:t>
            </a:r>
            <a:r>
              <a:rPr lang="en" sz="1400">
                <a:latin typeface="Lora"/>
                <a:ea typeface="Lora"/>
                <a:cs typeface="Lora"/>
                <a:sym typeface="Lora"/>
              </a:rPr>
              <a:t> of a </a:t>
            </a:r>
            <a:r>
              <a:rPr i="1" lang="en" sz="1400">
                <a:latin typeface="Lora"/>
                <a:ea typeface="Lora"/>
                <a:cs typeface="Lora"/>
                <a:sym typeface="Lora"/>
              </a:rPr>
              <a:t>neural network</a:t>
            </a:r>
            <a:r>
              <a:rPr lang="en" sz="1400">
                <a:latin typeface="Lora"/>
                <a:ea typeface="Lora"/>
                <a:cs typeface="Lora"/>
                <a:sym typeface="Lora"/>
              </a:rPr>
              <a:t>: let’s see how the architecture looks (we will formalize our intuitions on neural networks next week).</a:t>
            </a:r>
            <a:endParaRPr sz="1400">
              <a:latin typeface="Lora"/>
              <a:ea typeface="Lora"/>
              <a:cs typeface="Lora"/>
              <a:sym typeface="Lor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4"/>
          <p:cNvSpPr txBox="1"/>
          <p:nvPr/>
        </p:nvSpPr>
        <p:spPr>
          <a:xfrm>
            <a:off x="2477188" y="211088"/>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doubt: 50</a:t>
            </a:r>
            <a:endParaRPr b="1" sz="1000">
              <a:latin typeface="Lora"/>
              <a:ea typeface="Lora"/>
              <a:cs typeface="Lora"/>
              <a:sym typeface="Lora"/>
            </a:endParaRPr>
          </a:p>
        </p:txBody>
      </p:sp>
      <p:sp>
        <p:nvSpPr>
          <p:cNvPr id="591" name="Google Shape;591;p64"/>
          <p:cNvSpPr txBox="1"/>
          <p:nvPr/>
        </p:nvSpPr>
        <p:spPr>
          <a:xfrm>
            <a:off x="5307563" y="249625"/>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apple: 4</a:t>
            </a:r>
            <a:endParaRPr b="1" sz="1000">
              <a:latin typeface="Lora"/>
              <a:ea typeface="Lora"/>
              <a:cs typeface="Lora"/>
              <a:sym typeface="Lora"/>
            </a:endParaRPr>
          </a:p>
        </p:txBody>
      </p:sp>
      <p:sp>
        <p:nvSpPr>
          <p:cNvPr id="592" name="Google Shape;592;p64"/>
          <p:cNvSpPr/>
          <p:nvPr/>
        </p:nvSpPr>
        <p:spPr>
          <a:xfrm>
            <a:off x="2953363" y="211088"/>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3" name="Google Shape;593;p64"/>
          <p:cNvSpPr/>
          <p:nvPr/>
        </p:nvSpPr>
        <p:spPr>
          <a:xfrm>
            <a:off x="5724938" y="249625"/>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64"/>
          <p:cNvSpPr txBox="1"/>
          <p:nvPr/>
        </p:nvSpPr>
        <p:spPr>
          <a:xfrm>
            <a:off x="3253288" y="123475"/>
            <a:ext cx="121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Lora"/>
                <a:ea typeface="Lora"/>
                <a:cs typeface="Lora"/>
                <a:sym typeface="Lora"/>
              </a:rPr>
              <a:t>i</a:t>
            </a:r>
            <a:r>
              <a:rPr lang="en" sz="1000">
                <a:solidFill>
                  <a:srgbClr val="FF0000"/>
                </a:solidFill>
                <a:latin typeface="Lora"/>
                <a:ea typeface="Lora"/>
                <a:cs typeface="Lora"/>
                <a:sym typeface="Lora"/>
              </a:rPr>
              <a:t>ndex of “doubt” in vocabulary</a:t>
            </a:r>
            <a:endParaRPr sz="1000">
              <a:solidFill>
                <a:srgbClr val="FF0000"/>
              </a:solidFill>
              <a:latin typeface="Lora"/>
              <a:ea typeface="Lora"/>
              <a:cs typeface="Lora"/>
              <a:sym typeface="Lora"/>
            </a:endParaRPr>
          </a:p>
        </p:txBody>
      </p:sp>
      <p:sp>
        <p:nvSpPr>
          <p:cNvPr id="595" name="Google Shape;595;p64"/>
          <p:cNvSpPr/>
          <p:nvPr/>
        </p:nvSpPr>
        <p:spPr>
          <a:xfrm>
            <a:off x="2236838" y="8710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(center words)</a:t>
            </a:r>
            <a:endParaRPr b="1" sz="1000">
              <a:latin typeface="Lora"/>
              <a:ea typeface="Lora"/>
              <a:cs typeface="Lora"/>
              <a:sym typeface="Lora"/>
            </a:endParaRPr>
          </a:p>
        </p:txBody>
      </p:sp>
      <p:sp>
        <p:nvSpPr>
          <p:cNvPr id="596" name="Google Shape;596;p64"/>
          <p:cNvSpPr/>
          <p:nvPr/>
        </p:nvSpPr>
        <p:spPr>
          <a:xfrm>
            <a:off x="5008238" y="9148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(context words)</a:t>
            </a:r>
            <a:endParaRPr b="1" sz="1000">
              <a:latin typeface="Lora"/>
              <a:ea typeface="Lora"/>
              <a:cs typeface="Lora"/>
              <a:sym typeface="Lora"/>
            </a:endParaRPr>
          </a:p>
        </p:txBody>
      </p:sp>
      <p:cxnSp>
        <p:nvCxnSpPr>
          <p:cNvPr id="597" name="Google Shape;597;p64"/>
          <p:cNvCxnSpPr>
            <a:stCxn id="592" idx="2"/>
            <a:endCxn id="595" idx="0"/>
          </p:cNvCxnSpPr>
          <p:nvPr/>
        </p:nvCxnSpPr>
        <p:spPr>
          <a:xfrm>
            <a:off x="3070963" y="528488"/>
            <a:ext cx="300" cy="342600"/>
          </a:xfrm>
          <a:prstGeom prst="straightConnector1">
            <a:avLst/>
          </a:prstGeom>
          <a:noFill/>
          <a:ln cap="flat" cmpd="sng" w="9525">
            <a:solidFill>
              <a:schemeClr val="dk2"/>
            </a:solidFill>
            <a:prstDash val="solid"/>
            <a:round/>
            <a:headEnd len="med" w="med" type="none"/>
            <a:tailEnd len="med" w="med" type="triangle"/>
          </a:ln>
        </p:spPr>
      </p:cxnSp>
      <p:cxnSp>
        <p:nvCxnSpPr>
          <p:cNvPr id="598" name="Google Shape;598;p64"/>
          <p:cNvCxnSpPr>
            <a:endCxn id="596" idx="0"/>
          </p:cNvCxnSpPr>
          <p:nvPr/>
        </p:nvCxnSpPr>
        <p:spPr>
          <a:xfrm>
            <a:off x="5842538" y="566875"/>
            <a:ext cx="0" cy="348000"/>
          </a:xfrm>
          <a:prstGeom prst="straightConnector1">
            <a:avLst/>
          </a:prstGeom>
          <a:noFill/>
          <a:ln cap="flat" cmpd="sng" w="9525">
            <a:solidFill>
              <a:schemeClr val="dk2"/>
            </a:solidFill>
            <a:prstDash val="solid"/>
            <a:round/>
            <a:headEnd len="med" w="med" type="none"/>
            <a:tailEnd len="med" w="med" type="triangle"/>
          </a:ln>
        </p:spPr>
      </p:cxnSp>
      <p:sp>
        <p:nvSpPr>
          <p:cNvPr id="599" name="Google Shape;599;p64"/>
          <p:cNvSpPr txBox="1"/>
          <p:nvPr/>
        </p:nvSpPr>
        <p:spPr>
          <a:xfrm>
            <a:off x="7087663" y="424700"/>
            <a:ext cx="1820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layer selects the </a:t>
            </a:r>
            <a:r>
              <a:rPr i="1"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th vector/embedding from the </a:t>
            </a:r>
            <a:r>
              <a:rPr b="1" lang="en" sz="1000">
                <a:solidFill>
                  <a:schemeClr val="dk1"/>
                </a:solidFill>
                <a:latin typeface="Lora"/>
                <a:ea typeface="Lora"/>
                <a:cs typeface="Lora"/>
                <a:sym typeface="Lora"/>
              </a:rPr>
              <a:t>context matrix U</a:t>
            </a:r>
            <a:endParaRPr b="1" sz="1000">
              <a:solidFill>
                <a:schemeClr val="dk1"/>
              </a:solidFill>
              <a:latin typeface="Lora"/>
              <a:ea typeface="Lora"/>
              <a:cs typeface="Lora"/>
              <a:sym typeface="Lora"/>
            </a:endParaRPr>
          </a:p>
          <a:p>
            <a:pPr indent="0" lvl="0" marL="0" rtl="0" algn="l">
              <a:spcBef>
                <a:spcPts val="0"/>
              </a:spcBef>
              <a:spcAft>
                <a:spcPts val="0"/>
              </a:spcAft>
              <a:buNone/>
            </a:pPr>
            <a:r>
              <a:t/>
            </a:r>
            <a:endParaRPr b="1"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b="1" lang="en" sz="1000">
                <a:solidFill>
                  <a:schemeClr val="dk1"/>
                </a:solidFill>
                <a:latin typeface="Lora"/>
                <a:ea typeface="Lora"/>
                <a:cs typeface="Lora"/>
                <a:sym typeface="Lora"/>
              </a:rPr>
              <a:t>U </a:t>
            </a:r>
            <a:r>
              <a:rPr lang="en" sz="1000">
                <a:solidFill>
                  <a:schemeClr val="dk1"/>
                </a:solidFill>
                <a:latin typeface="Lora"/>
                <a:ea typeface="Lora"/>
                <a:cs typeface="Lora"/>
                <a:sym typeface="Lora"/>
              </a:rPr>
              <a:t>[vocab_size, n_dims] is the </a:t>
            </a:r>
            <a:r>
              <a:rPr i="1" lang="en" sz="1000">
                <a:solidFill>
                  <a:schemeClr val="dk1"/>
                </a:solidFill>
                <a:latin typeface="Lora"/>
                <a:ea typeface="Lora"/>
                <a:cs typeface="Lora"/>
                <a:sym typeface="Lora"/>
              </a:rPr>
              <a:t>weights </a:t>
            </a:r>
            <a:r>
              <a:rPr lang="en" sz="1000">
                <a:solidFill>
                  <a:schemeClr val="dk1"/>
                </a:solidFill>
                <a:latin typeface="Lora"/>
                <a:ea typeface="Lora"/>
                <a:cs typeface="Lora"/>
                <a:sym typeface="Lora"/>
              </a:rPr>
              <a:t>of this layer. </a:t>
            </a:r>
            <a:endParaRPr b="1" sz="1000">
              <a:solidFill>
                <a:schemeClr val="dk1"/>
              </a:solidFill>
              <a:latin typeface="Lora"/>
              <a:ea typeface="Lora"/>
              <a:cs typeface="Lora"/>
              <a:sym typeface="Lora"/>
            </a:endParaRPr>
          </a:p>
        </p:txBody>
      </p:sp>
      <p:sp>
        <p:nvSpPr>
          <p:cNvPr id="600" name="Google Shape;600;p64"/>
          <p:cNvSpPr txBox="1"/>
          <p:nvPr/>
        </p:nvSpPr>
        <p:spPr>
          <a:xfrm>
            <a:off x="235938" y="424700"/>
            <a:ext cx="1762800" cy="1569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layer selects the </a:t>
            </a:r>
            <a:r>
              <a:rPr i="1"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th vector/embedding from the </a:t>
            </a:r>
            <a:r>
              <a:rPr b="1" lang="en" sz="1000">
                <a:solidFill>
                  <a:schemeClr val="dk1"/>
                </a:solidFill>
                <a:latin typeface="Lora"/>
                <a:ea typeface="Lora"/>
                <a:cs typeface="Lora"/>
                <a:sym typeface="Lora"/>
              </a:rPr>
              <a:t>context matrix V</a:t>
            </a:r>
            <a:endParaRPr b="1" sz="1000">
              <a:solidFill>
                <a:schemeClr val="dk1"/>
              </a:solidFill>
              <a:latin typeface="Lora"/>
              <a:ea typeface="Lora"/>
              <a:cs typeface="Lora"/>
              <a:sym typeface="Lora"/>
            </a:endParaRPr>
          </a:p>
          <a:p>
            <a:pPr indent="0" lvl="0" marL="0" rtl="0" algn="l">
              <a:spcBef>
                <a:spcPts val="0"/>
              </a:spcBef>
              <a:spcAft>
                <a:spcPts val="0"/>
              </a:spcAft>
              <a:buNone/>
            </a:pPr>
            <a:r>
              <a:t/>
            </a:r>
            <a:endParaRPr b="1" sz="1000">
              <a:solidFill>
                <a:schemeClr val="dk1"/>
              </a:solidFill>
              <a:latin typeface="Lora"/>
              <a:ea typeface="Lora"/>
              <a:cs typeface="Lora"/>
              <a:sym typeface="Lora"/>
            </a:endParaRPr>
          </a:p>
          <a:p>
            <a:pPr indent="0" lvl="0" marL="0" rtl="0" algn="l">
              <a:spcBef>
                <a:spcPts val="0"/>
              </a:spcBef>
              <a:spcAft>
                <a:spcPts val="0"/>
              </a:spcAft>
              <a:buNone/>
            </a:pPr>
            <a:r>
              <a:rPr b="1" lang="en" sz="1000">
                <a:solidFill>
                  <a:schemeClr val="dk1"/>
                </a:solidFill>
                <a:latin typeface="Lora"/>
                <a:ea typeface="Lora"/>
                <a:cs typeface="Lora"/>
                <a:sym typeface="Lora"/>
              </a:rPr>
              <a:t>V</a:t>
            </a:r>
            <a:r>
              <a:rPr lang="en" sz="1000">
                <a:solidFill>
                  <a:schemeClr val="dk1"/>
                </a:solidFill>
                <a:latin typeface="Lora"/>
                <a:ea typeface="Lora"/>
                <a:cs typeface="Lora"/>
                <a:sym typeface="Lora"/>
              </a:rPr>
              <a:t> [vocab_size, n_dims] is the </a:t>
            </a:r>
            <a:r>
              <a:rPr i="1" lang="en" sz="1000">
                <a:solidFill>
                  <a:schemeClr val="dk1"/>
                </a:solidFill>
                <a:latin typeface="Lora"/>
                <a:ea typeface="Lora"/>
                <a:cs typeface="Lora"/>
                <a:sym typeface="Lora"/>
              </a:rPr>
              <a:t>weights </a:t>
            </a:r>
            <a:r>
              <a:rPr lang="en" sz="1000">
                <a:solidFill>
                  <a:schemeClr val="dk1"/>
                </a:solidFill>
                <a:latin typeface="Lora"/>
                <a:ea typeface="Lora"/>
                <a:cs typeface="Lora"/>
                <a:sym typeface="Lora"/>
              </a:rPr>
              <a:t>of this layer.</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Weights are </a:t>
            </a:r>
            <a:r>
              <a:rPr b="1" lang="en" sz="1000">
                <a:solidFill>
                  <a:schemeClr val="dk1"/>
                </a:solidFill>
                <a:latin typeface="Lora"/>
                <a:ea typeface="Lora"/>
                <a:cs typeface="Lora"/>
                <a:sym typeface="Lora"/>
              </a:rPr>
              <a:t>parameters</a:t>
            </a:r>
            <a:r>
              <a:rPr lang="en" sz="1000">
                <a:solidFill>
                  <a:schemeClr val="dk1"/>
                </a:solidFill>
                <a:latin typeface="Lora"/>
                <a:ea typeface="Lora"/>
                <a:cs typeface="Lora"/>
                <a:sym typeface="Lora"/>
              </a:rPr>
              <a:t> of the network, which can be updated</a:t>
            </a:r>
            <a:endParaRPr sz="1000">
              <a:solidFill>
                <a:schemeClr val="dk1"/>
              </a:solidFill>
              <a:latin typeface="Lora"/>
              <a:ea typeface="Lora"/>
              <a:cs typeface="Lora"/>
              <a:sym typeface="Lora"/>
            </a:endParaRPr>
          </a:p>
        </p:txBody>
      </p:sp>
      <p:sp>
        <p:nvSpPr>
          <p:cNvPr id="601" name="Google Shape;601;p64"/>
          <p:cNvSpPr/>
          <p:nvPr/>
        </p:nvSpPr>
        <p:spPr>
          <a:xfrm>
            <a:off x="211026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a:t>
            </a:r>
            <a:r>
              <a:rPr b="1" lang="en" sz="1000">
                <a:latin typeface="Lora"/>
                <a:ea typeface="Lora"/>
                <a:cs typeface="Lora"/>
                <a:sym typeface="Lora"/>
              </a:rPr>
              <a:t>enter vector </a:t>
            </a:r>
            <a:r>
              <a:rPr b="1" i="1" lang="en" sz="1000">
                <a:latin typeface="Lora"/>
                <a:ea typeface="Lora"/>
                <a:cs typeface="Lora"/>
                <a:sym typeface="Lora"/>
              </a:rPr>
              <a:t>v</a:t>
            </a:r>
            <a:r>
              <a:rPr b="1" baseline="-25000" lang="en" sz="1000">
                <a:latin typeface="Lora"/>
                <a:ea typeface="Lora"/>
                <a:cs typeface="Lora"/>
                <a:sym typeface="Lora"/>
              </a:rPr>
              <a:t>c</a:t>
            </a:r>
            <a:r>
              <a:rPr b="1" lang="en" sz="1000">
                <a:latin typeface="Lora"/>
                <a:ea typeface="Lora"/>
                <a:cs typeface="Lora"/>
                <a:sym typeface="Lora"/>
              </a:rPr>
              <a:t> for “doubt” [n_dims]</a:t>
            </a:r>
            <a:endParaRPr b="1" sz="1000">
              <a:latin typeface="Lora"/>
              <a:ea typeface="Lora"/>
              <a:cs typeface="Lora"/>
              <a:sym typeface="Lora"/>
            </a:endParaRPr>
          </a:p>
        </p:txBody>
      </p:sp>
      <p:sp>
        <p:nvSpPr>
          <p:cNvPr id="602" name="Google Shape;602;p64"/>
          <p:cNvSpPr/>
          <p:nvPr/>
        </p:nvSpPr>
        <p:spPr>
          <a:xfrm>
            <a:off x="494591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context</a:t>
            </a:r>
            <a:r>
              <a:rPr b="1" lang="en" sz="1000">
                <a:latin typeface="Lora"/>
                <a:ea typeface="Lora"/>
                <a:cs typeface="Lora"/>
                <a:sym typeface="Lora"/>
              </a:rPr>
              <a:t> vector </a:t>
            </a:r>
            <a:r>
              <a:rPr b="1" i="1" lang="en" sz="1000">
                <a:solidFill>
                  <a:schemeClr val="dk1"/>
                </a:solidFill>
                <a:latin typeface="Lora"/>
                <a:ea typeface="Lora"/>
                <a:cs typeface="Lora"/>
                <a:sym typeface="Lora"/>
              </a:rPr>
              <a:t>u</a:t>
            </a:r>
            <a:r>
              <a:rPr b="1" baseline="-25000" lang="en" sz="1000">
                <a:solidFill>
                  <a:schemeClr val="dk1"/>
                </a:solidFill>
                <a:latin typeface="Lora"/>
                <a:ea typeface="Lora"/>
                <a:cs typeface="Lora"/>
                <a:sym typeface="Lora"/>
              </a:rPr>
              <a:t>n</a:t>
            </a:r>
            <a:r>
              <a:rPr b="1" lang="en" sz="1000">
                <a:latin typeface="Lora"/>
                <a:ea typeface="Lora"/>
                <a:cs typeface="Lora"/>
                <a:sym typeface="Lora"/>
              </a:rPr>
              <a:t> for “apple” [n_dims]</a:t>
            </a:r>
            <a:endParaRPr b="1" sz="1000">
              <a:latin typeface="Lora"/>
              <a:ea typeface="Lora"/>
              <a:cs typeface="Lora"/>
              <a:sym typeface="Lora"/>
            </a:endParaRPr>
          </a:p>
        </p:txBody>
      </p:sp>
      <p:cxnSp>
        <p:nvCxnSpPr>
          <p:cNvPr id="603" name="Google Shape;603;p64"/>
          <p:cNvCxnSpPr>
            <a:endCxn id="601" idx="0"/>
          </p:cNvCxnSpPr>
          <p:nvPr/>
        </p:nvCxnSpPr>
        <p:spPr>
          <a:xfrm>
            <a:off x="3064563"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604" name="Google Shape;604;p64"/>
          <p:cNvCxnSpPr/>
          <p:nvPr/>
        </p:nvCxnSpPr>
        <p:spPr>
          <a:xfrm>
            <a:off x="5839838"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605" name="Google Shape;605;p64"/>
          <p:cNvCxnSpPr>
            <a:endCxn id="595" idx="1"/>
          </p:cNvCxnSpPr>
          <p:nvPr/>
        </p:nvCxnSpPr>
        <p:spPr>
          <a:xfrm flipH="1" rot="10800000">
            <a:off x="1998038" y="1112125"/>
            <a:ext cx="238800" cy="300"/>
          </a:xfrm>
          <a:prstGeom prst="straightConnector1">
            <a:avLst/>
          </a:prstGeom>
          <a:noFill/>
          <a:ln cap="flat" cmpd="sng" w="9525">
            <a:solidFill>
              <a:schemeClr val="dk2"/>
            </a:solidFill>
            <a:prstDash val="dash"/>
            <a:round/>
            <a:headEnd len="med" w="med" type="none"/>
            <a:tailEnd len="med" w="med" type="none"/>
          </a:ln>
        </p:spPr>
      </p:cxnSp>
      <p:cxnSp>
        <p:nvCxnSpPr>
          <p:cNvPr id="606" name="Google Shape;606;p64"/>
          <p:cNvCxnSpPr/>
          <p:nvPr/>
        </p:nvCxnSpPr>
        <p:spPr>
          <a:xfrm flipH="1" rot="10800000">
            <a:off x="6676838" y="1146463"/>
            <a:ext cx="408300" cy="9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5"/>
          <p:cNvSpPr txBox="1"/>
          <p:nvPr/>
        </p:nvSpPr>
        <p:spPr>
          <a:xfrm>
            <a:off x="2477188" y="211088"/>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doubt: 50</a:t>
            </a:r>
            <a:endParaRPr b="1" sz="1000">
              <a:latin typeface="Lora"/>
              <a:ea typeface="Lora"/>
              <a:cs typeface="Lora"/>
              <a:sym typeface="Lora"/>
            </a:endParaRPr>
          </a:p>
        </p:txBody>
      </p:sp>
      <p:sp>
        <p:nvSpPr>
          <p:cNvPr id="612" name="Google Shape;612;p65"/>
          <p:cNvSpPr txBox="1"/>
          <p:nvPr/>
        </p:nvSpPr>
        <p:spPr>
          <a:xfrm>
            <a:off x="5307563" y="249625"/>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apple: 4</a:t>
            </a:r>
            <a:endParaRPr b="1" sz="1000">
              <a:latin typeface="Lora"/>
              <a:ea typeface="Lora"/>
              <a:cs typeface="Lora"/>
              <a:sym typeface="Lora"/>
            </a:endParaRPr>
          </a:p>
        </p:txBody>
      </p:sp>
      <p:sp>
        <p:nvSpPr>
          <p:cNvPr id="613" name="Google Shape;613;p65"/>
          <p:cNvSpPr/>
          <p:nvPr/>
        </p:nvSpPr>
        <p:spPr>
          <a:xfrm>
            <a:off x="2953363" y="211088"/>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65"/>
          <p:cNvSpPr/>
          <p:nvPr/>
        </p:nvSpPr>
        <p:spPr>
          <a:xfrm>
            <a:off x="5724938" y="249625"/>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5" name="Google Shape;615;p65"/>
          <p:cNvSpPr txBox="1"/>
          <p:nvPr/>
        </p:nvSpPr>
        <p:spPr>
          <a:xfrm>
            <a:off x="3253288" y="123475"/>
            <a:ext cx="121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Lora"/>
                <a:ea typeface="Lora"/>
                <a:cs typeface="Lora"/>
                <a:sym typeface="Lora"/>
              </a:rPr>
              <a:t>index of “doubt” in vocabulary</a:t>
            </a:r>
            <a:endParaRPr sz="1000">
              <a:solidFill>
                <a:srgbClr val="FF0000"/>
              </a:solidFill>
              <a:latin typeface="Lora"/>
              <a:ea typeface="Lora"/>
              <a:cs typeface="Lora"/>
              <a:sym typeface="Lora"/>
            </a:endParaRPr>
          </a:p>
        </p:txBody>
      </p:sp>
      <p:sp>
        <p:nvSpPr>
          <p:cNvPr id="616" name="Google Shape;616;p65"/>
          <p:cNvSpPr/>
          <p:nvPr/>
        </p:nvSpPr>
        <p:spPr>
          <a:xfrm>
            <a:off x="2236838" y="8710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(center words)</a:t>
            </a:r>
            <a:endParaRPr b="1" sz="1000">
              <a:latin typeface="Lora"/>
              <a:ea typeface="Lora"/>
              <a:cs typeface="Lora"/>
              <a:sym typeface="Lora"/>
            </a:endParaRPr>
          </a:p>
        </p:txBody>
      </p:sp>
      <p:sp>
        <p:nvSpPr>
          <p:cNvPr id="617" name="Google Shape;617;p65"/>
          <p:cNvSpPr/>
          <p:nvPr/>
        </p:nvSpPr>
        <p:spPr>
          <a:xfrm>
            <a:off x="5008238" y="9148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(context words)</a:t>
            </a:r>
            <a:endParaRPr b="1" sz="1000">
              <a:latin typeface="Lora"/>
              <a:ea typeface="Lora"/>
              <a:cs typeface="Lora"/>
              <a:sym typeface="Lora"/>
            </a:endParaRPr>
          </a:p>
        </p:txBody>
      </p:sp>
      <p:cxnSp>
        <p:nvCxnSpPr>
          <p:cNvPr id="618" name="Google Shape;618;p65"/>
          <p:cNvCxnSpPr>
            <a:stCxn id="613" idx="2"/>
            <a:endCxn id="616" idx="0"/>
          </p:cNvCxnSpPr>
          <p:nvPr/>
        </p:nvCxnSpPr>
        <p:spPr>
          <a:xfrm>
            <a:off x="3070963" y="528488"/>
            <a:ext cx="300" cy="342600"/>
          </a:xfrm>
          <a:prstGeom prst="straightConnector1">
            <a:avLst/>
          </a:prstGeom>
          <a:noFill/>
          <a:ln cap="flat" cmpd="sng" w="9525">
            <a:solidFill>
              <a:schemeClr val="dk2"/>
            </a:solidFill>
            <a:prstDash val="solid"/>
            <a:round/>
            <a:headEnd len="med" w="med" type="none"/>
            <a:tailEnd len="med" w="med" type="triangle"/>
          </a:ln>
        </p:spPr>
      </p:cxnSp>
      <p:cxnSp>
        <p:nvCxnSpPr>
          <p:cNvPr id="619" name="Google Shape;619;p65"/>
          <p:cNvCxnSpPr>
            <a:endCxn id="617" idx="0"/>
          </p:cNvCxnSpPr>
          <p:nvPr/>
        </p:nvCxnSpPr>
        <p:spPr>
          <a:xfrm>
            <a:off x="5842538" y="566875"/>
            <a:ext cx="0" cy="348000"/>
          </a:xfrm>
          <a:prstGeom prst="straightConnector1">
            <a:avLst/>
          </a:prstGeom>
          <a:noFill/>
          <a:ln cap="flat" cmpd="sng" w="9525">
            <a:solidFill>
              <a:schemeClr val="dk2"/>
            </a:solidFill>
            <a:prstDash val="solid"/>
            <a:round/>
            <a:headEnd len="med" w="med" type="none"/>
            <a:tailEnd len="med" w="med" type="triangle"/>
          </a:ln>
        </p:spPr>
      </p:cxnSp>
      <p:sp>
        <p:nvSpPr>
          <p:cNvPr id="620" name="Google Shape;620;p65"/>
          <p:cNvSpPr txBox="1"/>
          <p:nvPr/>
        </p:nvSpPr>
        <p:spPr>
          <a:xfrm>
            <a:off x="7087663" y="424700"/>
            <a:ext cx="1820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layer selects the </a:t>
            </a:r>
            <a:r>
              <a:rPr i="1"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th vector/embedding from the </a:t>
            </a:r>
            <a:r>
              <a:rPr b="1" lang="en" sz="1000">
                <a:solidFill>
                  <a:schemeClr val="dk1"/>
                </a:solidFill>
                <a:latin typeface="Lora"/>
                <a:ea typeface="Lora"/>
                <a:cs typeface="Lora"/>
                <a:sym typeface="Lora"/>
              </a:rPr>
              <a:t>context matrix U</a:t>
            </a:r>
            <a:endParaRPr b="1" sz="1000">
              <a:solidFill>
                <a:schemeClr val="dk1"/>
              </a:solidFill>
              <a:latin typeface="Lora"/>
              <a:ea typeface="Lora"/>
              <a:cs typeface="Lora"/>
              <a:sym typeface="Lora"/>
            </a:endParaRPr>
          </a:p>
          <a:p>
            <a:pPr indent="0" lvl="0" marL="0" rtl="0" algn="l">
              <a:spcBef>
                <a:spcPts val="0"/>
              </a:spcBef>
              <a:spcAft>
                <a:spcPts val="0"/>
              </a:spcAft>
              <a:buNone/>
            </a:pPr>
            <a:r>
              <a:t/>
            </a:r>
            <a:endParaRPr b="1"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b="1" lang="en" sz="1000">
                <a:solidFill>
                  <a:schemeClr val="dk1"/>
                </a:solidFill>
                <a:latin typeface="Lora"/>
                <a:ea typeface="Lora"/>
                <a:cs typeface="Lora"/>
                <a:sym typeface="Lora"/>
              </a:rPr>
              <a:t>U </a:t>
            </a:r>
            <a:r>
              <a:rPr lang="en" sz="1000">
                <a:solidFill>
                  <a:schemeClr val="dk1"/>
                </a:solidFill>
                <a:latin typeface="Lora"/>
                <a:ea typeface="Lora"/>
                <a:cs typeface="Lora"/>
                <a:sym typeface="Lora"/>
              </a:rPr>
              <a:t>[vocab_size, n_dims] is the </a:t>
            </a:r>
            <a:r>
              <a:rPr i="1" lang="en" sz="1000">
                <a:solidFill>
                  <a:schemeClr val="dk1"/>
                </a:solidFill>
                <a:latin typeface="Lora"/>
                <a:ea typeface="Lora"/>
                <a:cs typeface="Lora"/>
                <a:sym typeface="Lora"/>
              </a:rPr>
              <a:t>weights </a:t>
            </a:r>
            <a:r>
              <a:rPr lang="en" sz="1000">
                <a:solidFill>
                  <a:schemeClr val="dk1"/>
                </a:solidFill>
                <a:latin typeface="Lora"/>
                <a:ea typeface="Lora"/>
                <a:cs typeface="Lora"/>
                <a:sym typeface="Lora"/>
              </a:rPr>
              <a:t>of this layer. </a:t>
            </a:r>
            <a:endParaRPr b="1" sz="1000">
              <a:solidFill>
                <a:schemeClr val="dk1"/>
              </a:solidFill>
              <a:latin typeface="Lora"/>
              <a:ea typeface="Lora"/>
              <a:cs typeface="Lora"/>
              <a:sym typeface="Lora"/>
            </a:endParaRPr>
          </a:p>
        </p:txBody>
      </p:sp>
      <p:sp>
        <p:nvSpPr>
          <p:cNvPr id="621" name="Google Shape;621;p65"/>
          <p:cNvSpPr txBox="1"/>
          <p:nvPr/>
        </p:nvSpPr>
        <p:spPr>
          <a:xfrm>
            <a:off x="235938" y="424700"/>
            <a:ext cx="1762800" cy="1569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layer selects the </a:t>
            </a:r>
            <a:r>
              <a:rPr i="1"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th vector/embedding from the </a:t>
            </a:r>
            <a:r>
              <a:rPr b="1" lang="en" sz="1000">
                <a:solidFill>
                  <a:schemeClr val="dk1"/>
                </a:solidFill>
                <a:latin typeface="Lora"/>
                <a:ea typeface="Lora"/>
                <a:cs typeface="Lora"/>
                <a:sym typeface="Lora"/>
              </a:rPr>
              <a:t>context matrix V</a:t>
            </a:r>
            <a:endParaRPr b="1" sz="1000">
              <a:solidFill>
                <a:schemeClr val="dk1"/>
              </a:solidFill>
              <a:latin typeface="Lora"/>
              <a:ea typeface="Lora"/>
              <a:cs typeface="Lora"/>
              <a:sym typeface="Lora"/>
            </a:endParaRPr>
          </a:p>
          <a:p>
            <a:pPr indent="0" lvl="0" marL="0" rtl="0" algn="l">
              <a:spcBef>
                <a:spcPts val="0"/>
              </a:spcBef>
              <a:spcAft>
                <a:spcPts val="0"/>
              </a:spcAft>
              <a:buNone/>
            </a:pPr>
            <a:r>
              <a:t/>
            </a:r>
            <a:endParaRPr b="1" sz="1000">
              <a:solidFill>
                <a:schemeClr val="dk1"/>
              </a:solidFill>
              <a:latin typeface="Lora"/>
              <a:ea typeface="Lora"/>
              <a:cs typeface="Lora"/>
              <a:sym typeface="Lora"/>
            </a:endParaRPr>
          </a:p>
          <a:p>
            <a:pPr indent="0" lvl="0" marL="0" rtl="0" algn="l">
              <a:spcBef>
                <a:spcPts val="0"/>
              </a:spcBef>
              <a:spcAft>
                <a:spcPts val="0"/>
              </a:spcAft>
              <a:buNone/>
            </a:pPr>
            <a:r>
              <a:rPr b="1" lang="en" sz="1000">
                <a:solidFill>
                  <a:schemeClr val="dk1"/>
                </a:solidFill>
                <a:latin typeface="Lora"/>
                <a:ea typeface="Lora"/>
                <a:cs typeface="Lora"/>
                <a:sym typeface="Lora"/>
              </a:rPr>
              <a:t>V</a:t>
            </a:r>
            <a:r>
              <a:rPr lang="en" sz="1000">
                <a:solidFill>
                  <a:schemeClr val="dk1"/>
                </a:solidFill>
                <a:latin typeface="Lora"/>
                <a:ea typeface="Lora"/>
                <a:cs typeface="Lora"/>
                <a:sym typeface="Lora"/>
              </a:rPr>
              <a:t> [vocab_size, n_dims] is the </a:t>
            </a:r>
            <a:r>
              <a:rPr i="1" lang="en" sz="1000">
                <a:solidFill>
                  <a:schemeClr val="dk1"/>
                </a:solidFill>
                <a:latin typeface="Lora"/>
                <a:ea typeface="Lora"/>
                <a:cs typeface="Lora"/>
                <a:sym typeface="Lora"/>
              </a:rPr>
              <a:t>weights </a:t>
            </a:r>
            <a:r>
              <a:rPr lang="en" sz="1000">
                <a:solidFill>
                  <a:schemeClr val="dk1"/>
                </a:solidFill>
                <a:latin typeface="Lora"/>
                <a:ea typeface="Lora"/>
                <a:cs typeface="Lora"/>
                <a:sym typeface="Lora"/>
              </a:rPr>
              <a:t>of this layer.</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Weights are </a:t>
            </a:r>
            <a:r>
              <a:rPr b="1" lang="en" sz="1000">
                <a:solidFill>
                  <a:schemeClr val="dk1"/>
                </a:solidFill>
                <a:latin typeface="Lora"/>
                <a:ea typeface="Lora"/>
                <a:cs typeface="Lora"/>
                <a:sym typeface="Lora"/>
              </a:rPr>
              <a:t>parameters</a:t>
            </a:r>
            <a:r>
              <a:rPr lang="en" sz="1000">
                <a:solidFill>
                  <a:schemeClr val="dk1"/>
                </a:solidFill>
                <a:latin typeface="Lora"/>
                <a:ea typeface="Lora"/>
                <a:cs typeface="Lora"/>
                <a:sym typeface="Lora"/>
              </a:rPr>
              <a:t> of the network, which can be updated</a:t>
            </a:r>
            <a:endParaRPr sz="1000">
              <a:solidFill>
                <a:schemeClr val="dk1"/>
              </a:solidFill>
              <a:latin typeface="Lora"/>
              <a:ea typeface="Lora"/>
              <a:cs typeface="Lora"/>
              <a:sym typeface="Lora"/>
            </a:endParaRPr>
          </a:p>
        </p:txBody>
      </p:sp>
      <p:sp>
        <p:nvSpPr>
          <p:cNvPr id="622" name="Google Shape;622;p65"/>
          <p:cNvSpPr/>
          <p:nvPr/>
        </p:nvSpPr>
        <p:spPr>
          <a:xfrm>
            <a:off x="211026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center vector </a:t>
            </a:r>
            <a:r>
              <a:rPr b="1" i="1" lang="en" sz="1000">
                <a:latin typeface="Lora"/>
                <a:ea typeface="Lora"/>
                <a:cs typeface="Lora"/>
                <a:sym typeface="Lora"/>
              </a:rPr>
              <a:t>v</a:t>
            </a:r>
            <a:r>
              <a:rPr b="1" baseline="-25000" lang="en" sz="1000">
                <a:latin typeface="Lora"/>
                <a:ea typeface="Lora"/>
                <a:cs typeface="Lora"/>
                <a:sym typeface="Lora"/>
              </a:rPr>
              <a:t>c</a:t>
            </a:r>
            <a:r>
              <a:rPr b="1" lang="en" sz="1000">
                <a:latin typeface="Lora"/>
                <a:ea typeface="Lora"/>
                <a:cs typeface="Lora"/>
                <a:sym typeface="Lora"/>
              </a:rPr>
              <a:t> for “doubt” [n_dims]</a:t>
            </a:r>
            <a:endParaRPr b="1" sz="1000">
              <a:latin typeface="Lora"/>
              <a:ea typeface="Lora"/>
              <a:cs typeface="Lora"/>
              <a:sym typeface="Lora"/>
            </a:endParaRPr>
          </a:p>
        </p:txBody>
      </p:sp>
      <p:sp>
        <p:nvSpPr>
          <p:cNvPr id="623" name="Google Shape;623;p65"/>
          <p:cNvSpPr/>
          <p:nvPr/>
        </p:nvSpPr>
        <p:spPr>
          <a:xfrm>
            <a:off x="494591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context vector </a:t>
            </a:r>
            <a:r>
              <a:rPr b="1" i="1" lang="en" sz="1000">
                <a:solidFill>
                  <a:schemeClr val="dk1"/>
                </a:solidFill>
                <a:latin typeface="Lora"/>
                <a:ea typeface="Lora"/>
                <a:cs typeface="Lora"/>
                <a:sym typeface="Lora"/>
              </a:rPr>
              <a:t>u</a:t>
            </a:r>
            <a:r>
              <a:rPr b="1" baseline="-25000" lang="en" sz="1000">
                <a:solidFill>
                  <a:schemeClr val="dk1"/>
                </a:solidFill>
                <a:latin typeface="Lora"/>
                <a:ea typeface="Lora"/>
                <a:cs typeface="Lora"/>
                <a:sym typeface="Lora"/>
              </a:rPr>
              <a:t>n</a:t>
            </a:r>
            <a:r>
              <a:rPr b="1" lang="en" sz="1000">
                <a:latin typeface="Lora"/>
                <a:ea typeface="Lora"/>
                <a:cs typeface="Lora"/>
                <a:sym typeface="Lora"/>
              </a:rPr>
              <a:t> for “apple” [n_dims]</a:t>
            </a:r>
            <a:endParaRPr b="1" sz="1000">
              <a:latin typeface="Lora"/>
              <a:ea typeface="Lora"/>
              <a:cs typeface="Lora"/>
              <a:sym typeface="Lora"/>
            </a:endParaRPr>
          </a:p>
        </p:txBody>
      </p:sp>
      <p:cxnSp>
        <p:nvCxnSpPr>
          <p:cNvPr id="624" name="Google Shape;624;p65"/>
          <p:cNvCxnSpPr>
            <a:endCxn id="622" idx="0"/>
          </p:cNvCxnSpPr>
          <p:nvPr/>
        </p:nvCxnSpPr>
        <p:spPr>
          <a:xfrm>
            <a:off x="3064563"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625" name="Google Shape;625;p65"/>
          <p:cNvCxnSpPr/>
          <p:nvPr/>
        </p:nvCxnSpPr>
        <p:spPr>
          <a:xfrm>
            <a:off x="5839838" y="1396975"/>
            <a:ext cx="5400" cy="2988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5"/>
          <p:cNvSpPr/>
          <p:nvPr/>
        </p:nvSpPr>
        <p:spPr>
          <a:xfrm>
            <a:off x="3490413" y="255553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Merge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(dot product)</a:t>
            </a:r>
            <a:endParaRPr b="1" sz="1000">
              <a:latin typeface="Lora"/>
              <a:ea typeface="Lora"/>
              <a:cs typeface="Lora"/>
              <a:sym typeface="Lora"/>
            </a:endParaRPr>
          </a:p>
        </p:txBody>
      </p:sp>
      <p:cxnSp>
        <p:nvCxnSpPr>
          <p:cNvPr id="627" name="Google Shape;627;p65"/>
          <p:cNvCxnSpPr/>
          <p:nvPr/>
        </p:nvCxnSpPr>
        <p:spPr>
          <a:xfrm>
            <a:off x="3068263" y="2200100"/>
            <a:ext cx="709500" cy="316200"/>
          </a:xfrm>
          <a:prstGeom prst="straightConnector1">
            <a:avLst/>
          </a:prstGeom>
          <a:noFill/>
          <a:ln cap="flat" cmpd="sng" w="9525">
            <a:solidFill>
              <a:schemeClr val="dk2"/>
            </a:solidFill>
            <a:prstDash val="solid"/>
            <a:round/>
            <a:headEnd len="med" w="med" type="none"/>
            <a:tailEnd len="med" w="med" type="triangle"/>
          </a:ln>
        </p:spPr>
      </p:cxnSp>
      <p:cxnSp>
        <p:nvCxnSpPr>
          <p:cNvPr id="628" name="Google Shape;628;p65"/>
          <p:cNvCxnSpPr/>
          <p:nvPr/>
        </p:nvCxnSpPr>
        <p:spPr>
          <a:xfrm flipH="1">
            <a:off x="5097338" y="2200100"/>
            <a:ext cx="747900" cy="316200"/>
          </a:xfrm>
          <a:prstGeom prst="straightConnector1">
            <a:avLst/>
          </a:prstGeom>
          <a:noFill/>
          <a:ln cap="flat" cmpd="sng" w="9525">
            <a:solidFill>
              <a:schemeClr val="dk2"/>
            </a:solidFill>
            <a:prstDash val="solid"/>
            <a:round/>
            <a:headEnd len="med" w="med" type="none"/>
            <a:tailEnd len="med" w="med" type="triangle"/>
          </a:ln>
        </p:spPr>
      </p:cxnSp>
      <p:sp>
        <p:nvSpPr>
          <p:cNvPr id="629" name="Google Shape;629;p65"/>
          <p:cNvSpPr txBox="1"/>
          <p:nvPr/>
        </p:nvSpPr>
        <p:spPr>
          <a:xfrm>
            <a:off x="5307563" y="2538525"/>
            <a:ext cx="32748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computes </a:t>
            </a:r>
            <a:r>
              <a:rPr b="1" lang="en" sz="1000">
                <a:solidFill>
                  <a:schemeClr val="dk1"/>
                </a:solidFill>
                <a:latin typeface="Lora"/>
                <a:ea typeface="Lora"/>
                <a:cs typeface="Lora"/>
                <a:sym typeface="Lora"/>
              </a:rPr>
              <a:t>dot product</a:t>
            </a:r>
            <a:r>
              <a:rPr lang="en" sz="1000">
                <a:solidFill>
                  <a:schemeClr val="dk1"/>
                </a:solidFill>
                <a:latin typeface="Lora"/>
                <a:ea typeface="Lora"/>
                <a:cs typeface="Lora"/>
                <a:sym typeface="Lora"/>
              </a:rPr>
              <a:t> between the two vectors, v</a:t>
            </a:r>
            <a:r>
              <a:rPr baseline="-25000" lang="en" sz="1000">
                <a:solidFill>
                  <a:schemeClr val="dk1"/>
                </a:solidFill>
                <a:latin typeface="Lora"/>
                <a:ea typeface="Lora"/>
                <a:cs typeface="Lora"/>
                <a:sym typeface="Lora"/>
              </a:rPr>
              <a:t>c</a:t>
            </a:r>
            <a:r>
              <a:rPr lang="en" sz="1000">
                <a:solidFill>
                  <a:schemeClr val="dk1"/>
                </a:solidFill>
                <a:latin typeface="Lora"/>
                <a:ea typeface="Lora"/>
                <a:cs typeface="Lora"/>
                <a:sym typeface="Lora"/>
              </a:rPr>
              <a:t> and u</a:t>
            </a:r>
            <a:r>
              <a:rPr baseline="-25000"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 This layer has no parameters, as its output depends uniquely from the inputs.</a:t>
            </a:r>
            <a:endParaRPr b="1" sz="1000">
              <a:solidFill>
                <a:schemeClr val="dk1"/>
              </a:solidFill>
              <a:latin typeface="Lora"/>
              <a:ea typeface="Lora"/>
              <a:cs typeface="Lora"/>
              <a:sym typeface="Lora"/>
            </a:endParaRPr>
          </a:p>
        </p:txBody>
      </p:sp>
      <p:cxnSp>
        <p:nvCxnSpPr>
          <p:cNvPr id="630" name="Google Shape;630;p65"/>
          <p:cNvCxnSpPr>
            <a:endCxn id="616" idx="1"/>
          </p:cNvCxnSpPr>
          <p:nvPr/>
        </p:nvCxnSpPr>
        <p:spPr>
          <a:xfrm flipH="1" rot="10800000">
            <a:off x="1998038" y="1112125"/>
            <a:ext cx="238800" cy="300"/>
          </a:xfrm>
          <a:prstGeom prst="straightConnector1">
            <a:avLst/>
          </a:prstGeom>
          <a:noFill/>
          <a:ln cap="flat" cmpd="sng" w="9525">
            <a:solidFill>
              <a:schemeClr val="dk2"/>
            </a:solidFill>
            <a:prstDash val="dash"/>
            <a:round/>
            <a:headEnd len="med" w="med" type="none"/>
            <a:tailEnd len="med" w="med" type="none"/>
          </a:ln>
        </p:spPr>
      </p:cxnSp>
      <p:cxnSp>
        <p:nvCxnSpPr>
          <p:cNvPr id="631" name="Google Shape;631;p65"/>
          <p:cNvCxnSpPr/>
          <p:nvPr/>
        </p:nvCxnSpPr>
        <p:spPr>
          <a:xfrm flipH="1" rot="10800000">
            <a:off x="6676838" y="1146463"/>
            <a:ext cx="408300" cy="900"/>
          </a:xfrm>
          <a:prstGeom prst="straightConnector1">
            <a:avLst/>
          </a:prstGeom>
          <a:noFill/>
          <a:ln cap="flat" cmpd="sng" w="9525">
            <a:solidFill>
              <a:schemeClr val="dk2"/>
            </a:solidFill>
            <a:prstDash val="dash"/>
            <a:round/>
            <a:headEnd len="med" w="med" type="none"/>
            <a:tailEnd len="med" w="med" type="none"/>
          </a:ln>
        </p:spPr>
      </p:cxnSp>
      <p:sp>
        <p:nvSpPr>
          <p:cNvPr id="632" name="Google Shape;632;p65"/>
          <p:cNvSpPr/>
          <p:nvPr/>
        </p:nvSpPr>
        <p:spPr>
          <a:xfrm>
            <a:off x="3365013" y="32223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dot product between the two vectors (scalar)</a:t>
            </a:r>
            <a:endParaRPr b="1" sz="1000">
              <a:latin typeface="Lora"/>
              <a:ea typeface="Lora"/>
              <a:cs typeface="Lora"/>
              <a:sym typeface="Lora"/>
            </a:endParaRPr>
          </a:p>
        </p:txBody>
      </p:sp>
      <p:cxnSp>
        <p:nvCxnSpPr>
          <p:cNvPr id="633" name="Google Shape;633;p65"/>
          <p:cNvCxnSpPr>
            <a:stCxn id="626" idx="2"/>
            <a:endCxn id="632" idx="0"/>
          </p:cNvCxnSpPr>
          <p:nvPr/>
        </p:nvCxnSpPr>
        <p:spPr>
          <a:xfrm>
            <a:off x="4324713" y="3037638"/>
            <a:ext cx="0" cy="18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6"/>
          <p:cNvSpPr txBox="1"/>
          <p:nvPr/>
        </p:nvSpPr>
        <p:spPr>
          <a:xfrm>
            <a:off x="2477188" y="211088"/>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doubt: 50</a:t>
            </a:r>
            <a:endParaRPr b="1" sz="1000">
              <a:latin typeface="Lora"/>
              <a:ea typeface="Lora"/>
              <a:cs typeface="Lora"/>
              <a:sym typeface="Lora"/>
            </a:endParaRPr>
          </a:p>
        </p:txBody>
      </p:sp>
      <p:sp>
        <p:nvSpPr>
          <p:cNvPr id="639" name="Google Shape;639;p66"/>
          <p:cNvSpPr txBox="1"/>
          <p:nvPr/>
        </p:nvSpPr>
        <p:spPr>
          <a:xfrm>
            <a:off x="5307563" y="249625"/>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apple: 4</a:t>
            </a:r>
            <a:endParaRPr b="1" sz="1000">
              <a:latin typeface="Lora"/>
              <a:ea typeface="Lora"/>
              <a:cs typeface="Lora"/>
              <a:sym typeface="Lora"/>
            </a:endParaRPr>
          </a:p>
        </p:txBody>
      </p:sp>
      <p:sp>
        <p:nvSpPr>
          <p:cNvPr id="640" name="Google Shape;640;p66"/>
          <p:cNvSpPr/>
          <p:nvPr/>
        </p:nvSpPr>
        <p:spPr>
          <a:xfrm>
            <a:off x="2953363" y="211088"/>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1" name="Google Shape;641;p66"/>
          <p:cNvSpPr/>
          <p:nvPr/>
        </p:nvSpPr>
        <p:spPr>
          <a:xfrm>
            <a:off x="5724938" y="249625"/>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2" name="Google Shape;642;p66"/>
          <p:cNvSpPr txBox="1"/>
          <p:nvPr/>
        </p:nvSpPr>
        <p:spPr>
          <a:xfrm>
            <a:off x="3253288" y="123475"/>
            <a:ext cx="121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00"/>
                </a:solidFill>
                <a:latin typeface="Lora"/>
                <a:ea typeface="Lora"/>
                <a:cs typeface="Lora"/>
                <a:sym typeface="Lora"/>
              </a:rPr>
              <a:t>index of “doubt” in vocabulary</a:t>
            </a:r>
            <a:endParaRPr sz="1000">
              <a:solidFill>
                <a:srgbClr val="FF0000"/>
              </a:solidFill>
              <a:latin typeface="Lora"/>
              <a:ea typeface="Lora"/>
              <a:cs typeface="Lora"/>
              <a:sym typeface="Lora"/>
            </a:endParaRPr>
          </a:p>
        </p:txBody>
      </p:sp>
      <p:sp>
        <p:nvSpPr>
          <p:cNvPr id="643" name="Google Shape;643;p66"/>
          <p:cNvSpPr/>
          <p:nvPr/>
        </p:nvSpPr>
        <p:spPr>
          <a:xfrm>
            <a:off x="2236838" y="8710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(center words)</a:t>
            </a:r>
            <a:endParaRPr b="1" sz="1000">
              <a:latin typeface="Lora"/>
              <a:ea typeface="Lora"/>
              <a:cs typeface="Lora"/>
              <a:sym typeface="Lora"/>
            </a:endParaRPr>
          </a:p>
        </p:txBody>
      </p:sp>
      <p:sp>
        <p:nvSpPr>
          <p:cNvPr id="644" name="Google Shape;644;p66"/>
          <p:cNvSpPr/>
          <p:nvPr/>
        </p:nvSpPr>
        <p:spPr>
          <a:xfrm>
            <a:off x="5008238" y="9148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(context words)</a:t>
            </a:r>
            <a:endParaRPr b="1" sz="1000">
              <a:latin typeface="Lora"/>
              <a:ea typeface="Lora"/>
              <a:cs typeface="Lora"/>
              <a:sym typeface="Lora"/>
            </a:endParaRPr>
          </a:p>
        </p:txBody>
      </p:sp>
      <p:cxnSp>
        <p:nvCxnSpPr>
          <p:cNvPr id="645" name="Google Shape;645;p66"/>
          <p:cNvCxnSpPr>
            <a:stCxn id="640" idx="2"/>
            <a:endCxn id="643" idx="0"/>
          </p:cNvCxnSpPr>
          <p:nvPr/>
        </p:nvCxnSpPr>
        <p:spPr>
          <a:xfrm>
            <a:off x="3070963" y="528488"/>
            <a:ext cx="300" cy="342600"/>
          </a:xfrm>
          <a:prstGeom prst="straightConnector1">
            <a:avLst/>
          </a:prstGeom>
          <a:noFill/>
          <a:ln cap="flat" cmpd="sng" w="9525">
            <a:solidFill>
              <a:schemeClr val="dk2"/>
            </a:solidFill>
            <a:prstDash val="solid"/>
            <a:round/>
            <a:headEnd len="med" w="med" type="none"/>
            <a:tailEnd len="med" w="med" type="triangle"/>
          </a:ln>
        </p:spPr>
      </p:cxnSp>
      <p:cxnSp>
        <p:nvCxnSpPr>
          <p:cNvPr id="646" name="Google Shape;646;p66"/>
          <p:cNvCxnSpPr>
            <a:endCxn id="644" idx="0"/>
          </p:cNvCxnSpPr>
          <p:nvPr/>
        </p:nvCxnSpPr>
        <p:spPr>
          <a:xfrm>
            <a:off x="5842538" y="566875"/>
            <a:ext cx="0" cy="348000"/>
          </a:xfrm>
          <a:prstGeom prst="straightConnector1">
            <a:avLst/>
          </a:prstGeom>
          <a:noFill/>
          <a:ln cap="flat" cmpd="sng" w="9525">
            <a:solidFill>
              <a:schemeClr val="dk2"/>
            </a:solidFill>
            <a:prstDash val="solid"/>
            <a:round/>
            <a:headEnd len="med" w="med" type="none"/>
            <a:tailEnd len="med" w="med" type="triangle"/>
          </a:ln>
        </p:spPr>
      </p:cxnSp>
      <p:sp>
        <p:nvSpPr>
          <p:cNvPr id="647" name="Google Shape;647;p66"/>
          <p:cNvSpPr txBox="1"/>
          <p:nvPr/>
        </p:nvSpPr>
        <p:spPr>
          <a:xfrm>
            <a:off x="7087663" y="424700"/>
            <a:ext cx="1820400" cy="1108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layer selects the </a:t>
            </a:r>
            <a:r>
              <a:rPr i="1"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th vector/embedding from the </a:t>
            </a:r>
            <a:r>
              <a:rPr b="1" lang="en" sz="1000">
                <a:solidFill>
                  <a:schemeClr val="dk1"/>
                </a:solidFill>
                <a:latin typeface="Lora"/>
                <a:ea typeface="Lora"/>
                <a:cs typeface="Lora"/>
                <a:sym typeface="Lora"/>
              </a:rPr>
              <a:t>context matrix U</a:t>
            </a:r>
            <a:endParaRPr b="1" sz="1000">
              <a:solidFill>
                <a:schemeClr val="dk1"/>
              </a:solidFill>
              <a:latin typeface="Lora"/>
              <a:ea typeface="Lora"/>
              <a:cs typeface="Lora"/>
              <a:sym typeface="Lora"/>
            </a:endParaRPr>
          </a:p>
          <a:p>
            <a:pPr indent="0" lvl="0" marL="0" rtl="0" algn="l">
              <a:spcBef>
                <a:spcPts val="0"/>
              </a:spcBef>
              <a:spcAft>
                <a:spcPts val="0"/>
              </a:spcAft>
              <a:buNone/>
            </a:pPr>
            <a:r>
              <a:t/>
            </a:r>
            <a:endParaRPr b="1"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b="1" lang="en" sz="1000">
                <a:solidFill>
                  <a:schemeClr val="dk1"/>
                </a:solidFill>
                <a:latin typeface="Lora"/>
                <a:ea typeface="Lora"/>
                <a:cs typeface="Lora"/>
                <a:sym typeface="Lora"/>
              </a:rPr>
              <a:t>U </a:t>
            </a:r>
            <a:r>
              <a:rPr lang="en" sz="1000">
                <a:solidFill>
                  <a:schemeClr val="dk1"/>
                </a:solidFill>
                <a:latin typeface="Lora"/>
                <a:ea typeface="Lora"/>
                <a:cs typeface="Lora"/>
                <a:sym typeface="Lora"/>
              </a:rPr>
              <a:t>[vocab_size, n_dims] is the </a:t>
            </a:r>
            <a:r>
              <a:rPr i="1" lang="en" sz="1000">
                <a:solidFill>
                  <a:schemeClr val="dk1"/>
                </a:solidFill>
                <a:latin typeface="Lora"/>
                <a:ea typeface="Lora"/>
                <a:cs typeface="Lora"/>
                <a:sym typeface="Lora"/>
              </a:rPr>
              <a:t>weights </a:t>
            </a:r>
            <a:r>
              <a:rPr lang="en" sz="1000">
                <a:solidFill>
                  <a:schemeClr val="dk1"/>
                </a:solidFill>
                <a:latin typeface="Lora"/>
                <a:ea typeface="Lora"/>
                <a:cs typeface="Lora"/>
                <a:sym typeface="Lora"/>
              </a:rPr>
              <a:t>of this layer. </a:t>
            </a:r>
            <a:endParaRPr b="1" sz="1000">
              <a:solidFill>
                <a:schemeClr val="dk1"/>
              </a:solidFill>
              <a:latin typeface="Lora"/>
              <a:ea typeface="Lora"/>
              <a:cs typeface="Lora"/>
              <a:sym typeface="Lora"/>
            </a:endParaRPr>
          </a:p>
        </p:txBody>
      </p:sp>
      <p:sp>
        <p:nvSpPr>
          <p:cNvPr id="648" name="Google Shape;648;p66"/>
          <p:cNvSpPr txBox="1"/>
          <p:nvPr/>
        </p:nvSpPr>
        <p:spPr>
          <a:xfrm>
            <a:off x="235938" y="424700"/>
            <a:ext cx="1762800" cy="1569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This layer selects the </a:t>
            </a:r>
            <a:r>
              <a:rPr i="1"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th vector/embedding from the </a:t>
            </a:r>
            <a:r>
              <a:rPr b="1" lang="en" sz="1000">
                <a:solidFill>
                  <a:schemeClr val="dk1"/>
                </a:solidFill>
                <a:latin typeface="Lora"/>
                <a:ea typeface="Lora"/>
                <a:cs typeface="Lora"/>
                <a:sym typeface="Lora"/>
              </a:rPr>
              <a:t>context matrix V</a:t>
            </a:r>
            <a:endParaRPr b="1" sz="1000">
              <a:solidFill>
                <a:schemeClr val="dk1"/>
              </a:solidFill>
              <a:latin typeface="Lora"/>
              <a:ea typeface="Lora"/>
              <a:cs typeface="Lora"/>
              <a:sym typeface="Lora"/>
            </a:endParaRPr>
          </a:p>
          <a:p>
            <a:pPr indent="0" lvl="0" marL="0" rtl="0" algn="l">
              <a:spcBef>
                <a:spcPts val="0"/>
              </a:spcBef>
              <a:spcAft>
                <a:spcPts val="0"/>
              </a:spcAft>
              <a:buNone/>
            </a:pPr>
            <a:r>
              <a:t/>
            </a:r>
            <a:endParaRPr b="1" sz="1000">
              <a:solidFill>
                <a:schemeClr val="dk1"/>
              </a:solidFill>
              <a:latin typeface="Lora"/>
              <a:ea typeface="Lora"/>
              <a:cs typeface="Lora"/>
              <a:sym typeface="Lora"/>
            </a:endParaRPr>
          </a:p>
          <a:p>
            <a:pPr indent="0" lvl="0" marL="0" rtl="0" algn="l">
              <a:spcBef>
                <a:spcPts val="0"/>
              </a:spcBef>
              <a:spcAft>
                <a:spcPts val="0"/>
              </a:spcAft>
              <a:buNone/>
            </a:pPr>
            <a:r>
              <a:rPr b="1" lang="en" sz="1000">
                <a:solidFill>
                  <a:schemeClr val="dk1"/>
                </a:solidFill>
                <a:latin typeface="Lora"/>
                <a:ea typeface="Lora"/>
                <a:cs typeface="Lora"/>
                <a:sym typeface="Lora"/>
              </a:rPr>
              <a:t>V</a:t>
            </a:r>
            <a:r>
              <a:rPr lang="en" sz="1000">
                <a:solidFill>
                  <a:schemeClr val="dk1"/>
                </a:solidFill>
                <a:latin typeface="Lora"/>
                <a:ea typeface="Lora"/>
                <a:cs typeface="Lora"/>
                <a:sym typeface="Lora"/>
              </a:rPr>
              <a:t> [vocab_size, n_dims] is the </a:t>
            </a:r>
            <a:r>
              <a:rPr i="1" lang="en" sz="1000">
                <a:solidFill>
                  <a:schemeClr val="dk1"/>
                </a:solidFill>
                <a:latin typeface="Lora"/>
                <a:ea typeface="Lora"/>
                <a:cs typeface="Lora"/>
                <a:sym typeface="Lora"/>
              </a:rPr>
              <a:t>weights </a:t>
            </a:r>
            <a:r>
              <a:rPr lang="en" sz="1000">
                <a:solidFill>
                  <a:schemeClr val="dk1"/>
                </a:solidFill>
                <a:latin typeface="Lora"/>
                <a:ea typeface="Lora"/>
                <a:cs typeface="Lora"/>
                <a:sym typeface="Lora"/>
              </a:rPr>
              <a:t>of this layer.</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Weights are </a:t>
            </a:r>
            <a:r>
              <a:rPr b="1" lang="en" sz="1000">
                <a:solidFill>
                  <a:schemeClr val="dk1"/>
                </a:solidFill>
                <a:latin typeface="Lora"/>
                <a:ea typeface="Lora"/>
                <a:cs typeface="Lora"/>
                <a:sym typeface="Lora"/>
              </a:rPr>
              <a:t>parameters</a:t>
            </a:r>
            <a:r>
              <a:rPr lang="en" sz="1000">
                <a:solidFill>
                  <a:schemeClr val="dk1"/>
                </a:solidFill>
                <a:latin typeface="Lora"/>
                <a:ea typeface="Lora"/>
                <a:cs typeface="Lora"/>
                <a:sym typeface="Lora"/>
              </a:rPr>
              <a:t> of the network, which can be updated</a:t>
            </a:r>
            <a:endParaRPr sz="1000">
              <a:solidFill>
                <a:schemeClr val="dk1"/>
              </a:solidFill>
              <a:latin typeface="Lora"/>
              <a:ea typeface="Lora"/>
              <a:cs typeface="Lora"/>
              <a:sym typeface="Lora"/>
            </a:endParaRPr>
          </a:p>
        </p:txBody>
      </p:sp>
      <p:sp>
        <p:nvSpPr>
          <p:cNvPr id="649" name="Google Shape;649;p66"/>
          <p:cNvSpPr/>
          <p:nvPr/>
        </p:nvSpPr>
        <p:spPr>
          <a:xfrm>
            <a:off x="211026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center vector </a:t>
            </a:r>
            <a:r>
              <a:rPr b="1" i="1" lang="en" sz="1000">
                <a:latin typeface="Lora"/>
                <a:ea typeface="Lora"/>
                <a:cs typeface="Lora"/>
                <a:sym typeface="Lora"/>
              </a:rPr>
              <a:t>v</a:t>
            </a:r>
            <a:r>
              <a:rPr b="1" baseline="-25000" lang="en" sz="1000">
                <a:latin typeface="Lora"/>
                <a:ea typeface="Lora"/>
                <a:cs typeface="Lora"/>
                <a:sym typeface="Lora"/>
              </a:rPr>
              <a:t>c</a:t>
            </a:r>
            <a:r>
              <a:rPr b="1" lang="en" sz="1000">
                <a:latin typeface="Lora"/>
                <a:ea typeface="Lora"/>
                <a:cs typeface="Lora"/>
                <a:sym typeface="Lora"/>
              </a:rPr>
              <a:t> for “doubt” [n_dims]</a:t>
            </a:r>
            <a:endParaRPr b="1" sz="1000">
              <a:latin typeface="Lora"/>
              <a:ea typeface="Lora"/>
              <a:cs typeface="Lora"/>
              <a:sym typeface="Lora"/>
            </a:endParaRPr>
          </a:p>
        </p:txBody>
      </p:sp>
      <p:sp>
        <p:nvSpPr>
          <p:cNvPr id="650" name="Google Shape;650;p66"/>
          <p:cNvSpPr/>
          <p:nvPr/>
        </p:nvSpPr>
        <p:spPr>
          <a:xfrm>
            <a:off x="494591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context vector </a:t>
            </a:r>
            <a:r>
              <a:rPr b="1" i="1" lang="en" sz="1000">
                <a:solidFill>
                  <a:schemeClr val="dk1"/>
                </a:solidFill>
                <a:latin typeface="Lora"/>
                <a:ea typeface="Lora"/>
                <a:cs typeface="Lora"/>
                <a:sym typeface="Lora"/>
              </a:rPr>
              <a:t>u</a:t>
            </a:r>
            <a:r>
              <a:rPr b="1" baseline="-25000" lang="en" sz="1000">
                <a:solidFill>
                  <a:schemeClr val="dk1"/>
                </a:solidFill>
                <a:latin typeface="Lora"/>
                <a:ea typeface="Lora"/>
                <a:cs typeface="Lora"/>
                <a:sym typeface="Lora"/>
              </a:rPr>
              <a:t>n</a:t>
            </a:r>
            <a:r>
              <a:rPr b="1" lang="en" sz="1000">
                <a:latin typeface="Lora"/>
                <a:ea typeface="Lora"/>
                <a:cs typeface="Lora"/>
                <a:sym typeface="Lora"/>
              </a:rPr>
              <a:t> for “apple” [n_dims]</a:t>
            </a:r>
            <a:endParaRPr b="1" sz="1000">
              <a:latin typeface="Lora"/>
              <a:ea typeface="Lora"/>
              <a:cs typeface="Lora"/>
              <a:sym typeface="Lora"/>
            </a:endParaRPr>
          </a:p>
        </p:txBody>
      </p:sp>
      <p:cxnSp>
        <p:nvCxnSpPr>
          <p:cNvPr id="651" name="Google Shape;651;p66"/>
          <p:cNvCxnSpPr>
            <a:endCxn id="649" idx="0"/>
          </p:cNvCxnSpPr>
          <p:nvPr/>
        </p:nvCxnSpPr>
        <p:spPr>
          <a:xfrm>
            <a:off x="3064563"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652" name="Google Shape;652;p66"/>
          <p:cNvCxnSpPr/>
          <p:nvPr/>
        </p:nvCxnSpPr>
        <p:spPr>
          <a:xfrm>
            <a:off x="5839838" y="1396975"/>
            <a:ext cx="5400" cy="298800"/>
          </a:xfrm>
          <a:prstGeom prst="straightConnector1">
            <a:avLst/>
          </a:prstGeom>
          <a:noFill/>
          <a:ln cap="flat" cmpd="sng" w="9525">
            <a:solidFill>
              <a:schemeClr val="dk2"/>
            </a:solidFill>
            <a:prstDash val="solid"/>
            <a:round/>
            <a:headEnd len="med" w="med" type="none"/>
            <a:tailEnd len="med" w="med" type="triangle"/>
          </a:ln>
        </p:spPr>
      </p:cxnSp>
      <p:sp>
        <p:nvSpPr>
          <p:cNvPr id="653" name="Google Shape;653;p66"/>
          <p:cNvSpPr/>
          <p:nvPr/>
        </p:nvSpPr>
        <p:spPr>
          <a:xfrm>
            <a:off x="3490413" y="255553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Merge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(dot product)</a:t>
            </a:r>
            <a:endParaRPr b="1" sz="1000">
              <a:latin typeface="Lora"/>
              <a:ea typeface="Lora"/>
              <a:cs typeface="Lora"/>
              <a:sym typeface="Lora"/>
            </a:endParaRPr>
          </a:p>
        </p:txBody>
      </p:sp>
      <p:cxnSp>
        <p:nvCxnSpPr>
          <p:cNvPr id="654" name="Google Shape;654;p66"/>
          <p:cNvCxnSpPr/>
          <p:nvPr/>
        </p:nvCxnSpPr>
        <p:spPr>
          <a:xfrm>
            <a:off x="3068263" y="2200100"/>
            <a:ext cx="709500" cy="316200"/>
          </a:xfrm>
          <a:prstGeom prst="straightConnector1">
            <a:avLst/>
          </a:prstGeom>
          <a:noFill/>
          <a:ln cap="flat" cmpd="sng" w="9525">
            <a:solidFill>
              <a:schemeClr val="dk2"/>
            </a:solidFill>
            <a:prstDash val="solid"/>
            <a:round/>
            <a:headEnd len="med" w="med" type="none"/>
            <a:tailEnd len="med" w="med" type="triangle"/>
          </a:ln>
        </p:spPr>
      </p:cxnSp>
      <p:cxnSp>
        <p:nvCxnSpPr>
          <p:cNvPr id="655" name="Google Shape;655;p66"/>
          <p:cNvCxnSpPr/>
          <p:nvPr/>
        </p:nvCxnSpPr>
        <p:spPr>
          <a:xfrm flipH="1">
            <a:off x="5097338" y="2200100"/>
            <a:ext cx="747900" cy="3162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66"/>
          <p:cNvSpPr txBox="1"/>
          <p:nvPr/>
        </p:nvSpPr>
        <p:spPr>
          <a:xfrm>
            <a:off x="5307563" y="2538525"/>
            <a:ext cx="32748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computes </a:t>
            </a:r>
            <a:r>
              <a:rPr b="1" lang="en" sz="1000">
                <a:solidFill>
                  <a:schemeClr val="dk1"/>
                </a:solidFill>
                <a:latin typeface="Lora"/>
                <a:ea typeface="Lora"/>
                <a:cs typeface="Lora"/>
                <a:sym typeface="Lora"/>
              </a:rPr>
              <a:t>dot product</a:t>
            </a:r>
            <a:r>
              <a:rPr lang="en" sz="1000">
                <a:solidFill>
                  <a:schemeClr val="dk1"/>
                </a:solidFill>
                <a:latin typeface="Lora"/>
                <a:ea typeface="Lora"/>
                <a:cs typeface="Lora"/>
                <a:sym typeface="Lora"/>
              </a:rPr>
              <a:t> between the two vectors, v</a:t>
            </a:r>
            <a:r>
              <a:rPr baseline="-25000" lang="en" sz="1000">
                <a:solidFill>
                  <a:schemeClr val="dk1"/>
                </a:solidFill>
                <a:latin typeface="Lora"/>
                <a:ea typeface="Lora"/>
                <a:cs typeface="Lora"/>
                <a:sym typeface="Lora"/>
              </a:rPr>
              <a:t>c</a:t>
            </a:r>
            <a:r>
              <a:rPr lang="en" sz="1000">
                <a:solidFill>
                  <a:schemeClr val="dk1"/>
                </a:solidFill>
                <a:latin typeface="Lora"/>
                <a:ea typeface="Lora"/>
                <a:cs typeface="Lora"/>
                <a:sym typeface="Lora"/>
              </a:rPr>
              <a:t> and u</a:t>
            </a:r>
            <a:r>
              <a:rPr baseline="-25000" lang="en" sz="1000">
                <a:solidFill>
                  <a:schemeClr val="dk1"/>
                </a:solidFill>
                <a:latin typeface="Lora"/>
                <a:ea typeface="Lora"/>
                <a:cs typeface="Lora"/>
                <a:sym typeface="Lora"/>
              </a:rPr>
              <a:t>n</a:t>
            </a:r>
            <a:r>
              <a:rPr lang="en" sz="1000">
                <a:solidFill>
                  <a:schemeClr val="dk1"/>
                </a:solidFill>
                <a:latin typeface="Lora"/>
                <a:ea typeface="Lora"/>
                <a:cs typeface="Lora"/>
                <a:sym typeface="Lora"/>
              </a:rPr>
              <a:t>. This layer has no parameters, as its output depends uniquely from the inputs.</a:t>
            </a:r>
            <a:endParaRPr b="1" sz="1000">
              <a:solidFill>
                <a:schemeClr val="dk1"/>
              </a:solidFill>
              <a:latin typeface="Lora"/>
              <a:ea typeface="Lora"/>
              <a:cs typeface="Lora"/>
              <a:sym typeface="Lora"/>
            </a:endParaRPr>
          </a:p>
        </p:txBody>
      </p:sp>
      <p:cxnSp>
        <p:nvCxnSpPr>
          <p:cNvPr id="657" name="Google Shape;657;p66"/>
          <p:cNvCxnSpPr>
            <a:endCxn id="643" idx="1"/>
          </p:cNvCxnSpPr>
          <p:nvPr/>
        </p:nvCxnSpPr>
        <p:spPr>
          <a:xfrm flipH="1" rot="10800000">
            <a:off x="1998038" y="1112125"/>
            <a:ext cx="238800" cy="300"/>
          </a:xfrm>
          <a:prstGeom prst="straightConnector1">
            <a:avLst/>
          </a:prstGeom>
          <a:noFill/>
          <a:ln cap="flat" cmpd="sng" w="9525">
            <a:solidFill>
              <a:schemeClr val="dk2"/>
            </a:solidFill>
            <a:prstDash val="dash"/>
            <a:round/>
            <a:headEnd len="med" w="med" type="none"/>
            <a:tailEnd len="med" w="med" type="none"/>
          </a:ln>
        </p:spPr>
      </p:cxnSp>
      <p:cxnSp>
        <p:nvCxnSpPr>
          <p:cNvPr id="658" name="Google Shape;658;p66"/>
          <p:cNvCxnSpPr/>
          <p:nvPr/>
        </p:nvCxnSpPr>
        <p:spPr>
          <a:xfrm flipH="1" rot="10800000">
            <a:off x="6676838" y="1146463"/>
            <a:ext cx="408300" cy="900"/>
          </a:xfrm>
          <a:prstGeom prst="straightConnector1">
            <a:avLst/>
          </a:prstGeom>
          <a:noFill/>
          <a:ln cap="flat" cmpd="sng" w="9525">
            <a:solidFill>
              <a:schemeClr val="dk2"/>
            </a:solidFill>
            <a:prstDash val="dash"/>
            <a:round/>
            <a:headEnd len="med" w="med" type="none"/>
            <a:tailEnd len="med" w="med" type="none"/>
          </a:ln>
        </p:spPr>
      </p:cxnSp>
      <p:sp>
        <p:nvSpPr>
          <p:cNvPr id="659" name="Google Shape;659;p66"/>
          <p:cNvSpPr/>
          <p:nvPr/>
        </p:nvSpPr>
        <p:spPr>
          <a:xfrm>
            <a:off x="3365013" y="32223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dot product between the two vectors (scalar)</a:t>
            </a:r>
            <a:endParaRPr b="1" sz="1000">
              <a:latin typeface="Lora"/>
              <a:ea typeface="Lora"/>
              <a:cs typeface="Lora"/>
              <a:sym typeface="Lora"/>
            </a:endParaRPr>
          </a:p>
        </p:txBody>
      </p:sp>
      <p:cxnSp>
        <p:nvCxnSpPr>
          <p:cNvPr id="660" name="Google Shape;660;p66"/>
          <p:cNvCxnSpPr>
            <a:stCxn id="653" idx="2"/>
            <a:endCxn id="659" idx="0"/>
          </p:cNvCxnSpPr>
          <p:nvPr/>
        </p:nvCxnSpPr>
        <p:spPr>
          <a:xfrm>
            <a:off x="4324713" y="3037638"/>
            <a:ext cx="0" cy="184800"/>
          </a:xfrm>
          <a:prstGeom prst="straightConnector1">
            <a:avLst/>
          </a:prstGeom>
          <a:noFill/>
          <a:ln cap="flat" cmpd="sng" w="9525">
            <a:solidFill>
              <a:schemeClr val="dk2"/>
            </a:solidFill>
            <a:prstDash val="solid"/>
            <a:round/>
            <a:headEnd len="med" w="med" type="none"/>
            <a:tailEnd len="med" w="med" type="triangle"/>
          </a:ln>
        </p:spPr>
      </p:cxnSp>
      <p:sp>
        <p:nvSpPr>
          <p:cNvPr id="661" name="Google Shape;661;p66"/>
          <p:cNvSpPr/>
          <p:nvPr/>
        </p:nvSpPr>
        <p:spPr>
          <a:xfrm>
            <a:off x="3541913" y="385738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Sigmoid layer (or </a:t>
            </a:r>
            <a:r>
              <a:rPr b="1" i="1" lang="en" sz="1000">
                <a:latin typeface="Lora"/>
                <a:ea typeface="Lora"/>
                <a:cs typeface="Lora"/>
                <a:sym typeface="Lora"/>
              </a:rPr>
              <a:t>activation</a:t>
            </a:r>
            <a:r>
              <a:rPr b="1" lang="en" sz="1000">
                <a:latin typeface="Lora"/>
                <a:ea typeface="Lora"/>
                <a:cs typeface="Lora"/>
                <a:sym typeface="Lora"/>
              </a:rPr>
              <a:t> layer)</a:t>
            </a:r>
            <a:endParaRPr b="1" sz="1000">
              <a:latin typeface="Lora"/>
              <a:ea typeface="Lora"/>
              <a:cs typeface="Lora"/>
              <a:sym typeface="Lora"/>
            </a:endParaRPr>
          </a:p>
        </p:txBody>
      </p:sp>
      <p:sp>
        <p:nvSpPr>
          <p:cNvPr id="662" name="Google Shape;662;p66"/>
          <p:cNvSpPr txBox="1"/>
          <p:nvPr/>
        </p:nvSpPr>
        <p:spPr>
          <a:xfrm>
            <a:off x="5412950" y="3801525"/>
            <a:ext cx="3563700" cy="646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Not really a layer </a:t>
            </a:r>
            <a:r>
              <a:rPr i="1" lang="en" sz="1000">
                <a:solidFill>
                  <a:schemeClr val="dk1"/>
                </a:solidFill>
                <a:latin typeface="Lora"/>
                <a:ea typeface="Lora"/>
                <a:cs typeface="Lora"/>
                <a:sym typeface="Lora"/>
              </a:rPr>
              <a:t>per se</a:t>
            </a:r>
            <a:r>
              <a:rPr lang="en" sz="1000">
                <a:solidFill>
                  <a:schemeClr val="dk1"/>
                </a:solidFill>
                <a:latin typeface="Lora"/>
                <a:ea typeface="Lora"/>
                <a:cs typeface="Lora"/>
                <a:sym typeface="Lora"/>
              </a:rPr>
              <a:t>, this just applies the sigmoid function to its input (also called an “activation” function, simply transforms the output of a layer)</a:t>
            </a:r>
            <a:endParaRPr b="1" sz="1000">
              <a:solidFill>
                <a:schemeClr val="dk1"/>
              </a:solidFill>
              <a:latin typeface="Lora"/>
              <a:ea typeface="Lora"/>
              <a:cs typeface="Lora"/>
              <a:sym typeface="Lora"/>
            </a:endParaRPr>
          </a:p>
        </p:txBody>
      </p:sp>
      <p:cxnSp>
        <p:nvCxnSpPr>
          <p:cNvPr id="663" name="Google Shape;663;p66"/>
          <p:cNvCxnSpPr>
            <a:stCxn id="659" idx="2"/>
          </p:cNvCxnSpPr>
          <p:nvPr/>
        </p:nvCxnSpPr>
        <p:spPr>
          <a:xfrm flipH="1">
            <a:off x="4322613" y="370440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664" name="Google Shape;664;p66"/>
          <p:cNvSpPr/>
          <p:nvPr/>
        </p:nvSpPr>
        <p:spPr>
          <a:xfrm>
            <a:off x="3490413" y="44925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    output: </a:t>
            </a:r>
            <a:endParaRPr b="1" sz="1000">
              <a:latin typeface="Lora"/>
              <a:ea typeface="Lora"/>
              <a:cs typeface="Lora"/>
              <a:sym typeface="Lora"/>
            </a:endParaRPr>
          </a:p>
        </p:txBody>
      </p:sp>
      <p:pic>
        <p:nvPicPr>
          <p:cNvPr id="665" name="Google Shape;665;p66" title="[0,0,0,&quot;https://www.codecogs.com/eqnedit.php?latex=%5Csigma(%7Bu_%7Bn%7D%7D%5E%7BT%7Dv_%7Bc%7D)#0&quot;]"/>
          <p:cNvPicPr preferRelativeResize="0"/>
          <p:nvPr/>
        </p:nvPicPr>
        <p:blipFill>
          <a:blip r:embed="rId3">
            <a:alphaModFix/>
          </a:blip>
          <a:stretch>
            <a:fillRect/>
          </a:stretch>
        </p:blipFill>
        <p:spPr>
          <a:xfrm>
            <a:off x="4232150" y="4613242"/>
            <a:ext cx="776101" cy="240609"/>
          </a:xfrm>
          <a:prstGeom prst="rect">
            <a:avLst/>
          </a:prstGeom>
          <a:noFill/>
          <a:ln>
            <a:noFill/>
          </a:ln>
        </p:spPr>
      </p:pic>
      <p:cxnSp>
        <p:nvCxnSpPr>
          <p:cNvPr id="666" name="Google Shape;666;p66"/>
          <p:cNvCxnSpPr/>
          <p:nvPr/>
        </p:nvCxnSpPr>
        <p:spPr>
          <a:xfrm flipH="1">
            <a:off x="4322613" y="433935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667" name="Google Shape;667;p66"/>
          <p:cNvSpPr txBox="1"/>
          <p:nvPr/>
        </p:nvSpPr>
        <p:spPr>
          <a:xfrm>
            <a:off x="235950" y="4564200"/>
            <a:ext cx="28353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Based on this (for positive and negative examples), compute the </a:t>
            </a:r>
            <a:r>
              <a:rPr b="1" i="1" lang="en" sz="1000">
                <a:solidFill>
                  <a:srgbClr val="FF0000"/>
                </a:solidFill>
                <a:latin typeface="Lora"/>
                <a:ea typeface="Lora"/>
                <a:cs typeface="Lora"/>
                <a:sym typeface="Lora"/>
              </a:rPr>
              <a:t>loss </a:t>
            </a:r>
            <a:r>
              <a:rPr b="1" lang="en" sz="1000">
                <a:solidFill>
                  <a:srgbClr val="FF0000"/>
                </a:solidFill>
                <a:latin typeface="Lora"/>
                <a:ea typeface="Lora"/>
                <a:cs typeface="Lora"/>
                <a:sym typeface="Lora"/>
              </a:rPr>
              <a:t>L</a:t>
            </a:r>
            <a:endParaRPr b="1" sz="1000">
              <a:solidFill>
                <a:srgbClr val="FF0000"/>
              </a:solidFill>
              <a:latin typeface="Lora"/>
              <a:ea typeface="Lora"/>
              <a:cs typeface="Lora"/>
              <a:sym typeface="Lora"/>
            </a:endParaRPr>
          </a:p>
        </p:txBody>
      </p:sp>
      <p:cxnSp>
        <p:nvCxnSpPr>
          <p:cNvPr id="668" name="Google Shape;668;p66"/>
          <p:cNvCxnSpPr>
            <a:stCxn id="664" idx="1"/>
            <a:endCxn id="667" idx="3"/>
          </p:cNvCxnSpPr>
          <p:nvPr/>
        </p:nvCxnSpPr>
        <p:spPr>
          <a:xfrm flipH="1">
            <a:off x="3071313" y="4733550"/>
            <a:ext cx="419100" cy="77100"/>
          </a:xfrm>
          <a:prstGeom prst="straightConnector1">
            <a:avLst/>
          </a:prstGeom>
          <a:noFill/>
          <a:ln cap="flat" cmpd="sng" w="9525">
            <a:solidFill>
              <a:schemeClr val="dk2"/>
            </a:solidFill>
            <a:prstDash val="solid"/>
            <a:round/>
            <a:headEnd len="med" w="med" type="none"/>
            <a:tailEnd len="med" w="med" type="triangle"/>
          </a:ln>
        </p:spPr>
      </p:cxnSp>
      <p:pic>
        <p:nvPicPr>
          <p:cNvPr id="669" name="Google Shape;669;p66" title="[0,0,0,&quot;https://www.codecogs.com/eqnedit.php?latex=L(%5Ctheta)%20%3D%20-%5Blog%5Csigma(%7Bu_%7Bo%7D%5E%7BT%7D%7Dv_%7Bc%7D)%20%2B%20%5Csum_%7Bi%3D1%7D%5E%7Bk%7Dlog(%5Csigma(-%7Bu_%7Bn_%7Bi%7D%7D%5E%7BT%7D%7Dv_%7Bc%7D)%5D#0&quot;]"/>
          <p:cNvPicPr preferRelativeResize="0"/>
          <p:nvPr/>
        </p:nvPicPr>
        <p:blipFill>
          <a:blip r:embed="rId4">
            <a:alphaModFix/>
          </a:blip>
          <a:stretch>
            <a:fillRect/>
          </a:stretch>
        </p:blipFill>
        <p:spPr>
          <a:xfrm>
            <a:off x="545725" y="4071675"/>
            <a:ext cx="2588397" cy="4208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7"/>
          <p:cNvSpPr txBox="1"/>
          <p:nvPr/>
        </p:nvSpPr>
        <p:spPr>
          <a:xfrm>
            <a:off x="2477188" y="211088"/>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doubt: 50</a:t>
            </a:r>
            <a:endParaRPr b="1" sz="1000">
              <a:latin typeface="Lora"/>
              <a:ea typeface="Lora"/>
              <a:cs typeface="Lora"/>
              <a:sym typeface="Lora"/>
            </a:endParaRPr>
          </a:p>
        </p:txBody>
      </p:sp>
      <p:sp>
        <p:nvSpPr>
          <p:cNvPr id="675" name="Google Shape;675;p67"/>
          <p:cNvSpPr txBox="1"/>
          <p:nvPr/>
        </p:nvSpPr>
        <p:spPr>
          <a:xfrm>
            <a:off x="5307563" y="249625"/>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apple: 4</a:t>
            </a:r>
            <a:endParaRPr b="1" sz="1000">
              <a:latin typeface="Lora"/>
              <a:ea typeface="Lora"/>
              <a:cs typeface="Lora"/>
              <a:sym typeface="Lora"/>
            </a:endParaRPr>
          </a:p>
        </p:txBody>
      </p:sp>
      <p:sp>
        <p:nvSpPr>
          <p:cNvPr id="676" name="Google Shape;676;p67"/>
          <p:cNvSpPr/>
          <p:nvPr/>
        </p:nvSpPr>
        <p:spPr>
          <a:xfrm>
            <a:off x="2953363" y="211088"/>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7" name="Google Shape;677;p67"/>
          <p:cNvSpPr/>
          <p:nvPr/>
        </p:nvSpPr>
        <p:spPr>
          <a:xfrm>
            <a:off x="5724938" y="249625"/>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8" name="Google Shape;678;p67"/>
          <p:cNvSpPr/>
          <p:nvPr/>
        </p:nvSpPr>
        <p:spPr>
          <a:xfrm>
            <a:off x="2236838" y="8710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(center words)</a:t>
            </a:r>
            <a:endParaRPr b="1" sz="1000">
              <a:latin typeface="Lora"/>
              <a:ea typeface="Lora"/>
              <a:cs typeface="Lora"/>
              <a:sym typeface="Lora"/>
            </a:endParaRPr>
          </a:p>
        </p:txBody>
      </p:sp>
      <p:sp>
        <p:nvSpPr>
          <p:cNvPr id="679" name="Google Shape;679;p67"/>
          <p:cNvSpPr/>
          <p:nvPr/>
        </p:nvSpPr>
        <p:spPr>
          <a:xfrm>
            <a:off x="5008238" y="9148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(context words)</a:t>
            </a:r>
            <a:endParaRPr b="1" sz="1000">
              <a:latin typeface="Lora"/>
              <a:ea typeface="Lora"/>
              <a:cs typeface="Lora"/>
              <a:sym typeface="Lora"/>
            </a:endParaRPr>
          </a:p>
        </p:txBody>
      </p:sp>
      <p:cxnSp>
        <p:nvCxnSpPr>
          <p:cNvPr id="680" name="Google Shape;680;p67"/>
          <p:cNvCxnSpPr>
            <a:stCxn id="676" idx="2"/>
            <a:endCxn id="678" idx="0"/>
          </p:cNvCxnSpPr>
          <p:nvPr/>
        </p:nvCxnSpPr>
        <p:spPr>
          <a:xfrm>
            <a:off x="3070963" y="528488"/>
            <a:ext cx="300" cy="342600"/>
          </a:xfrm>
          <a:prstGeom prst="straightConnector1">
            <a:avLst/>
          </a:prstGeom>
          <a:noFill/>
          <a:ln cap="flat" cmpd="sng" w="9525">
            <a:solidFill>
              <a:schemeClr val="dk2"/>
            </a:solidFill>
            <a:prstDash val="solid"/>
            <a:round/>
            <a:headEnd len="med" w="med" type="none"/>
            <a:tailEnd len="med" w="med" type="triangle"/>
          </a:ln>
        </p:spPr>
      </p:cxnSp>
      <p:cxnSp>
        <p:nvCxnSpPr>
          <p:cNvPr id="681" name="Google Shape;681;p67"/>
          <p:cNvCxnSpPr>
            <a:endCxn id="679" idx="0"/>
          </p:cNvCxnSpPr>
          <p:nvPr/>
        </p:nvCxnSpPr>
        <p:spPr>
          <a:xfrm>
            <a:off x="5842538" y="566875"/>
            <a:ext cx="0" cy="348000"/>
          </a:xfrm>
          <a:prstGeom prst="straightConnector1">
            <a:avLst/>
          </a:prstGeom>
          <a:noFill/>
          <a:ln cap="flat" cmpd="sng" w="9525">
            <a:solidFill>
              <a:schemeClr val="dk2"/>
            </a:solidFill>
            <a:prstDash val="solid"/>
            <a:round/>
            <a:headEnd len="med" w="med" type="none"/>
            <a:tailEnd len="med" w="med" type="triangle"/>
          </a:ln>
        </p:spPr>
      </p:cxnSp>
      <p:sp>
        <p:nvSpPr>
          <p:cNvPr id="682" name="Google Shape;682;p67"/>
          <p:cNvSpPr/>
          <p:nvPr/>
        </p:nvSpPr>
        <p:spPr>
          <a:xfrm>
            <a:off x="211026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center vector </a:t>
            </a:r>
            <a:r>
              <a:rPr b="1" i="1" lang="en" sz="1000">
                <a:latin typeface="Lora"/>
                <a:ea typeface="Lora"/>
                <a:cs typeface="Lora"/>
                <a:sym typeface="Lora"/>
              </a:rPr>
              <a:t>v</a:t>
            </a:r>
            <a:r>
              <a:rPr b="1" baseline="-25000" lang="en" sz="1000">
                <a:latin typeface="Lora"/>
                <a:ea typeface="Lora"/>
                <a:cs typeface="Lora"/>
                <a:sym typeface="Lora"/>
              </a:rPr>
              <a:t>c</a:t>
            </a:r>
            <a:r>
              <a:rPr b="1" lang="en" sz="1000">
                <a:latin typeface="Lora"/>
                <a:ea typeface="Lora"/>
                <a:cs typeface="Lora"/>
                <a:sym typeface="Lora"/>
              </a:rPr>
              <a:t> for “doubt” [n_dims]</a:t>
            </a:r>
            <a:endParaRPr b="1" sz="1000">
              <a:latin typeface="Lora"/>
              <a:ea typeface="Lora"/>
              <a:cs typeface="Lora"/>
              <a:sym typeface="Lora"/>
            </a:endParaRPr>
          </a:p>
        </p:txBody>
      </p:sp>
      <p:sp>
        <p:nvSpPr>
          <p:cNvPr id="683" name="Google Shape;683;p67"/>
          <p:cNvSpPr/>
          <p:nvPr/>
        </p:nvSpPr>
        <p:spPr>
          <a:xfrm>
            <a:off x="494591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context vector </a:t>
            </a:r>
            <a:r>
              <a:rPr b="1" i="1" lang="en" sz="1000">
                <a:solidFill>
                  <a:schemeClr val="dk1"/>
                </a:solidFill>
                <a:latin typeface="Lora"/>
                <a:ea typeface="Lora"/>
                <a:cs typeface="Lora"/>
                <a:sym typeface="Lora"/>
              </a:rPr>
              <a:t>u</a:t>
            </a:r>
            <a:r>
              <a:rPr b="1" baseline="-25000" lang="en" sz="1000">
                <a:solidFill>
                  <a:schemeClr val="dk1"/>
                </a:solidFill>
                <a:latin typeface="Lora"/>
                <a:ea typeface="Lora"/>
                <a:cs typeface="Lora"/>
                <a:sym typeface="Lora"/>
              </a:rPr>
              <a:t>n</a:t>
            </a:r>
            <a:r>
              <a:rPr b="1" lang="en" sz="1000">
                <a:latin typeface="Lora"/>
                <a:ea typeface="Lora"/>
                <a:cs typeface="Lora"/>
                <a:sym typeface="Lora"/>
              </a:rPr>
              <a:t> for “apple” [n_dims]</a:t>
            </a:r>
            <a:endParaRPr b="1" sz="1000">
              <a:latin typeface="Lora"/>
              <a:ea typeface="Lora"/>
              <a:cs typeface="Lora"/>
              <a:sym typeface="Lora"/>
            </a:endParaRPr>
          </a:p>
        </p:txBody>
      </p:sp>
      <p:cxnSp>
        <p:nvCxnSpPr>
          <p:cNvPr id="684" name="Google Shape;684;p67"/>
          <p:cNvCxnSpPr>
            <a:endCxn id="682" idx="0"/>
          </p:cNvCxnSpPr>
          <p:nvPr/>
        </p:nvCxnSpPr>
        <p:spPr>
          <a:xfrm>
            <a:off x="3064563"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685" name="Google Shape;685;p67"/>
          <p:cNvCxnSpPr/>
          <p:nvPr/>
        </p:nvCxnSpPr>
        <p:spPr>
          <a:xfrm>
            <a:off x="5839838" y="1396975"/>
            <a:ext cx="5400" cy="2988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67"/>
          <p:cNvSpPr/>
          <p:nvPr/>
        </p:nvSpPr>
        <p:spPr>
          <a:xfrm>
            <a:off x="3490413" y="255553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Merge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(dot product)</a:t>
            </a:r>
            <a:endParaRPr b="1" sz="1000">
              <a:latin typeface="Lora"/>
              <a:ea typeface="Lora"/>
              <a:cs typeface="Lora"/>
              <a:sym typeface="Lora"/>
            </a:endParaRPr>
          </a:p>
        </p:txBody>
      </p:sp>
      <p:cxnSp>
        <p:nvCxnSpPr>
          <p:cNvPr id="687" name="Google Shape;687;p67"/>
          <p:cNvCxnSpPr/>
          <p:nvPr/>
        </p:nvCxnSpPr>
        <p:spPr>
          <a:xfrm>
            <a:off x="3068263" y="2200100"/>
            <a:ext cx="709500" cy="316200"/>
          </a:xfrm>
          <a:prstGeom prst="straightConnector1">
            <a:avLst/>
          </a:prstGeom>
          <a:noFill/>
          <a:ln cap="flat" cmpd="sng" w="9525">
            <a:solidFill>
              <a:schemeClr val="dk2"/>
            </a:solidFill>
            <a:prstDash val="solid"/>
            <a:round/>
            <a:headEnd len="med" w="med" type="none"/>
            <a:tailEnd len="med" w="med" type="triangle"/>
          </a:ln>
        </p:spPr>
      </p:cxnSp>
      <p:cxnSp>
        <p:nvCxnSpPr>
          <p:cNvPr id="688" name="Google Shape;688;p67"/>
          <p:cNvCxnSpPr/>
          <p:nvPr/>
        </p:nvCxnSpPr>
        <p:spPr>
          <a:xfrm flipH="1">
            <a:off x="5097338" y="2200100"/>
            <a:ext cx="747900" cy="316200"/>
          </a:xfrm>
          <a:prstGeom prst="straightConnector1">
            <a:avLst/>
          </a:prstGeom>
          <a:noFill/>
          <a:ln cap="flat" cmpd="sng" w="9525">
            <a:solidFill>
              <a:schemeClr val="dk2"/>
            </a:solidFill>
            <a:prstDash val="solid"/>
            <a:round/>
            <a:headEnd len="med" w="med" type="none"/>
            <a:tailEnd len="med" w="med" type="triangle"/>
          </a:ln>
        </p:spPr>
      </p:cxnSp>
      <p:sp>
        <p:nvSpPr>
          <p:cNvPr id="689" name="Google Shape;689;p67"/>
          <p:cNvSpPr/>
          <p:nvPr/>
        </p:nvSpPr>
        <p:spPr>
          <a:xfrm>
            <a:off x="3365013" y="32223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dot product between the two vectors (scalar)</a:t>
            </a:r>
            <a:endParaRPr b="1" sz="1000">
              <a:latin typeface="Lora"/>
              <a:ea typeface="Lora"/>
              <a:cs typeface="Lora"/>
              <a:sym typeface="Lora"/>
            </a:endParaRPr>
          </a:p>
        </p:txBody>
      </p:sp>
      <p:cxnSp>
        <p:nvCxnSpPr>
          <p:cNvPr id="690" name="Google Shape;690;p67"/>
          <p:cNvCxnSpPr>
            <a:stCxn id="686" idx="2"/>
            <a:endCxn id="689" idx="0"/>
          </p:cNvCxnSpPr>
          <p:nvPr/>
        </p:nvCxnSpPr>
        <p:spPr>
          <a:xfrm>
            <a:off x="4324713" y="3037638"/>
            <a:ext cx="0" cy="184800"/>
          </a:xfrm>
          <a:prstGeom prst="straightConnector1">
            <a:avLst/>
          </a:prstGeom>
          <a:noFill/>
          <a:ln cap="flat" cmpd="sng" w="9525">
            <a:solidFill>
              <a:schemeClr val="dk2"/>
            </a:solidFill>
            <a:prstDash val="solid"/>
            <a:round/>
            <a:headEnd len="med" w="med" type="none"/>
            <a:tailEnd len="med" w="med" type="triangle"/>
          </a:ln>
        </p:spPr>
      </p:cxnSp>
      <p:sp>
        <p:nvSpPr>
          <p:cNvPr id="691" name="Google Shape;691;p67"/>
          <p:cNvSpPr/>
          <p:nvPr/>
        </p:nvSpPr>
        <p:spPr>
          <a:xfrm>
            <a:off x="3541913" y="385738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Sigmoid layer (or </a:t>
            </a:r>
            <a:r>
              <a:rPr b="1" i="1" lang="en" sz="1000">
                <a:latin typeface="Lora"/>
                <a:ea typeface="Lora"/>
                <a:cs typeface="Lora"/>
                <a:sym typeface="Lora"/>
              </a:rPr>
              <a:t>activation</a:t>
            </a:r>
            <a:r>
              <a:rPr b="1" lang="en" sz="1000">
                <a:latin typeface="Lora"/>
                <a:ea typeface="Lora"/>
                <a:cs typeface="Lora"/>
                <a:sym typeface="Lora"/>
              </a:rPr>
              <a:t> layer)</a:t>
            </a:r>
            <a:endParaRPr b="1" sz="1000">
              <a:latin typeface="Lora"/>
              <a:ea typeface="Lora"/>
              <a:cs typeface="Lora"/>
              <a:sym typeface="Lora"/>
            </a:endParaRPr>
          </a:p>
        </p:txBody>
      </p:sp>
      <p:cxnSp>
        <p:nvCxnSpPr>
          <p:cNvPr id="692" name="Google Shape;692;p67"/>
          <p:cNvCxnSpPr>
            <a:stCxn id="689" idx="2"/>
          </p:cNvCxnSpPr>
          <p:nvPr/>
        </p:nvCxnSpPr>
        <p:spPr>
          <a:xfrm flipH="1">
            <a:off x="4322613" y="370440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693" name="Google Shape;693;p67"/>
          <p:cNvSpPr/>
          <p:nvPr/>
        </p:nvSpPr>
        <p:spPr>
          <a:xfrm>
            <a:off x="3490413" y="44925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    output: </a:t>
            </a:r>
            <a:endParaRPr b="1" sz="1000">
              <a:latin typeface="Lora"/>
              <a:ea typeface="Lora"/>
              <a:cs typeface="Lora"/>
              <a:sym typeface="Lora"/>
            </a:endParaRPr>
          </a:p>
        </p:txBody>
      </p:sp>
      <p:pic>
        <p:nvPicPr>
          <p:cNvPr id="694" name="Google Shape;694;p67" title="[0,0,0,&quot;https://www.codecogs.com/eqnedit.php?latex=%5Csigma(%7Bu_%7Bn%7D%7D%5E%7BT%7Dv_%7Bc%7D)#0&quot;]"/>
          <p:cNvPicPr preferRelativeResize="0"/>
          <p:nvPr/>
        </p:nvPicPr>
        <p:blipFill>
          <a:blip r:embed="rId3">
            <a:alphaModFix/>
          </a:blip>
          <a:stretch>
            <a:fillRect/>
          </a:stretch>
        </p:blipFill>
        <p:spPr>
          <a:xfrm>
            <a:off x="4232150" y="4613242"/>
            <a:ext cx="776101" cy="240609"/>
          </a:xfrm>
          <a:prstGeom prst="rect">
            <a:avLst/>
          </a:prstGeom>
          <a:noFill/>
          <a:ln>
            <a:noFill/>
          </a:ln>
        </p:spPr>
      </p:pic>
      <p:cxnSp>
        <p:nvCxnSpPr>
          <p:cNvPr id="695" name="Google Shape;695;p67"/>
          <p:cNvCxnSpPr/>
          <p:nvPr/>
        </p:nvCxnSpPr>
        <p:spPr>
          <a:xfrm flipH="1">
            <a:off x="4322613" y="433935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696" name="Google Shape;696;p67"/>
          <p:cNvSpPr txBox="1"/>
          <p:nvPr/>
        </p:nvSpPr>
        <p:spPr>
          <a:xfrm>
            <a:off x="344800" y="788875"/>
            <a:ext cx="1668600" cy="954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Use this information to update the network weights. We will see next week how this </a:t>
            </a:r>
            <a:r>
              <a:rPr b="1" i="1" lang="en" sz="1000">
                <a:solidFill>
                  <a:srgbClr val="FF0000"/>
                </a:solidFill>
                <a:latin typeface="Lora"/>
                <a:ea typeface="Lora"/>
                <a:cs typeface="Lora"/>
                <a:sym typeface="Lora"/>
              </a:rPr>
              <a:t>update</a:t>
            </a:r>
            <a:r>
              <a:rPr b="1" lang="en" sz="1000">
                <a:solidFill>
                  <a:srgbClr val="FF0000"/>
                </a:solidFill>
                <a:latin typeface="Lora"/>
                <a:ea typeface="Lora"/>
                <a:cs typeface="Lora"/>
                <a:sym typeface="Lora"/>
              </a:rPr>
              <a:t> is performed!</a:t>
            </a:r>
            <a:endParaRPr b="1" sz="1000">
              <a:solidFill>
                <a:srgbClr val="FF0000"/>
              </a:solidFill>
              <a:latin typeface="Lora"/>
              <a:ea typeface="Lora"/>
              <a:cs typeface="Lora"/>
              <a:sym typeface="Lora"/>
            </a:endParaRPr>
          </a:p>
        </p:txBody>
      </p:sp>
      <p:cxnSp>
        <p:nvCxnSpPr>
          <p:cNvPr id="697" name="Google Shape;697;p67"/>
          <p:cNvCxnSpPr>
            <a:endCxn id="696" idx="2"/>
          </p:cNvCxnSpPr>
          <p:nvPr/>
        </p:nvCxnSpPr>
        <p:spPr>
          <a:xfrm rot="10800000">
            <a:off x="1179100" y="1743175"/>
            <a:ext cx="13800" cy="2807400"/>
          </a:xfrm>
          <a:prstGeom prst="straightConnector1">
            <a:avLst/>
          </a:prstGeom>
          <a:noFill/>
          <a:ln cap="flat" cmpd="sng" w="9525">
            <a:solidFill>
              <a:srgbClr val="FF0000"/>
            </a:solidFill>
            <a:prstDash val="solid"/>
            <a:round/>
            <a:headEnd len="med" w="med" type="none"/>
            <a:tailEnd len="med" w="med" type="triangle"/>
          </a:ln>
        </p:spPr>
      </p:cxnSp>
      <p:cxnSp>
        <p:nvCxnSpPr>
          <p:cNvPr id="698" name="Google Shape;698;p67"/>
          <p:cNvCxnSpPr>
            <a:endCxn id="678" idx="1"/>
          </p:cNvCxnSpPr>
          <p:nvPr/>
        </p:nvCxnSpPr>
        <p:spPr>
          <a:xfrm flipH="1" rot="10800000">
            <a:off x="2017238" y="1112125"/>
            <a:ext cx="219600" cy="6900"/>
          </a:xfrm>
          <a:prstGeom prst="straightConnector1">
            <a:avLst/>
          </a:prstGeom>
          <a:noFill/>
          <a:ln cap="flat" cmpd="sng" w="9525">
            <a:solidFill>
              <a:srgbClr val="FF0000"/>
            </a:solidFill>
            <a:prstDash val="solid"/>
            <a:round/>
            <a:headEnd len="med" w="med" type="none"/>
            <a:tailEnd len="med" w="med" type="triangle"/>
          </a:ln>
        </p:spPr>
      </p:cxnSp>
      <p:sp>
        <p:nvSpPr>
          <p:cNvPr id="699" name="Google Shape;699;p67"/>
          <p:cNvSpPr txBox="1"/>
          <p:nvPr/>
        </p:nvSpPr>
        <p:spPr>
          <a:xfrm>
            <a:off x="235950" y="4564200"/>
            <a:ext cx="28353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Based on this (for positive and negative examples), compute the </a:t>
            </a:r>
            <a:r>
              <a:rPr b="1" i="1" lang="en" sz="1000">
                <a:solidFill>
                  <a:srgbClr val="FF0000"/>
                </a:solidFill>
                <a:latin typeface="Lora"/>
                <a:ea typeface="Lora"/>
                <a:cs typeface="Lora"/>
                <a:sym typeface="Lora"/>
              </a:rPr>
              <a:t>loss </a:t>
            </a:r>
            <a:r>
              <a:rPr b="1" lang="en" sz="1000">
                <a:solidFill>
                  <a:srgbClr val="FF0000"/>
                </a:solidFill>
                <a:latin typeface="Lora"/>
                <a:ea typeface="Lora"/>
                <a:cs typeface="Lora"/>
                <a:sym typeface="Lora"/>
              </a:rPr>
              <a:t>L</a:t>
            </a:r>
            <a:endParaRPr b="1" sz="1000">
              <a:solidFill>
                <a:srgbClr val="FF0000"/>
              </a:solidFill>
              <a:latin typeface="Lora"/>
              <a:ea typeface="Lora"/>
              <a:cs typeface="Lora"/>
              <a:sym typeface="Lora"/>
            </a:endParaRPr>
          </a:p>
        </p:txBody>
      </p:sp>
      <p:cxnSp>
        <p:nvCxnSpPr>
          <p:cNvPr id="700" name="Google Shape;700;p67"/>
          <p:cNvCxnSpPr>
            <a:endCxn id="699" idx="3"/>
          </p:cNvCxnSpPr>
          <p:nvPr/>
        </p:nvCxnSpPr>
        <p:spPr>
          <a:xfrm flipH="1">
            <a:off x="3071250" y="4733400"/>
            <a:ext cx="419100" cy="7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cxnSp>
        <p:nvCxnSpPr>
          <p:cNvPr id="705" name="Google Shape;705;p68"/>
          <p:cNvCxnSpPr>
            <a:endCxn id="706" idx="1"/>
          </p:cNvCxnSpPr>
          <p:nvPr/>
        </p:nvCxnSpPr>
        <p:spPr>
          <a:xfrm flipH="1" rot="10800000">
            <a:off x="2017200" y="1112125"/>
            <a:ext cx="4939800" cy="6900"/>
          </a:xfrm>
          <a:prstGeom prst="straightConnector1">
            <a:avLst/>
          </a:prstGeom>
          <a:noFill/>
          <a:ln cap="flat" cmpd="sng" w="9525">
            <a:solidFill>
              <a:srgbClr val="FF0000"/>
            </a:solidFill>
            <a:prstDash val="solid"/>
            <a:round/>
            <a:headEnd len="med" w="med" type="none"/>
            <a:tailEnd len="med" w="med" type="triangle"/>
          </a:ln>
        </p:spPr>
      </p:cxnSp>
      <p:sp>
        <p:nvSpPr>
          <p:cNvPr id="707" name="Google Shape;707;p68"/>
          <p:cNvSpPr txBox="1"/>
          <p:nvPr/>
        </p:nvSpPr>
        <p:spPr>
          <a:xfrm>
            <a:off x="2477188" y="211088"/>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doubt: 50</a:t>
            </a:r>
            <a:endParaRPr b="1" sz="1000">
              <a:latin typeface="Lora"/>
              <a:ea typeface="Lora"/>
              <a:cs typeface="Lora"/>
              <a:sym typeface="Lora"/>
            </a:endParaRPr>
          </a:p>
        </p:txBody>
      </p:sp>
      <p:sp>
        <p:nvSpPr>
          <p:cNvPr id="708" name="Google Shape;708;p68"/>
          <p:cNvSpPr txBox="1"/>
          <p:nvPr/>
        </p:nvSpPr>
        <p:spPr>
          <a:xfrm>
            <a:off x="5307563" y="249625"/>
            <a:ext cx="7761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apple: 4</a:t>
            </a:r>
            <a:endParaRPr b="1" sz="1000">
              <a:latin typeface="Lora"/>
              <a:ea typeface="Lora"/>
              <a:cs typeface="Lora"/>
              <a:sym typeface="Lora"/>
            </a:endParaRPr>
          </a:p>
        </p:txBody>
      </p:sp>
      <p:sp>
        <p:nvSpPr>
          <p:cNvPr id="709" name="Google Shape;709;p68"/>
          <p:cNvSpPr/>
          <p:nvPr/>
        </p:nvSpPr>
        <p:spPr>
          <a:xfrm>
            <a:off x="2953363" y="211088"/>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0" name="Google Shape;710;p68"/>
          <p:cNvSpPr/>
          <p:nvPr/>
        </p:nvSpPr>
        <p:spPr>
          <a:xfrm>
            <a:off x="5724938" y="249625"/>
            <a:ext cx="235200" cy="31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1" name="Google Shape;711;p68"/>
          <p:cNvSpPr/>
          <p:nvPr/>
        </p:nvSpPr>
        <p:spPr>
          <a:xfrm>
            <a:off x="2236838" y="8710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(center words)</a:t>
            </a:r>
            <a:endParaRPr b="1" sz="1000">
              <a:latin typeface="Lora"/>
              <a:ea typeface="Lora"/>
              <a:cs typeface="Lora"/>
              <a:sym typeface="Lora"/>
            </a:endParaRPr>
          </a:p>
        </p:txBody>
      </p:sp>
      <p:sp>
        <p:nvSpPr>
          <p:cNvPr id="712" name="Google Shape;712;p68"/>
          <p:cNvSpPr/>
          <p:nvPr/>
        </p:nvSpPr>
        <p:spPr>
          <a:xfrm>
            <a:off x="5008238" y="914875"/>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Embedding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(context words)</a:t>
            </a:r>
            <a:endParaRPr b="1" sz="1000">
              <a:latin typeface="Lora"/>
              <a:ea typeface="Lora"/>
              <a:cs typeface="Lora"/>
              <a:sym typeface="Lora"/>
            </a:endParaRPr>
          </a:p>
        </p:txBody>
      </p:sp>
      <p:cxnSp>
        <p:nvCxnSpPr>
          <p:cNvPr id="713" name="Google Shape;713;p68"/>
          <p:cNvCxnSpPr>
            <a:stCxn id="709" idx="2"/>
            <a:endCxn id="711" idx="0"/>
          </p:cNvCxnSpPr>
          <p:nvPr/>
        </p:nvCxnSpPr>
        <p:spPr>
          <a:xfrm>
            <a:off x="3070963" y="528488"/>
            <a:ext cx="300" cy="342600"/>
          </a:xfrm>
          <a:prstGeom prst="straightConnector1">
            <a:avLst/>
          </a:prstGeom>
          <a:noFill/>
          <a:ln cap="flat" cmpd="sng" w="9525">
            <a:solidFill>
              <a:schemeClr val="dk2"/>
            </a:solidFill>
            <a:prstDash val="solid"/>
            <a:round/>
            <a:headEnd len="med" w="med" type="none"/>
            <a:tailEnd len="med" w="med" type="triangle"/>
          </a:ln>
        </p:spPr>
      </p:cxnSp>
      <p:cxnSp>
        <p:nvCxnSpPr>
          <p:cNvPr id="714" name="Google Shape;714;p68"/>
          <p:cNvCxnSpPr>
            <a:endCxn id="712" idx="0"/>
          </p:cNvCxnSpPr>
          <p:nvPr/>
        </p:nvCxnSpPr>
        <p:spPr>
          <a:xfrm>
            <a:off x="5842538" y="566875"/>
            <a:ext cx="0" cy="348000"/>
          </a:xfrm>
          <a:prstGeom prst="straightConnector1">
            <a:avLst/>
          </a:prstGeom>
          <a:noFill/>
          <a:ln cap="flat" cmpd="sng" w="9525">
            <a:solidFill>
              <a:schemeClr val="dk2"/>
            </a:solidFill>
            <a:prstDash val="solid"/>
            <a:round/>
            <a:headEnd len="med" w="med" type="none"/>
            <a:tailEnd len="med" w="med" type="triangle"/>
          </a:ln>
        </p:spPr>
      </p:cxnSp>
      <p:sp>
        <p:nvSpPr>
          <p:cNvPr id="715" name="Google Shape;715;p68"/>
          <p:cNvSpPr/>
          <p:nvPr/>
        </p:nvSpPr>
        <p:spPr>
          <a:xfrm>
            <a:off x="211026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center vector </a:t>
            </a:r>
            <a:r>
              <a:rPr b="1" i="1" lang="en" sz="1000">
                <a:latin typeface="Lora"/>
                <a:ea typeface="Lora"/>
                <a:cs typeface="Lora"/>
                <a:sym typeface="Lora"/>
              </a:rPr>
              <a:t>v</a:t>
            </a:r>
            <a:r>
              <a:rPr b="1" baseline="-25000" lang="en" sz="1000">
                <a:latin typeface="Lora"/>
                <a:ea typeface="Lora"/>
                <a:cs typeface="Lora"/>
                <a:sym typeface="Lora"/>
              </a:rPr>
              <a:t>c</a:t>
            </a:r>
            <a:r>
              <a:rPr b="1" lang="en" sz="1000">
                <a:latin typeface="Lora"/>
                <a:ea typeface="Lora"/>
                <a:cs typeface="Lora"/>
                <a:sym typeface="Lora"/>
              </a:rPr>
              <a:t> for “doubt” [n_dims]</a:t>
            </a:r>
            <a:endParaRPr b="1" sz="1000">
              <a:latin typeface="Lora"/>
              <a:ea typeface="Lora"/>
              <a:cs typeface="Lora"/>
              <a:sym typeface="Lora"/>
            </a:endParaRPr>
          </a:p>
        </p:txBody>
      </p:sp>
      <p:sp>
        <p:nvSpPr>
          <p:cNvPr id="716" name="Google Shape;716;p68"/>
          <p:cNvSpPr/>
          <p:nvPr/>
        </p:nvSpPr>
        <p:spPr>
          <a:xfrm>
            <a:off x="4945913" y="1695775"/>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context vector </a:t>
            </a:r>
            <a:r>
              <a:rPr b="1" i="1" lang="en" sz="1000">
                <a:solidFill>
                  <a:schemeClr val="dk1"/>
                </a:solidFill>
                <a:latin typeface="Lora"/>
                <a:ea typeface="Lora"/>
                <a:cs typeface="Lora"/>
                <a:sym typeface="Lora"/>
              </a:rPr>
              <a:t>u</a:t>
            </a:r>
            <a:r>
              <a:rPr b="1" baseline="-25000" lang="en" sz="1000">
                <a:solidFill>
                  <a:schemeClr val="dk1"/>
                </a:solidFill>
                <a:latin typeface="Lora"/>
                <a:ea typeface="Lora"/>
                <a:cs typeface="Lora"/>
                <a:sym typeface="Lora"/>
              </a:rPr>
              <a:t>n</a:t>
            </a:r>
            <a:r>
              <a:rPr b="1" lang="en" sz="1000">
                <a:latin typeface="Lora"/>
                <a:ea typeface="Lora"/>
                <a:cs typeface="Lora"/>
                <a:sym typeface="Lora"/>
              </a:rPr>
              <a:t> for “apple” [n_dims]</a:t>
            </a:r>
            <a:endParaRPr b="1" sz="1000">
              <a:latin typeface="Lora"/>
              <a:ea typeface="Lora"/>
              <a:cs typeface="Lora"/>
              <a:sym typeface="Lora"/>
            </a:endParaRPr>
          </a:p>
        </p:txBody>
      </p:sp>
      <p:cxnSp>
        <p:nvCxnSpPr>
          <p:cNvPr id="717" name="Google Shape;717;p68"/>
          <p:cNvCxnSpPr>
            <a:endCxn id="715" idx="0"/>
          </p:cNvCxnSpPr>
          <p:nvPr/>
        </p:nvCxnSpPr>
        <p:spPr>
          <a:xfrm>
            <a:off x="3064563" y="1396975"/>
            <a:ext cx="5400" cy="298800"/>
          </a:xfrm>
          <a:prstGeom prst="straightConnector1">
            <a:avLst/>
          </a:prstGeom>
          <a:noFill/>
          <a:ln cap="flat" cmpd="sng" w="9525">
            <a:solidFill>
              <a:schemeClr val="dk2"/>
            </a:solidFill>
            <a:prstDash val="solid"/>
            <a:round/>
            <a:headEnd len="med" w="med" type="none"/>
            <a:tailEnd len="med" w="med" type="triangle"/>
          </a:ln>
        </p:spPr>
      </p:cxnSp>
      <p:cxnSp>
        <p:nvCxnSpPr>
          <p:cNvPr id="718" name="Google Shape;718;p68"/>
          <p:cNvCxnSpPr/>
          <p:nvPr/>
        </p:nvCxnSpPr>
        <p:spPr>
          <a:xfrm>
            <a:off x="5839838" y="1396975"/>
            <a:ext cx="5400" cy="298800"/>
          </a:xfrm>
          <a:prstGeom prst="straightConnector1">
            <a:avLst/>
          </a:prstGeom>
          <a:noFill/>
          <a:ln cap="flat" cmpd="sng" w="9525">
            <a:solidFill>
              <a:schemeClr val="dk2"/>
            </a:solidFill>
            <a:prstDash val="solid"/>
            <a:round/>
            <a:headEnd len="med" w="med" type="none"/>
            <a:tailEnd len="med" w="med" type="triangle"/>
          </a:ln>
        </p:spPr>
      </p:cxnSp>
      <p:sp>
        <p:nvSpPr>
          <p:cNvPr id="719" name="Google Shape;719;p68"/>
          <p:cNvSpPr/>
          <p:nvPr/>
        </p:nvSpPr>
        <p:spPr>
          <a:xfrm>
            <a:off x="3490413" y="255553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Merge layer </a:t>
            </a:r>
            <a:endParaRPr b="1" sz="1000">
              <a:latin typeface="Lora"/>
              <a:ea typeface="Lora"/>
              <a:cs typeface="Lora"/>
              <a:sym typeface="Lora"/>
            </a:endParaRPr>
          </a:p>
          <a:p>
            <a:pPr indent="0" lvl="0" marL="0" rtl="0" algn="ctr">
              <a:spcBef>
                <a:spcPts val="0"/>
              </a:spcBef>
              <a:spcAft>
                <a:spcPts val="0"/>
              </a:spcAft>
              <a:buNone/>
            </a:pPr>
            <a:r>
              <a:rPr b="1" lang="en" sz="1000">
                <a:latin typeface="Lora"/>
                <a:ea typeface="Lora"/>
                <a:cs typeface="Lora"/>
                <a:sym typeface="Lora"/>
              </a:rPr>
              <a:t>(dot product)</a:t>
            </a:r>
            <a:endParaRPr b="1" sz="1000">
              <a:latin typeface="Lora"/>
              <a:ea typeface="Lora"/>
              <a:cs typeface="Lora"/>
              <a:sym typeface="Lora"/>
            </a:endParaRPr>
          </a:p>
        </p:txBody>
      </p:sp>
      <p:cxnSp>
        <p:nvCxnSpPr>
          <p:cNvPr id="720" name="Google Shape;720;p68"/>
          <p:cNvCxnSpPr/>
          <p:nvPr/>
        </p:nvCxnSpPr>
        <p:spPr>
          <a:xfrm>
            <a:off x="3068263" y="2200100"/>
            <a:ext cx="709500" cy="316200"/>
          </a:xfrm>
          <a:prstGeom prst="straightConnector1">
            <a:avLst/>
          </a:prstGeom>
          <a:noFill/>
          <a:ln cap="flat" cmpd="sng" w="9525">
            <a:solidFill>
              <a:schemeClr val="dk2"/>
            </a:solidFill>
            <a:prstDash val="solid"/>
            <a:round/>
            <a:headEnd len="med" w="med" type="none"/>
            <a:tailEnd len="med" w="med" type="triangle"/>
          </a:ln>
        </p:spPr>
      </p:cxnSp>
      <p:cxnSp>
        <p:nvCxnSpPr>
          <p:cNvPr id="721" name="Google Shape;721;p68"/>
          <p:cNvCxnSpPr/>
          <p:nvPr/>
        </p:nvCxnSpPr>
        <p:spPr>
          <a:xfrm flipH="1">
            <a:off x="5097338" y="2200100"/>
            <a:ext cx="747900" cy="316200"/>
          </a:xfrm>
          <a:prstGeom prst="straightConnector1">
            <a:avLst/>
          </a:prstGeom>
          <a:noFill/>
          <a:ln cap="flat" cmpd="sng" w="9525">
            <a:solidFill>
              <a:schemeClr val="dk2"/>
            </a:solidFill>
            <a:prstDash val="solid"/>
            <a:round/>
            <a:headEnd len="med" w="med" type="none"/>
            <a:tailEnd len="med" w="med" type="triangle"/>
          </a:ln>
        </p:spPr>
      </p:cxnSp>
      <p:sp>
        <p:nvSpPr>
          <p:cNvPr id="722" name="Google Shape;722;p68"/>
          <p:cNvSpPr/>
          <p:nvPr/>
        </p:nvSpPr>
        <p:spPr>
          <a:xfrm>
            <a:off x="3365013" y="32223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dot product between the two vectors (scalar)</a:t>
            </a:r>
            <a:endParaRPr b="1" sz="1000">
              <a:latin typeface="Lora"/>
              <a:ea typeface="Lora"/>
              <a:cs typeface="Lora"/>
              <a:sym typeface="Lora"/>
            </a:endParaRPr>
          </a:p>
        </p:txBody>
      </p:sp>
      <p:cxnSp>
        <p:nvCxnSpPr>
          <p:cNvPr id="723" name="Google Shape;723;p68"/>
          <p:cNvCxnSpPr>
            <a:stCxn id="719" idx="2"/>
            <a:endCxn id="722" idx="0"/>
          </p:cNvCxnSpPr>
          <p:nvPr/>
        </p:nvCxnSpPr>
        <p:spPr>
          <a:xfrm>
            <a:off x="4324713" y="3037638"/>
            <a:ext cx="0" cy="184800"/>
          </a:xfrm>
          <a:prstGeom prst="straightConnector1">
            <a:avLst/>
          </a:prstGeom>
          <a:noFill/>
          <a:ln cap="flat" cmpd="sng" w="9525">
            <a:solidFill>
              <a:schemeClr val="dk2"/>
            </a:solidFill>
            <a:prstDash val="solid"/>
            <a:round/>
            <a:headEnd len="med" w="med" type="none"/>
            <a:tailEnd len="med" w="med" type="triangle"/>
          </a:ln>
        </p:spPr>
      </p:cxnSp>
      <p:sp>
        <p:nvSpPr>
          <p:cNvPr id="724" name="Google Shape;724;p68"/>
          <p:cNvSpPr/>
          <p:nvPr/>
        </p:nvSpPr>
        <p:spPr>
          <a:xfrm>
            <a:off x="3541913" y="3857388"/>
            <a:ext cx="16686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ora"/>
                <a:ea typeface="Lora"/>
                <a:cs typeface="Lora"/>
                <a:sym typeface="Lora"/>
              </a:rPr>
              <a:t>Sigmoid layer (or </a:t>
            </a:r>
            <a:r>
              <a:rPr b="1" i="1" lang="en" sz="1000">
                <a:latin typeface="Lora"/>
                <a:ea typeface="Lora"/>
                <a:cs typeface="Lora"/>
                <a:sym typeface="Lora"/>
              </a:rPr>
              <a:t>activation</a:t>
            </a:r>
            <a:r>
              <a:rPr b="1" lang="en" sz="1000">
                <a:latin typeface="Lora"/>
                <a:ea typeface="Lora"/>
                <a:cs typeface="Lora"/>
                <a:sym typeface="Lora"/>
              </a:rPr>
              <a:t> layer)</a:t>
            </a:r>
            <a:endParaRPr b="1" sz="1000">
              <a:latin typeface="Lora"/>
              <a:ea typeface="Lora"/>
              <a:cs typeface="Lora"/>
              <a:sym typeface="Lora"/>
            </a:endParaRPr>
          </a:p>
        </p:txBody>
      </p:sp>
      <p:cxnSp>
        <p:nvCxnSpPr>
          <p:cNvPr id="725" name="Google Shape;725;p68"/>
          <p:cNvCxnSpPr>
            <a:stCxn id="722" idx="2"/>
          </p:cNvCxnSpPr>
          <p:nvPr/>
        </p:nvCxnSpPr>
        <p:spPr>
          <a:xfrm flipH="1">
            <a:off x="4322613" y="370440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726" name="Google Shape;726;p68"/>
          <p:cNvSpPr/>
          <p:nvPr/>
        </p:nvSpPr>
        <p:spPr>
          <a:xfrm>
            <a:off x="3490413" y="4492500"/>
            <a:ext cx="1919400" cy="48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    output: </a:t>
            </a:r>
            <a:endParaRPr b="1" sz="1000">
              <a:latin typeface="Lora"/>
              <a:ea typeface="Lora"/>
              <a:cs typeface="Lora"/>
              <a:sym typeface="Lora"/>
            </a:endParaRPr>
          </a:p>
        </p:txBody>
      </p:sp>
      <p:pic>
        <p:nvPicPr>
          <p:cNvPr id="727" name="Google Shape;727;p68" title="[0,0,0,&quot;https://www.codecogs.com/eqnedit.php?latex=%5Csigma(%7Bu_%7Bn%7D%7D%5E%7BT%7Dv_%7Bc%7D)#0&quot;]"/>
          <p:cNvPicPr preferRelativeResize="0"/>
          <p:nvPr/>
        </p:nvPicPr>
        <p:blipFill>
          <a:blip r:embed="rId3">
            <a:alphaModFix/>
          </a:blip>
          <a:stretch>
            <a:fillRect/>
          </a:stretch>
        </p:blipFill>
        <p:spPr>
          <a:xfrm>
            <a:off x="4232150" y="4613242"/>
            <a:ext cx="776101" cy="240609"/>
          </a:xfrm>
          <a:prstGeom prst="rect">
            <a:avLst/>
          </a:prstGeom>
          <a:noFill/>
          <a:ln>
            <a:noFill/>
          </a:ln>
        </p:spPr>
      </p:pic>
      <p:cxnSp>
        <p:nvCxnSpPr>
          <p:cNvPr id="728" name="Google Shape;728;p68"/>
          <p:cNvCxnSpPr/>
          <p:nvPr/>
        </p:nvCxnSpPr>
        <p:spPr>
          <a:xfrm flipH="1">
            <a:off x="4322613" y="4339350"/>
            <a:ext cx="2100" cy="153000"/>
          </a:xfrm>
          <a:prstGeom prst="straightConnector1">
            <a:avLst/>
          </a:prstGeom>
          <a:noFill/>
          <a:ln cap="flat" cmpd="sng" w="9525">
            <a:solidFill>
              <a:schemeClr val="dk2"/>
            </a:solidFill>
            <a:prstDash val="solid"/>
            <a:round/>
            <a:headEnd len="med" w="med" type="none"/>
            <a:tailEnd len="med" w="med" type="triangle"/>
          </a:ln>
        </p:spPr>
      </p:cxnSp>
      <p:sp>
        <p:nvSpPr>
          <p:cNvPr id="729" name="Google Shape;729;p68"/>
          <p:cNvSpPr txBox="1"/>
          <p:nvPr/>
        </p:nvSpPr>
        <p:spPr>
          <a:xfrm>
            <a:off x="344800" y="788875"/>
            <a:ext cx="1668600" cy="954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Use this information to update the network weights. We will see next week how this </a:t>
            </a:r>
            <a:r>
              <a:rPr b="1" i="1" lang="en" sz="1000">
                <a:solidFill>
                  <a:srgbClr val="FF0000"/>
                </a:solidFill>
                <a:latin typeface="Lora"/>
                <a:ea typeface="Lora"/>
                <a:cs typeface="Lora"/>
                <a:sym typeface="Lora"/>
              </a:rPr>
              <a:t>update</a:t>
            </a:r>
            <a:r>
              <a:rPr b="1" lang="en" sz="1000">
                <a:solidFill>
                  <a:srgbClr val="FF0000"/>
                </a:solidFill>
                <a:latin typeface="Lora"/>
                <a:ea typeface="Lora"/>
                <a:cs typeface="Lora"/>
                <a:sym typeface="Lora"/>
              </a:rPr>
              <a:t> is performed!</a:t>
            </a:r>
            <a:endParaRPr b="1" sz="1000">
              <a:solidFill>
                <a:srgbClr val="FF0000"/>
              </a:solidFill>
              <a:latin typeface="Lora"/>
              <a:ea typeface="Lora"/>
              <a:cs typeface="Lora"/>
              <a:sym typeface="Lora"/>
            </a:endParaRPr>
          </a:p>
        </p:txBody>
      </p:sp>
      <p:cxnSp>
        <p:nvCxnSpPr>
          <p:cNvPr id="730" name="Google Shape;730;p68"/>
          <p:cNvCxnSpPr>
            <a:endCxn id="729" idx="2"/>
          </p:cNvCxnSpPr>
          <p:nvPr/>
        </p:nvCxnSpPr>
        <p:spPr>
          <a:xfrm flipH="1" rot="10800000">
            <a:off x="1178500" y="1743175"/>
            <a:ext cx="600" cy="2798100"/>
          </a:xfrm>
          <a:prstGeom prst="straightConnector1">
            <a:avLst/>
          </a:prstGeom>
          <a:noFill/>
          <a:ln cap="flat" cmpd="sng" w="9525">
            <a:solidFill>
              <a:srgbClr val="FF0000"/>
            </a:solidFill>
            <a:prstDash val="solid"/>
            <a:round/>
            <a:headEnd len="med" w="med" type="none"/>
            <a:tailEnd len="med" w="med" type="triangle"/>
          </a:ln>
        </p:spPr>
      </p:cxnSp>
      <p:sp>
        <p:nvSpPr>
          <p:cNvPr id="706" name="Google Shape;706;p68"/>
          <p:cNvSpPr txBox="1"/>
          <p:nvPr/>
        </p:nvSpPr>
        <p:spPr>
          <a:xfrm>
            <a:off x="6957000" y="558025"/>
            <a:ext cx="1919400" cy="1108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At the end of this iterative process, U and V will be our word vectors (generally, the vector for a word is obtained by averaging its U and V vectors)</a:t>
            </a:r>
            <a:endParaRPr b="1" sz="1000">
              <a:solidFill>
                <a:srgbClr val="FF0000"/>
              </a:solidFill>
              <a:latin typeface="Lora"/>
              <a:ea typeface="Lora"/>
              <a:cs typeface="Lora"/>
              <a:sym typeface="Lora"/>
            </a:endParaRPr>
          </a:p>
        </p:txBody>
      </p:sp>
      <p:sp>
        <p:nvSpPr>
          <p:cNvPr id="731" name="Google Shape;731;p68"/>
          <p:cNvSpPr txBox="1"/>
          <p:nvPr/>
        </p:nvSpPr>
        <p:spPr>
          <a:xfrm>
            <a:off x="6957000" y="1743175"/>
            <a:ext cx="1919400" cy="800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Pretrained vectors are available online, e.g., through packages like </a:t>
            </a:r>
            <a:r>
              <a:rPr b="1" i="1" lang="en" sz="1000">
                <a:solidFill>
                  <a:srgbClr val="FF0000"/>
                </a:solidFill>
                <a:latin typeface="Lora"/>
                <a:ea typeface="Lora"/>
                <a:cs typeface="Lora"/>
                <a:sym typeface="Lora"/>
              </a:rPr>
              <a:t>gensim</a:t>
            </a:r>
            <a:endParaRPr b="1" i="1" sz="1000">
              <a:solidFill>
                <a:srgbClr val="FF0000"/>
              </a:solidFill>
              <a:latin typeface="Lora"/>
              <a:ea typeface="Lora"/>
              <a:cs typeface="Lora"/>
              <a:sym typeface="Lora"/>
            </a:endParaRPr>
          </a:p>
        </p:txBody>
      </p:sp>
      <p:sp>
        <p:nvSpPr>
          <p:cNvPr id="732" name="Google Shape;732;p68"/>
          <p:cNvSpPr txBox="1"/>
          <p:nvPr/>
        </p:nvSpPr>
        <p:spPr>
          <a:xfrm>
            <a:off x="235950" y="4564200"/>
            <a:ext cx="2835300" cy="4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F0000"/>
                </a:solidFill>
                <a:latin typeface="Lora"/>
                <a:ea typeface="Lora"/>
                <a:cs typeface="Lora"/>
                <a:sym typeface="Lora"/>
              </a:rPr>
              <a:t>Based on this (for positive and negative examples), compute the </a:t>
            </a:r>
            <a:r>
              <a:rPr b="1" i="1" lang="en" sz="1000">
                <a:solidFill>
                  <a:srgbClr val="FF0000"/>
                </a:solidFill>
                <a:latin typeface="Lora"/>
                <a:ea typeface="Lora"/>
                <a:cs typeface="Lora"/>
                <a:sym typeface="Lora"/>
              </a:rPr>
              <a:t>loss </a:t>
            </a:r>
            <a:r>
              <a:rPr b="1" lang="en" sz="1000">
                <a:solidFill>
                  <a:srgbClr val="FF0000"/>
                </a:solidFill>
                <a:latin typeface="Lora"/>
                <a:ea typeface="Lora"/>
                <a:cs typeface="Lora"/>
                <a:sym typeface="Lora"/>
              </a:rPr>
              <a:t>L</a:t>
            </a:r>
            <a:endParaRPr b="1" sz="1000">
              <a:solidFill>
                <a:srgbClr val="FF0000"/>
              </a:solidFill>
              <a:latin typeface="Lora"/>
              <a:ea typeface="Lora"/>
              <a:cs typeface="Lora"/>
              <a:sym typeface="Lora"/>
            </a:endParaRPr>
          </a:p>
        </p:txBody>
      </p:sp>
      <p:cxnSp>
        <p:nvCxnSpPr>
          <p:cNvPr id="733" name="Google Shape;733;p68"/>
          <p:cNvCxnSpPr>
            <a:endCxn id="732" idx="3"/>
          </p:cNvCxnSpPr>
          <p:nvPr/>
        </p:nvCxnSpPr>
        <p:spPr>
          <a:xfrm flipH="1">
            <a:off x="3071250" y="4733400"/>
            <a:ext cx="419100" cy="7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9"/>
          <p:cNvSpPr txBox="1"/>
          <p:nvPr>
            <p:ph type="title"/>
          </p:nvPr>
        </p:nvSpPr>
        <p:spPr>
          <a:xfrm>
            <a:off x="311700" y="1052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From unsupervised to (self)supervised learning</a:t>
            </a:r>
            <a:endParaRPr i="1">
              <a:latin typeface="Lora"/>
              <a:ea typeface="Lora"/>
              <a:cs typeface="Lora"/>
              <a:sym typeface="Lora"/>
            </a:endParaRPr>
          </a:p>
        </p:txBody>
      </p:sp>
      <p:sp>
        <p:nvSpPr>
          <p:cNvPr id="739" name="Google Shape;739;p69"/>
          <p:cNvSpPr txBox="1"/>
          <p:nvPr>
            <p:ph idx="1" type="body"/>
          </p:nvPr>
        </p:nvSpPr>
        <p:spPr>
          <a:xfrm>
            <a:off x="311700" y="1760100"/>
            <a:ext cx="8520600" cy="2838300"/>
          </a:xfrm>
          <a:prstGeom prst="rect">
            <a:avLst/>
          </a:prstGeom>
        </p:spPr>
        <p:txBody>
          <a:bodyPr anchorCtr="0" anchor="t" bIns="91425" lIns="91425" spcFirstLastPara="1" rIns="91425" wrap="square" tIns="91425">
            <a:normAutofit lnSpcReduction="10000"/>
          </a:bodyPr>
          <a:lstStyle/>
          <a:p>
            <a:pPr indent="-330200" lvl="0" marL="457200" rtl="0" algn="l">
              <a:lnSpc>
                <a:spcPct val="100000"/>
              </a:lnSpc>
              <a:spcBef>
                <a:spcPts val="0"/>
              </a:spcBef>
              <a:spcAft>
                <a:spcPts val="0"/>
              </a:spcAft>
              <a:buSzPts val="1600"/>
              <a:buFont typeface="Lora"/>
              <a:buChar char="-"/>
            </a:pPr>
            <a:r>
              <a:rPr lang="en" sz="1600">
                <a:latin typeface="Lora"/>
                <a:ea typeface="Lora"/>
                <a:cs typeface="Lora"/>
                <a:sym typeface="Lora"/>
              </a:rPr>
              <a:t>Count-based approaches are </a:t>
            </a:r>
            <a:r>
              <a:rPr b="1" lang="en" sz="1600">
                <a:latin typeface="Lora"/>
                <a:ea typeface="Lora"/>
                <a:cs typeface="Lora"/>
                <a:sym typeface="Lora"/>
              </a:rPr>
              <a:t>unsupervised</a:t>
            </a:r>
            <a:r>
              <a:rPr lang="en" sz="1600">
                <a:latin typeface="Lora"/>
                <a:ea typeface="Lora"/>
                <a:cs typeface="Lora"/>
                <a:sym typeface="Lora"/>
              </a:rPr>
              <a:t>: they do not rely on any </a:t>
            </a:r>
            <a:r>
              <a:rPr b="1" lang="en" sz="1600">
                <a:latin typeface="Lora"/>
                <a:ea typeface="Lora"/>
                <a:cs typeface="Lora"/>
                <a:sym typeface="Lora"/>
              </a:rPr>
              <a:t>labelled data </a:t>
            </a:r>
            <a:r>
              <a:rPr lang="en" sz="1600">
                <a:latin typeface="Lora"/>
                <a:ea typeface="Lora"/>
                <a:cs typeface="Lora"/>
                <a:sym typeface="Lora"/>
              </a:rPr>
              <a:t>or</a:t>
            </a:r>
            <a:r>
              <a:rPr b="1" lang="en" sz="1600">
                <a:latin typeface="Lora"/>
                <a:ea typeface="Lora"/>
                <a:cs typeface="Lora"/>
                <a:sym typeface="Lora"/>
              </a:rPr>
              <a:t> </a:t>
            </a:r>
            <a:r>
              <a:rPr lang="en" sz="1600">
                <a:latin typeface="Lora"/>
                <a:ea typeface="Lora"/>
                <a:cs typeface="Lora"/>
                <a:sym typeface="Lora"/>
              </a:rPr>
              <a:t>external training signals to learn representations of the input data </a:t>
            </a:r>
            <a:endParaRPr sz="1600">
              <a:latin typeface="Lora"/>
              <a:ea typeface="Lora"/>
              <a:cs typeface="Lora"/>
              <a:sym typeface="Lora"/>
            </a:endParaRPr>
          </a:p>
          <a:p>
            <a:pPr indent="-330200" lvl="1" marL="914400" rtl="0" algn="l">
              <a:lnSpc>
                <a:spcPct val="100000"/>
              </a:lnSpc>
              <a:spcBef>
                <a:spcPts val="0"/>
              </a:spcBef>
              <a:spcAft>
                <a:spcPts val="0"/>
              </a:spcAft>
              <a:buSzPts val="1600"/>
              <a:buFont typeface="Lora"/>
              <a:buChar char="-"/>
            </a:pPr>
            <a:r>
              <a:rPr lang="en" sz="1600">
                <a:latin typeface="Lora"/>
                <a:ea typeface="Lora"/>
                <a:cs typeface="Lora"/>
                <a:sym typeface="Lora"/>
              </a:rPr>
              <a:t>there is no “</a:t>
            </a:r>
            <a:r>
              <a:rPr b="1" lang="en" sz="1600">
                <a:latin typeface="Lora"/>
                <a:ea typeface="Lora"/>
                <a:cs typeface="Lora"/>
                <a:sym typeface="Lora"/>
              </a:rPr>
              <a:t>ideal</a:t>
            </a:r>
            <a:r>
              <a:rPr lang="en" sz="1600">
                <a:latin typeface="Lora"/>
                <a:ea typeface="Lora"/>
                <a:cs typeface="Lora"/>
                <a:sym typeface="Lora"/>
              </a:rPr>
              <a:t>” target representation the model is aiming to achieve</a:t>
            </a:r>
            <a:endParaRPr sz="1600">
              <a:latin typeface="Lora"/>
              <a:ea typeface="Lora"/>
              <a:cs typeface="Lora"/>
              <a:sym typeface="Lora"/>
            </a:endParaRPr>
          </a:p>
          <a:p>
            <a:pPr indent="0" lvl="0" marL="0" rtl="0" algn="l">
              <a:lnSpc>
                <a:spcPct val="100000"/>
              </a:lnSpc>
              <a:spcBef>
                <a:spcPts val="0"/>
              </a:spcBef>
              <a:spcAft>
                <a:spcPts val="0"/>
              </a:spcAft>
              <a:buNone/>
            </a:pPr>
            <a:r>
              <a:t/>
            </a:r>
            <a:endParaRPr sz="1600">
              <a:latin typeface="Lora"/>
              <a:ea typeface="Lora"/>
              <a:cs typeface="Lora"/>
              <a:sym typeface="Lora"/>
            </a:endParaRPr>
          </a:p>
          <a:p>
            <a:pPr indent="-330200" lvl="0" marL="457200" rtl="0" algn="l">
              <a:lnSpc>
                <a:spcPct val="100000"/>
              </a:lnSpc>
              <a:spcBef>
                <a:spcPts val="0"/>
              </a:spcBef>
              <a:spcAft>
                <a:spcPts val="0"/>
              </a:spcAft>
              <a:buSzPts val="1600"/>
              <a:buFont typeface="Lora"/>
              <a:buChar char="-"/>
            </a:pPr>
            <a:r>
              <a:rPr lang="en" sz="1600">
                <a:latin typeface="Lora"/>
                <a:ea typeface="Lora"/>
                <a:cs typeface="Lora"/>
                <a:sym typeface="Lora"/>
              </a:rPr>
              <a:t>This is in contrast with </a:t>
            </a:r>
            <a:r>
              <a:rPr b="1" lang="en" sz="1600">
                <a:latin typeface="Lora"/>
                <a:ea typeface="Lora"/>
                <a:cs typeface="Lora"/>
                <a:sym typeface="Lora"/>
              </a:rPr>
              <a:t>supervised learning</a:t>
            </a:r>
            <a:r>
              <a:rPr lang="en" sz="1600">
                <a:latin typeface="Lora"/>
                <a:ea typeface="Lora"/>
                <a:cs typeface="Lora"/>
                <a:sym typeface="Lora"/>
              </a:rPr>
              <a:t>, which is any algorithm that learns by leveraging </a:t>
            </a:r>
            <a:r>
              <a:rPr b="1" lang="en" sz="1600">
                <a:latin typeface="Lora"/>
                <a:ea typeface="Lora"/>
                <a:cs typeface="Lora"/>
                <a:sym typeface="Lora"/>
              </a:rPr>
              <a:t>labels </a:t>
            </a:r>
            <a:r>
              <a:rPr lang="en" sz="1600">
                <a:latin typeface="Lora"/>
                <a:ea typeface="Lora"/>
                <a:cs typeface="Lora"/>
                <a:sym typeface="Lora"/>
              </a:rPr>
              <a:t>as training signals</a:t>
            </a:r>
            <a:endParaRPr sz="1600">
              <a:latin typeface="Lora"/>
              <a:ea typeface="Lora"/>
              <a:cs typeface="Lora"/>
              <a:sym typeface="Lora"/>
            </a:endParaRPr>
          </a:p>
          <a:p>
            <a:pPr indent="0" lvl="0" marL="0" rtl="0" algn="l">
              <a:lnSpc>
                <a:spcPct val="100000"/>
              </a:lnSpc>
              <a:spcBef>
                <a:spcPts val="0"/>
              </a:spcBef>
              <a:spcAft>
                <a:spcPts val="0"/>
              </a:spcAft>
              <a:buNone/>
            </a:pPr>
            <a:r>
              <a:t/>
            </a:r>
            <a:endParaRPr sz="1600">
              <a:latin typeface="Lora"/>
              <a:ea typeface="Lora"/>
              <a:cs typeface="Lora"/>
              <a:sym typeface="Lora"/>
            </a:endParaRPr>
          </a:p>
          <a:p>
            <a:pPr indent="-330200" lvl="0" marL="457200" rtl="0" algn="l">
              <a:lnSpc>
                <a:spcPct val="100000"/>
              </a:lnSpc>
              <a:spcBef>
                <a:spcPts val="0"/>
              </a:spcBef>
              <a:spcAft>
                <a:spcPts val="0"/>
              </a:spcAft>
              <a:buSzPts val="1600"/>
              <a:buFont typeface="Lora"/>
              <a:buChar char="-"/>
            </a:pPr>
            <a:r>
              <a:rPr lang="en" sz="1600">
                <a:latin typeface="Lora"/>
                <a:ea typeface="Lora"/>
                <a:cs typeface="Lora"/>
                <a:sym typeface="Lora"/>
              </a:rPr>
              <a:t>Word2vec is a special form of </a:t>
            </a:r>
            <a:r>
              <a:rPr b="1" lang="en" sz="1600">
                <a:latin typeface="Lora"/>
                <a:ea typeface="Lora"/>
                <a:cs typeface="Lora"/>
                <a:sym typeface="Lora"/>
              </a:rPr>
              <a:t>supervised learning</a:t>
            </a:r>
            <a:r>
              <a:rPr lang="en" sz="1600">
                <a:latin typeface="Lora"/>
                <a:ea typeface="Lora"/>
                <a:cs typeface="Lora"/>
                <a:sym typeface="Lora"/>
              </a:rPr>
              <a:t>:</a:t>
            </a:r>
            <a:endParaRPr sz="1600">
              <a:latin typeface="Lora"/>
              <a:ea typeface="Lora"/>
              <a:cs typeface="Lora"/>
              <a:sym typeface="Lora"/>
            </a:endParaRPr>
          </a:p>
          <a:p>
            <a:pPr indent="-330200" lvl="1" marL="914400" rtl="0" algn="l">
              <a:lnSpc>
                <a:spcPct val="100000"/>
              </a:lnSpc>
              <a:spcBef>
                <a:spcPts val="0"/>
              </a:spcBef>
              <a:spcAft>
                <a:spcPts val="0"/>
              </a:spcAft>
              <a:buSzPts val="1600"/>
              <a:buFont typeface="Lora"/>
              <a:buChar char="-"/>
            </a:pPr>
            <a:r>
              <a:rPr lang="en" sz="1600">
                <a:latin typeface="Lora"/>
                <a:ea typeface="Lora"/>
                <a:cs typeface="Lora"/>
                <a:sym typeface="Lora"/>
              </a:rPr>
              <a:t>No external labels</a:t>
            </a:r>
            <a:endParaRPr sz="1600">
              <a:latin typeface="Lora"/>
              <a:ea typeface="Lora"/>
              <a:cs typeface="Lora"/>
              <a:sym typeface="Lora"/>
            </a:endParaRPr>
          </a:p>
          <a:p>
            <a:pPr indent="-330200" lvl="1" marL="914400" rtl="0" algn="l">
              <a:lnSpc>
                <a:spcPct val="100000"/>
              </a:lnSpc>
              <a:spcBef>
                <a:spcPts val="0"/>
              </a:spcBef>
              <a:spcAft>
                <a:spcPts val="0"/>
              </a:spcAft>
              <a:buSzPts val="1600"/>
              <a:buFont typeface="Lora"/>
              <a:buChar char="-"/>
            </a:pPr>
            <a:r>
              <a:rPr lang="en" sz="1600">
                <a:latin typeface="Lora"/>
                <a:ea typeface="Lora"/>
                <a:cs typeface="Lora"/>
                <a:sym typeface="Lora"/>
              </a:rPr>
              <a:t>But there is some label (the </a:t>
            </a:r>
            <a:r>
              <a:rPr i="1" lang="en" sz="1600">
                <a:latin typeface="Lora"/>
                <a:ea typeface="Lora"/>
                <a:cs typeface="Lora"/>
                <a:sym typeface="Lora"/>
              </a:rPr>
              <a:t>correct </a:t>
            </a:r>
            <a:r>
              <a:rPr lang="en" sz="1600">
                <a:latin typeface="Lora"/>
                <a:ea typeface="Lora"/>
                <a:cs typeface="Lora"/>
                <a:sym typeface="Lora"/>
              </a:rPr>
              <a:t>words in a given context)</a:t>
            </a:r>
            <a:endParaRPr sz="1600">
              <a:latin typeface="Lora"/>
              <a:ea typeface="Lora"/>
              <a:cs typeface="Lora"/>
              <a:sym typeface="Lora"/>
            </a:endParaRPr>
          </a:p>
          <a:p>
            <a:pPr indent="-330200" lvl="1" marL="914400" rtl="0" algn="l">
              <a:lnSpc>
                <a:spcPct val="100000"/>
              </a:lnSpc>
              <a:spcBef>
                <a:spcPts val="0"/>
              </a:spcBef>
              <a:spcAft>
                <a:spcPts val="0"/>
              </a:spcAft>
              <a:buSzPts val="1600"/>
              <a:buFont typeface="Lora"/>
              <a:buChar char="-"/>
            </a:pPr>
            <a:r>
              <a:rPr lang="en" sz="1600">
                <a:latin typeface="Lora"/>
                <a:ea typeface="Lora"/>
                <a:cs typeface="Lora"/>
                <a:sym typeface="Lora"/>
              </a:rPr>
              <a:t>This is called </a:t>
            </a:r>
            <a:r>
              <a:rPr b="1" lang="en" sz="1600">
                <a:latin typeface="Lora"/>
                <a:ea typeface="Lora"/>
                <a:cs typeface="Lora"/>
                <a:sym typeface="Lora"/>
              </a:rPr>
              <a:t>self-supervised </a:t>
            </a:r>
            <a:r>
              <a:rPr lang="en" sz="1600">
                <a:latin typeface="Lora"/>
                <a:ea typeface="Lora"/>
                <a:cs typeface="Lora"/>
                <a:sym typeface="Lora"/>
              </a:rPr>
              <a:t>learning, as the labels used at training are inferred from the data</a:t>
            </a:r>
            <a:endParaRPr sz="1600">
              <a:latin typeface="Lora"/>
              <a:ea typeface="Lora"/>
              <a:cs typeface="Lora"/>
              <a:sym typeface="Lor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0"/>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Many semantic relations are preserved</a:t>
            </a:r>
            <a:endParaRPr i="1">
              <a:latin typeface="Lora"/>
              <a:ea typeface="Lora"/>
              <a:cs typeface="Lora"/>
              <a:sym typeface="Lora"/>
            </a:endParaRPr>
          </a:p>
        </p:txBody>
      </p:sp>
      <p:pic>
        <p:nvPicPr>
          <p:cNvPr id="745" name="Google Shape;745;p70"/>
          <p:cNvPicPr preferRelativeResize="0"/>
          <p:nvPr/>
        </p:nvPicPr>
        <p:blipFill>
          <a:blip r:embed="rId3">
            <a:alphaModFix/>
          </a:blip>
          <a:stretch>
            <a:fillRect/>
          </a:stretch>
        </p:blipFill>
        <p:spPr>
          <a:xfrm>
            <a:off x="2393225" y="1248625"/>
            <a:ext cx="4861800" cy="3414174"/>
          </a:xfrm>
          <a:prstGeom prst="rect">
            <a:avLst/>
          </a:prstGeom>
          <a:noFill/>
          <a:ln>
            <a:noFill/>
          </a:ln>
        </p:spPr>
      </p:pic>
      <p:sp>
        <p:nvSpPr>
          <p:cNvPr id="746" name="Google Shape;746;p70"/>
          <p:cNvSpPr txBox="1"/>
          <p:nvPr>
            <p:ph idx="1" type="body"/>
          </p:nvPr>
        </p:nvSpPr>
        <p:spPr>
          <a:xfrm>
            <a:off x="311700" y="2635825"/>
            <a:ext cx="2363700" cy="4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Lora"/>
                <a:ea typeface="Lora"/>
                <a:cs typeface="Lora"/>
                <a:sym typeface="Lora"/>
              </a:rPr>
              <a:t>Remember </a:t>
            </a:r>
            <a:r>
              <a:rPr b="1" lang="en" sz="1400">
                <a:latin typeface="Lora"/>
                <a:ea typeface="Lora"/>
                <a:cs typeface="Lora"/>
                <a:sym typeface="Lora"/>
              </a:rPr>
              <a:t>last lecture</a:t>
            </a:r>
            <a:r>
              <a:rPr lang="en" sz="1400">
                <a:latin typeface="Lora"/>
                <a:ea typeface="Lora"/>
                <a:cs typeface="Lora"/>
                <a:sym typeface="Lora"/>
              </a:rPr>
              <a:t>?</a:t>
            </a:r>
            <a:endParaRPr b="1" sz="1400">
              <a:latin typeface="Lora"/>
              <a:ea typeface="Lora"/>
              <a:cs typeface="Lora"/>
              <a:sym typeface="Lor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Biases in vector representations</a:t>
            </a:r>
            <a:endParaRPr i="1">
              <a:latin typeface="Lora"/>
              <a:ea typeface="Lora"/>
              <a:cs typeface="Lora"/>
              <a:sym typeface="Lora"/>
            </a:endParaRPr>
          </a:p>
        </p:txBody>
      </p:sp>
      <p:sp>
        <p:nvSpPr>
          <p:cNvPr id="752" name="Google Shape;752;p71"/>
          <p:cNvSpPr txBox="1"/>
          <p:nvPr>
            <p:ph idx="1" type="body"/>
          </p:nvPr>
        </p:nvSpPr>
        <p:spPr>
          <a:xfrm>
            <a:off x="311700" y="1431200"/>
            <a:ext cx="4260300" cy="33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Lora"/>
                <a:ea typeface="Lora"/>
                <a:cs typeface="Lora"/>
                <a:sym typeface="Lora"/>
              </a:rPr>
              <a:t>These </a:t>
            </a:r>
            <a:r>
              <a:rPr lang="en" sz="1400">
                <a:latin typeface="Lora"/>
                <a:ea typeface="Lora"/>
                <a:cs typeface="Lora"/>
                <a:sym typeface="Lora"/>
              </a:rPr>
              <a:t>models learn from data: if data is biased (e.g., with implicit semantic associations), the resulting vectors will be biased</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0" rtl="0" algn="l">
              <a:spcBef>
                <a:spcPts val="0"/>
              </a:spcBef>
              <a:spcAft>
                <a:spcPts val="0"/>
              </a:spcAft>
              <a:buNone/>
            </a:pPr>
            <a:r>
              <a:rPr lang="en" sz="1400">
                <a:latin typeface="Lora"/>
                <a:ea typeface="Lora"/>
                <a:cs typeface="Lora"/>
                <a:sym typeface="Lora"/>
              </a:rPr>
              <a:t>Remember the analogy task? </a:t>
            </a:r>
            <a:endParaRPr sz="1400">
              <a:latin typeface="Lora"/>
              <a:ea typeface="Lora"/>
              <a:cs typeface="Lora"/>
              <a:sym typeface="Lora"/>
            </a:endParaRPr>
          </a:p>
          <a:p>
            <a:pPr indent="0" lvl="0" marL="0" rtl="0" algn="l">
              <a:spcBef>
                <a:spcPts val="0"/>
              </a:spcBef>
              <a:spcAft>
                <a:spcPts val="0"/>
              </a:spcAft>
              <a:buNone/>
            </a:pPr>
            <a:r>
              <a:rPr i="1" lang="en" sz="1400">
                <a:latin typeface="Lora"/>
                <a:ea typeface="Lora"/>
                <a:cs typeface="Lora"/>
                <a:sym typeface="Lora"/>
              </a:rPr>
              <a:t>Man : Computer Programmer = Woman: </a:t>
            </a:r>
            <a:r>
              <a:rPr b="1" i="1" lang="en" sz="1400">
                <a:solidFill>
                  <a:srgbClr val="FF0000"/>
                </a:solidFill>
                <a:latin typeface="Lora"/>
                <a:ea typeface="Lora"/>
                <a:cs typeface="Lora"/>
                <a:sym typeface="Lora"/>
              </a:rPr>
              <a:t>homemaker ?!?</a:t>
            </a:r>
            <a:r>
              <a:rPr i="1" lang="en" sz="1400">
                <a:latin typeface="Lora"/>
                <a:ea typeface="Lora"/>
                <a:cs typeface="Lora"/>
                <a:sym typeface="Lora"/>
              </a:rPr>
              <a:t> </a:t>
            </a:r>
            <a:r>
              <a:rPr lang="en" sz="1400">
                <a:latin typeface="Lora"/>
                <a:ea typeface="Lora"/>
                <a:cs typeface="Lora"/>
                <a:sym typeface="Lora"/>
              </a:rPr>
              <a:t>(Bolukbasi et al., 2016)</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0" rtl="0" algn="l">
              <a:spcBef>
                <a:spcPts val="0"/>
              </a:spcBef>
              <a:spcAft>
                <a:spcPts val="0"/>
              </a:spcAft>
              <a:buNone/>
            </a:pPr>
            <a:r>
              <a:rPr lang="en" sz="1400">
                <a:latin typeface="Lora"/>
                <a:ea typeface="Lora"/>
                <a:cs typeface="Lora"/>
                <a:sym typeface="Lora"/>
              </a:rPr>
              <a:t>“</a:t>
            </a:r>
            <a:r>
              <a:rPr b="1" lang="en" sz="1400">
                <a:latin typeface="Lora"/>
                <a:ea typeface="Lora"/>
                <a:cs typeface="Lora"/>
                <a:sym typeface="Lora"/>
              </a:rPr>
              <a:t>Biases</a:t>
            </a:r>
            <a:r>
              <a:rPr lang="en" sz="1400">
                <a:latin typeface="Lora"/>
                <a:ea typeface="Lora"/>
                <a:cs typeface="Lora"/>
                <a:sym typeface="Lora"/>
              </a:rPr>
              <a:t>” can be analyzed by looking at specific types of semantic relations in </a:t>
            </a:r>
            <a:r>
              <a:rPr b="1" lang="en" sz="1400">
                <a:latin typeface="Lora"/>
                <a:ea typeface="Lora"/>
                <a:cs typeface="Lora"/>
                <a:sym typeface="Lora"/>
              </a:rPr>
              <a:t>vector spaces</a:t>
            </a:r>
            <a:endParaRPr b="1" sz="1400">
              <a:latin typeface="Lora"/>
              <a:ea typeface="Lora"/>
              <a:cs typeface="Lora"/>
              <a:sym typeface="Lora"/>
            </a:endParaRPr>
          </a:p>
        </p:txBody>
      </p:sp>
      <p:cxnSp>
        <p:nvCxnSpPr>
          <p:cNvPr id="753" name="Google Shape;753;p71"/>
          <p:cNvCxnSpPr/>
          <p:nvPr/>
        </p:nvCxnSpPr>
        <p:spPr>
          <a:xfrm rot="10800000">
            <a:off x="5243950" y="1717300"/>
            <a:ext cx="0" cy="2534400"/>
          </a:xfrm>
          <a:prstGeom prst="straightConnector1">
            <a:avLst/>
          </a:prstGeom>
          <a:noFill/>
          <a:ln cap="flat" cmpd="sng" w="9525">
            <a:solidFill>
              <a:srgbClr val="595959"/>
            </a:solidFill>
            <a:prstDash val="solid"/>
            <a:round/>
            <a:headEnd len="med" w="med" type="none"/>
            <a:tailEnd len="med" w="med" type="triangle"/>
          </a:ln>
        </p:spPr>
      </p:cxnSp>
      <p:cxnSp>
        <p:nvCxnSpPr>
          <p:cNvPr id="754" name="Google Shape;754;p71"/>
          <p:cNvCxnSpPr/>
          <p:nvPr/>
        </p:nvCxnSpPr>
        <p:spPr>
          <a:xfrm flipH="1" rot="10800000">
            <a:off x="5243950" y="4251700"/>
            <a:ext cx="2713500" cy="15000"/>
          </a:xfrm>
          <a:prstGeom prst="straightConnector1">
            <a:avLst/>
          </a:prstGeom>
          <a:noFill/>
          <a:ln cap="flat" cmpd="sng" w="9525">
            <a:solidFill>
              <a:srgbClr val="595959"/>
            </a:solidFill>
            <a:prstDash val="solid"/>
            <a:round/>
            <a:headEnd len="med" w="med" type="none"/>
            <a:tailEnd len="med" w="med" type="triangle"/>
          </a:ln>
        </p:spPr>
      </p:cxnSp>
      <p:sp>
        <p:nvSpPr>
          <p:cNvPr id="755" name="Google Shape;755;p71"/>
          <p:cNvSpPr/>
          <p:nvPr/>
        </p:nvSpPr>
        <p:spPr>
          <a:xfrm>
            <a:off x="5944625" y="3798550"/>
            <a:ext cx="101400" cy="101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1"/>
          <p:cNvSpPr/>
          <p:nvPr/>
        </p:nvSpPr>
        <p:spPr>
          <a:xfrm>
            <a:off x="6841525" y="3144825"/>
            <a:ext cx="101400" cy="101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1"/>
          <p:cNvSpPr/>
          <p:nvPr/>
        </p:nvSpPr>
        <p:spPr>
          <a:xfrm>
            <a:off x="5944625" y="2811288"/>
            <a:ext cx="101400" cy="101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1"/>
          <p:cNvSpPr/>
          <p:nvPr/>
        </p:nvSpPr>
        <p:spPr>
          <a:xfrm>
            <a:off x="6841525" y="2160888"/>
            <a:ext cx="101400" cy="1014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9" name="Google Shape;759;p71"/>
          <p:cNvCxnSpPr>
            <a:endCxn id="756" idx="3"/>
          </p:cNvCxnSpPr>
          <p:nvPr/>
        </p:nvCxnSpPr>
        <p:spPr>
          <a:xfrm flipH="1" rot="10800000">
            <a:off x="6046075" y="3231375"/>
            <a:ext cx="810300" cy="587700"/>
          </a:xfrm>
          <a:prstGeom prst="straightConnector1">
            <a:avLst/>
          </a:prstGeom>
          <a:noFill/>
          <a:ln cap="flat" cmpd="sng" w="9525">
            <a:solidFill>
              <a:srgbClr val="595959"/>
            </a:solidFill>
            <a:prstDash val="solid"/>
            <a:round/>
            <a:headEnd len="med" w="med" type="none"/>
            <a:tailEnd len="med" w="med" type="triangle"/>
          </a:ln>
        </p:spPr>
      </p:cxnSp>
      <p:cxnSp>
        <p:nvCxnSpPr>
          <p:cNvPr id="760" name="Google Shape;760;p71"/>
          <p:cNvCxnSpPr/>
          <p:nvPr/>
        </p:nvCxnSpPr>
        <p:spPr>
          <a:xfrm flipH="1" rot="10800000">
            <a:off x="6046075" y="2262300"/>
            <a:ext cx="810300" cy="587700"/>
          </a:xfrm>
          <a:prstGeom prst="straightConnector1">
            <a:avLst/>
          </a:prstGeom>
          <a:noFill/>
          <a:ln cap="flat" cmpd="sng" w="9525">
            <a:solidFill>
              <a:srgbClr val="595959"/>
            </a:solidFill>
            <a:prstDash val="solid"/>
            <a:round/>
            <a:headEnd len="med" w="med" type="none"/>
            <a:tailEnd len="med" w="med" type="triangle"/>
          </a:ln>
        </p:spPr>
      </p:cxnSp>
      <p:sp>
        <p:nvSpPr>
          <p:cNvPr id="761" name="Google Shape;761;p71"/>
          <p:cNvSpPr txBox="1"/>
          <p:nvPr/>
        </p:nvSpPr>
        <p:spPr>
          <a:xfrm>
            <a:off x="5450425" y="3835288"/>
            <a:ext cx="6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man</a:t>
            </a:r>
            <a:endParaRPr/>
          </a:p>
        </p:txBody>
      </p:sp>
      <p:sp>
        <p:nvSpPr>
          <p:cNvPr id="762" name="Google Shape;762;p71"/>
          <p:cNvSpPr txBox="1"/>
          <p:nvPr/>
        </p:nvSpPr>
        <p:spPr>
          <a:xfrm>
            <a:off x="7013950" y="2912700"/>
            <a:ext cx="8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woman</a:t>
            </a:r>
            <a:endParaRPr/>
          </a:p>
        </p:txBody>
      </p:sp>
      <p:sp>
        <p:nvSpPr>
          <p:cNvPr id="763" name="Google Shape;763;p71"/>
          <p:cNvSpPr txBox="1"/>
          <p:nvPr/>
        </p:nvSpPr>
        <p:spPr>
          <a:xfrm>
            <a:off x="5496625" y="2912700"/>
            <a:ext cx="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king</a:t>
            </a:r>
            <a:endParaRPr/>
          </a:p>
        </p:txBody>
      </p:sp>
      <p:sp>
        <p:nvSpPr>
          <p:cNvPr id="764" name="Google Shape;764;p71"/>
          <p:cNvSpPr txBox="1"/>
          <p:nvPr/>
        </p:nvSpPr>
        <p:spPr>
          <a:xfrm>
            <a:off x="6942925" y="1773938"/>
            <a:ext cx="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2"/>
          <p:cNvSpPr txBox="1"/>
          <p:nvPr>
            <p:ph type="title"/>
          </p:nvPr>
        </p:nvSpPr>
        <p:spPr>
          <a:xfrm>
            <a:off x="628638" y="52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Biases as heuristics</a:t>
            </a:r>
            <a:endParaRPr i="1">
              <a:latin typeface="Lora"/>
              <a:ea typeface="Lora"/>
              <a:cs typeface="Lora"/>
              <a:sym typeface="Lora"/>
            </a:endParaRPr>
          </a:p>
        </p:txBody>
      </p:sp>
      <p:sp>
        <p:nvSpPr>
          <p:cNvPr id="770" name="Google Shape;770;p72"/>
          <p:cNvSpPr txBox="1"/>
          <p:nvPr>
            <p:ph idx="1" type="body"/>
          </p:nvPr>
        </p:nvSpPr>
        <p:spPr>
          <a:xfrm>
            <a:off x="628650" y="1369219"/>
            <a:ext cx="3799200" cy="3263400"/>
          </a:xfrm>
          <a:prstGeom prst="rect">
            <a:avLst/>
          </a:prstGeom>
          <a:noFill/>
          <a:ln>
            <a:noFill/>
          </a:ln>
        </p:spPr>
        <p:txBody>
          <a:bodyPr anchorCtr="0" anchor="t" bIns="34275" lIns="68575" spcFirstLastPara="1" rIns="68575" wrap="square" tIns="34275">
            <a:normAutofit/>
          </a:bodyPr>
          <a:lstStyle/>
          <a:p>
            <a:pPr indent="-158750" lvl="0" marL="177800" rtl="0" algn="l">
              <a:lnSpc>
                <a:spcPct val="90000"/>
              </a:lnSpc>
              <a:spcBef>
                <a:spcPts val="0"/>
              </a:spcBef>
              <a:spcAft>
                <a:spcPts val="0"/>
              </a:spcAft>
              <a:buClr>
                <a:schemeClr val="dk1"/>
              </a:buClr>
              <a:buSzPts val="1500"/>
              <a:buFont typeface="Lora"/>
              <a:buChar char="●"/>
            </a:pPr>
            <a:r>
              <a:rPr lang="en" sz="1500">
                <a:latin typeface="Lora"/>
                <a:ea typeface="Lora"/>
                <a:cs typeface="Lora"/>
                <a:sym typeface="Lora"/>
              </a:rPr>
              <a:t>Kozlowski et al (2019) use word embedding models to conduct an historical analysis of social class</a:t>
            </a:r>
            <a:endParaRPr sz="1500">
              <a:latin typeface="Lora"/>
              <a:ea typeface="Lora"/>
              <a:cs typeface="Lora"/>
              <a:sym typeface="Lora"/>
            </a:endParaRPr>
          </a:p>
          <a:p>
            <a:pPr indent="-63500" lvl="0" marL="177800" rtl="0" algn="l">
              <a:lnSpc>
                <a:spcPct val="90000"/>
              </a:lnSpc>
              <a:spcBef>
                <a:spcPts val="800"/>
              </a:spcBef>
              <a:spcAft>
                <a:spcPts val="0"/>
              </a:spcAft>
              <a:buClr>
                <a:schemeClr val="dk1"/>
              </a:buClr>
              <a:buSzPts val="2100"/>
              <a:buNone/>
            </a:pPr>
            <a:r>
              <a:t/>
            </a:r>
            <a:endParaRPr sz="1500">
              <a:latin typeface="Lora"/>
              <a:ea typeface="Lora"/>
              <a:cs typeface="Lora"/>
              <a:sym typeface="Lora"/>
            </a:endParaRPr>
          </a:p>
          <a:p>
            <a:pPr indent="-158750" lvl="0" marL="177800" rtl="0" algn="l">
              <a:lnSpc>
                <a:spcPct val="90000"/>
              </a:lnSpc>
              <a:spcBef>
                <a:spcPts val="800"/>
              </a:spcBef>
              <a:spcAft>
                <a:spcPts val="0"/>
              </a:spcAft>
              <a:buClr>
                <a:schemeClr val="dk1"/>
              </a:buClr>
              <a:buSzPts val="1500"/>
              <a:buFont typeface="Lora"/>
              <a:buChar char="●"/>
            </a:pPr>
            <a:r>
              <a:rPr lang="en" sz="1500">
                <a:latin typeface="Lora"/>
                <a:ea typeface="Lora"/>
                <a:cs typeface="Lora"/>
                <a:sym typeface="Lora"/>
              </a:rPr>
              <a:t>Garg et al (2018) argue that word embeddings can be used to study how gender and ethnic stereotypes changed over time in 20</a:t>
            </a:r>
            <a:r>
              <a:rPr baseline="30000" lang="en" sz="1500">
                <a:latin typeface="Lora"/>
                <a:ea typeface="Lora"/>
                <a:cs typeface="Lora"/>
                <a:sym typeface="Lora"/>
              </a:rPr>
              <a:t>th</a:t>
            </a:r>
            <a:r>
              <a:rPr lang="en" sz="1500">
                <a:latin typeface="Lora"/>
                <a:ea typeface="Lora"/>
                <a:cs typeface="Lora"/>
                <a:sym typeface="Lora"/>
              </a:rPr>
              <a:t> and 21</a:t>
            </a:r>
            <a:r>
              <a:rPr baseline="30000" lang="en" sz="1500">
                <a:latin typeface="Lora"/>
                <a:ea typeface="Lora"/>
                <a:cs typeface="Lora"/>
                <a:sym typeface="Lora"/>
              </a:rPr>
              <a:t>st</a:t>
            </a:r>
            <a:r>
              <a:rPr lang="en" sz="1500">
                <a:latin typeface="Lora"/>
                <a:ea typeface="Lora"/>
                <a:cs typeface="Lora"/>
                <a:sym typeface="Lora"/>
              </a:rPr>
              <a:t> century American society</a:t>
            </a:r>
            <a:endParaRPr sz="1500">
              <a:latin typeface="Lora"/>
              <a:ea typeface="Lora"/>
              <a:cs typeface="Lora"/>
              <a:sym typeface="Lora"/>
            </a:endParaRPr>
          </a:p>
          <a:p>
            <a:pPr indent="-63500" lvl="0" marL="177800" rtl="0" algn="l">
              <a:lnSpc>
                <a:spcPct val="90000"/>
              </a:lnSpc>
              <a:spcBef>
                <a:spcPts val="800"/>
              </a:spcBef>
              <a:spcAft>
                <a:spcPts val="0"/>
              </a:spcAft>
              <a:buClr>
                <a:schemeClr val="dk1"/>
              </a:buClr>
              <a:buSzPts val="2100"/>
              <a:buNone/>
            </a:pPr>
            <a:r>
              <a:t/>
            </a:r>
            <a:endParaRPr sz="1500">
              <a:latin typeface="Lora"/>
              <a:ea typeface="Lora"/>
              <a:cs typeface="Lora"/>
              <a:sym typeface="Lora"/>
            </a:endParaRPr>
          </a:p>
          <a:p>
            <a:pPr indent="-158750" lvl="0" marL="177800" rtl="0" algn="l">
              <a:lnSpc>
                <a:spcPct val="90000"/>
              </a:lnSpc>
              <a:spcBef>
                <a:spcPts val="800"/>
              </a:spcBef>
              <a:spcAft>
                <a:spcPts val="0"/>
              </a:spcAft>
              <a:buClr>
                <a:schemeClr val="dk1"/>
              </a:buClr>
              <a:buSzPts val="1500"/>
              <a:buFont typeface="Lora"/>
              <a:buChar char="●"/>
            </a:pPr>
            <a:r>
              <a:rPr lang="en" sz="1500">
                <a:latin typeface="Lora"/>
                <a:ea typeface="Lora"/>
                <a:cs typeface="Lora"/>
                <a:sym typeface="Lora"/>
              </a:rPr>
              <a:t>Moral: the fact that these NLP models encode biases is unavoidable – but not necessarily a bad thing</a:t>
            </a:r>
            <a:endParaRPr sz="1500">
              <a:latin typeface="Lora"/>
              <a:ea typeface="Lora"/>
              <a:cs typeface="Lora"/>
              <a:sym typeface="Lora"/>
            </a:endParaRPr>
          </a:p>
        </p:txBody>
      </p:sp>
      <p:pic>
        <p:nvPicPr>
          <p:cNvPr id="771" name="Google Shape;771;p72"/>
          <p:cNvPicPr preferRelativeResize="0"/>
          <p:nvPr/>
        </p:nvPicPr>
        <p:blipFill rotWithShape="1">
          <a:blip r:embed="rId3">
            <a:alphaModFix/>
          </a:blip>
          <a:srcRect b="0" l="0" r="0" t="0"/>
          <a:stretch/>
        </p:blipFill>
        <p:spPr>
          <a:xfrm>
            <a:off x="4304168" y="2054747"/>
            <a:ext cx="4626616" cy="1539194"/>
          </a:xfrm>
          <a:prstGeom prst="rect">
            <a:avLst/>
          </a:prstGeom>
          <a:noFill/>
          <a:ln>
            <a:noFill/>
          </a:ln>
        </p:spPr>
      </p:pic>
      <p:sp>
        <p:nvSpPr>
          <p:cNvPr id="772" name="Google Shape;772;p72"/>
          <p:cNvSpPr txBox="1"/>
          <p:nvPr/>
        </p:nvSpPr>
        <p:spPr>
          <a:xfrm>
            <a:off x="5739848" y="3774281"/>
            <a:ext cx="18486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Lora"/>
                <a:ea typeface="Lora"/>
                <a:cs typeface="Lora"/>
                <a:sym typeface="Lora"/>
              </a:rPr>
              <a:t>Hamilton et al (2016) </a:t>
            </a:r>
            <a:endParaRPr sz="1200">
              <a:latin typeface="Lora"/>
              <a:ea typeface="Lora"/>
              <a:cs typeface="Lora"/>
              <a:sym typeface="Lora"/>
            </a:endParaRPr>
          </a:p>
          <a:p>
            <a:pPr indent="0" lvl="0" marL="0" marR="0" rtl="0" algn="l">
              <a:spcBef>
                <a:spcPts val="0"/>
              </a:spcBef>
              <a:spcAft>
                <a:spcPts val="0"/>
              </a:spcAft>
              <a:buNone/>
            </a:pPr>
            <a:r>
              <a:t/>
            </a:r>
            <a:endParaRPr sz="1200">
              <a:solidFill>
                <a:schemeClr val="dk1"/>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50100" y="1064550"/>
            <a:ext cx="2992500" cy="9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Lora"/>
                <a:ea typeface="Lora"/>
                <a:cs typeface="Lora"/>
                <a:sym typeface="Lora"/>
              </a:rPr>
              <a:t>Performance</a:t>
            </a:r>
            <a:r>
              <a:rPr lang="en" sz="2000">
                <a:latin typeface="Lora"/>
                <a:ea typeface="Lora"/>
                <a:cs typeface="Lora"/>
                <a:sym typeface="Lora"/>
              </a:rPr>
              <a:t> is good, </a:t>
            </a:r>
            <a:endParaRPr sz="2000">
              <a:latin typeface="Lora"/>
              <a:ea typeface="Lora"/>
              <a:cs typeface="Lora"/>
              <a:sym typeface="Lora"/>
            </a:endParaRPr>
          </a:p>
          <a:p>
            <a:pPr indent="0" lvl="0" marL="0" rtl="0" algn="l">
              <a:spcBef>
                <a:spcPts val="0"/>
              </a:spcBef>
              <a:spcAft>
                <a:spcPts val="0"/>
              </a:spcAft>
              <a:buNone/>
            </a:pPr>
            <a:r>
              <a:rPr lang="en" sz="2000">
                <a:latin typeface="Lora"/>
                <a:ea typeface="Lora"/>
                <a:cs typeface="Lora"/>
                <a:sym typeface="Lora"/>
              </a:rPr>
              <a:t>but not great</a:t>
            </a:r>
            <a:endParaRPr i="1" sz="2000">
              <a:latin typeface="Lora"/>
              <a:ea typeface="Lora"/>
              <a:cs typeface="Lora"/>
              <a:sym typeface="Lora"/>
            </a:endParaRPr>
          </a:p>
        </p:txBody>
      </p:sp>
      <p:pic>
        <p:nvPicPr>
          <p:cNvPr id="94" name="Google Shape;94;p19"/>
          <p:cNvPicPr preferRelativeResize="0"/>
          <p:nvPr/>
        </p:nvPicPr>
        <p:blipFill rotWithShape="1">
          <a:blip r:embed="rId3">
            <a:alphaModFix/>
          </a:blip>
          <a:srcRect b="3306" l="0" r="0" t="0"/>
          <a:stretch/>
        </p:blipFill>
        <p:spPr>
          <a:xfrm>
            <a:off x="639650" y="2906825"/>
            <a:ext cx="7864699" cy="1103725"/>
          </a:xfrm>
          <a:prstGeom prst="rect">
            <a:avLst/>
          </a:prstGeom>
          <a:noFill/>
          <a:ln>
            <a:noFill/>
          </a:ln>
        </p:spPr>
      </p:pic>
      <p:sp>
        <p:nvSpPr>
          <p:cNvPr id="95" name="Google Shape;95;p19"/>
          <p:cNvSpPr/>
          <p:nvPr/>
        </p:nvSpPr>
        <p:spPr>
          <a:xfrm>
            <a:off x="6815075" y="30319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6" name="Google Shape;96;p19"/>
          <p:cNvCxnSpPr/>
          <p:nvPr/>
        </p:nvCxnSpPr>
        <p:spPr>
          <a:xfrm flipH="1" rot="10800000">
            <a:off x="7656875" y="2572925"/>
            <a:ext cx="7800" cy="3864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9"/>
          <p:cNvSpPr/>
          <p:nvPr/>
        </p:nvSpPr>
        <p:spPr>
          <a:xfrm>
            <a:off x="6692225" y="2178450"/>
            <a:ext cx="19350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0000"/>
                </a:solidFill>
                <a:latin typeface="Lora"/>
                <a:ea typeface="Lora"/>
                <a:cs typeface="Lora"/>
                <a:sym typeface="Lora"/>
              </a:rPr>
              <a:t>a</a:t>
            </a:r>
            <a:r>
              <a:rPr lang="en" sz="1000">
                <a:solidFill>
                  <a:srgbClr val="990000"/>
                </a:solidFill>
                <a:latin typeface="Lora"/>
                <a:ea typeface="Lora"/>
                <a:cs typeface="Lora"/>
                <a:sym typeface="Lora"/>
              </a:rPr>
              <a:t>ccuracy in semantic analogy</a:t>
            </a:r>
            <a:endParaRPr sz="1000">
              <a:solidFill>
                <a:srgbClr val="990000"/>
              </a:solidFill>
              <a:latin typeface="Lora"/>
              <a:ea typeface="Lora"/>
              <a:cs typeface="Lora"/>
              <a:sym typeface="Lora"/>
            </a:endParaRPr>
          </a:p>
        </p:txBody>
      </p:sp>
      <p:sp>
        <p:nvSpPr>
          <p:cNvPr id="98" name="Google Shape;98;p19"/>
          <p:cNvSpPr/>
          <p:nvPr/>
        </p:nvSpPr>
        <p:spPr>
          <a:xfrm>
            <a:off x="1423450" y="30319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9" name="Google Shape;99;p19"/>
          <p:cNvCxnSpPr/>
          <p:nvPr/>
        </p:nvCxnSpPr>
        <p:spPr>
          <a:xfrm flipH="1" rot="10800000">
            <a:off x="2304850" y="2645488"/>
            <a:ext cx="7800" cy="3864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9"/>
          <p:cNvSpPr/>
          <p:nvPr/>
        </p:nvSpPr>
        <p:spPr>
          <a:xfrm>
            <a:off x="1340200" y="2251013"/>
            <a:ext cx="19350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0000"/>
                </a:solidFill>
                <a:latin typeface="Lora"/>
                <a:ea typeface="Lora"/>
                <a:cs typeface="Lora"/>
                <a:sym typeface="Lora"/>
              </a:rPr>
              <a:t>r</a:t>
            </a:r>
            <a:r>
              <a:rPr lang="en" sz="1000">
                <a:solidFill>
                  <a:srgbClr val="990000"/>
                </a:solidFill>
                <a:latin typeface="Lora"/>
                <a:ea typeface="Lora"/>
                <a:cs typeface="Lora"/>
                <a:sym typeface="Lora"/>
              </a:rPr>
              <a:t>ank correlation in </a:t>
            </a:r>
            <a:endParaRPr sz="1000">
              <a:solidFill>
                <a:srgbClr val="990000"/>
              </a:solidFill>
              <a:latin typeface="Lora"/>
              <a:ea typeface="Lora"/>
              <a:cs typeface="Lora"/>
              <a:sym typeface="Lora"/>
            </a:endParaRPr>
          </a:p>
          <a:p>
            <a:pPr indent="0" lvl="0" marL="0" rtl="0" algn="ctr">
              <a:spcBef>
                <a:spcPts val="0"/>
              </a:spcBef>
              <a:spcAft>
                <a:spcPts val="0"/>
              </a:spcAft>
              <a:buNone/>
            </a:pPr>
            <a:r>
              <a:rPr lang="en" sz="1000">
                <a:solidFill>
                  <a:srgbClr val="990000"/>
                </a:solidFill>
                <a:latin typeface="Lora"/>
                <a:ea typeface="Lora"/>
                <a:cs typeface="Lora"/>
                <a:sym typeface="Lora"/>
              </a:rPr>
              <a:t>semantic relatedness</a:t>
            </a:r>
            <a:endParaRPr sz="1000">
              <a:solidFill>
                <a:srgbClr val="990000"/>
              </a:solidFill>
              <a:latin typeface="Lora"/>
              <a:ea typeface="Lora"/>
              <a:cs typeface="Lora"/>
              <a:sym typeface="Lora"/>
            </a:endParaRPr>
          </a:p>
        </p:txBody>
      </p:sp>
      <p:sp>
        <p:nvSpPr>
          <p:cNvPr id="101" name="Google Shape;101;p19"/>
          <p:cNvSpPr/>
          <p:nvPr/>
        </p:nvSpPr>
        <p:spPr>
          <a:xfrm>
            <a:off x="4119263" y="30319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2" name="Google Shape;102;p19"/>
          <p:cNvCxnSpPr/>
          <p:nvPr/>
        </p:nvCxnSpPr>
        <p:spPr>
          <a:xfrm flipH="1" rot="10800000">
            <a:off x="4980863" y="2575775"/>
            <a:ext cx="7800" cy="3864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9"/>
          <p:cNvSpPr/>
          <p:nvPr/>
        </p:nvSpPr>
        <p:spPr>
          <a:xfrm>
            <a:off x="4016213" y="2181300"/>
            <a:ext cx="19350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0000"/>
                </a:solidFill>
                <a:latin typeface="Lora"/>
                <a:ea typeface="Lora"/>
                <a:cs typeface="Lora"/>
                <a:sym typeface="Lora"/>
              </a:rPr>
              <a:t>p</a:t>
            </a:r>
            <a:r>
              <a:rPr lang="en" sz="1000">
                <a:solidFill>
                  <a:srgbClr val="990000"/>
                </a:solidFill>
                <a:latin typeface="Lora"/>
                <a:ea typeface="Lora"/>
                <a:cs typeface="Lora"/>
                <a:sym typeface="Lora"/>
              </a:rPr>
              <a:t>urity in </a:t>
            </a:r>
            <a:r>
              <a:rPr lang="en" sz="1000">
                <a:solidFill>
                  <a:srgbClr val="990000"/>
                </a:solidFill>
                <a:latin typeface="Lora"/>
                <a:ea typeface="Lora"/>
                <a:cs typeface="Lora"/>
                <a:sym typeface="Lora"/>
              </a:rPr>
              <a:t>categorization</a:t>
            </a:r>
            <a:r>
              <a:rPr lang="en" sz="1000">
                <a:solidFill>
                  <a:srgbClr val="990000"/>
                </a:solidFill>
                <a:latin typeface="Lora"/>
                <a:ea typeface="Lora"/>
                <a:cs typeface="Lora"/>
                <a:sym typeface="Lora"/>
              </a:rPr>
              <a:t> task</a:t>
            </a:r>
            <a:endParaRPr sz="1000">
              <a:solidFill>
                <a:srgbClr val="990000"/>
              </a:solidFill>
              <a:latin typeface="Lora"/>
              <a:ea typeface="Lora"/>
              <a:cs typeface="Lora"/>
              <a:sym typeface="Lor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3"/>
          <p:cNvSpPr txBox="1"/>
          <p:nvPr>
            <p:ph type="title"/>
          </p:nvPr>
        </p:nvSpPr>
        <p:spPr>
          <a:xfrm>
            <a:off x="628650" y="350931"/>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500">
                <a:latin typeface="Lora"/>
                <a:ea typeface="Lora"/>
                <a:cs typeface="Lora"/>
                <a:sym typeface="Lora"/>
              </a:rPr>
              <a:t>Note: tokenization</a:t>
            </a:r>
            <a:endParaRPr i="1" sz="2500">
              <a:latin typeface="Lora"/>
              <a:ea typeface="Lora"/>
              <a:cs typeface="Lora"/>
              <a:sym typeface="Lora"/>
            </a:endParaRPr>
          </a:p>
        </p:txBody>
      </p:sp>
      <p:sp>
        <p:nvSpPr>
          <p:cNvPr id="778" name="Google Shape;778;p73"/>
          <p:cNvSpPr txBox="1"/>
          <p:nvPr/>
        </p:nvSpPr>
        <p:spPr>
          <a:xfrm>
            <a:off x="628650" y="1260063"/>
            <a:ext cx="7886700" cy="3532500"/>
          </a:xfrm>
          <a:prstGeom prst="rect">
            <a:avLst/>
          </a:prstGeom>
          <a:noFill/>
          <a:ln>
            <a:noFill/>
          </a:ln>
        </p:spPr>
        <p:txBody>
          <a:bodyPr anchorCtr="0" anchor="t" bIns="34275" lIns="68575" spcFirstLastPara="1" rIns="68575" wrap="square" tIns="34275">
            <a:spAutoFit/>
          </a:bodyPr>
          <a:lstStyle/>
          <a:p>
            <a:pPr indent="-171450" lvl="0" marL="2159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What is a </a:t>
            </a:r>
            <a:r>
              <a:rPr b="1" lang="en" sz="1500">
                <a:solidFill>
                  <a:srgbClr val="666666"/>
                </a:solidFill>
                <a:latin typeface="Lora"/>
                <a:ea typeface="Lora"/>
                <a:cs typeface="Lora"/>
                <a:sym typeface="Lora"/>
              </a:rPr>
              <a:t>word</a:t>
            </a:r>
            <a:r>
              <a:rPr lang="en" sz="1500">
                <a:solidFill>
                  <a:srgbClr val="666666"/>
                </a:solidFill>
                <a:latin typeface="Lora"/>
                <a:ea typeface="Lora"/>
                <a:cs typeface="Lora"/>
                <a:sym typeface="Lora"/>
              </a:rPr>
              <a:t>?</a:t>
            </a:r>
            <a:endParaRPr sz="1500">
              <a:solidFill>
                <a:srgbClr val="666666"/>
              </a:solidFill>
              <a:latin typeface="Lora"/>
              <a:ea typeface="Lora"/>
              <a:cs typeface="Lora"/>
              <a:sym typeface="Lora"/>
            </a:endParaRPr>
          </a:p>
          <a:p>
            <a:pPr indent="0" lvl="0" marL="0" marR="0" rtl="0" algn="l">
              <a:spcBef>
                <a:spcPts val="0"/>
              </a:spcBef>
              <a:spcAft>
                <a:spcPts val="0"/>
              </a:spcAft>
              <a:buNone/>
            </a:pPr>
            <a:r>
              <a:t/>
            </a:r>
            <a:endParaRPr sz="1500">
              <a:solidFill>
                <a:srgbClr val="666666"/>
              </a:solidFill>
              <a:latin typeface="Lora"/>
              <a:ea typeface="Lora"/>
              <a:cs typeface="Lora"/>
              <a:sym typeface="Lora"/>
            </a:endParaRPr>
          </a:p>
          <a:p>
            <a:pPr indent="-171450" lvl="0" marL="215900" marR="0" rtl="0" algn="l">
              <a:spcBef>
                <a:spcPts val="0"/>
              </a:spcBef>
              <a:spcAft>
                <a:spcPts val="0"/>
              </a:spcAft>
              <a:buClr>
                <a:srgbClr val="666666"/>
              </a:buClr>
              <a:buSzPts val="1500"/>
              <a:buFont typeface="Lora"/>
              <a:buChar char="•"/>
            </a:pPr>
            <a:r>
              <a:rPr b="1" lang="en" sz="1500">
                <a:solidFill>
                  <a:srgbClr val="666666"/>
                </a:solidFill>
                <a:latin typeface="Lora"/>
                <a:ea typeface="Lora"/>
                <a:cs typeface="Lora"/>
                <a:sym typeface="Lora"/>
              </a:rPr>
              <a:t>Tokenization</a:t>
            </a:r>
            <a:r>
              <a:rPr lang="en" sz="1500">
                <a:solidFill>
                  <a:srgbClr val="666666"/>
                </a:solidFill>
                <a:latin typeface="Lora"/>
                <a:ea typeface="Lora"/>
                <a:cs typeface="Lora"/>
                <a:sym typeface="Lora"/>
              </a:rPr>
              <a:t> is the process of turning text into “tokens”, e.g., individual words whose representation we want to learn</a:t>
            </a:r>
            <a:endParaRPr sz="1500">
              <a:solidFill>
                <a:srgbClr val="666666"/>
              </a:solidFill>
              <a:latin typeface="Lora"/>
              <a:ea typeface="Lora"/>
              <a:cs typeface="Lora"/>
              <a:sym typeface="Lora"/>
            </a:endParaRPr>
          </a:p>
          <a:p>
            <a:pPr indent="0" lvl="0" marL="0" marR="0" rtl="0" algn="l">
              <a:spcBef>
                <a:spcPts val="0"/>
              </a:spcBef>
              <a:spcAft>
                <a:spcPts val="0"/>
              </a:spcAft>
              <a:buNone/>
            </a:pPr>
            <a:r>
              <a:t/>
            </a:r>
            <a:endParaRPr sz="1500">
              <a:solidFill>
                <a:srgbClr val="666666"/>
              </a:solidFill>
              <a:latin typeface="Lora"/>
              <a:ea typeface="Lora"/>
              <a:cs typeface="Lora"/>
              <a:sym typeface="Lora"/>
            </a:endParaRPr>
          </a:p>
          <a:p>
            <a:pPr indent="-171450" lvl="0" marL="2159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Traditional NLP pipelines include </a:t>
            </a:r>
            <a:r>
              <a:rPr b="1" lang="en" sz="1500">
                <a:solidFill>
                  <a:srgbClr val="666666"/>
                </a:solidFill>
                <a:latin typeface="Lora"/>
                <a:ea typeface="Lora"/>
                <a:cs typeface="Lora"/>
                <a:sym typeface="Lora"/>
              </a:rPr>
              <a:t>many preprocessing steps </a:t>
            </a:r>
            <a:r>
              <a:rPr lang="en" sz="1500">
                <a:solidFill>
                  <a:srgbClr val="666666"/>
                </a:solidFill>
                <a:latin typeface="Lora"/>
                <a:ea typeface="Lora"/>
                <a:cs typeface="Lora"/>
                <a:sym typeface="Lora"/>
              </a:rPr>
              <a:t>before tokenization</a:t>
            </a:r>
            <a:endParaRPr sz="1500">
              <a:solidFill>
                <a:srgbClr val="666666"/>
              </a:solidFill>
              <a:latin typeface="Lora"/>
              <a:ea typeface="Lora"/>
              <a:cs typeface="Lora"/>
              <a:sym typeface="Lora"/>
            </a:endParaRPr>
          </a:p>
          <a:p>
            <a:pPr indent="-260350" lvl="1" marL="685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lowercasing </a:t>
            </a:r>
            <a:endParaRPr sz="1500">
              <a:solidFill>
                <a:srgbClr val="666666"/>
              </a:solidFill>
              <a:latin typeface="Lora"/>
              <a:ea typeface="Lora"/>
              <a:cs typeface="Lora"/>
              <a:sym typeface="Lora"/>
            </a:endParaRPr>
          </a:p>
          <a:p>
            <a:pPr indent="-260350" lvl="1" marL="685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l</a:t>
            </a:r>
            <a:r>
              <a:rPr lang="en" sz="1500">
                <a:solidFill>
                  <a:srgbClr val="666666"/>
                </a:solidFill>
                <a:latin typeface="Lora"/>
                <a:ea typeface="Lora"/>
                <a:cs typeface="Lora"/>
                <a:sym typeface="Lora"/>
              </a:rPr>
              <a:t>emmatization (e.g., painted -&gt; paint, was -&gt; is)</a:t>
            </a:r>
            <a:endParaRPr sz="1500">
              <a:solidFill>
                <a:srgbClr val="666666"/>
              </a:solidFill>
              <a:latin typeface="Lora"/>
              <a:ea typeface="Lora"/>
              <a:cs typeface="Lora"/>
              <a:sym typeface="Lora"/>
            </a:endParaRPr>
          </a:p>
          <a:p>
            <a:pPr indent="-260350" lvl="1" marL="685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punctuation removal</a:t>
            </a:r>
            <a:endParaRPr sz="1500">
              <a:solidFill>
                <a:srgbClr val="666666"/>
              </a:solidFill>
              <a:latin typeface="Lora"/>
              <a:ea typeface="Lora"/>
              <a:cs typeface="Lora"/>
              <a:sym typeface="Lora"/>
            </a:endParaRPr>
          </a:p>
          <a:p>
            <a:pPr indent="0" lvl="0" marL="0" marR="0" rtl="0" algn="l">
              <a:spcBef>
                <a:spcPts val="0"/>
              </a:spcBef>
              <a:spcAft>
                <a:spcPts val="0"/>
              </a:spcAft>
              <a:buNone/>
            </a:pPr>
            <a:r>
              <a:t/>
            </a:r>
            <a:endParaRPr sz="1500">
              <a:solidFill>
                <a:srgbClr val="666666"/>
              </a:solidFill>
              <a:latin typeface="Lora"/>
              <a:ea typeface="Lora"/>
              <a:cs typeface="Lora"/>
              <a:sym typeface="Lora"/>
            </a:endParaRPr>
          </a:p>
          <a:p>
            <a:pPr indent="-260350" lvl="0" marL="3429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Some of these </a:t>
            </a:r>
            <a:r>
              <a:rPr b="1" lang="en" sz="1500">
                <a:solidFill>
                  <a:srgbClr val="666666"/>
                </a:solidFill>
                <a:latin typeface="Lora"/>
                <a:ea typeface="Lora"/>
                <a:cs typeface="Lora"/>
                <a:sym typeface="Lora"/>
              </a:rPr>
              <a:t>transformations</a:t>
            </a:r>
            <a:r>
              <a:rPr lang="en" sz="1500">
                <a:solidFill>
                  <a:srgbClr val="666666"/>
                </a:solidFill>
                <a:latin typeface="Lora"/>
                <a:ea typeface="Lora"/>
                <a:cs typeface="Lora"/>
                <a:sym typeface="Lora"/>
              </a:rPr>
              <a:t> simplify the model to be learned, but they remove semantic information (e.g., </a:t>
            </a:r>
            <a:r>
              <a:rPr lang="en" sz="1500">
                <a:solidFill>
                  <a:srgbClr val="666666"/>
                </a:solidFill>
                <a:latin typeface="Lora"/>
                <a:ea typeface="Lora"/>
                <a:cs typeface="Lora"/>
                <a:sym typeface="Lora"/>
              </a:rPr>
              <a:t>verb tenses)</a:t>
            </a:r>
            <a:endParaRPr sz="1500">
              <a:solidFill>
                <a:srgbClr val="666666"/>
              </a:solidFill>
              <a:latin typeface="Lora"/>
              <a:ea typeface="Lora"/>
              <a:cs typeface="Lora"/>
              <a:sym typeface="Lora"/>
            </a:endParaRPr>
          </a:p>
          <a:p>
            <a:pPr indent="0" lvl="0" marL="0" marR="0" rtl="0" algn="l">
              <a:spcBef>
                <a:spcPts val="0"/>
              </a:spcBef>
              <a:spcAft>
                <a:spcPts val="0"/>
              </a:spcAft>
              <a:buNone/>
            </a:pPr>
            <a:r>
              <a:t/>
            </a:r>
            <a:endParaRPr sz="1500">
              <a:solidFill>
                <a:srgbClr val="666666"/>
              </a:solidFill>
              <a:latin typeface="Lora"/>
              <a:ea typeface="Lora"/>
              <a:cs typeface="Lora"/>
              <a:sym typeface="Lora"/>
            </a:endParaRPr>
          </a:p>
          <a:p>
            <a:pPr indent="-260350" lvl="0" marL="34290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For word2vec models trained on large data (and, as we will see, for transformer), only minimal preprocessing is applied (e.g., lowercasing and splitting)</a:t>
            </a:r>
            <a:endParaRPr sz="1500">
              <a:solidFill>
                <a:srgbClr val="666666"/>
              </a:solidFill>
              <a:latin typeface="Lora"/>
              <a:ea typeface="Lora"/>
              <a:cs typeface="Lora"/>
              <a:sym typeface="Lor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4"/>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What Word2Vec does </a:t>
            </a:r>
            <a:r>
              <a:rPr b="1" i="1" lang="en">
                <a:latin typeface="Lora"/>
                <a:ea typeface="Lora"/>
                <a:cs typeface="Lora"/>
                <a:sym typeface="Lora"/>
              </a:rPr>
              <a:t>not</a:t>
            </a:r>
            <a:r>
              <a:rPr i="1" lang="en">
                <a:latin typeface="Lora"/>
                <a:ea typeface="Lora"/>
                <a:cs typeface="Lora"/>
                <a:sym typeface="Lora"/>
              </a:rPr>
              <a:t> </a:t>
            </a:r>
            <a:r>
              <a:rPr lang="en">
                <a:latin typeface="Lora"/>
                <a:ea typeface="Lora"/>
                <a:cs typeface="Lora"/>
                <a:sym typeface="Lora"/>
              </a:rPr>
              <a:t>solve</a:t>
            </a:r>
            <a:endParaRPr>
              <a:latin typeface="Lora"/>
              <a:ea typeface="Lora"/>
              <a:cs typeface="Lora"/>
              <a:sym typeface="Lora"/>
            </a:endParaRPr>
          </a:p>
        </p:txBody>
      </p:sp>
      <p:sp>
        <p:nvSpPr>
          <p:cNvPr id="784" name="Google Shape;784;p74"/>
          <p:cNvSpPr txBox="1"/>
          <p:nvPr>
            <p:ph idx="1" type="body"/>
          </p:nvPr>
        </p:nvSpPr>
        <p:spPr>
          <a:xfrm>
            <a:off x="311700" y="1319149"/>
            <a:ext cx="8520600" cy="33453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Font typeface="Lora"/>
              <a:buChar char="-"/>
            </a:pPr>
            <a:r>
              <a:rPr lang="en" sz="1600">
                <a:latin typeface="Lora"/>
                <a:ea typeface="Lora"/>
                <a:cs typeface="Lora"/>
                <a:sym typeface="Lora"/>
              </a:rPr>
              <a:t>Words have different </a:t>
            </a:r>
            <a:r>
              <a:rPr b="1" lang="en" sz="1600">
                <a:latin typeface="Lora"/>
                <a:ea typeface="Lora"/>
                <a:cs typeface="Lora"/>
                <a:sym typeface="Lora"/>
              </a:rPr>
              <a:t>senses</a:t>
            </a:r>
            <a:r>
              <a:rPr lang="en" sz="1600">
                <a:latin typeface="Lora"/>
                <a:ea typeface="Lora"/>
                <a:cs typeface="Lora"/>
                <a:sym typeface="Lora"/>
              </a:rPr>
              <a:t> (e.g., </a:t>
            </a:r>
            <a:r>
              <a:rPr i="1" lang="en" sz="1600">
                <a:latin typeface="Lora"/>
                <a:ea typeface="Lora"/>
                <a:cs typeface="Lora"/>
                <a:sym typeface="Lora"/>
              </a:rPr>
              <a:t>bank</a:t>
            </a:r>
            <a:r>
              <a:rPr lang="en" sz="1600">
                <a:latin typeface="Lora"/>
                <a:ea typeface="Lora"/>
                <a:cs typeface="Lora"/>
                <a:sym typeface="Lora"/>
              </a:rPr>
              <a:t>) </a:t>
            </a:r>
            <a:r>
              <a:rPr lang="en" sz="1600">
                <a:latin typeface="Lora"/>
                <a:ea typeface="Lora"/>
                <a:cs typeface="Lora"/>
                <a:sym typeface="Lora"/>
              </a:rPr>
              <a:t>which</a:t>
            </a:r>
            <a:r>
              <a:rPr lang="en" sz="1600">
                <a:latin typeface="Lora"/>
                <a:ea typeface="Lora"/>
                <a:cs typeface="Lora"/>
                <a:sym typeface="Lora"/>
              </a:rPr>
              <a:t> can be disambiguated using surrounding context, but </a:t>
            </a:r>
            <a:r>
              <a:rPr b="1" lang="en" sz="1600">
                <a:latin typeface="Lora"/>
                <a:ea typeface="Lora"/>
                <a:cs typeface="Lora"/>
                <a:sym typeface="Lora"/>
              </a:rPr>
              <a:t>static vectors </a:t>
            </a:r>
            <a:r>
              <a:rPr lang="en" sz="1600">
                <a:latin typeface="Lora"/>
                <a:ea typeface="Lora"/>
                <a:cs typeface="Lora"/>
                <a:sym typeface="Lora"/>
              </a:rPr>
              <a:t>resulting from word2vec</a:t>
            </a:r>
            <a:r>
              <a:rPr b="1" lang="en" sz="1600">
                <a:latin typeface="Lora"/>
                <a:ea typeface="Lora"/>
                <a:cs typeface="Lora"/>
                <a:sym typeface="Lora"/>
              </a:rPr>
              <a:t> </a:t>
            </a:r>
            <a:r>
              <a:rPr lang="en" sz="1600">
                <a:latin typeface="Lora"/>
                <a:ea typeface="Lora"/>
                <a:cs typeface="Lora"/>
                <a:sym typeface="Lora"/>
              </a:rPr>
              <a:t>reduce them to a </a:t>
            </a:r>
            <a:r>
              <a:rPr i="1" lang="en" sz="1600">
                <a:latin typeface="Lora"/>
                <a:ea typeface="Lora"/>
                <a:cs typeface="Lora"/>
                <a:sym typeface="Lora"/>
              </a:rPr>
              <a:t>single</a:t>
            </a:r>
            <a:r>
              <a:rPr lang="en" sz="1600">
                <a:latin typeface="Lora"/>
                <a:ea typeface="Lora"/>
                <a:cs typeface="Lora"/>
                <a:sym typeface="Lora"/>
              </a:rPr>
              <a:t> representations and only represent words in isolation</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22580" lvl="0" marL="457200" rtl="0" algn="l">
              <a:spcBef>
                <a:spcPts val="0"/>
              </a:spcBef>
              <a:spcAft>
                <a:spcPts val="0"/>
              </a:spcAft>
              <a:buSzPct val="100000"/>
              <a:buFont typeface="Lora"/>
              <a:buChar char="-"/>
            </a:pPr>
            <a:r>
              <a:rPr lang="en" sz="1600">
                <a:latin typeface="Lora"/>
                <a:ea typeface="Lora"/>
                <a:cs typeface="Lora"/>
                <a:sym typeface="Lora"/>
              </a:rPr>
              <a:t>Representations of sentences can be obtained by </a:t>
            </a:r>
            <a:r>
              <a:rPr b="1" lang="en" sz="1600">
                <a:latin typeface="Lora"/>
                <a:ea typeface="Lora"/>
                <a:cs typeface="Lora"/>
                <a:sym typeface="Lora"/>
              </a:rPr>
              <a:t>coarsely aggregating word vectors</a:t>
            </a:r>
            <a:r>
              <a:rPr lang="en" sz="1600">
                <a:latin typeface="Lora"/>
                <a:ea typeface="Lora"/>
                <a:cs typeface="Lora"/>
                <a:sym typeface="Lora"/>
              </a:rPr>
              <a:t>, but this yields </a:t>
            </a:r>
            <a:r>
              <a:rPr b="1" lang="en" sz="1600">
                <a:latin typeface="Lora"/>
                <a:ea typeface="Lora"/>
                <a:cs typeface="Lora"/>
                <a:sym typeface="Lora"/>
              </a:rPr>
              <a:t>mixed results</a:t>
            </a:r>
            <a:endParaRPr sz="1600">
              <a:latin typeface="Lora"/>
              <a:ea typeface="Lora"/>
              <a:cs typeface="Lora"/>
              <a:sym typeface="Lora"/>
            </a:endParaRPr>
          </a:p>
          <a:p>
            <a:pPr indent="-322580" lvl="1" marL="914400" rtl="0" algn="l">
              <a:spcBef>
                <a:spcPts val="0"/>
              </a:spcBef>
              <a:spcAft>
                <a:spcPts val="0"/>
              </a:spcAft>
              <a:buSzPct val="100000"/>
              <a:buFont typeface="Lora"/>
              <a:buChar char="-"/>
            </a:pPr>
            <a:r>
              <a:rPr lang="en" sz="1600">
                <a:latin typeface="Lora"/>
                <a:ea typeface="Lora"/>
                <a:cs typeface="Lora"/>
                <a:sym typeface="Lora"/>
              </a:rPr>
              <a:t>Practically, these models are not natively suited to any </a:t>
            </a:r>
            <a:r>
              <a:rPr b="1" lang="en" sz="1600">
                <a:latin typeface="Lora"/>
                <a:ea typeface="Lora"/>
                <a:cs typeface="Lora"/>
                <a:sym typeface="Lora"/>
              </a:rPr>
              <a:t>sequence-based </a:t>
            </a:r>
            <a:r>
              <a:rPr lang="en" sz="1600">
                <a:latin typeface="Lora"/>
                <a:ea typeface="Lora"/>
                <a:cs typeface="Lora"/>
                <a:sym typeface="Lora"/>
              </a:rPr>
              <a:t>task (e.g., translation)</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22580" lvl="0" marL="457200" rtl="0" algn="l">
              <a:spcBef>
                <a:spcPts val="0"/>
              </a:spcBef>
              <a:spcAft>
                <a:spcPts val="0"/>
              </a:spcAft>
              <a:buSzPct val="100000"/>
              <a:buFont typeface="Lora"/>
              <a:buChar char="-"/>
            </a:pPr>
            <a:r>
              <a:rPr lang="en" sz="1600">
                <a:latin typeface="Lora"/>
                <a:ea typeface="Lora"/>
                <a:cs typeface="Lora"/>
                <a:sym typeface="Lora"/>
              </a:rPr>
              <a:t>In other words, </a:t>
            </a:r>
            <a:r>
              <a:rPr b="1" lang="en" sz="1600">
                <a:latin typeface="Lora"/>
                <a:ea typeface="Lora"/>
                <a:cs typeface="Lora"/>
                <a:sym typeface="Lora"/>
              </a:rPr>
              <a:t>compositionality </a:t>
            </a:r>
            <a:r>
              <a:rPr lang="en" sz="1600">
                <a:latin typeface="Lora"/>
                <a:ea typeface="Lora"/>
                <a:cs typeface="Lora"/>
                <a:sym typeface="Lora"/>
              </a:rPr>
              <a:t>and </a:t>
            </a:r>
            <a:r>
              <a:rPr b="1" lang="en" sz="1600">
                <a:latin typeface="Lora"/>
                <a:ea typeface="Lora"/>
                <a:cs typeface="Lora"/>
                <a:sym typeface="Lora"/>
              </a:rPr>
              <a:t>context-dependence </a:t>
            </a:r>
            <a:r>
              <a:rPr lang="en" sz="1600">
                <a:latin typeface="Lora"/>
                <a:ea typeface="Lora"/>
                <a:cs typeface="Lora"/>
                <a:sym typeface="Lora"/>
              </a:rPr>
              <a:t>are not adequately accounted for by this model</a:t>
            </a:r>
            <a:endParaRPr sz="1600">
              <a:latin typeface="Lora"/>
              <a:ea typeface="Lora"/>
              <a:cs typeface="Lora"/>
              <a:sym typeface="Lora"/>
            </a:endParaRPr>
          </a:p>
          <a:p>
            <a:pPr indent="0" lvl="0" marL="457200" rtl="0" algn="l">
              <a:spcBef>
                <a:spcPts val="0"/>
              </a:spcBef>
              <a:spcAft>
                <a:spcPts val="0"/>
              </a:spcAft>
              <a:buNone/>
            </a:pPr>
            <a:r>
              <a:t/>
            </a:r>
            <a:endParaRPr sz="1600">
              <a:latin typeface="Lora"/>
              <a:ea typeface="Lora"/>
              <a:cs typeface="Lora"/>
              <a:sym typeface="Lora"/>
            </a:endParaRPr>
          </a:p>
          <a:p>
            <a:pPr indent="-322580" lvl="0" marL="457200" rtl="0" algn="l">
              <a:spcBef>
                <a:spcPts val="0"/>
              </a:spcBef>
              <a:spcAft>
                <a:spcPts val="0"/>
              </a:spcAft>
              <a:buSzPct val="100000"/>
              <a:buFont typeface="Lora"/>
              <a:buChar char="-"/>
            </a:pPr>
            <a:r>
              <a:rPr lang="en" sz="1600">
                <a:latin typeface="Lora"/>
                <a:ea typeface="Lora"/>
                <a:cs typeface="Lora"/>
                <a:sym typeface="Lora"/>
              </a:rPr>
              <a:t>Some of these problems will be solved by </a:t>
            </a:r>
            <a:r>
              <a:rPr b="1" lang="en" sz="1600">
                <a:latin typeface="Lora"/>
                <a:ea typeface="Lora"/>
                <a:cs typeface="Lora"/>
                <a:sym typeface="Lora"/>
              </a:rPr>
              <a:t>sequence models</a:t>
            </a:r>
            <a:r>
              <a:rPr lang="en" sz="1600">
                <a:latin typeface="Lora"/>
                <a:ea typeface="Lora"/>
                <a:cs typeface="Lora"/>
                <a:sym typeface="Lora"/>
              </a:rPr>
              <a:t> and, finally, by </a:t>
            </a:r>
            <a:r>
              <a:rPr b="1" lang="en" sz="1600">
                <a:latin typeface="Lora"/>
                <a:ea typeface="Lora"/>
                <a:cs typeface="Lora"/>
                <a:sym typeface="Lora"/>
              </a:rPr>
              <a:t>transformers</a:t>
            </a:r>
            <a:r>
              <a:rPr lang="en" sz="1600">
                <a:latin typeface="Lora"/>
                <a:ea typeface="Lora"/>
                <a:cs typeface="Lora"/>
                <a:sym typeface="Lora"/>
              </a:rPr>
              <a:t>!</a:t>
            </a:r>
            <a:endParaRPr sz="1600">
              <a:latin typeface="Lora"/>
              <a:ea typeface="Lora"/>
              <a:cs typeface="Lora"/>
              <a:sym typeface="Lor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75"/>
          <p:cNvSpPr txBox="1"/>
          <p:nvPr>
            <p:ph type="title"/>
          </p:nvPr>
        </p:nvSpPr>
        <p:spPr>
          <a:xfrm>
            <a:off x="628650" y="6515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500">
                <a:latin typeface="Lora"/>
                <a:ea typeface="Lora"/>
                <a:cs typeface="Lora"/>
                <a:sym typeface="Lora"/>
              </a:rPr>
              <a:t>Other </a:t>
            </a:r>
            <a:r>
              <a:rPr lang="en" sz="2500">
                <a:latin typeface="Lora"/>
                <a:ea typeface="Lora"/>
                <a:cs typeface="Lora"/>
                <a:sym typeface="Lora"/>
              </a:rPr>
              <a:t>types </a:t>
            </a:r>
            <a:r>
              <a:rPr lang="en" sz="2500">
                <a:latin typeface="Lora"/>
                <a:ea typeface="Lora"/>
                <a:cs typeface="Lora"/>
                <a:sym typeface="Lora"/>
              </a:rPr>
              <a:t>of </a:t>
            </a:r>
            <a:r>
              <a:rPr i="1" lang="en" sz="2500">
                <a:latin typeface="Lora"/>
                <a:ea typeface="Lora"/>
                <a:cs typeface="Lora"/>
                <a:sym typeface="Lora"/>
              </a:rPr>
              <a:t>word embeddings</a:t>
            </a:r>
            <a:endParaRPr i="1" sz="2500">
              <a:latin typeface="Lora"/>
              <a:ea typeface="Lora"/>
              <a:cs typeface="Lora"/>
              <a:sym typeface="Lora"/>
            </a:endParaRPr>
          </a:p>
        </p:txBody>
      </p:sp>
      <p:sp>
        <p:nvSpPr>
          <p:cNvPr id="790" name="Google Shape;790;p75"/>
          <p:cNvSpPr txBox="1"/>
          <p:nvPr/>
        </p:nvSpPr>
        <p:spPr>
          <a:xfrm>
            <a:off x="628650" y="1560676"/>
            <a:ext cx="7886700" cy="2839800"/>
          </a:xfrm>
          <a:prstGeom prst="rect">
            <a:avLst/>
          </a:prstGeom>
          <a:noFill/>
          <a:ln>
            <a:noFill/>
          </a:ln>
        </p:spPr>
        <p:txBody>
          <a:bodyPr anchorCtr="0" anchor="t" bIns="34275" lIns="68575" spcFirstLastPara="1" rIns="68575" wrap="square" tIns="34275">
            <a:spAutoFit/>
          </a:bodyPr>
          <a:lstStyle/>
          <a:p>
            <a:pPr indent="-171450" lvl="0" marL="2159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We looked at word2vec using skip-gram with negative sampling</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i="0" lang="en" sz="1500" u="none" cap="none" strike="noStrike">
                <a:solidFill>
                  <a:srgbClr val="666666"/>
                </a:solidFill>
                <a:latin typeface="Lora"/>
                <a:ea typeface="Lora"/>
                <a:cs typeface="Lora"/>
                <a:sym typeface="Lora"/>
              </a:rPr>
              <a:t>CBOW with word2vec works in a </a:t>
            </a:r>
            <a:r>
              <a:rPr b="1" i="0" lang="en" sz="1500" u="none" cap="none" strike="noStrike">
                <a:solidFill>
                  <a:srgbClr val="666666"/>
                </a:solidFill>
                <a:latin typeface="Lora"/>
                <a:ea typeface="Lora"/>
                <a:cs typeface="Lora"/>
                <a:sym typeface="Lora"/>
              </a:rPr>
              <a:t>broadly similar way</a:t>
            </a:r>
            <a:endParaRPr b="1" sz="1500">
              <a:solidFill>
                <a:srgbClr val="666666"/>
              </a:solidFill>
              <a:latin typeface="Lora"/>
              <a:ea typeface="Lora"/>
              <a:cs typeface="Lora"/>
              <a:sym typeface="Lora"/>
            </a:endParaRPr>
          </a:p>
          <a:p>
            <a:pPr indent="-76200" lvl="1" marL="558800" marR="0" rtl="0" algn="l">
              <a:spcBef>
                <a:spcPts val="0"/>
              </a:spcBef>
              <a:spcAft>
                <a:spcPts val="0"/>
              </a:spcAft>
              <a:buClr>
                <a:schemeClr val="dk1"/>
              </a:buClr>
              <a:buSzPts val="2100"/>
              <a:buFont typeface="Arial"/>
              <a:buNone/>
            </a:pPr>
            <a:r>
              <a:t/>
            </a:r>
            <a:endParaRPr i="0" sz="1500" u="none" cap="none" strike="noStrike">
              <a:solidFill>
                <a:srgbClr val="666666"/>
              </a:solidFill>
              <a:latin typeface="Lora"/>
              <a:ea typeface="Lora"/>
              <a:cs typeface="Lora"/>
              <a:sym typeface="Lora"/>
            </a:endParaRPr>
          </a:p>
          <a:p>
            <a:pPr indent="-171450" lvl="0" marL="215900" marR="0" rtl="0" algn="l">
              <a:spcBef>
                <a:spcPts val="0"/>
              </a:spcBef>
              <a:spcAft>
                <a:spcPts val="0"/>
              </a:spcAft>
              <a:buClr>
                <a:srgbClr val="666666"/>
              </a:buClr>
              <a:buSzPts val="1500"/>
              <a:buFont typeface="Lora"/>
              <a:buChar char="•"/>
            </a:pPr>
            <a:r>
              <a:rPr b="1" lang="en" sz="1500">
                <a:solidFill>
                  <a:srgbClr val="666666"/>
                </a:solidFill>
                <a:latin typeface="Lora"/>
                <a:ea typeface="Lora"/>
                <a:cs typeface="Lora"/>
                <a:sym typeface="Lora"/>
              </a:rPr>
              <a:t>GloVe embeddings</a:t>
            </a:r>
            <a:r>
              <a:rPr lang="en" sz="1500">
                <a:solidFill>
                  <a:srgbClr val="666666"/>
                </a:solidFill>
                <a:latin typeface="Lora"/>
                <a:ea typeface="Lora"/>
                <a:cs typeface="Lora"/>
                <a:sym typeface="Lora"/>
              </a:rPr>
              <a:t> optimizes corpus-level statistics</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Trained to optimize</a:t>
            </a:r>
            <a:r>
              <a:rPr i="0" lang="en" sz="1500" u="none" cap="none" strike="noStrike">
                <a:solidFill>
                  <a:srgbClr val="666666"/>
                </a:solidFill>
                <a:latin typeface="Lora"/>
                <a:ea typeface="Lora"/>
                <a:cs typeface="Lora"/>
                <a:sym typeface="Lora"/>
              </a:rPr>
              <a:t> of probabilities from word—word co-occurrence matrix</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S</a:t>
            </a:r>
            <a:r>
              <a:rPr i="0" lang="en" sz="1500" u="none" cap="none" strike="noStrike">
                <a:solidFill>
                  <a:srgbClr val="666666"/>
                </a:solidFill>
                <a:latin typeface="Lora"/>
                <a:ea typeface="Lora"/>
                <a:cs typeface="Lora"/>
                <a:sym typeface="Lora"/>
              </a:rPr>
              <a:t>imilar training methods used by word2vec</a:t>
            </a:r>
            <a:endParaRPr i="0" sz="1500" u="none" cap="none" strike="noStrike">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Perform better than word2vec, but probably because of </a:t>
            </a:r>
            <a:r>
              <a:rPr b="1" lang="en" sz="1500">
                <a:solidFill>
                  <a:srgbClr val="666666"/>
                </a:solidFill>
                <a:latin typeface="Lora"/>
                <a:ea typeface="Lora"/>
                <a:cs typeface="Lora"/>
                <a:sym typeface="Lora"/>
              </a:rPr>
              <a:t>better data quality</a:t>
            </a:r>
            <a:endParaRPr b="1" sz="1500">
              <a:solidFill>
                <a:srgbClr val="666666"/>
              </a:solidFill>
              <a:latin typeface="Lora"/>
              <a:ea typeface="Lora"/>
              <a:cs typeface="Lora"/>
              <a:sym typeface="Lora"/>
            </a:endParaRPr>
          </a:p>
          <a:p>
            <a:pPr indent="-76200" lvl="1" marL="558800" marR="0" rtl="0" algn="l">
              <a:spcBef>
                <a:spcPts val="0"/>
              </a:spcBef>
              <a:spcAft>
                <a:spcPts val="0"/>
              </a:spcAft>
              <a:buClr>
                <a:schemeClr val="dk1"/>
              </a:buClr>
              <a:buSzPts val="2100"/>
              <a:buFont typeface="Arial"/>
              <a:buNone/>
            </a:pPr>
            <a:r>
              <a:t/>
            </a:r>
            <a:endParaRPr i="0" sz="1500" u="none" cap="none" strike="noStrike">
              <a:solidFill>
                <a:srgbClr val="666666"/>
              </a:solidFill>
              <a:latin typeface="Lora"/>
              <a:ea typeface="Lora"/>
              <a:cs typeface="Lora"/>
              <a:sym typeface="Lora"/>
            </a:endParaRPr>
          </a:p>
          <a:p>
            <a:pPr indent="-171450" lvl="0" marL="215900" marR="0" rtl="0" algn="l">
              <a:spcBef>
                <a:spcPts val="0"/>
              </a:spcBef>
              <a:spcAft>
                <a:spcPts val="0"/>
              </a:spcAft>
              <a:buClr>
                <a:srgbClr val="666666"/>
              </a:buClr>
              <a:buSzPts val="1500"/>
              <a:buFont typeface="Lora"/>
              <a:buChar char="•"/>
            </a:pPr>
            <a:r>
              <a:rPr b="1" lang="en" sz="1500">
                <a:solidFill>
                  <a:srgbClr val="666666"/>
                </a:solidFill>
                <a:latin typeface="Lora"/>
                <a:ea typeface="Lora"/>
                <a:cs typeface="Lora"/>
                <a:sym typeface="Lora"/>
              </a:rPr>
              <a:t>fasttext</a:t>
            </a:r>
            <a:r>
              <a:rPr lang="en" sz="1500">
                <a:solidFill>
                  <a:srgbClr val="666666"/>
                </a:solidFill>
                <a:latin typeface="Lora"/>
                <a:ea typeface="Lora"/>
                <a:cs typeface="Lora"/>
                <a:sym typeface="Lora"/>
              </a:rPr>
              <a:t> uses </a:t>
            </a:r>
            <a:r>
              <a:rPr i="1" lang="en" sz="1500">
                <a:solidFill>
                  <a:srgbClr val="666666"/>
                </a:solidFill>
                <a:latin typeface="Lora"/>
                <a:ea typeface="Lora"/>
                <a:cs typeface="Lora"/>
                <a:sym typeface="Lora"/>
              </a:rPr>
              <a:t>subword embeddings</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i="0" lang="en" sz="1500" u="none" cap="none" strike="noStrike">
                <a:solidFill>
                  <a:srgbClr val="666666"/>
                </a:solidFill>
                <a:latin typeface="Lora"/>
                <a:ea typeface="Lora"/>
                <a:cs typeface="Lora"/>
                <a:sym typeface="Lora"/>
              </a:rPr>
              <a:t>Words are broken down into character n-grams (rather than </a:t>
            </a:r>
            <a:r>
              <a:rPr lang="en" sz="1500">
                <a:solidFill>
                  <a:srgbClr val="666666"/>
                </a:solidFill>
                <a:latin typeface="Lora"/>
                <a:ea typeface="Lora"/>
                <a:cs typeface="Lora"/>
                <a:sym typeface="Lora"/>
              </a:rPr>
              <a:t>“words”)</a:t>
            </a:r>
            <a:endParaRPr i="0" sz="1500" u="none" cap="none" strike="noStrike">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lang="en" sz="1500">
                <a:solidFill>
                  <a:srgbClr val="666666"/>
                </a:solidFill>
                <a:latin typeface="Lora"/>
                <a:ea typeface="Lora"/>
                <a:cs typeface="Lora"/>
                <a:sym typeface="Lora"/>
              </a:rPr>
              <a:t>This makes it possible to deal with </a:t>
            </a:r>
            <a:r>
              <a:rPr b="1" lang="en" sz="1500">
                <a:solidFill>
                  <a:srgbClr val="666666"/>
                </a:solidFill>
                <a:latin typeface="Lora"/>
                <a:ea typeface="Lora"/>
                <a:cs typeface="Lora"/>
                <a:sym typeface="Lora"/>
              </a:rPr>
              <a:t>out-of-vocabulary </a:t>
            </a:r>
            <a:r>
              <a:rPr lang="en" sz="1500">
                <a:solidFill>
                  <a:srgbClr val="666666"/>
                </a:solidFill>
                <a:latin typeface="Lora"/>
                <a:ea typeface="Lora"/>
                <a:cs typeface="Lora"/>
                <a:sym typeface="Lora"/>
              </a:rPr>
              <a:t>tokens</a:t>
            </a:r>
            <a:endParaRPr sz="1500">
              <a:solidFill>
                <a:srgbClr val="666666"/>
              </a:solidFill>
              <a:latin typeface="Lora"/>
              <a:ea typeface="Lora"/>
              <a:cs typeface="Lora"/>
              <a:sym typeface="Lora"/>
            </a:endParaRPr>
          </a:p>
          <a:p>
            <a:pPr indent="-171450" lvl="1" marL="558800" marR="0" rtl="0" algn="l">
              <a:spcBef>
                <a:spcPts val="0"/>
              </a:spcBef>
              <a:spcAft>
                <a:spcPts val="0"/>
              </a:spcAft>
              <a:buClr>
                <a:srgbClr val="666666"/>
              </a:buClr>
              <a:buSzPts val="1500"/>
              <a:buFont typeface="Lora"/>
              <a:buChar char="•"/>
            </a:pPr>
            <a:r>
              <a:rPr i="0" lang="en" sz="1500" u="none" cap="none" strike="noStrike">
                <a:solidFill>
                  <a:srgbClr val="666666"/>
                </a:solidFill>
                <a:latin typeface="Lora"/>
                <a:ea typeface="Lora"/>
                <a:cs typeface="Lora"/>
                <a:sym typeface="Lora"/>
              </a:rPr>
              <a:t>We’ll look more at subword embeddings later in the semester</a:t>
            </a:r>
            <a:endParaRPr sz="1500">
              <a:solidFill>
                <a:srgbClr val="666666"/>
              </a:solidFill>
              <a:latin typeface="Lora"/>
              <a:ea typeface="Lora"/>
              <a:cs typeface="Lora"/>
              <a:sym typeface="Lora"/>
            </a:endParaRPr>
          </a:p>
        </p:txBody>
      </p:sp>
      <p:sp>
        <p:nvSpPr>
          <p:cNvPr id="791" name="Google Shape;791;p75"/>
          <p:cNvSpPr txBox="1"/>
          <p:nvPr/>
        </p:nvSpPr>
        <p:spPr>
          <a:xfrm>
            <a:off x="5665750" y="75250"/>
            <a:ext cx="3350100" cy="1262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Note on terminology:</a:t>
            </a:r>
            <a:r>
              <a:rPr b="1" i="1" lang="en">
                <a:latin typeface="Lora"/>
                <a:ea typeface="Lora"/>
                <a:cs typeface="Lora"/>
                <a:sym typeface="Lora"/>
              </a:rPr>
              <a:t> </a:t>
            </a:r>
            <a:r>
              <a:rPr i="1" lang="en">
                <a:latin typeface="Lora"/>
                <a:ea typeface="Lora"/>
                <a:cs typeface="Lora"/>
                <a:sym typeface="Lora"/>
              </a:rPr>
              <a:t>word vectors</a:t>
            </a:r>
            <a:r>
              <a:rPr lang="en">
                <a:latin typeface="Lora"/>
                <a:ea typeface="Lora"/>
                <a:cs typeface="Lora"/>
                <a:sym typeface="Lora"/>
              </a:rPr>
              <a:t> and </a:t>
            </a:r>
            <a:r>
              <a:rPr i="1" lang="en">
                <a:latin typeface="Lora"/>
                <a:ea typeface="Lora"/>
                <a:cs typeface="Lora"/>
                <a:sym typeface="Lora"/>
              </a:rPr>
              <a:t>word embeddings </a:t>
            </a:r>
            <a:r>
              <a:rPr lang="en">
                <a:latin typeface="Lora"/>
                <a:ea typeface="Lora"/>
                <a:cs typeface="Lora"/>
                <a:sym typeface="Lora"/>
              </a:rPr>
              <a:t>are equivalent and they apply both to count-based and prediction-based models (though most often used for Word2Vec)</a:t>
            </a:r>
            <a:endParaRPr>
              <a:latin typeface="Lora"/>
              <a:ea typeface="Lora"/>
              <a:cs typeface="Lora"/>
              <a:sym typeface="Lora"/>
            </a:endParaRPr>
          </a:p>
        </p:txBody>
      </p:sp>
      <p:sp>
        <p:nvSpPr>
          <p:cNvPr id="792" name="Google Shape;792;p75"/>
          <p:cNvSpPr/>
          <p:nvPr/>
        </p:nvSpPr>
        <p:spPr>
          <a:xfrm>
            <a:off x="2857500" y="887050"/>
            <a:ext cx="2676900" cy="5232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93" name="Google Shape;793;p75"/>
          <p:cNvCxnSpPr>
            <a:stCxn id="792" idx="0"/>
          </p:cNvCxnSpPr>
          <p:nvPr/>
        </p:nvCxnSpPr>
        <p:spPr>
          <a:xfrm rot="-5400000">
            <a:off x="4651500" y="70000"/>
            <a:ext cx="361500" cy="1272600"/>
          </a:xfrm>
          <a:prstGeom prst="bentConnector2">
            <a:avLst/>
          </a:prstGeom>
          <a:noFill/>
          <a:ln cap="flat" cmpd="sng" w="9525">
            <a:solidFill>
              <a:srgbClr val="CC0000"/>
            </a:solidFill>
            <a:prstDash val="solid"/>
            <a:round/>
            <a:headEnd len="med" w="med" type="none"/>
            <a:tailEnd len="med" w="med" type="stealth"/>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6"/>
          <p:cNvSpPr txBox="1"/>
          <p:nvPr>
            <p:ph type="title"/>
          </p:nvPr>
        </p:nvSpPr>
        <p:spPr>
          <a:xfrm>
            <a:off x="529638" y="10921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500">
                <a:latin typeface="Lora"/>
                <a:ea typeface="Lora"/>
                <a:cs typeface="Lora"/>
                <a:sym typeface="Lora"/>
              </a:rPr>
              <a:t>Beyond static</a:t>
            </a:r>
            <a:r>
              <a:rPr lang="en" sz="2500">
                <a:latin typeface="Lora"/>
                <a:ea typeface="Lora"/>
                <a:cs typeface="Lora"/>
                <a:sym typeface="Lora"/>
              </a:rPr>
              <a:t> embeddings</a:t>
            </a:r>
            <a:endParaRPr sz="2500">
              <a:latin typeface="Lora"/>
              <a:ea typeface="Lora"/>
              <a:cs typeface="Lora"/>
              <a:sym typeface="Lora"/>
            </a:endParaRPr>
          </a:p>
        </p:txBody>
      </p:sp>
      <p:sp>
        <p:nvSpPr>
          <p:cNvPr id="799" name="Google Shape;799;p76"/>
          <p:cNvSpPr txBox="1"/>
          <p:nvPr>
            <p:ph idx="1" type="body"/>
          </p:nvPr>
        </p:nvSpPr>
        <p:spPr>
          <a:xfrm>
            <a:off x="529650" y="1988375"/>
            <a:ext cx="8084700" cy="2724900"/>
          </a:xfrm>
          <a:prstGeom prst="rect">
            <a:avLst/>
          </a:prstGeom>
          <a:noFill/>
          <a:ln>
            <a:noFill/>
          </a:ln>
        </p:spPr>
        <p:txBody>
          <a:bodyPr anchorCtr="0" anchor="t" bIns="34275" lIns="68575" spcFirstLastPara="1" rIns="68575" wrap="square" tIns="34275">
            <a:noAutofit/>
          </a:bodyPr>
          <a:lstStyle/>
          <a:p>
            <a:pPr indent="-323850" lvl="0" marL="457200" rtl="0" algn="l">
              <a:lnSpc>
                <a:spcPct val="90000"/>
              </a:lnSpc>
              <a:spcBef>
                <a:spcPts val="0"/>
              </a:spcBef>
              <a:spcAft>
                <a:spcPts val="0"/>
              </a:spcAft>
              <a:buSzPts val="1500"/>
              <a:buFont typeface="Lora"/>
              <a:buChar char="-"/>
            </a:pPr>
            <a:r>
              <a:rPr lang="en" sz="1500">
                <a:latin typeface="Lora"/>
                <a:ea typeface="Lora"/>
                <a:cs typeface="Lora"/>
                <a:sym typeface="Lora"/>
              </a:rPr>
              <a:t>Static word embeddings</a:t>
            </a:r>
            <a:endParaRPr sz="1500">
              <a:latin typeface="Lora"/>
              <a:ea typeface="Lora"/>
              <a:cs typeface="Lora"/>
              <a:sym typeface="Lora"/>
            </a:endParaRPr>
          </a:p>
          <a:p>
            <a:pPr indent="0" lvl="0" marL="863600" rtl="0" algn="l">
              <a:lnSpc>
                <a:spcPct val="90000"/>
              </a:lnSpc>
              <a:spcBef>
                <a:spcPts val="400"/>
              </a:spcBef>
              <a:spcAft>
                <a:spcPts val="0"/>
              </a:spcAft>
              <a:buNone/>
            </a:pPr>
            <a:r>
              <a:rPr b="1" lang="en" sz="1500">
                <a:latin typeface="Lora"/>
                <a:ea typeface="Lora"/>
                <a:cs typeface="Lora"/>
                <a:sym typeface="Lora"/>
              </a:rPr>
              <a:t>word2vec</a:t>
            </a:r>
            <a:r>
              <a:rPr lang="en" sz="1500">
                <a:latin typeface="Lora"/>
                <a:ea typeface="Lora"/>
                <a:cs typeface="Lora"/>
                <a:sym typeface="Lora"/>
              </a:rPr>
              <a:t>, </a:t>
            </a:r>
            <a:r>
              <a:rPr b="1" lang="en" sz="1500">
                <a:latin typeface="Lora"/>
                <a:ea typeface="Lora"/>
                <a:cs typeface="Lora"/>
                <a:sym typeface="Lora"/>
              </a:rPr>
              <a:t>GloVe</a:t>
            </a:r>
            <a:r>
              <a:rPr lang="en" sz="1500">
                <a:latin typeface="Lora"/>
                <a:ea typeface="Lora"/>
                <a:cs typeface="Lora"/>
                <a:sym typeface="Lora"/>
              </a:rPr>
              <a:t>, </a:t>
            </a:r>
            <a:r>
              <a:rPr b="1" lang="en" sz="1500">
                <a:latin typeface="Lora"/>
                <a:ea typeface="Lora"/>
                <a:cs typeface="Lora"/>
                <a:sym typeface="Lora"/>
              </a:rPr>
              <a:t>fastText</a:t>
            </a:r>
            <a:endParaRPr b="1" sz="1500">
              <a:latin typeface="Lora"/>
              <a:ea typeface="Lora"/>
              <a:cs typeface="Lora"/>
              <a:sym typeface="Lora"/>
            </a:endParaRPr>
          </a:p>
          <a:p>
            <a:pPr indent="0" lvl="0" marL="0" rtl="0" algn="l">
              <a:lnSpc>
                <a:spcPct val="90000"/>
              </a:lnSpc>
              <a:spcBef>
                <a:spcPts val="800"/>
              </a:spcBef>
              <a:spcAft>
                <a:spcPts val="0"/>
              </a:spcAft>
              <a:buNone/>
            </a:pPr>
            <a:r>
              <a:t/>
            </a:r>
            <a:endParaRPr sz="1500">
              <a:latin typeface="Lora"/>
              <a:ea typeface="Lora"/>
              <a:cs typeface="Lora"/>
              <a:sym typeface="Lora"/>
            </a:endParaRPr>
          </a:p>
          <a:p>
            <a:pPr indent="-323850" lvl="0" marL="457200" rtl="0" algn="l">
              <a:lnSpc>
                <a:spcPct val="90000"/>
              </a:lnSpc>
              <a:spcBef>
                <a:spcPts val="800"/>
              </a:spcBef>
              <a:spcAft>
                <a:spcPts val="0"/>
              </a:spcAft>
              <a:buSzPts val="1500"/>
              <a:buFont typeface="Lora"/>
              <a:buChar char="-"/>
            </a:pPr>
            <a:r>
              <a:rPr lang="en" sz="1500">
                <a:latin typeface="Lora"/>
                <a:ea typeface="Lora"/>
                <a:cs typeface="Lora"/>
                <a:sym typeface="Lora"/>
              </a:rPr>
              <a:t>Dynamic (contextual) word embeddings – modulated by surrounding context, this accounts for </a:t>
            </a:r>
            <a:r>
              <a:rPr b="1" lang="en" sz="1500">
                <a:latin typeface="Lora"/>
                <a:ea typeface="Lora"/>
                <a:cs typeface="Lora"/>
                <a:sym typeface="Lora"/>
              </a:rPr>
              <a:t>compositionality</a:t>
            </a:r>
            <a:r>
              <a:rPr lang="en" sz="1500">
                <a:latin typeface="Lora"/>
                <a:ea typeface="Lora"/>
                <a:cs typeface="Lora"/>
                <a:sym typeface="Lora"/>
              </a:rPr>
              <a:t> &lt;-&gt; </a:t>
            </a:r>
            <a:r>
              <a:rPr b="1" lang="en" sz="1500">
                <a:latin typeface="Lora"/>
                <a:ea typeface="Lora"/>
                <a:cs typeface="Lora"/>
                <a:sym typeface="Lora"/>
              </a:rPr>
              <a:t>context-dependency </a:t>
            </a:r>
            <a:endParaRPr sz="1500">
              <a:latin typeface="Lora"/>
              <a:ea typeface="Lora"/>
              <a:cs typeface="Lora"/>
              <a:sym typeface="Lora"/>
            </a:endParaRPr>
          </a:p>
          <a:p>
            <a:pPr indent="0" lvl="0" marL="863600" rtl="0" algn="l">
              <a:lnSpc>
                <a:spcPct val="90000"/>
              </a:lnSpc>
              <a:spcBef>
                <a:spcPts val="800"/>
              </a:spcBef>
              <a:spcAft>
                <a:spcPts val="0"/>
              </a:spcAft>
              <a:buNone/>
            </a:pPr>
            <a:r>
              <a:rPr lang="en" sz="1500">
                <a:latin typeface="Lora"/>
                <a:ea typeface="Lora"/>
                <a:cs typeface="Lora"/>
                <a:sym typeface="Lora"/>
              </a:rPr>
              <a:t>BERT, GPT-3, T5</a:t>
            </a:r>
            <a:endParaRPr sz="1500">
              <a:latin typeface="Lora"/>
              <a:ea typeface="Lora"/>
              <a:cs typeface="Lora"/>
              <a:sym typeface="Lora"/>
            </a:endParaRPr>
          </a:p>
          <a:p>
            <a:pPr indent="-76200" lvl="1" marL="520700" rtl="0" algn="l">
              <a:lnSpc>
                <a:spcPct val="90000"/>
              </a:lnSpc>
              <a:spcBef>
                <a:spcPts val="400"/>
              </a:spcBef>
              <a:spcAft>
                <a:spcPts val="0"/>
              </a:spcAft>
              <a:buClr>
                <a:schemeClr val="dk1"/>
              </a:buClr>
              <a:buSzPts val="1800"/>
              <a:buNone/>
            </a:pPr>
            <a:r>
              <a:t/>
            </a:r>
            <a:endParaRPr sz="1500">
              <a:latin typeface="Lora"/>
              <a:ea typeface="Lora"/>
              <a:cs typeface="Lora"/>
              <a:sym typeface="Lora"/>
            </a:endParaRPr>
          </a:p>
          <a:p>
            <a:pPr indent="-323850" lvl="0" marL="457200" rtl="0" algn="l">
              <a:lnSpc>
                <a:spcPct val="90000"/>
              </a:lnSpc>
              <a:spcBef>
                <a:spcPts val="800"/>
              </a:spcBef>
              <a:spcAft>
                <a:spcPts val="0"/>
              </a:spcAft>
              <a:buSzPts val="1500"/>
              <a:buFont typeface="Lora"/>
              <a:buChar char="-"/>
            </a:pPr>
            <a:r>
              <a:rPr lang="en" sz="1500">
                <a:latin typeface="Lora"/>
                <a:ea typeface="Lora"/>
                <a:cs typeface="Lora"/>
                <a:sym typeface="Lora"/>
              </a:rPr>
              <a:t>Today, we have looked at </a:t>
            </a:r>
            <a:r>
              <a:rPr b="1" lang="en" sz="1500">
                <a:latin typeface="Lora"/>
                <a:ea typeface="Lora"/>
                <a:cs typeface="Lora"/>
                <a:sym typeface="Lora"/>
              </a:rPr>
              <a:t>static embeddings</a:t>
            </a:r>
            <a:r>
              <a:rPr lang="en" sz="1500">
                <a:latin typeface="Lora"/>
                <a:ea typeface="Lora"/>
                <a:cs typeface="Lora"/>
                <a:sym typeface="Lora"/>
              </a:rPr>
              <a:t>; we’ll come back to contextual embeddings later in the semester</a:t>
            </a:r>
            <a:endParaRPr sz="1500">
              <a:latin typeface="Lora"/>
              <a:ea typeface="Lora"/>
              <a:cs typeface="Lora"/>
              <a:sym typeface="Lor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77"/>
          <p:cNvSpPr txBox="1"/>
          <p:nvPr>
            <p:ph idx="1" type="body"/>
          </p:nvPr>
        </p:nvSpPr>
        <p:spPr>
          <a:xfrm>
            <a:off x="311700" y="1821725"/>
            <a:ext cx="8520600" cy="265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latin typeface="Lora"/>
                <a:ea typeface="Lora"/>
                <a:cs typeface="Lora"/>
                <a:sym typeface="Lora"/>
              </a:rPr>
              <a:t>Tomorrow</a:t>
            </a:r>
            <a:r>
              <a:rPr lang="en" sz="1600">
                <a:latin typeface="Lora"/>
                <a:ea typeface="Lora"/>
                <a:cs typeface="Lora"/>
                <a:sym typeface="Lora"/>
              </a:rPr>
              <a:t>: Exploring word embeddings!</a:t>
            </a:r>
            <a:endParaRPr sz="1600">
              <a:latin typeface="Lora"/>
              <a:ea typeface="Lora"/>
              <a:cs typeface="Lora"/>
              <a:sym typeface="Lor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8"/>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latin typeface="Lora"/>
                <a:ea typeface="Lora"/>
                <a:cs typeface="Lora"/>
                <a:sym typeface="Lora"/>
              </a:rPr>
              <a:t>SNGS: </a:t>
            </a:r>
            <a:r>
              <a:rPr lang="en">
                <a:latin typeface="Lora"/>
                <a:ea typeface="Lora"/>
                <a:cs typeface="Lora"/>
                <a:sym typeface="Lora"/>
              </a:rPr>
              <a:t>objective function (single example)</a:t>
            </a:r>
            <a:endParaRPr i="1">
              <a:latin typeface="Lora"/>
              <a:ea typeface="Lora"/>
              <a:cs typeface="Lora"/>
              <a:sym typeface="Lora"/>
            </a:endParaRPr>
          </a:p>
        </p:txBody>
      </p:sp>
      <p:pic>
        <p:nvPicPr>
          <p:cNvPr id="810" name="Google Shape;810;p78" title="[0,0,0,&quot;https://www.codecogs.com/eqnedit.php?latex=L(%5Ctheta)%20%3D%20-log%5BP(o%20%5Cmid%20c%3B%20%5Ctheta)%20%5Cprod_%7Bi%3D1%7D%5E%7Bk%7D(1%20-%20P(n_%7Bi%7D%20%5Cmid%20c%3B%20%5Ctheta))%5D#0&quot;]"/>
          <p:cNvPicPr preferRelativeResize="0"/>
          <p:nvPr/>
        </p:nvPicPr>
        <p:blipFill>
          <a:blip r:embed="rId3">
            <a:alphaModFix/>
          </a:blip>
          <a:stretch>
            <a:fillRect/>
          </a:stretch>
        </p:blipFill>
        <p:spPr>
          <a:xfrm>
            <a:off x="2263413" y="1620437"/>
            <a:ext cx="3063705" cy="480474"/>
          </a:xfrm>
          <a:prstGeom prst="rect">
            <a:avLst/>
          </a:prstGeom>
          <a:noFill/>
          <a:ln>
            <a:noFill/>
          </a:ln>
        </p:spPr>
      </p:pic>
      <p:pic>
        <p:nvPicPr>
          <p:cNvPr id="811" name="Google Shape;811;p78" title="[0,0,0,&quot;https://www.codecogs.com/eqnedit.php?latex=L(%5Ctheta)%20%3D%20-%5BlogP(o%20%5Cmid%20c%3B%20%5Ctheta)%20%2B%20%5Csum_%7Bi%3D1%7D%5E%7Bk%7Dlog(1%20-%20P(n_%7Bi%7D%20%5Cmid%20c%3B%20%5Ctheta))%5D#0&quot;]"/>
          <p:cNvPicPr preferRelativeResize="0"/>
          <p:nvPr/>
        </p:nvPicPr>
        <p:blipFill>
          <a:blip r:embed="rId4">
            <a:alphaModFix/>
          </a:blip>
          <a:stretch>
            <a:fillRect/>
          </a:stretch>
        </p:blipFill>
        <p:spPr>
          <a:xfrm>
            <a:off x="2041195" y="2221775"/>
            <a:ext cx="3508165" cy="480450"/>
          </a:xfrm>
          <a:prstGeom prst="rect">
            <a:avLst/>
          </a:prstGeom>
          <a:noFill/>
          <a:ln>
            <a:noFill/>
          </a:ln>
        </p:spPr>
      </p:pic>
      <p:pic>
        <p:nvPicPr>
          <p:cNvPr id="812" name="Google Shape;812;p78" title="[0,0,0,&quot;https://www.codecogs.com/eqnedit.php?latex=L(%5Ctheta)%20%3D%20-%5Blog%5Csigma(%7Bu_%7Bo%7D%5E%7BT%7D%7Dv_%7Bc%7D)%20%2B%20%5Csum_%7Bi%3D1%7D%5E%7Bk%7Dlog(1%20-%5Csigma(%7Bu_%7Bn_%7Bi%7D%7D%5E%7BT%7D%7Dv_%7Bc%7D)%5D#0&quot;]"/>
          <p:cNvPicPr preferRelativeResize="0"/>
          <p:nvPr/>
        </p:nvPicPr>
        <p:blipFill>
          <a:blip r:embed="rId5">
            <a:alphaModFix/>
          </a:blip>
          <a:stretch>
            <a:fillRect/>
          </a:stretch>
        </p:blipFill>
        <p:spPr>
          <a:xfrm>
            <a:off x="2239513" y="3076368"/>
            <a:ext cx="3111534" cy="480450"/>
          </a:xfrm>
          <a:prstGeom prst="rect">
            <a:avLst/>
          </a:prstGeom>
          <a:noFill/>
          <a:ln>
            <a:noFill/>
          </a:ln>
        </p:spPr>
      </p:pic>
      <p:pic>
        <p:nvPicPr>
          <p:cNvPr id="813" name="Google Shape;813;p78" title="[0,0,0,&quot;https://www.codecogs.com/eqnedit.php?latex=L(%5Ctheta)%20%3D%20-%5Blog%5Csigma(%7Bu_%7Bo%7D%5E%7BT%7D%7Dv_%7Bc%7D)%20%2B%20%5Csum_%7Bi%3D1%7D%5E%7Bk%7Dlog(%5Csigma(-%7Bu_%7Bn_%7Bi%7D%7D%5E%7BT%7D%7Dv_%7Bc%7D)%5D#0&quot;]"/>
          <p:cNvPicPr preferRelativeResize="0"/>
          <p:nvPr/>
        </p:nvPicPr>
        <p:blipFill>
          <a:blip r:embed="rId6">
            <a:alphaModFix/>
          </a:blip>
          <a:stretch>
            <a:fillRect/>
          </a:stretch>
        </p:blipFill>
        <p:spPr>
          <a:xfrm>
            <a:off x="2263425" y="3896379"/>
            <a:ext cx="3111525" cy="505871"/>
          </a:xfrm>
          <a:prstGeom prst="rect">
            <a:avLst/>
          </a:prstGeom>
          <a:noFill/>
          <a:ln>
            <a:noFill/>
          </a:ln>
        </p:spPr>
      </p:pic>
      <p:cxnSp>
        <p:nvCxnSpPr>
          <p:cNvPr id="814" name="Google Shape;814;p78"/>
          <p:cNvCxnSpPr>
            <a:endCxn id="812" idx="0"/>
          </p:cNvCxnSpPr>
          <p:nvPr/>
        </p:nvCxnSpPr>
        <p:spPr>
          <a:xfrm>
            <a:off x="3786580" y="2810568"/>
            <a:ext cx="8700" cy="265800"/>
          </a:xfrm>
          <a:prstGeom prst="straightConnector1">
            <a:avLst/>
          </a:prstGeom>
          <a:noFill/>
          <a:ln cap="flat" cmpd="sng" w="9525">
            <a:solidFill>
              <a:srgbClr val="FF0000"/>
            </a:solidFill>
            <a:prstDash val="solid"/>
            <a:round/>
            <a:headEnd len="med" w="med" type="none"/>
            <a:tailEnd len="med" w="med" type="triangle"/>
          </a:ln>
        </p:spPr>
      </p:cxnSp>
      <p:cxnSp>
        <p:nvCxnSpPr>
          <p:cNvPr id="815" name="Google Shape;815;p78"/>
          <p:cNvCxnSpPr/>
          <p:nvPr/>
        </p:nvCxnSpPr>
        <p:spPr>
          <a:xfrm>
            <a:off x="3814838" y="3593700"/>
            <a:ext cx="8700" cy="265800"/>
          </a:xfrm>
          <a:prstGeom prst="straightConnector1">
            <a:avLst/>
          </a:prstGeom>
          <a:noFill/>
          <a:ln cap="flat" cmpd="sng" w="9525">
            <a:solidFill>
              <a:srgbClr val="FF0000"/>
            </a:solidFill>
            <a:prstDash val="solid"/>
            <a:round/>
            <a:headEnd len="med" w="med" type="none"/>
            <a:tailEnd len="med" w="med" type="triangle"/>
          </a:ln>
        </p:spPr>
      </p:cxnSp>
      <p:sp>
        <p:nvSpPr>
          <p:cNvPr id="816" name="Google Shape;816;p78"/>
          <p:cNvSpPr/>
          <p:nvPr/>
        </p:nvSpPr>
        <p:spPr>
          <a:xfrm>
            <a:off x="776100" y="4532300"/>
            <a:ext cx="7420200" cy="50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latin typeface="Lora"/>
                <a:ea typeface="Lora"/>
                <a:cs typeface="Lora"/>
                <a:sym typeface="Lora"/>
              </a:rPr>
              <a:t>But how is this loss used to </a:t>
            </a:r>
            <a:r>
              <a:rPr b="1" i="1" lang="en" sz="1200">
                <a:solidFill>
                  <a:srgbClr val="FF0000"/>
                </a:solidFill>
                <a:latin typeface="Lora"/>
                <a:ea typeface="Lora"/>
                <a:cs typeface="Lora"/>
                <a:sym typeface="Lora"/>
              </a:rPr>
              <a:t>learn </a:t>
            </a:r>
            <a:r>
              <a:rPr b="1" lang="en" sz="1200">
                <a:solidFill>
                  <a:srgbClr val="FF0000"/>
                </a:solidFill>
                <a:latin typeface="Lora"/>
                <a:ea typeface="Lora"/>
                <a:cs typeface="Lora"/>
                <a:sym typeface="Lora"/>
              </a:rPr>
              <a:t>the parameters?</a:t>
            </a:r>
            <a:endParaRPr b="1" sz="1200">
              <a:solidFill>
                <a:srgbClr val="FF0000"/>
              </a:solidFill>
              <a:latin typeface="Lora"/>
              <a:ea typeface="Lora"/>
              <a:cs typeface="Lora"/>
              <a:sym typeface="Lor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79"/>
          <p:cNvSpPr txBox="1"/>
          <p:nvPr>
            <p:ph idx="1" type="body"/>
          </p:nvPr>
        </p:nvSpPr>
        <p:spPr>
          <a:xfrm>
            <a:off x="311700" y="1821725"/>
            <a:ext cx="8520600" cy="26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Lora"/>
                <a:ea typeface="Lora"/>
                <a:cs typeface="Lora"/>
                <a:sym typeface="Lora"/>
              </a:rPr>
              <a:t>Tomorrow</a:t>
            </a:r>
            <a:r>
              <a:rPr lang="en" sz="1600">
                <a:latin typeface="Lora"/>
                <a:ea typeface="Lora"/>
                <a:cs typeface="Lora"/>
                <a:sym typeface="Lora"/>
              </a:rPr>
              <a:t>: Exploring word embeddings!</a:t>
            </a:r>
            <a:endParaRPr sz="1600">
              <a:latin typeface="Lora"/>
              <a:ea typeface="Lora"/>
              <a:cs typeface="Lora"/>
              <a:sym typeface="Lora"/>
            </a:endParaRPr>
          </a:p>
          <a:p>
            <a:pPr indent="0" lvl="0" marL="0" rtl="0" algn="l">
              <a:spcBef>
                <a:spcPts val="1200"/>
              </a:spcBef>
              <a:spcAft>
                <a:spcPts val="0"/>
              </a:spcAft>
              <a:buNone/>
            </a:pPr>
            <a:r>
              <a:rPr b="1" lang="en" sz="1600">
                <a:latin typeface="Lora"/>
                <a:ea typeface="Lora"/>
                <a:cs typeface="Lora"/>
                <a:sym typeface="Lora"/>
              </a:rPr>
              <a:t>Next week</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1200"/>
              </a:spcBef>
              <a:spcAft>
                <a:spcPts val="0"/>
              </a:spcAft>
              <a:buSzPts val="1600"/>
              <a:buFont typeface="Lora"/>
              <a:buChar char="-"/>
            </a:pPr>
            <a:r>
              <a:rPr b="1" lang="en" sz="1600">
                <a:latin typeface="Lora"/>
                <a:ea typeface="Lora"/>
                <a:cs typeface="Lora"/>
                <a:sym typeface="Lora"/>
              </a:rPr>
              <a:t>How are parameters learned based on the loss function?</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Gradient descent (on a simpler case: simple logistic/binary classification)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Intro to neural networks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Backpropagation</a:t>
            </a:r>
            <a:endParaRPr sz="1600">
              <a:latin typeface="Lora"/>
              <a:ea typeface="Lora"/>
              <a:cs typeface="Lora"/>
              <a:sym typeface="Lor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80"/>
          <p:cNvSpPr txBox="1"/>
          <p:nvPr>
            <p:ph idx="1" type="body"/>
          </p:nvPr>
        </p:nvSpPr>
        <p:spPr>
          <a:xfrm>
            <a:off x="3533400" y="3614650"/>
            <a:ext cx="2349600" cy="47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latin typeface="Lora"/>
                <a:ea typeface="Lora"/>
                <a:cs typeface="Lora"/>
                <a:sym typeface="Lora"/>
              </a:rPr>
              <a:t>See you tomorrow!</a:t>
            </a:r>
            <a:endParaRPr sz="1600">
              <a:latin typeface="Lora"/>
              <a:ea typeface="Lora"/>
              <a:cs typeface="Lora"/>
              <a:sym typeface="Lora"/>
            </a:endParaRPr>
          </a:p>
        </p:txBody>
      </p:sp>
      <p:pic>
        <p:nvPicPr>
          <p:cNvPr id="827" name="Google Shape;827;p80"/>
          <p:cNvPicPr preferRelativeResize="0"/>
          <p:nvPr/>
        </p:nvPicPr>
        <p:blipFill>
          <a:blip r:embed="rId3">
            <a:alphaModFix/>
          </a:blip>
          <a:stretch>
            <a:fillRect/>
          </a:stretch>
        </p:blipFill>
        <p:spPr>
          <a:xfrm>
            <a:off x="2955225" y="1414725"/>
            <a:ext cx="3081874" cy="20546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81"/>
          <p:cNvSpPr txBox="1"/>
          <p:nvPr>
            <p:ph type="title"/>
          </p:nvPr>
        </p:nvSpPr>
        <p:spPr>
          <a:xfrm>
            <a:off x="496788" y="61593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000">
                <a:latin typeface="Lora"/>
                <a:ea typeface="Lora"/>
                <a:cs typeface="Lora"/>
                <a:sym typeface="Lora"/>
              </a:rPr>
              <a:t>even more</a:t>
            </a:r>
            <a:r>
              <a:rPr lang="en" sz="2000">
                <a:latin typeface="Lora"/>
                <a:ea typeface="Lora"/>
                <a:cs typeface="Lora"/>
                <a:sym typeface="Lora"/>
              </a:rPr>
              <a:t> readings if you are curious</a:t>
            </a:r>
            <a:endParaRPr sz="2000">
              <a:latin typeface="Lora"/>
              <a:ea typeface="Lora"/>
              <a:cs typeface="Lora"/>
              <a:sym typeface="Lora"/>
            </a:endParaRPr>
          </a:p>
        </p:txBody>
      </p:sp>
      <p:sp>
        <p:nvSpPr>
          <p:cNvPr id="833" name="Google Shape;833;p81"/>
          <p:cNvSpPr txBox="1"/>
          <p:nvPr>
            <p:ph idx="1" type="body"/>
          </p:nvPr>
        </p:nvSpPr>
        <p:spPr>
          <a:xfrm>
            <a:off x="496800" y="1552475"/>
            <a:ext cx="8150400" cy="3012900"/>
          </a:xfrm>
          <a:prstGeom prst="rect">
            <a:avLst/>
          </a:prstGeom>
          <a:noFill/>
          <a:ln>
            <a:noFill/>
          </a:ln>
        </p:spPr>
        <p:txBody>
          <a:bodyPr anchorCtr="0" anchor="t" bIns="34275" lIns="68575" spcFirstLastPara="1" rIns="68575" wrap="square" tIns="34275">
            <a:noAutofit/>
          </a:bodyPr>
          <a:lstStyle/>
          <a:p>
            <a:pPr indent="-177800" lvl="0" marL="177800" rtl="0" algn="l">
              <a:spcBef>
                <a:spcPts val="0"/>
              </a:spcBef>
              <a:spcAft>
                <a:spcPts val="0"/>
              </a:spcAft>
              <a:buClr>
                <a:srgbClr val="434343"/>
              </a:buClr>
              <a:buSzPts val="1200"/>
              <a:buFont typeface="Lora"/>
              <a:buChar char="●"/>
            </a:pPr>
            <a:r>
              <a:rPr lang="en" sz="1200">
                <a:solidFill>
                  <a:srgbClr val="434343"/>
                </a:solidFill>
                <a:highlight>
                  <a:srgbClr val="FFFFFF"/>
                </a:highlight>
                <a:latin typeface="Lora"/>
                <a:ea typeface="Lora"/>
                <a:cs typeface="Lora"/>
                <a:sym typeface="Lora"/>
              </a:rPr>
              <a:t>Bolukbasi, T., Chang, K. W., Zou, J. Y., Saligrama, V., &amp; Kalai, A. T. (2016). Man is to computer programmer as woman is to homemaker? debiasing word embeddings. </a:t>
            </a:r>
            <a:r>
              <a:rPr i="1" lang="en" sz="1200">
                <a:solidFill>
                  <a:srgbClr val="434343"/>
                </a:solidFill>
                <a:highlight>
                  <a:srgbClr val="FFFFFF"/>
                </a:highlight>
                <a:latin typeface="Lora"/>
                <a:ea typeface="Lora"/>
                <a:cs typeface="Lora"/>
                <a:sym typeface="Lora"/>
              </a:rPr>
              <a:t>Advances in neural information processing systems</a:t>
            </a:r>
            <a:r>
              <a:rPr lang="en" sz="1200">
                <a:solidFill>
                  <a:srgbClr val="434343"/>
                </a:solidFill>
                <a:highlight>
                  <a:srgbClr val="FFFFFF"/>
                </a:highlight>
                <a:latin typeface="Lora"/>
                <a:ea typeface="Lora"/>
                <a:cs typeface="Lora"/>
                <a:sym typeface="Lora"/>
              </a:rPr>
              <a:t>, </a:t>
            </a:r>
            <a:r>
              <a:rPr i="1" lang="en" sz="1200">
                <a:solidFill>
                  <a:srgbClr val="434343"/>
                </a:solidFill>
                <a:highlight>
                  <a:srgbClr val="FFFFFF"/>
                </a:highlight>
                <a:latin typeface="Lora"/>
                <a:ea typeface="Lora"/>
                <a:cs typeface="Lora"/>
                <a:sym typeface="Lora"/>
              </a:rPr>
              <a:t>29</a:t>
            </a:r>
            <a:r>
              <a:rPr lang="en" sz="1200">
                <a:solidFill>
                  <a:srgbClr val="434343"/>
                </a:solidFill>
                <a:highlight>
                  <a:srgbClr val="FFFFFF"/>
                </a:highlight>
                <a:latin typeface="Lora"/>
                <a:ea typeface="Lora"/>
                <a:cs typeface="Lora"/>
                <a:sym typeface="Lora"/>
              </a:rPr>
              <a:t>.</a:t>
            </a:r>
            <a:endParaRPr sz="1200">
              <a:solidFill>
                <a:srgbClr val="434343"/>
              </a:solidFill>
              <a:latin typeface="Lora"/>
              <a:ea typeface="Lora"/>
              <a:cs typeface="Lora"/>
              <a:sym typeface="Lora"/>
            </a:endParaRPr>
          </a:p>
          <a:p>
            <a:pPr indent="0" lvl="0" marL="0" rtl="0" algn="l">
              <a:lnSpc>
                <a:spcPct val="90000"/>
              </a:lnSpc>
              <a:spcBef>
                <a:spcPts val="0"/>
              </a:spcBef>
              <a:spcAft>
                <a:spcPts val="0"/>
              </a:spcAft>
              <a:buNone/>
            </a:pPr>
            <a:r>
              <a:t/>
            </a:r>
            <a:endParaRPr sz="1200">
              <a:solidFill>
                <a:srgbClr val="434343"/>
              </a:solidFill>
              <a:latin typeface="Lora"/>
              <a:ea typeface="Lora"/>
              <a:cs typeface="Lora"/>
              <a:sym typeface="Lora"/>
            </a:endParaRPr>
          </a:p>
          <a:p>
            <a:pPr indent="-177800" lvl="0" marL="177800" rtl="0" algn="l">
              <a:lnSpc>
                <a:spcPct val="90000"/>
              </a:lnSpc>
              <a:spcBef>
                <a:spcPts val="0"/>
              </a:spcBef>
              <a:spcAft>
                <a:spcPts val="0"/>
              </a:spcAft>
              <a:buClr>
                <a:srgbClr val="434343"/>
              </a:buClr>
              <a:buSzPts val="1200"/>
              <a:buFont typeface="Lora"/>
              <a:buChar char="●"/>
            </a:pPr>
            <a:r>
              <a:rPr lang="en" sz="1200">
                <a:solidFill>
                  <a:srgbClr val="434343"/>
                </a:solidFill>
                <a:latin typeface="Lora"/>
                <a:ea typeface="Lora"/>
                <a:cs typeface="Lora"/>
                <a:sym typeface="Lora"/>
              </a:rPr>
              <a:t>Garg, N., Schiebinger, L., Jurafsky, D. &amp; Zou, J. (2018). 'Word embeddings quantify 100 years of gender and ethnic stereotypes', </a:t>
            </a:r>
            <a:r>
              <a:rPr i="1" lang="en" sz="1200">
                <a:solidFill>
                  <a:srgbClr val="434343"/>
                </a:solidFill>
                <a:latin typeface="Lora"/>
                <a:ea typeface="Lora"/>
                <a:cs typeface="Lora"/>
                <a:sym typeface="Lora"/>
              </a:rPr>
              <a:t>PNAS</a:t>
            </a:r>
            <a:r>
              <a:rPr lang="en" sz="1200">
                <a:solidFill>
                  <a:srgbClr val="434343"/>
                </a:solidFill>
                <a:latin typeface="Lora"/>
                <a:ea typeface="Lora"/>
                <a:cs typeface="Lora"/>
                <a:sym typeface="Lora"/>
              </a:rPr>
              <a:t>, 16, E3635-E3644. DOI: </a:t>
            </a:r>
            <a:r>
              <a:rPr lang="en" sz="1200" u="sng">
                <a:solidFill>
                  <a:srgbClr val="434343"/>
                </a:solidFill>
                <a:latin typeface="Lora"/>
                <a:ea typeface="Lora"/>
                <a:cs typeface="Lora"/>
                <a:sym typeface="Lora"/>
                <a:hlinkClick r:id="rId3">
                  <a:extLst>
                    <a:ext uri="{A12FA001-AC4F-418D-AE19-62706E023703}">
                      <ahyp:hlinkClr val="tx"/>
                    </a:ext>
                  </a:extLst>
                </a:hlinkClick>
              </a:rPr>
              <a:t>10.1073/pnas.1720347115</a:t>
            </a:r>
            <a:endParaRPr sz="1200">
              <a:solidFill>
                <a:srgbClr val="434343"/>
              </a:solidFill>
              <a:latin typeface="Lora"/>
              <a:ea typeface="Lora"/>
              <a:cs typeface="Lora"/>
              <a:sym typeface="Lora"/>
            </a:endParaRPr>
          </a:p>
          <a:p>
            <a:pPr indent="-177800" lvl="0" marL="177800" rtl="0" algn="l">
              <a:lnSpc>
                <a:spcPct val="90000"/>
              </a:lnSpc>
              <a:spcBef>
                <a:spcPts val="800"/>
              </a:spcBef>
              <a:spcAft>
                <a:spcPts val="0"/>
              </a:spcAft>
              <a:buClr>
                <a:srgbClr val="434343"/>
              </a:buClr>
              <a:buSzPts val="1200"/>
              <a:buFont typeface="Lora"/>
              <a:buChar char="●"/>
            </a:pPr>
            <a:r>
              <a:rPr lang="en" sz="1200">
                <a:solidFill>
                  <a:srgbClr val="434343"/>
                </a:solidFill>
                <a:latin typeface="Lora"/>
                <a:ea typeface="Lora"/>
                <a:cs typeface="Lora"/>
                <a:sym typeface="Lora"/>
              </a:rPr>
              <a:t>Kozlowskia, A.C., Taddyb, M., Evansa, J.A. (2019). 'The Geometry of Culture: Analyzing the Meanings of Class Through Word Embeddings', </a:t>
            </a:r>
            <a:r>
              <a:rPr i="1" lang="en" sz="1200">
                <a:solidFill>
                  <a:srgbClr val="434343"/>
                </a:solidFill>
                <a:latin typeface="Lora"/>
                <a:ea typeface="Lora"/>
                <a:cs typeface="Lora"/>
                <a:sym typeface="Lora"/>
              </a:rPr>
              <a:t>American Sociological Review</a:t>
            </a:r>
            <a:r>
              <a:rPr lang="en" sz="1200">
                <a:solidFill>
                  <a:srgbClr val="434343"/>
                </a:solidFill>
                <a:latin typeface="Lora"/>
                <a:ea typeface="Lora"/>
                <a:cs typeface="Lora"/>
                <a:sym typeface="Lora"/>
              </a:rPr>
              <a:t>, 84(5), 905-949. DOI: </a:t>
            </a:r>
            <a:r>
              <a:rPr lang="en" sz="1200" u="sng">
                <a:solidFill>
                  <a:srgbClr val="434343"/>
                </a:solidFill>
                <a:latin typeface="Lora"/>
                <a:ea typeface="Lora"/>
                <a:cs typeface="Lora"/>
                <a:sym typeface="Lora"/>
                <a:hlinkClick r:id="rId4">
                  <a:extLst>
                    <a:ext uri="{A12FA001-AC4F-418D-AE19-62706E023703}">
                      <ahyp:hlinkClr val="tx"/>
                    </a:ext>
                  </a:extLst>
                </a:hlinkClick>
              </a:rPr>
              <a:t>10.1177/0003122419877135</a:t>
            </a:r>
            <a:endParaRPr sz="1200">
              <a:solidFill>
                <a:srgbClr val="434343"/>
              </a:solidFill>
              <a:latin typeface="Lora"/>
              <a:ea typeface="Lora"/>
              <a:cs typeface="Lora"/>
              <a:sym typeface="Lora"/>
            </a:endParaRPr>
          </a:p>
          <a:p>
            <a:pPr indent="-177800" lvl="0" marL="177800" rtl="0" algn="l">
              <a:lnSpc>
                <a:spcPct val="90000"/>
              </a:lnSpc>
              <a:spcBef>
                <a:spcPts val="800"/>
              </a:spcBef>
              <a:spcAft>
                <a:spcPts val="0"/>
              </a:spcAft>
              <a:buClr>
                <a:srgbClr val="434343"/>
              </a:buClr>
              <a:buSzPts val="1200"/>
              <a:buFont typeface="Lora"/>
              <a:buChar char="●"/>
            </a:pPr>
            <a:r>
              <a:rPr lang="en" sz="1200">
                <a:solidFill>
                  <a:srgbClr val="434343"/>
                </a:solidFill>
                <a:latin typeface="Lora"/>
                <a:ea typeface="Lora"/>
                <a:cs typeface="Lora"/>
                <a:sym typeface="Lora"/>
              </a:rPr>
              <a:t>Hamilton, W.L., Leskovec, J., &amp; Jurafsky, D. (2016). ‘Diachronic word embeddings reveal statistical laws of semantic change’, </a:t>
            </a:r>
            <a:r>
              <a:rPr i="1" lang="en" sz="1200">
                <a:solidFill>
                  <a:srgbClr val="434343"/>
                </a:solidFill>
                <a:latin typeface="Lora"/>
                <a:ea typeface="Lora"/>
                <a:cs typeface="Lora"/>
                <a:sym typeface="Lora"/>
              </a:rPr>
              <a:t>Proceedings of the 54th Annual Meeting of the Association for Computational Linguistics (Volume 1: Long Papers)</a:t>
            </a:r>
            <a:r>
              <a:rPr lang="en" sz="1200">
                <a:solidFill>
                  <a:srgbClr val="434343"/>
                </a:solidFill>
                <a:latin typeface="Lora"/>
                <a:ea typeface="Lora"/>
                <a:cs typeface="Lora"/>
                <a:sym typeface="Lora"/>
              </a:rPr>
              <a:t>. DOI: </a:t>
            </a:r>
            <a:r>
              <a:rPr lang="en" sz="1200" u="sng">
                <a:solidFill>
                  <a:srgbClr val="434343"/>
                </a:solidFill>
                <a:latin typeface="Lora"/>
                <a:ea typeface="Lora"/>
                <a:cs typeface="Lora"/>
                <a:sym typeface="Lora"/>
                <a:hlinkClick r:id="rId5">
                  <a:extLst>
                    <a:ext uri="{A12FA001-AC4F-418D-AE19-62706E023703}">
                      <ahyp:hlinkClr val="tx"/>
                    </a:ext>
                  </a:extLst>
                </a:hlinkClick>
              </a:rPr>
              <a:t>10.18653/v1/P16-1141</a:t>
            </a:r>
            <a:endParaRPr sz="1200">
              <a:solidFill>
                <a:srgbClr val="434343"/>
              </a:solidFill>
              <a:latin typeface="Lora"/>
              <a:ea typeface="Lora"/>
              <a:cs typeface="Lora"/>
              <a:sym typeface="Lora"/>
            </a:endParaRPr>
          </a:p>
          <a:p>
            <a:pPr indent="-177800" lvl="0" marL="177800" rtl="0" algn="l">
              <a:lnSpc>
                <a:spcPct val="90000"/>
              </a:lnSpc>
              <a:spcBef>
                <a:spcPts val="800"/>
              </a:spcBef>
              <a:spcAft>
                <a:spcPts val="0"/>
              </a:spcAft>
              <a:buClr>
                <a:srgbClr val="434343"/>
              </a:buClr>
              <a:buSzPts val="1200"/>
              <a:buFont typeface="Lora"/>
              <a:buChar char="●"/>
            </a:pPr>
            <a:r>
              <a:rPr lang="en" sz="1200">
                <a:solidFill>
                  <a:srgbClr val="434343"/>
                </a:solidFill>
                <a:latin typeface="Lora"/>
                <a:ea typeface="Lora"/>
                <a:cs typeface="Lora"/>
                <a:sym typeface="Lora"/>
              </a:rPr>
              <a:t>Utsumi, A. (2020). ‘Exploring What Is Encoded in Distributional Word Vectors: A Neurobiologically Motivated Analysis’, </a:t>
            </a:r>
            <a:r>
              <a:rPr i="1" lang="en" sz="1200">
                <a:solidFill>
                  <a:srgbClr val="434343"/>
                </a:solidFill>
                <a:latin typeface="Lora"/>
                <a:ea typeface="Lora"/>
                <a:cs typeface="Lora"/>
                <a:sym typeface="Lora"/>
              </a:rPr>
              <a:t>Cognitive Science: A Multidisciplinary Journal</a:t>
            </a:r>
            <a:r>
              <a:rPr lang="en" sz="1200">
                <a:solidFill>
                  <a:srgbClr val="434343"/>
                </a:solidFill>
                <a:latin typeface="Lora"/>
                <a:ea typeface="Lora"/>
                <a:cs typeface="Lora"/>
                <a:sym typeface="Lora"/>
              </a:rPr>
              <a:t>, 44(6). DOI: 10.1111/cogs.1284</a:t>
            </a:r>
            <a:r>
              <a:rPr lang="en" sz="1200">
                <a:solidFill>
                  <a:srgbClr val="434343"/>
                </a:solidFill>
                <a:latin typeface="Lora"/>
                <a:ea typeface="Lora"/>
                <a:cs typeface="Lora"/>
                <a:sym typeface="Lora"/>
              </a:rPr>
              <a:t>4</a:t>
            </a:r>
            <a:endParaRPr sz="1200">
              <a:solidFill>
                <a:srgbClr val="434343"/>
              </a:solidFill>
              <a:latin typeface="Lora"/>
              <a:ea typeface="Lora"/>
              <a:cs typeface="Lora"/>
              <a:sym typeface="Lora"/>
            </a:endParaRPr>
          </a:p>
          <a:p>
            <a:pPr indent="-177800" lvl="0" marL="177800" rtl="0" algn="l">
              <a:lnSpc>
                <a:spcPct val="90000"/>
              </a:lnSpc>
              <a:spcBef>
                <a:spcPts val="800"/>
              </a:spcBef>
              <a:spcAft>
                <a:spcPts val="1200"/>
              </a:spcAft>
              <a:buClr>
                <a:srgbClr val="434343"/>
              </a:buClr>
              <a:buSzPts val="1200"/>
              <a:buFont typeface="Lora"/>
              <a:buChar char="●"/>
            </a:pPr>
            <a:r>
              <a:rPr lang="en" sz="1200">
                <a:solidFill>
                  <a:srgbClr val="434343"/>
                </a:solidFill>
                <a:latin typeface="Lora"/>
                <a:ea typeface="Lora"/>
                <a:cs typeface="Lora"/>
                <a:sym typeface="Lora"/>
              </a:rPr>
              <a:t>Weng, Lilian (2017). ‘Learning Word Embedding’, </a:t>
            </a:r>
            <a:r>
              <a:rPr lang="en" sz="1200" u="sng">
                <a:solidFill>
                  <a:srgbClr val="434343"/>
                </a:solidFill>
                <a:latin typeface="Lora"/>
                <a:ea typeface="Lora"/>
                <a:cs typeface="Lora"/>
                <a:sym typeface="Lora"/>
                <a:hlinkClick r:id="rId6">
                  <a:extLst>
                    <a:ext uri="{A12FA001-AC4F-418D-AE19-62706E023703}">
                      <ahyp:hlinkClr val="tx"/>
                    </a:ext>
                  </a:extLst>
                </a:hlinkClick>
              </a:rPr>
              <a:t>https://lilianweng.github.io/lil-log/2017/10/15/learning-word-embedding.html</a:t>
            </a:r>
            <a:r>
              <a:rPr lang="en" sz="1200">
                <a:solidFill>
                  <a:srgbClr val="434343"/>
                </a:solidFill>
                <a:latin typeface="Lora"/>
                <a:ea typeface="Lora"/>
                <a:cs typeface="Lora"/>
                <a:sym typeface="Lora"/>
              </a:rPr>
              <a:t> [Retrieved Oct. 2022].</a:t>
            </a:r>
            <a:endParaRPr sz="1200">
              <a:solidFill>
                <a:srgbClr val="434343"/>
              </a:solidFill>
              <a:latin typeface="Lora"/>
              <a:ea typeface="Lora"/>
              <a:cs typeface="Lora"/>
              <a:sym typeface="Lor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The GloVe model </a:t>
            </a:r>
            <a:r>
              <a:rPr lang="en" sz="1300">
                <a:latin typeface="Lora"/>
                <a:ea typeface="Lora"/>
                <a:cs typeface="Lora"/>
                <a:sym typeface="Lora"/>
              </a:rPr>
              <a:t>(Pennington, Socher, and Manning, 2014)</a:t>
            </a:r>
            <a:endParaRPr sz="1300">
              <a:latin typeface="Lora"/>
              <a:ea typeface="Lora"/>
              <a:cs typeface="Lora"/>
              <a:sym typeface="Lora"/>
            </a:endParaRPr>
          </a:p>
        </p:txBody>
      </p:sp>
      <p:sp>
        <p:nvSpPr>
          <p:cNvPr id="839" name="Google Shape;839;p82"/>
          <p:cNvSpPr txBox="1"/>
          <p:nvPr>
            <p:ph idx="1" type="body"/>
          </p:nvPr>
        </p:nvSpPr>
        <p:spPr>
          <a:xfrm>
            <a:off x="311700" y="1152475"/>
            <a:ext cx="8520600" cy="3524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Another method to train vectors (based on linguistic intuition)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Lightweight</a:t>
            </a:r>
            <a:r>
              <a:rPr lang="en" sz="1600">
                <a:latin typeface="Lora"/>
                <a:ea typeface="Lora"/>
                <a:cs typeface="Lora"/>
                <a:sym typeface="Lora"/>
              </a:rPr>
              <a:t> training method:</a:t>
            </a:r>
            <a:endParaRPr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Compute probabilities of co-occurrence for each vector pairs</a:t>
            </a:r>
            <a:endParaRPr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Subset </a:t>
            </a:r>
            <a:r>
              <a:rPr b="1" lang="en" sz="1600">
                <a:latin typeface="Lora"/>
                <a:ea typeface="Lora"/>
                <a:cs typeface="Lora"/>
                <a:sym typeface="Lora"/>
              </a:rPr>
              <a:t>only non-zero values </a:t>
            </a:r>
            <a:r>
              <a:rPr lang="en" sz="1600">
                <a:latin typeface="Lora"/>
                <a:ea typeface="Lora"/>
                <a:cs typeface="Lora"/>
                <a:sym typeface="Lora"/>
              </a:rPr>
              <a:t>(for efficiency)</a:t>
            </a:r>
            <a:endParaRPr sz="1600">
              <a:latin typeface="Lora"/>
              <a:ea typeface="Lora"/>
              <a:cs typeface="Lora"/>
              <a:sym typeface="Lora"/>
            </a:endParaRPr>
          </a:p>
          <a:p>
            <a:pPr indent="-330200" lvl="1" marL="914400" rtl="0" algn="l">
              <a:spcBef>
                <a:spcPts val="0"/>
              </a:spcBef>
              <a:spcAft>
                <a:spcPts val="0"/>
              </a:spcAft>
              <a:buSzPts val="1600"/>
              <a:buFont typeface="Lora"/>
              <a:buChar char="-"/>
            </a:pPr>
            <a:r>
              <a:rPr lang="en" sz="1600">
                <a:latin typeface="Lora"/>
                <a:ea typeface="Lora"/>
                <a:cs typeface="Lora"/>
                <a:sym typeface="Lora"/>
              </a:rPr>
              <a:t>Train word vectors such that:</a:t>
            </a:r>
            <a:endParaRPr sz="1600">
              <a:latin typeface="Lora"/>
              <a:ea typeface="Lora"/>
              <a:cs typeface="Lora"/>
              <a:sym typeface="Lora"/>
            </a:endParaRPr>
          </a:p>
        </p:txBody>
      </p:sp>
      <p:pic>
        <p:nvPicPr>
          <p:cNvPr id="840" name="Google Shape;840;p82" title="[0,0,0,&quot;https://www.codecogs.com/eqnedit.php?latex=%20w_%7Bi%7D%20%5Ccdot%20w_%7Bj%7D%20%3D%20log%20P(i%20%5Cmid%20j)#0&quot;]"/>
          <p:cNvPicPr preferRelativeResize="0"/>
          <p:nvPr/>
        </p:nvPicPr>
        <p:blipFill>
          <a:blip r:embed="rId3">
            <a:alphaModFix/>
          </a:blip>
          <a:stretch>
            <a:fillRect/>
          </a:stretch>
        </p:blipFill>
        <p:spPr>
          <a:xfrm>
            <a:off x="3051791" y="2713208"/>
            <a:ext cx="2316198" cy="283775"/>
          </a:xfrm>
          <a:prstGeom prst="rect">
            <a:avLst/>
          </a:prstGeom>
          <a:noFill/>
          <a:ln>
            <a:noFill/>
          </a:ln>
        </p:spPr>
      </p:pic>
      <p:sp>
        <p:nvSpPr>
          <p:cNvPr id="841" name="Google Shape;841;p82"/>
          <p:cNvSpPr txBox="1"/>
          <p:nvPr>
            <p:ph idx="1" type="body"/>
          </p:nvPr>
        </p:nvSpPr>
        <p:spPr>
          <a:xfrm>
            <a:off x="464100" y="3152150"/>
            <a:ext cx="8520600" cy="1647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Due to properties of logarithms, it can be demonstrated that differences in the resulting </a:t>
            </a:r>
            <a:r>
              <a:rPr b="1" lang="en" sz="1600">
                <a:latin typeface="Lora"/>
                <a:ea typeface="Lora"/>
                <a:cs typeface="Lora"/>
                <a:sym typeface="Lora"/>
              </a:rPr>
              <a:t>vectors </a:t>
            </a:r>
            <a:r>
              <a:rPr lang="en" sz="1600">
                <a:latin typeface="Lora"/>
                <a:ea typeface="Lora"/>
                <a:cs typeface="Lora"/>
                <a:sym typeface="Lora"/>
              </a:rPr>
              <a:t>encode semantic relations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One of the </a:t>
            </a:r>
            <a:r>
              <a:rPr b="1" lang="en" sz="1600">
                <a:latin typeface="Lora"/>
                <a:ea typeface="Lora"/>
                <a:cs typeface="Lora"/>
                <a:sym typeface="Lora"/>
              </a:rPr>
              <a:t>best performing models</a:t>
            </a:r>
            <a:r>
              <a:rPr lang="en" sz="1600">
                <a:latin typeface="Lora"/>
                <a:ea typeface="Lora"/>
                <a:cs typeface="Lora"/>
                <a:sym typeface="Lora"/>
              </a:rPr>
              <a:t> (on par with </a:t>
            </a:r>
            <a:r>
              <a:rPr i="1" lang="en" sz="1600">
                <a:latin typeface="Lora"/>
                <a:ea typeface="Lora"/>
                <a:cs typeface="Lora"/>
                <a:sym typeface="Lora"/>
              </a:rPr>
              <a:t>word2vec</a:t>
            </a:r>
            <a:r>
              <a:rPr lang="en" sz="1600">
                <a:latin typeface="Lora"/>
                <a:ea typeface="Lora"/>
                <a:cs typeface="Lora"/>
                <a:sym typeface="Lora"/>
              </a:rPr>
              <a:t>) for many tasks…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Available </a:t>
            </a:r>
            <a:r>
              <a:rPr b="1" lang="en" sz="1600">
                <a:latin typeface="Lora"/>
                <a:ea typeface="Lora"/>
                <a:cs typeface="Lora"/>
                <a:sym typeface="Lora"/>
              </a:rPr>
              <a:t>pretrained </a:t>
            </a:r>
            <a:r>
              <a:rPr lang="en" sz="1600">
                <a:latin typeface="Lora"/>
                <a:ea typeface="Lora"/>
                <a:cs typeface="Lora"/>
                <a:sym typeface="Lora"/>
              </a:rPr>
              <a:t>vectors that can be re-used</a:t>
            </a:r>
            <a:endParaRPr sz="16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Inferring </a:t>
            </a:r>
            <a:r>
              <a:rPr lang="en">
                <a:latin typeface="Lora"/>
                <a:ea typeface="Lora"/>
                <a:cs typeface="Lora"/>
                <a:sym typeface="Lora"/>
              </a:rPr>
              <a:t>vectors through context prediction</a:t>
            </a:r>
            <a:endParaRPr i="1">
              <a:latin typeface="Lora"/>
              <a:ea typeface="Lora"/>
              <a:cs typeface="Lora"/>
              <a:sym typeface="Lora"/>
            </a:endParaRPr>
          </a:p>
        </p:txBody>
      </p:sp>
      <p:sp>
        <p:nvSpPr>
          <p:cNvPr id="109" name="Google Shape;109;p20"/>
          <p:cNvSpPr txBox="1"/>
          <p:nvPr>
            <p:ph idx="1" type="body"/>
          </p:nvPr>
        </p:nvSpPr>
        <p:spPr>
          <a:xfrm>
            <a:off x="311700" y="1152475"/>
            <a:ext cx="8520600" cy="248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ora"/>
              <a:buChar char="-"/>
            </a:pPr>
            <a:r>
              <a:rPr lang="en" sz="1400">
                <a:latin typeface="Lora"/>
                <a:ea typeface="Lora"/>
                <a:cs typeface="Lora"/>
                <a:sym typeface="Lora"/>
              </a:rPr>
              <a:t>Instead of building vectors of </a:t>
            </a:r>
            <a:r>
              <a:rPr b="1" lang="en" sz="1400">
                <a:latin typeface="Lora"/>
                <a:ea typeface="Lora"/>
                <a:cs typeface="Lora"/>
                <a:sym typeface="Lora"/>
              </a:rPr>
              <a:t>co-occurrences</a:t>
            </a:r>
            <a:r>
              <a:rPr lang="en" sz="1400">
                <a:latin typeface="Lora"/>
                <a:ea typeface="Lora"/>
                <a:cs typeface="Lora"/>
                <a:sym typeface="Lora"/>
              </a:rPr>
              <a:t>, we train a model solving a classification problem</a:t>
            </a:r>
            <a:endParaRPr sz="1400">
              <a:latin typeface="Lora"/>
              <a:ea typeface="Lora"/>
              <a:cs typeface="Lora"/>
              <a:sym typeface="Lora"/>
            </a:endParaRPr>
          </a:p>
          <a:p>
            <a:pPr indent="0" lvl="0" marL="457200" rtl="0" algn="l">
              <a:spcBef>
                <a:spcPts val="0"/>
              </a:spcBef>
              <a:spcAft>
                <a:spcPts val="0"/>
              </a:spcAft>
              <a:buNone/>
            </a:pPr>
            <a:r>
              <a:t/>
            </a:r>
            <a:endParaRPr sz="1400">
              <a:latin typeface="Lora"/>
              <a:ea typeface="Lora"/>
              <a:cs typeface="Lora"/>
              <a:sym typeface="Lora"/>
            </a:endParaRPr>
          </a:p>
          <a:p>
            <a:pPr indent="-317500" lvl="0" marL="457200" rtl="0" algn="l">
              <a:spcBef>
                <a:spcPts val="0"/>
              </a:spcBef>
              <a:spcAft>
                <a:spcPts val="0"/>
              </a:spcAft>
              <a:buSzPts val="1400"/>
              <a:buFont typeface="Lora"/>
              <a:buChar char="-"/>
            </a:pPr>
            <a:r>
              <a:rPr lang="en" sz="1400">
                <a:latin typeface="Lora"/>
                <a:ea typeface="Lora"/>
                <a:cs typeface="Lora"/>
                <a:sym typeface="Lora"/>
              </a:rPr>
              <a:t>Given a word </a:t>
            </a:r>
            <a:r>
              <a:rPr i="1" lang="en" sz="1400">
                <a:latin typeface="Lora"/>
                <a:ea typeface="Lora"/>
                <a:cs typeface="Lora"/>
                <a:sym typeface="Lora"/>
              </a:rPr>
              <a:t>c </a:t>
            </a:r>
            <a:r>
              <a:rPr lang="en" sz="1400">
                <a:latin typeface="Lora"/>
                <a:ea typeface="Lora"/>
                <a:cs typeface="Lora"/>
                <a:sym typeface="Lora"/>
              </a:rPr>
              <a:t>(e.g., </a:t>
            </a:r>
            <a:r>
              <a:rPr i="1" lang="en" sz="1400">
                <a:latin typeface="Lora"/>
                <a:ea typeface="Lora"/>
                <a:cs typeface="Lora"/>
                <a:sym typeface="Lora"/>
              </a:rPr>
              <a:t>mind</a:t>
            </a:r>
            <a:r>
              <a:rPr lang="en" sz="1400">
                <a:latin typeface="Lora"/>
                <a:ea typeface="Lora"/>
                <a:cs typeface="Lora"/>
                <a:sym typeface="Lora"/>
              </a:rPr>
              <a:t>), predict how likely it is to find a word </a:t>
            </a:r>
            <a:r>
              <a:rPr i="1" lang="en" sz="1400">
                <a:latin typeface="Lora"/>
                <a:ea typeface="Lora"/>
                <a:cs typeface="Lora"/>
                <a:sym typeface="Lora"/>
              </a:rPr>
              <a:t>w</a:t>
            </a:r>
            <a:r>
              <a:rPr lang="en" sz="1400">
                <a:latin typeface="Lora"/>
                <a:ea typeface="Lora"/>
                <a:cs typeface="Lora"/>
                <a:sym typeface="Lora"/>
              </a:rPr>
              <a:t> within a window of size </a:t>
            </a:r>
            <a:r>
              <a:rPr i="1" lang="en" sz="1400">
                <a:latin typeface="Lora"/>
                <a:ea typeface="Lora"/>
                <a:cs typeface="Lora"/>
                <a:sym typeface="Lora"/>
              </a:rPr>
              <a:t>n</a:t>
            </a:r>
            <a:endParaRPr sz="1400">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Don’t count how many times </a:t>
            </a:r>
            <a:r>
              <a:rPr i="1" lang="en">
                <a:latin typeface="Lora"/>
                <a:ea typeface="Lora"/>
                <a:cs typeface="Lora"/>
                <a:sym typeface="Lora"/>
              </a:rPr>
              <a:t>w </a:t>
            </a:r>
            <a:r>
              <a:rPr lang="en">
                <a:latin typeface="Lora"/>
                <a:ea typeface="Lora"/>
                <a:cs typeface="Lora"/>
                <a:sym typeface="Lora"/>
              </a:rPr>
              <a:t>occur, train a classifier that predicts how likely they are to occur around </a:t>
            </a:r>
            <a:r>
              <a:rPr i="1" lang="en">
                <a:latin typeface="Lora"/>
                <a:ea typeface="Lora"/>
                <a:cs typeface="Lora"/>
                <a:sym typeface="Lora"/>
              </a:rPr>
              <a:t>mind</a:t>
            </a:r>
            <a:endParaRPr i="1">
              <a:latin typeface="Lora"/>
              <a:ea typeface="Lora"/>
              <a:cs typeface="Lora"/>
              <a:sym typeface="Lora"/>
            </a:endParaRPr>
          </a:p>
          <a:p>
            <a:pPr indent="0" lvl="0" marL="914400" rtl="0" algn="l">
              <a:spcBef>
                <a:spcPts val="0"/>
              </a:spcBef>
              <a:spcAft>
                <a:spcPts val="0"/>
              </a:spcAft>
              <a:buNone/>
            </a:pPr>
            <a:r>
              <a:t/>
            </a:r>
            <a:endParaRPr i="1">
              <a:latin typeface="Lora"/>
              <a:ea typeface="Lora"/>
              <a:cs typeface="Lora"/>
              <a:sym typeface="Lora"/>
            </a:endParaRPr>
          </a:p>
          <a:p>
            <a:pPr indent="-317500" lvl="0" marL="457200" rtl="0" algn="l">
              <a:spcBef>
                <a:spcPts val="0"/>
              </a:spcBef>
              <a:spcAft>
                <a:spcPts val="0"/>
              </a:spcAft>
              <a:buSzPts val="1400"/>
              <a:buFont typeface="Lora"/>
              <a:buChar char="-"/>
            </a:pPr>
            <a:r>
              <a:rPr lang="en" sz="1400">
                <a:latin typeface="Lora"/>
                <a:ea typeface="Lora"/>
                <a:cs typeface="Lora"/>
                <a:sym typeface="Lora"/>
              </a:rPr>
              <a:t>The most popular approach to doing this is </a:t>
            </a:r>
            <a:r>
              <a:rPr b="1" lang="en" sz="1400">
                <a:latin typeface="Lora"/>
                <a:ea typeface="Lora"/>
                <a:cs typeface="Lora"/>
                <a:sym typeface="Lora"/>
              </a:rPr>
              <a:t>word2vec</a:t>
            </a:r>
            <a:endParaRPr b="1" sz="1400">
              <a:latin typeface="Lora"/>
              <a:ea typeface="Lora"/>
              <a:cs typeface="Lora"/>
              <a:sym typeface="Lora"/>
            </a:endParaRPr>
          </a:p>
          <a:p>
            <a:pPr indent="0" lvl="0" marL="0" rtl="0" algn="l">
              <a:spcBef>
                <a:spcPts val="0"/>
              </a:spcBef>
              <a:spcAft>
                <a:spcPts val="0"/>
              </a:spcAft>
              <a:buNone/>
            </a:pPr>
            <a:r>
              <a:t/>
            </a:r>
            <a:endParaRPr b="1" sz="1400">
              <a:latin typeface="Lora"/>
              <a:ea typeface="Lora"/>
              <a:cs typeface="Lora"/>
              <a:sym typeface="Lora"/>
            </a:endParaRPr>
          </a:p>
          <a:p>
            <a:pPr indent="-317500" lvl="0" marL="457200" rtl="0" algn="l">
              <a:spcBef>
                <a:spcPts val="0"/>
              </a:spcBef>
              <a:spcAft>
                <a:spcPts val="0"/>
              </a:spcAft>
              <a:buSzPts val="1400"/>
              <a:buFont typeface="Lora"/>
              <a:buChar char="-"/>
            </a:pPr>
            <a:r>
              <a:rPr lang="en" sz="1400">
                <a:latin typeface="Lora"/>
                <a:ea typeface="Lora"/>
                <a:cs typeface="Lora"/>
                <a:sym typeface="Lora"/>
              </a:rPr>
              <a:t>The resulting vectors are </a:t>
            </a:r>
            <a:r>
              <a:rPr b="1" lang="en" sz="1400">
                <a:latin typeface="Lora"/>
                <a:ea typeface="Lora"/>
                <a:cs typeface="Lora"/>
                <a:sym typeface="Lora"/>
              </a:rPr>
              <a:t>dense </a:t>
            </a:r>
            <a:r>
              <a:rPr lang="en" sz="1400">
                <a:latin typeface="Lora"/>
                <a:ea typeface="Lora"/>
                <a:cs typeface="Lora"/>
                <a:sym typeface="Lora"/>
              </a:rPr>
              <a:t>and </a:t>
            </a:r>
            <a:r>
              <a:rPr b="1" lang="en" sz="1400">
                <a:latin typeface="Lora"/>
                <a:ea typeface="Lora"/>
                <a:cs typeface="Lora"/>
                <a:sym typeface="Lora"/>
              </a:rPr>
              <a:t>short </a:t>
            </a:r>
            <a:r>
              <a:rPr lang="en" sz="1400">
                <a:latin typeface="Lora"/>
                <a:ea typeface="Lora"/>
                <a:cs typeface="Lora"/>
                <a:sym typeface="Lora"/>
              </a:rPr>
              <a:t>meaning representations, with better performance across the spectrum</a:t>
            </a:r>
            <a:endParaRPr sz="1400">
              <a:latin typeface="Lora"/>
              <a:ea typeface="Lora"/>
              <a:cs typeface="Lora"/>
              <a:sym typeface="Lora"/>
            </a:endParaRPr>
          </a:p>
        </p:txBody>
      </p:sp>
      <p:pic>
        <p:nvPicPr>
          <p:cNvPr id="110" name="Google Shape;110;p20"/>
          <p:cNvPicPr preferRelativeResize="0"/>
          <p:nvPr/>
        </p:nvPicPr>
        <p:blipFill rotWithShape="1">
          <a:blip r:embed="rId3">
            <a:alphaModFix/>
          </a:blip>
          <a:srcRect b="3306" l="0" r="0" t="0"/>
          <a:stretch/>
        </p:blipFill>
        <p:spPr>
          <a:xfrm>
            <a:off x="639637" y="3551525"/>
            <a:ext cx="7864699" cy="1103725"/>
          </a:xfrm>
          <a:prstGeom prst="rect">
            <a:avLst/>
          </a:prstGeom>
          <a:noFill/>
          <a:ln>
            <a:noFill/>
          </a:ln>
        </p:spPr>
      </p:pic>
      <p:sp>
        <p:nvSpPr>
          <p:cNvPr id="111" name="Google Shape;111;p20"/>
          <p:cNvSpPr/>
          <p:nvPr/>
        </p:nvSpPr>
        <p:spPr>
          <a:xfrm>
            <a:off x="6815063" y="36766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0"/>
          <p:cNvSpPr/>
          <p:nvPr/>
        </p:nvSpPr>
        <p:spPr>
          <a:xfrm>
            <a:off x="1423438" y="36766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0"/>
          <p:cNvSpPr/>
          <p:nvPr/>
        </p:nvSpPr>
        <p:spPr>
          <a:xfrm>
            <a:off x="4119250" y="3676600"/>
            <a:ext cx="1689300" cy="3219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p:nvPr/>
        </p:nvSpPr>
        <p:spPr>
          <a:xfrm>
            <a:off x="3483425" y="3625200"/>
            <a:ext cx="5307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1"/>
          <p:cNvSpPr txBox="1"/>
          <p:nvPr/>
        </p:nvSpPr>
        <p:spPr>
          <a:xfrm>
            <a:off x="0" y="3570550"/>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20" name="Google Shape;120;p21"/>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High-level overview of word2vec</a:t>
            </a:r>
            <a:endParaRPr i="1">
              <a:latin typeface="Lora"/>
              <a:ea typeface="Lora"/>
              <a:cs typeface="Lora"/>
              <a:sym typeface="Lora"/>
            </a:endParaRPr>
          </a:p>
        </p:txBody>
      </p:sp>
      <p:sp>
        <p:nvSpPr>
          <p:cNvPr id="121" name="Google Shape;121;p21"/>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Let </a:t>
            </a:r>
            <a:r>
              <a:rPr b="1" i="1" lang="en" sz="1600">
                <a:latin typeface="Lora"/>
                <a:ea typeface="Lora"/>
                <a:cs typeface="Lora"/>
                <a:sym typeface="Lora"/>
              </a:rPr>
              <a:t>c </a:t>
            </a:r>
            <a:r>
              <a:rPr lang="en" sz="1600">
                <a:latin typeface="Lora"/>
                <a:ea typeface="Lora"/>
                <a:cs typeface="Lora"/>
                <a:sym typeface="Lora"/>
              </a:rPr>
              <a:t>be the central word in that window and </a:t>
            </a:r>
            <a:r>
              <a:rPr b="1" i="1" lang="en" sz="1600">
                <a:latin typeface="Lora"/>
                <a:ea typeface="Lora"/>
                <a:cs typeface="Lora"/>
                <a:sym typeface="Lora"/>
              </a:rPr>
              <a:t>o</a:t>
            </a:r>
            <a:r>
              <a:rPr b="1" lang="en" sz="1600">
                <a:latin typeface="Lora"/>
                <a:ea typeface="Lora"/>
                <a:cs typeface="Lora"/>
                <a:sym typeface="Lora"/>
              </a:rPr>
              <a:t> </a:t>
            </a:r>
            <a:r>
              <a:rPr lang="en" sz="1600">
                <a:latin typeface="Lora"/>
                <a:ea typeface="Lora"/>
                <a:cs typeface="Lora"/>
                <a:sym typeface="Lora"/>
              </a:rPr>
              <a:t>the </a:t>
            </a:r>
            <a:r>
              <a:rPr b="1" lang="en" sz="1600">
                <a:latin typeface="Lora"/>
                <a:ea typeface="Lora"/>
                <a:cs typeface="Lora"/>
                <a:sym typeface="Lora"/>
              </a:rPr>
              <a:t>surrounding words</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 can you </a:t>
            </a:r>
            <a:r>
              <a:rPr b="1" lang="en" sz="1600">
                <a:latin typeface="Lora"/>
                <a:ea typeface="Lora"/>
                <a:cs typeface="Lora"/>
                <a:sym typeface="Lora"/>
              </a:rPr>
              <a:t>infer </a:t>
            </a:r>
            <a:r>
              <a:rPr lang="en" sz="1600">
                <a:latin typeface="Lora"/>
                <a:ea typeface="Lora"/>
                <a:cs typeface="Lora"/>
                <a:sym typeface="Lora"/>
              </a:rPr>
              <a:t>which words are included in the window, based on the vector for </a:t>
            </a:r>
            <a:r>
              <a:rPr b="1" lang="en" sz="1600">
                <a:latin typeface="Lora"/>
                <a:ea typeface="Lora"/>
                <a:cs typeface="Lora"/>
                <a:sym typeface="Lora"/>
              </a:rPr>
              <a:t>c</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If predictions are </a:t>
            </a:r>
            <a:r>
              <a:rPr b="1" lang="en" sz="1600">
                <a:latin typeface="Lora"/>
                <a:ea typeface="Lora"/>
                <a:cs typeface="Lora"/>
                <a:sym typeface="Lora"/>
              </a:rPr>
              <a:t>off</a:t>
            </a:r>
            <a:r>
              <a:rPr lang="en" sz="1600">
                <a:latin typeface="Lora"/>
                <a:ea typeface="Lora"/>
                <a:cs typeface="Lora"/>
                <a:sym typeface="Lora"/>
              </a:rPr>
              <a:t>, the error is used as training signal to </a:t>
            </a:r>
            <a:r>
              <a:rPr b="1" lang="en" sz="1600">
                <a:latin typeface="Lora"/>
                <a:ea typeface="Lora"/>
                <a:cs typeface="Lora"/>
                <a:sym typeface="Lora"/>
              </a:rPr>
              <a:t>update the vectors</a:t>
            </a:r>
            <a:endParaRPr b="1" sz="1600">
              <a:latin typeface="Lora"/>
              <a:ea typeface="Lora"/>
              <a:cs typeface="Lora"/>
              <a:sym typeface="Lora"/>
            </a:endParaRPr>
          </a:p>
        </p:txBody>
      </p:sp>
      <p:sp>
        <p:nvSpPr>
          <p:cNvPr id="122" name="Google Shape;122;p21"/>
          <p:cNvSpPr/>
          <p:nvPr/>
        </p:nvSpPr>
        <p:spPr>
          <a:xfrm>
            <a:off x="2846625" y="3589200"/>
            <a:ext cx="16602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p:nvPr/>
        </p:nvSpPr>
        <p:spPr>
          <a:xfrm>
            <a:off x="4010150" y="3666425"/>
            <a:ext cx="207000" cy="28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2"/>
          <p:cNvSpPr txBox="1"/>
          <p:nvPr/>
        </p:nvSpPr>
        <p:spPr>
          <a:xfrm>
            <a:off x="0" y="3606725"/>
            <a:ext cx="8520600" cy="471600"/>
          </a:xfrm>
          <a:prstGeom prst="rect">
            <a:avLst/>
          </a:prstGeom>
          <a:noFill/>
          <a:ln>
            <a:noFill/>
          </a:ln>
        </p:spPr>
        <p:txBody>
          <a:bodyPr anchorCtr="0" anchor="t" bIns="91425" lIns="91425" spcFirstLastPara="1" rIns="91425" wrap="square" tIns="91425">
            <a:normAutofit/>
          </a:bodyPr>
          <a:lstStyle/>
          <a:p>
            <a:pPr indent="457200" lvl="0" marL="1371600" rtl="0" algn="l">
              <a:spcBef>
                <a:spcPts val="0"/>
              </a:spcBef>
              <a:spcAft>
                <a:spcPts val="0"/>
              </a:spcAft>
              <a:buNone/>
            </a:pPr>
            <a:r>
              <a:rPr lang="en">
                <a:solidFill>
                  <a:srgbClr val="000000"/>
                </a:solidFill>
                <a:latin typeface="Lora"/>
                <a:ea typeface="Lora"/>
                <a:cs typeface="Lora"/>
                <a:sym typeface="Lora"/>
              </a:rPr>
              <a:t>      </a:t>
            </a:r>
            <a:r>
              <a:rPr lang="en">
                <a:latin typeface="Lora"/>
                <a:ea typeface="Lora"/>
                <a:cs typeface="Lora"/>
                <a:sym typeface="Lora"/>
              </a:rPr>
              <a:t>… t</a:t>
            </a:r>
            <a:r>
              <a:rPr lang="en">
                <a:solidFill>
                  <a:srgbClr val="000000"/>
                </a:solidFill>
                <a:latin typeface="Lora"/>
                <a:ea typeface="Lora"/>
                <a:cs typeface="Lora"/>
                <a:sym typeface="Lora"/>
              </a:rPr>
              <a:t>here was no doubt in his mind that the man was serious </a:t>
            </a:r>
            <a:r>
              <a:rPr lang="en">
                <a:latin typeface="Lora"/>
                <a:ea typeface="Lora"/>
                <a:cs typeface="Lora"/>
                <a:sym typeface="Lora"/>
              </a:rPr>
              <a:t>… </a:t>
            </a:r>
            <a:endParaRPr>
              <a:solidFill>
                <a:srgbClr val="000000"/>
              </a:solidFill>
              <a:latin typeface="Lora"/>
              <a:ea typeface="Lora"/>
              <a:cs typeface="Lora"/>
              <a:sym typeface="Lora"/>
            </a:endParaRPr>
          </a:p>
        </p:txBody>
      </p:sp>
      <p:sp>
        <p:nvSpPr>
          <p:cNvPr id="129" name="Google Shape;129;p22"/>
          <p:cNvSpPr/>
          <p:nvPr/>
        </p:nvSpPr>
        <p:spPr>
          <a:xfrm>
            <a:off x="3234350" y="3630425"/>
            <a:ext cx="1709400" cy="3522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2"/>
          <p:cNvSpPr txBox="1"/>
          <p:nvPr>
            <p:ph type="title"/>
          </p:nvPr>
        </p:nvSpPr>
        <p:spPr>
          <a:xfrm>
            <a:off x="311700" y="67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High-level overview of word2vec</a:t>
            </a:r>
            <a:endParaRPr i="1">
              <a:latin typeface="Lora"/>
              <a:ea typeface="Lora"/>
              <a:cs typeface="Lora"/>
              <a:sym typeface="Lora"/>
            </a:endParaRPr>
          </a:p>
        </p:txBody>
      </p:sp>
      <p:sp>
        <p:nvSpPr>
          <p:cNvPr id="131" name="Google Shape;131;p22"/>
          <p:cNvSpPr txBox="1"/>
          <p:nvPr>
            <p:ph idx="1" type="body"/>
          </p:nvPr>
        </p:nvSpPr>
        <p:spPr>
          <a:xfrm>
            <a:off x="311700" y="1319138"/>
            <a:ext cx="8520600" cy="1950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Large </a:t>
            </a:r>
            <a:r>
              <a:rPr b="1" lang="en" sz="1600">
                <a:latin typeface="Lora"/>
                <a:ea typeface="Lora"/>
                <a:cs typeface="Lora"/>
                <a:sym typeface="Lora"/>
              </a:rPr>
              <a:t>text corpus </a:t>
            </a:r>
            <a:r>
              <a:rPr lang="en" sz="1600">
                <a:latin typeface="Lora"/>
                <a:ea typeface="Lora"/>
                <a:cs typeface="Lora"/>
                <a:sym typeface="Lora"/>
              </a:rPr>
              <a:t>for training (e.g., the </a:t>
            </a:r>
            <a:r>
              <a:rPr b="1" lang="en" sz="1600">
                <a:latin typeface="Lora"/>
                <a:ea typeface="Lora"/>
                <a:cs typeface="Lora"/>
                <a:sym typeface="Lora"/>
              </a:rPr>
              <a:t>entire Wikipedia</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Randomly initialize </a:t>
            </a:r>
            <a:r>
              <a:rPr b="1" lang="en" sz="1600">
                <a:latin typeface="Lora"/>
                <a:ea typeface="Lora"/>
                <a:cs typeface="Lora"/>
                <a:sym typeface="Lora"/>
              </a:rPr>
              <a:t>n-dimensional vectors</a:t>
            </a:r>
            <a:r>
              <a:rPr lang="en" sz="1600">
                <a:latin typeface="Lora"/>
                <a:ea typeface="Lora"/>
                <a:cs typeface="Lora"/>
                <a:sym typeface="Lora"/>
              </a:rPr>
              <a:t> for each word in your vocabulary</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Iterate over text</a:t>
            </a:r>
            <a:r>
              <a:rPr lang="en" sz="1600">
                <a:latin typeface="Lora"/>
                <a:ea typeface="Lora"/>
                <a:cs typeface="Lora"/>
                <a:sym typeface="Lora"/>
              </a:rPr>
              <a:t> using a window of size </a:t>
            </a:r>
            <a:r>
              <a:rPr i="1" lang="en" sz="1600">
                <a:latin typeface="Lora"/>
                <a:ea typeface="Lora"/>
                <a:cs typeface="Lora"/>
                <a:sym typeface="Lora"/>
              </a:rPr>
              <a:t>n</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Let </a:t>
            </a:r>
            <a:r>
              <a:rPr b="1" i="1" lang="en" sz="1600">
                <a:latin typeface="Lora"/>
                <a:ea typeface="Lora"/>
                <a:cs typeface="Lora"/>
                <a:sym typeface="Lora"/>
              </a:rPr>
              <a:t>c </a:t>
            </a:r>
            <a:r>
              <a:rPr lang="en" sz="1600">
                <a:latin typeface="Lora"/>
                <a:ea typeface="Lora"/>
                <a:cs typeface="Lora"/>
                <a:sym typeface="Lora"/>
              </a:rPr>
              <a:t>be the central word in that window and </a:t>
            </a:r>
            <a:r>
              <a:rPr b="1" i="1" lang="en" sz="1600">
                <a:latin typeface="Lora"/>
                <a:ea typeface="Lora"/>
                <a:cs typeface="Lora"/>
                <a:sym typeface="Lora"/>
              </a:rPr>
              <a:t>o</a:t>
            </a:r>
            <a:r>
              <a:rPr b="1" lang="en" sz="1600">
                <a:latin typeface="Lora"/>
                <a:ea typeface="Lora"/>
                <a:cs typeface="Lora"/>
                <a:sym typeface="Lora"/>
              </a:rPr>
              <a:t> </a:t>
            </a:r>
            <a:r>
              <a:rPr lang="en" sz="1600">
                <a:latin typeface="Lora"/>
                <a:ea typeface="Lora"/>
                <a:cs typeface="Lora"/>
                <a:sym typeface="Lora"/>
              </a:rPr>
              <a:t>the </a:t>
            </a:r>
            <a:r>
              <a:rPr b="1" lang="en" sz="1600">
                <a:latin typeface="Lora"/>
                <a:ea typeface="Lora"/>
                <a:cs typeface="Lora"/>
                <a:sym typeface="Lora"/>
              </a:rPr>
              <a:t>surrounding words</a:t>
            </a:r>
            <a:r>
              <a:rPr lang="en" sz="1600">
                <a:latin typeface="Lora"/>
                <a:ea typeface="Lora"/>
                <a:cs typeface="Lora"/>
                <a:sym typeface="Lora"/>
              </a:rPr>
              <a:t>… </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 can you </a:t>
            </a:r>
            <a:r>
              <a:rPr b="1" lang="en" sz="1600">
                <a:latin typeface="Lora"/>
                <a:ea typeface="Lora"/>
                <a:cs typeface="Lora"/>
                <a:sym typeface="Lora"/>
              </a:rPr>
              <a:t>infer </a:t>
            </a:r>
            <a:r>
              <a:rPr lang="en" sz="1600">
                <a:latin typeface="Lora"/>
                <a:ea typeface="Lora"/>
                <a:cs typeface="Lora"/>
                <a:sym typeface="Lora"/>
              </a:rPr>
              <a:t>which words are included in the window, based on the vector for </a:t>
            </a:r>
            <a:r>
              <a:rPr b="1" lang="en" sz="1600">
                <a:latin typeface="Lora"/>
                <a:ea typeface="Lora"/>
                <a:cs typeface="Lora"/>
                <a:sym typeface="Lora"/>
              </a:rPr>
              <a:t>o</a:t>
            </a:r>
            <a:r>
              <a:rPr lang="en" sz="1600">
                <a:latin typeface="Lora"/>
                <a:ea typeface="Lora"/>
                <a:cs typeface="Lora"/>
                <a:sym typeface="Lora"/>
              </a:rPr>
              <a:t>?</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If predictions are </a:t>
            </a:r>
            <a:r>
              <a:rPr b="1" lang="en" sz="1600">
                <a:latin typeface="Lora"/>
                <a:ea typeface="Lora"/>
                <a:cs typeface="Lora"/>
                <a:sym typeface="Lora"/>
              </a:rPr>
              <a:t>off</a:t>
            </a:r>
            <a:r>
              <a:rPr lang="en" sz="1600">
                <a:latin typeface="Lora"/>
                <a:ea typeface="Lora"/>
                <a:cs typeface="Lora"/>
                <a:sym typeface="Lora"/>
              </a:rPr>
              <a:t>, the error is used as training signal to </a:t>
            </a:r>
            <a:r>
              <a:rPr b="1" lang="en" sz="1600">
                <a:latin typeface="Lora"/>
                <a:ea typeface="Lora"/>
                <a:cs typeface="Lora"/>
                <a:sym typeface="Lora"/>
              </a:rPr>
              <a:t>update the vectors</a:t>
            </a:r>
            <a:endParaRPr b="1" sz="1600">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