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embeddedFontLst>
    <p:embeddedFont>
      <p:font typeface="Lora"/>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Lora-bold.fntdata"/><Relationship Id="rId10" Type="http://schemas.openxmlformats.org/officeDocument/2006/relationships/slide" Target="slides/slide5.xml"/><Relationship Id="rId54" Type="http://schemas.openxmlformats.org/officeDocument/2006/relationships/font" Target="fonts/Lora-regular.fntdata"/><Relationship Id="rId13" Type="http://schemas.openxmlformats.org/officeDocument/2006/relationships/slide" Target="slides/slide8.xml"/><Relationship Id="rId57" Type="http://schemas.openxmlformats.org/officeDocument/2006/relationships/font" Target="fonts/Lora-boldItalic.fntdata"/><Relationship Id="rId12" Type="http://schemas.openxmlformats.org/officeDocument/2006/relationships/slide" Target="slides/slide7.xml"/><Relationship Id="rId56" Type="http://schemas.openxmlformats.org/officeDocument/2006/relationships/font" Target="fonts/Lora-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“fractal” view on word2vec, where we start from the overall intuition, and we dive increasingly deeper into the architecture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1e6a9d9f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91e6a9d9f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Same as word2vec… </a:t>
            </a:r>
            <a:r>
              <a:rPr b="1" lang="en"/>
              <a:t>much easier </a:t>
            </a:r>
            <a:r>
              <a:rPr lang="en"/>
              <a:t>to do when word order is present!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1e6a9d9f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1e6a9d9f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for example, does not include machine translation, summarization, etc.</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91e6a9d9f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91e6a9d9f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1e6a9d9f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1e6a9d9f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for example, does not include machine translation, summarization, etc.</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1e6a9d9f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1e6a9d9f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for example, does not include machine translation, summarization, etc.</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91e6a9d9f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91e6a9d9f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for example, does not include machine translation, summarization, etc.</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1e6a9d9f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91e6a9d9f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for example, does not include machine translation, summarization, etc.</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91e6a9d9f4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91e6a9d9f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for example, does not include machine translation, summarization, etc.</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91e6a9d9f4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91e6a9d9f4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for example, does not include machine translation, summarization, etc.</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1e6a9d9f4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91e6a9d9f4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1625" lvl="0" marL="457200" rtl="0" algn="l">
              <a:lnSpc>
                <a:spcPct val="115000"/>
              </a:lnSpc>
              <a:spcBef>
                <a:spcPts val="0"/>
              </a:spcBef>
              <a:spcAft>
                <a:spcPts val="0"/>
              </a:spcAft>
              <a:buClr>
                <a:srgbClr val="555555"/>
              </a:buClr>
              <a:buSzPts val="1150"/>
              <a:buChar char="●"/>
            </a:pPr>
            <a:r>
              <a:rPr b="1" lang="en" sz="1150">
                <a:solidFill>
                  <a:srgbClr val="555555"/>
                </a:solidFill>
                <a:highlight>
                  <a:srgbClr val="FFFFFF"/>
                </a:highlight>
              </a:rPr>
              <a:t>Cross-Entropy</a:t>
            </a:r>
            <a:r>
              <a:rPr lang="en" sz="1150">
                <a:solidFill>
                  <a:srgbClr val="555555"/>
                </a:solidFill>
                <a:highlight>
                  <a:srgbClr val="FFFFFF"/>
                </a:highlight>
              </a:rPr>
              <a:t>: Average number of total bits to represent an event from Q instead of P. (similar to KL divergence)</a:t>
            </a:r>
            <a:endParaRPr sz="1150">
              <a:solidFill>
                <a:srgbClr val="555555"/>
              </a:solidFill>
              <a:highlight>
                <a:srgbClr val="FFFFFF"/>
              </a:highlight>
            </a:endParaRPr>
          </a:p>
          <a:p>
            <a:pPr indent="0" lvl="0" marL="0" rtl="0" algn="l">
              <a:lnSpc>
                <a:spcPct val="115000"/>
              </a:lnSpc>
              <a:spcBef>
                <a:spcPts val="1100"/>
              </a:spcBef>
              <a:spcAft>
                <a:spcPts val="1100"/>
              </a:spcAft>
              <a:buNone/>
            </a:pPr>
            <a:r>
              <a:rPr lang="en" sz="1150">
                <a:solidFill>
                  <a:srgbClr val="555555"/>
                </a:solidFill>
                <a:highlight>
                  <a:srgbClr val="FFFFFF"/>
                </a:highlight>
              </a:rPr>
              <a:t>If you toss a coin of n sides (where n=perplexity) you get one.</a:t>
            </a:r>
            <a:endParaRPr sz="1150">
              <a:solidFill>
                <a:srgbClr val="555555"/>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7cd37755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7cd37755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 minutes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91e6a9d9f4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91e6a9d9f4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for example, does not include machine translation, summarization, etc.</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91e6a9d9f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91e6a9d9f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for example, does not include machine translation, summarization, etc.</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91e6a9d9f4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91e6a9d9f4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for example, does not include machine translation, summarization, etc.</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91e6a9d9f4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91e6a9d9f4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the hidden state (and as a consequence the output) are a function of both input </a:t>
            </a:r>
            <a:r>
              <a:rPr i="1" lang="en"/>
              <a:t>and </a:t>
            </a:r>
            <a:r>
              <a:rPr lang="en"/>
              <a:t>previous </a:t>
            </a:r>
            <a:r>
              <a:rPr lang="en"/>
              <a:t>hidden</a:t>
            </a:r>
            <a:r>
              <a:rPr lang="en"/>
              <a:t> states!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91e6a9d9f4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91e6a9d9f4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the hidden state (and as a consequence the output) are a function of both input </a:t>
            </a:r>
            <a:r>
              <a:rPr i="1" lang="en"/>
              <a:t>and </a:t>
            </a:r>
            <a:r>
              <a:rPr lang="en"/>
              <a:t>previous hidden states!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91e6a9d9f4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91e6a9d9f4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would output probability distributions at each state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91e6a9d9f4_0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91e6a9d9f4_0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for example, does not include machine translation, summarization, etc.</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91e6a9d9f4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91e6a9d9f4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Encoder decoder architectures… until it hit an end state! Can generate endless numbers of tokens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91e6a9d9f4_0_8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91e6a9d9f4_0_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the hidden state (and as a consequence the output) are a function of both input </a:t>
            </a:r>
            <a:r>
              <a:rPr i="1" lang="en"/>
              <a:t>and </a:t>
            </a:r>
            <a:r>
              <a:rPr lang="en"/>
              <a:t>previous hidden states!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91e6a9d9f4_0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91e6a9d9f4_0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the hidden state (and as a consequence the output) are a function of both input </a:t>
            </a:r>
            <a:r>
              <a:rPr i="1" lang="en"/>
              <a:t>and </a:t>
            </a:r>
            <a:r>
              <a:rPr lang="en"/>
              <a:t>previous hidden states!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91e6a9d9f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91e6a9d9f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25 minutes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91e6a9d9f4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91e6a9d9f4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(taking the many to-many scenario as example)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91e6a9d9f4_0_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91e6a9d9f4_0_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for example, does not include machine translation, summarization, etc.</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91e6a9d9f4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91e6a9d9f4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the hidden state (and as a consequence the output) are a function of both input </a:t>
            </a:r>
            <a:r>
              <a:rPr i="1" lang="en"/>
              <a:t>and </a:t>
            </a:r>
            <a:r>
              <a:rPr lang="en"/>
              <a:t>previous hidden states!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91e6a9d9f4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91e6a9d9f4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for example, does not include machine translation, summarization, etc.</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91e6a9d9f4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91e6a9d9f4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for example, does not include machine translation, summarization, etc.</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91e6a9d9f4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291e6a9d9f4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for example, does not include machine translation, summarization, etc.</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91e6a9d9f4_0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91e6a9d9f4_0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for example, does not include machine translation, summarization, etc.</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91e6a9d9f4_0_90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Vanishing gradients and LSTMs</a:t>
            </a:r>
            <a:endParaRPr/>
          </a:p>
        </p:txBody>
      </p:sp>
      <p:sp>
        <p:nvSpPr>
          <p:cNvPr id="553" name="Google Shape;553;g291e6a9d9f4_0_9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91e6a9d9f4_0_9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g291e6a9d9f4_0_9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91e6a9d9f4_0_9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g291e6a9d9f4_0_9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91e6a9d9f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91e6a9d9f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25 minutes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91e6a9d9f4_0_9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function can output values between zero and one. Tanh normalizes input values.</a:t>
            </a:r>
            <a:endParaRPr/>
          </a:p>
          <a:p>
            <a:pPr indent="0" lvl="0" marL="0" rtl="0" algn="l">
              <a:spcBef>
                <a:spcPts val="0"/>
              </a:spcBef>
              <a:spcAft>
                <a:spcPts val="0"/>
              </a:spcAft>
              <a:buNone/>
            </a:pPr>
            <a:r>
              <a:rPr lang="en"/>
              <a:t>They are both applied to a combination of both the </a:t>
            </a:r>
            <a:r>
              <a:rPr lang="en"/>
              <a:t>hidden</a:t>
            </a:r>
            <a:r>
              <a:rPr lang="en"/>
              <a:t> state and the input.</a:t>
            </a:r>
            <a:endParaRPr/>
          </a:p>
          <a:p>
            <a:pPr indent="0" lvl="0" marL="0" rtl="0" algn="l">
              <a:spcBef>
                <a:spcPts val="0"/>
              </a:spcBef>
              <a:spcAft>
                <a:spcPts val="0"/>
              </a:spcAft>
              <a:buNone/>
            </a:pPr>
            <a:r>
              <a:rPr lang="en"/>
              <a:t>The </a:t>
            </a:r>
            <a:r>
              <a:rPr lang="en"/>
              <a:t>hidden</a:t>
            </a:r>
            <a:endParaRPr/>
          </a:p>
        </p:txBody>
      </p:sp>
      <p:sp>
        <p:nvSpPr>
          <p:cNvPr id="579" name="Google Shape;579;g291e6a9d9f4_0_9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91e6a9d9f4_0_94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g291e6a9d9f4_0_9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91e6a9d9f4_0_94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g291e6a9d9f4_0_9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91e6a9d9f4_0_10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g291e6a9d9f4_0_10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91e6a9d9f4_0_95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g291e6a9d9f4_0_9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91e6a9d9f4_0_105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g291e6a9d9f4_0_10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91e6a9d9f4_0_95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g291e6a9d9f4_0_9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885fa3782b_2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2885fa3782b_2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91e6a9d9f4_0_106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g291e6a9d9f4_0_10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eb9f30eb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eb9f30eb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i.e., stacked collections of "perceptrons" that independently apply linear transformations to their inputs, sum the results of these linear transformations, and then apply a non-linearity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1e6a9d9f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1e6a9d9f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91e6a9d9f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91e6a9d9f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1e6a9d9f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1e6a9d9f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1e6a9d9f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1e6a9d9f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Same as word2vec… </a:t>
            </a:r>
            <a:r>
              <a:rPr b="1" lang="en"/>
              <a:t>much easier </a:t>
            </a:r>
            <a:r>
              <a:rPr lang="en"/>
              <a:t>to do when word order is present!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roberta.rocca@cas.au.d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forms.gle/oigLB3sGzY5yDTxE7"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23.pn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20.png"/><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21.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18.png"/><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22.png"/><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26.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hyperlink" Target="http://colah.github.io/posts/2015-08-Understanding-LSTMs/" TargetMode="External"/><Relationship Id="rId4" Type="http://schemas.openxmlformats.org/officeDocument/2006/relationships/hyperlink" Target="https://towardsdatascience.com/illustrated-guide-to-lstms-and-gru-s-a-step-by-step-explanation-44e9eb85bf2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3200">
                <a:solidFill>
                  <a:srgbClr val="000000"/>
                </a:solidFill>
                <a:latin typeface="Lora"/>
                <a:ea typeface="Lora"/>
                <a:cs typeface="Lora"/>
                <a:sym typeface="Lora"/>
              </a:rPr>
              <a:t>Natural language processing </a:t>
            </a:r>
            <a:endParaRPr sz="3200">
              <a:solidFill>
                <a:srgbClr val="000000"/>
              </a:solidFill>
              <a:latin typeface="Lora"/>
              <a:ea typeface="Lora"/>
              <a:cs typeface="Lora"/>
              <a:sym typeface="Lora"/>
            </a:endParaRPr>
          </a:p>
        </p:txBody>
      </p:sp>
      <p:sp>
        <p:nvSpPr>
          <p:cNvPr id="61" name="Google Shape;61;p14"/>
          <p:cNvSpPr txBox="1"/>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rgbClr val="595959"/>
                </a:solidFill>
                <a:latin typeface="Lora"/>
                <a:ea typeface="Lora"/>
                <a:cs typeface="Lora"/>
                <a:sym typeface="Lora"/>
              </a:rPr>
              <a:t>Lecture 5: Sequence models</a:t>
            </a:r>
            <a:endParaRPr sz="2400">
              <a:solidFill>
                <a:srgbClr val="595959"/>
              </a:solidFill>
              <a:latin typeface="Lora"/>
              <a:ea typeface="Lora"/>
              <a:cs typeface="Lora"/>
              <a:sym typeface="Lora"/>
            </a:endParaRPr>
          </a:p>
        </p:txBody>
      </p:sp>
      <p:sp>
        <p:nvSpPr>
          <p:cNvPr id="62" name="Google Shape;62;p14"/>
          <p:cNvSpPr txBox="1"/>
          <p:nvPr/>
        </p:nvSpPr>
        <p:spPr>
          <a:xfrm>
            <a:off x="518100" y="3418525"/>
            <a:ext cx="85206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1300">
                <a:solidFill>
                  <a:srgbClr val="595959"/>
                </a:solidFill>
                <a:latin typeface="Lora"/>
                <a:ea typeface="Lora"/>
                <a:cs typeface="Lora"/>
                <a:sym typeface="Lora"/>
              </a:rPr>
              <a:t>Roberta Rocca</a:t>
            </a:r>
            <a:endParaRPr sz="1300">
              <a:solidFill>
                <a:srgbClr val="595959"/>
              </a:solidFill>
              <a:latin typeface="Lora"/>
              <a:ea typeface="Lora"/>
              <a:cs typeface="Lora"/>
              <a:sym typeface="Lora"/>
            </a:endParaRPr>
          </a:p>
          <a:p>
            <a:pPr indent="0" lvl="0" marL="0" rtl="0" algn="ctr">
              <a:spcBef>
                <a:spcPts val="0"/>
              </a:spcBef>
              <a:spcAft>
                <a:spcPts val="0"/>
              </a:spcAft>
              <a:buNone/>
            </a:pPr>
            <a:r>
              <a:rPr lang="en" sz="1300">
                <a:solidFill>
                  <a:srgbClr val="595959"/>
                </a:solidFill>
                <a:latin typeface="Lora"/>
                <a:ea typeface="Lora"/>
                <a:cs typeface="Lora"/>
                <a:sym typeface="Lora"/>
              </a:rPr>
              <a:t>Assistant Professor, IMC &amp; CHC</a:t>
            </a:r>
            <a:endParaRPr sz="1300">
              <a:solidFill>
                <a:srgbClr val="595959"/>
              </a:solidFill>
              <a:latin typeface="Lora"/>
              <a:ea typeface="Lora"/>
              <a:cs typeface="Lora"/>
              <a:sym typeface="Lora"/>
            </a:endParaRPr>
          </a:p>
          <a:p>
            <a:pPr indent="0" lvl="0" marL="0" rtl="0" algn="ctr">
              <a:spcBef>
                <a:spcPts val="0"/>
              </a:spcBef>
              <a:spcAft>
                <a:spcPts val="0"/>
              </a:spcAft>
              <a:buNone/>
            </a:pPr>
            <a:r>
              <a:rPr lang="en" sz="1300">
                <a:solidFill>
                  <a:srgbClr val="595959"/>
                </a:solidFill>
                <a:latin typeface="Lora"/>
                <a:ea typeface="Lora"/>
                <a:cs typeface="Lora"/>
                <a:sym typeface="Lora"/>
              </a:rPr>
              <a:t>✉️ </a:t>
            </a:r>
            <a:r>
              <a:rPr lang="en" sz="1300" u="sng">
                <a:solidFill>
                  <a:srgbClr val="0097A7"/>
                </a:solidFill>
                <a:latin typeface="Lora"/>
                <a:ea typeface="Lora"/>
                <a:cs typeface="Lora"/>
                <a:sym typeface="Lora"/>
                <a:hlinkClick r:id="rId3">
                  <a:extLst>
                    <a:ext uri="{A12FA001-AC4F-418D-AE19-62706E023703}">
                      <ahyp:hlinkClr val="tx"/>
                    </a:ext>
                  </a:extLst>
                </a:hlinkClick>
              </a:rPr>
              <a:t>roberta.rocca@cas.au.dk</a:t>
            </a:r>
            <a:endParaRPr sz="1300">
              <a:solidFill>
                <a:srgbClr val="595959"/>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1530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The importance of sequential structure (2)</a:t>
            </a:r>
            <a:endParaRPr i="1">
              <a:latin typeface="Lora"/>
              <a:ea typeface="Lora"/>
              <a:cs typeface="Lora"/>
              <a:sym typeface="Lora"/>
            </a:endParaRPr>
          </a:p>
        </p:txBody>
      </p:sp>
      <p:sp>
        <p:nvSpPr>
          <p:cNvPr id="126" name="Google Shape;126;p23"/>
          <p:cNvSpPr txBox="1"/>
          <p:nvPr>
            <p:ph idx="1" type="body"/>
          </p:nvPr>
        </p:nvSpPr>
        <p:spPr>
          <a:xfrm>
            <a:off x="400650" y="2404350"/>
            <a:ext cx="8431800" cy="1965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Lora"/>
              <a:buChar char="-"/>
            </a:pPr>
            <a:r>
              <a:rPr lang="en" sz="1700">
                <a:latin typeface="Lora"/>
                <a:ea typeface="Lora"/>
                <a:cs typeface="Lora"/>
                <a:sym typeface="Lora"/>
              </a:rPr>
              <a:t>Order provides rich </a:t>
            </a:r>
            <a:r>
              <a:rPr lang="en" sz="1700">
                <a:latin typeface="Lora"/>
                <a:ea typeface="Lora"/>
                <a:cs typeface="Lora"/>
                <a:sym typeface="Lora"/>
              </a:rPr>
              <a:t>information</a:t>
            </a:r>
            <a:r>
              <a:rPr lang="en" sz="1700">
                <a:latin typeface="Lora"/>
                <a:ea typeface="Lora"/>
                <a:cs typeface="Lora"/>
                <a:sym typeface="Lora"/>
              </a:rPr>
              <a:t> when it comes to predictive tasks like Word2Vec’s training task (e.g., grammatical relations)</a:t>
            </a:r>
            <a:endParaRPr sz="1700">
              <a:latin typeface="Lora"/>
              <a:ea typeface="Lora"/>
              <a:cs typeface="Lora"/>
              <a:sym typeface="Lora"/>
            </a:endParaRPr>
          </a:p>
          <a:p>
            <a:pPr indent="-336550" lvl="0" marL="457200" rtl="0" algn="l">
              <a:spcBef>
                <a:spcPts val="0"/>
              </a:spcBef>
              <a:spcAft>
                <a:spcPts val="0"/>
              </a:spcAft>
              <a:buSzPts val="1700"/>
              <a:buFont typeface="Lora"/>
              <a:buChar char="-"/>
            </a:pPr>
            <a:r>
              <a:rPr b="1" lang="en" sz="1700">
                <a:latin typeface="Lora"/>
                <a:ea typeface="Lora"/>
                <a:cs typeface="Lora"/>
                <a:sym typeface="Lora"/>
              </a:rPr>
              <a:t>Predictive coding </a:t>
            </a:r>
            <a:r>
              <a:rPr lang="en" sz="1700">
                <a:latin typeface="Lora"/>
                <a:ea typeface="Lora"/>
                <a:cs typeface="Lora"/>
                <a:sym typeface="Lora"/>
              </a:rPr>
              <a:t>is a dominant paradigm in theories of human language processing</a:t>
            </a:r>
            <a:endParaRPr sz="1700">
              <a:latin typeface="Lora"/>
              <a:ea typeface="Lora"/>
              <a:cs typeface="Lora"/>
              <a:sym typeface="Lora"/>
            </a:endParaRPr>
          </a:p>
          <a:p>
            <a:pPr indent="-336550" lvl="0" marL="457200" rtl="0" algn="l">
              <a:spcBef>
                <a:spcPts val="0"/>
              </a:spcBef>
              <a:spcAft>
                <a:spcPts val="0"/>
              </a:spcAft>
              <a:buSzPts val="1700"/>
              <a:buFont typeface="Lora"/>
              <a:buChar char="-"/>
            </a:pPr>
            <a:r>
              <a:rPr lang="en" sz="1700">
                <a:latin typeface="Lora"/>
                <a:ea typeface="Lora"/>
                <a:cs typeface="Lora"/>
                <a:sym typeface="Lora"/>
              </a:rPr>
              <a:t>Our heuristics seem to rely </a:t>
            </a:r>
            <a:r>
              <a:rPr i="1" lang="en" sz="1700">
                <a:latin typeface="Lora"/>
                <a:ea typeface="Lora"/>
                <a:cs typeface="Lora"/>
                <a:sym typeface="Lora"/>
              </a:rPr>
              <a:t>a lot </a:t>
            </a:r>
            <a:r>
              <a:rPr lang="en" sz="1700">
                <a:latin typeface="Lora"/>
                <a:ea typeface="Lora"/>
                <a:cs typeface="Lora"/>
                <a:sym typeface="Lora"/>
              </a:rPr>
              <a:t>on</a:t>
            </a:r>
            <a:r>
              <a:rPr b="1" lang="en" sz="1700">
                <a:latin typeface="Lora"/>
                <a:ea typeface="Lora"/>
                <a:cs typeface="Lora"/>
                <a:sym typeface="Lora"/>
              </a:rPr>
              <a:t> sequential order</a:t>
            </a:r>
            <a:endParaRPr b="1" sz="1700">
              <a:latin typeface="Lora"/>
              <a:ea typeface="Lora"/>
              <a:cs typeface="Lora"/>
              <a:sym typeface="Lo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1425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Limitations of fully connected networks</a:t>
            </a:r>
            <a:endParaRPr i="1">
              <a:latin typeface="Lora"/>
              <a:ea typeface="Lora"/>
              <a:cs typeface="Lora"/>
              <a:sym typeface="Lora"/>
            </a:endParaRPr>
          </a:p>
        </p:txBody>
      </p:sp>
      <p:sp>
        <p:nvSpPr>
          <p:cNvPr id="132" name="Google Shape;132;p24"/>
          <p:cNvSpPr txBox="1"/>
          <p:nvPr>
            <p:ph idx="1" type="body"/>
          </p:nvPr>
        </p:nvSpPr>
        <p:spPr>
          <a:xfrm>
            <a:off x="311700" y="2132725"/>
            <a:ext cx="8520600" cy="276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ora"/>
              <a:buAutoNum type="arabicPeriod"/>
            </a:pPr>
            <a:r>
              <a:rPr lang="en">
                <a:latin typeface="Lora"/>
                <a:ea typeface="Lora"/>
                <a:cs typeface="Lora"/>
                <a:sym typeface="Lora"/>
              </a:rPr>
              <a:t>Fully connected NNs cannot model </a:t>
            </a:r>
            <a:r>
              <a:rPr lang="en">
                <a:latin typeface="Lora"/>
                <a:ea typeface="Lora"/>
                <a:cs typeface="Lora"/>
                <a:sym typeface="Lora"/>
              </a:rPr>
              <a:t>sequential</a:t>
            </a:r>
            <a:r>
              <a:rPr lang="en">
                <a:latin typeface="Lora"/>
                <a:ea typeface="Lora"/>
                <a:cs typeface="Lora"/>
                <a:sym typeface="Lora"/>
              </a:rPr>
              <a:t> input as such</a:t>
            </a:r>
            <a:endParaRPr>
              <a:latin typeface="Lora"/>
              <a:ea typeface="Lora"/>
              <a:cs typeface="Lora"/>
              <a:sym typeface="Lora"/>
            </a:endParaRPr>
          </a:p>
          <a:p>
            <a:pPr indent="-342900" lvl="0" marL="457200" rtl="0" algn="l">
              <a:spcBef>
                <a:spcPts val="0"/>
              </a:spcBef>
              <a:spcAft>
                <a:spcPts val="0"/>
              </a:spcAft>
              <a:buSzPts val="1800"/>
              <a:buFont typeface="Lora"/>
              <a:buAutoNum type="arabicPeriod"/>
            </a:pPr>
            <a:r>
              <a:rPr lang="en">
                <a:latin typeface="Lora"/>
                <a:ea typeface="Lora"/>
                <a:cs typeface="Lora"/>
                <a:sym typeface="Lora"/>
              </a:rPr>
              <a:t>They can </a:t>
            </a:r>
            <a:r>
              <a:rPr i="1" lang="en">
                <a:latin typeface="Lora"/>
                <a:ea typeface="Lora"/>
                <a:cs typeface="Lora"/>
                <a:sym typeface="Lora"/>
              </a:rPr>
              <a:t>concatenate </a:t>
            </a:r>
            <a:r>
              <a:rPr lang="en">
                <a:latin typeface="Lora"/>
                <a:ea typeface="Lora"/>
                <a:cs typeface="Lora"/>
                <a:sym typeface="Lora"/>
              </a:rPr>
              <a:t>representations for multiple words as inputs…</a:t>
            </a:r>
            <a:endParaRPr>
              <a:latin typeface="Lora"/>
              <a:ea typeface="Lora"/>
              <a:cs typeface="Lora"/>
              <a:sym typeface="Lora"/>
            </a:endParaRPr>
          </a:p>
          <a:p>
            <a:pPr indent="-342900" lvl="0" marL="457200" rtl="0" algn="l">
              <a:spcBef>
                <a:spcPts val="0"/>
              </a:spcBef>
              <a:spcAft>
                <a:spcPts val="0"/>
              </a:spcAft>
              <a:buSzPts val="1800"/>
              <a:buFont typeface="Lora"/>
              <a:buAutoNum type="arabicPeriod"/>
            </a:pPr>
            <a:r>
              <a:rPr lang="en">
                <a:latin typeface="Lora"/>
                <a:ea typeface="Lora"/>
                <a:cs typeface="Lora"/>
                <a:sym typeface="Lora"/>
              </a:rPr>
              <a:t>Q: </a:t>
            </a:r>
            <a:r>
              <a:rPr b="1" lang="en">
                <a:latin typeface="Lora"/>
                <a:ea typeface="Lora"/>
                <a:cs typeface="Lora"/>
                <a:sym typeface="Lora"/>
              </a:rPr>
              <a:t>does concatenation with FFNs solve the problem?</a:t>
            </a:r>
            <a:endParaRPr b="1">
              <a:latin typeface="Lora"/>
              <a:ea typeface="Lora"/>
              <a:cs typeface="Lora"/>
              <a:sym typeface="Lora"/>
            </a:endParaRPr>
          </a:p>
          <a:p>
            <a:pPr indent="-342900" lvl="0" marL="457200" rtl="0" algn="l">
              <a:spcBef>
                <a:spcPts val="0"/>
              </a:spcBef>
              <a:spcAft>
                <a:spcPts val="0"/>
              </a:spcAft>
              <a:buSzPts val="1800"/>
              <a:buFont typeface="Lora"/>
              <a:buAutoNum type="arabicPeriod"/>
            </a:pPr>
            <a:r>
              <a:rPr lang="en">
                <a:latin typeface="Lora"/>
                <a:ea typeface="Lora"/>
                <a:cs typeface="Lora"/>
                <a:sym typeface="Lora"/>
              </a:rPr>
              <a:t>Not really, as it only works:</a:t>
            </a:r>
            <a:endParaRPr sz="1700">
              <a:latin typeface="Lora"/>
              <a:ea typeface="Lora"/>
              <a:cs typeface="Lora"/>
              <a:sym typeface="Lora"/>
            </a:endParaRPr>
          </a:p>
          <a:p>
            <a:pPr indent="-336550" lvl="1" marL="914400" rtl="0" algn="l">
              <a:spcBef>
                <a:spcPts val="0"/>
              </a:spcBef>
              <a:spcAft>
                <a:spcPts val="0"/>
              </a:spcAft>
              <a:buSzPts val="1700"/>
              <a:buFont typeface="Lora"/>
              <a:buAutoNum type="alphaLcPeriod"/>
            </a:pPr>
            <a:r>
              <a:rPr lang="en" sz="1700">
                <a:latin typeface="Lora"/>
                <a:ea typeface="Lora"/>
                <a:cs typeface="Lora"/>
                <a:sym typeface="Lora"/>
              </a:rPr>
              <a:t>For </a:t>
            </a:r>
            <a:r>
              <a:rPr b="1" lang="en" sz="1700">
                <a:latin typeface="Lora"/>
                <a:ea typeface="Lora"/>
                <a:cs typeface="Lora"/>
                <a:sym typeface="Lora"/>
              </a:rPr>
              <a:t>fixed-input sequences</a:t>
            </a:r>
            <a:endParaRPr sz="1700">
              <a:latin typeface="Lora"/>
              <a:ea typeface="Lora"/>
              <a:cs typeface="Lora"/>
              <a:sym typeface="Lora"/>
            </a:endParaRPr>
          </a:p>
          <a:p>
            <a:pPr indent="-336550" lvl="1" marL="914400" rtl="0" algn="l">
              <a:spcBef>
                <a:spcPts val="0"/>
              </a:spcBef>
              <a:spcAft>
                <a:spcPts val="0"/>
              </a:spcAft>
              <a:buSzPts val="1700"/>
              <a:buFont typeface="Lora"/>
              <a:buAutoNum type="alphaLcPeriod"/>
            </a:pPr>
            <a:r>
              <a:rPr lang="en" sz="1700">
                <a:latin typeface="Lora"/>
                <a:ea typeface="Lora"/>
                <a:cs typeface="Lora"/>
                <a:sym typeface="Lora"/>
              </a:rPr>
              <a:t>For </a:t>
            </a:r>
            <a:r>
              <a:rPr b="1" lang="en" sz="1700">
                <a:latin typeface="Lora"/>
                <a:ea typeface="Lora"/>
                <a:cs typeface="Lora"/>
                <a:sym typeface="Lora"/>
              </a:rPr>
              <a:t>rather </a:t>
            </a:r>
            <a:r>
              <a:rPr b="1" i="1" lang="en" sz="1700">
                <a:latin typeface="Lora"/>
                <a:ea typeface="Lora"/>
                <a:cs typeface="Lora"/>
                <a:sym typeface="Lora"/>
              </a:rPr>
              <a:t>short </a:t>
            </a:r>
            <a:r>
              <a:rPr b="1" lang="en" sz="1700">
                <a:latin typeface="Lora"/>
                <a:ea typeface="Lora"/>
                <a:cs typeface="Lora"/>
                <a:sym typeface="Lora"/>
              </a:rPr>
              <a:t>sequences </a:t>
            </a:r>
            <a:r>
              <a:rPr lang="en" sz="1700">
                <a:latin typeface="Lora"/>
                <a:ea typeface="Lora"/>
                <a:cs typeface="Lora"/>
                <a:sym typeface="Lora"/>
              </a:rPr>
              <a:t>(# parameters grows easily)</a:t>
            </a:r>
            <a:endParaRPr sz="1700">
              <a:latin typeface="Lora"/>
              <a:ea typeface="Lora"/>
              <a:cs typeface="Lora"/>
              <a:sym typeface="Lora"/>
            </a:endParaRPr>
          </a:p>
          <a:p>
            <a:pPr indent="-336550" lvl="1" marL="914400" rtl="0" algn="l">
              <a:spcBef>
                <a:spcPts val="0"/>
              </a:spcBef>
              <a:spcAft>
                <a:spcPts val="0"/>
              </a:spcAft>
              <a:buSzPts val="1700"/>
              <a:buFont typeface="Lora"/>
              <a:buAutoNum type="alphaLcPeriod"/>
            </a:pPr>
            <a:r>
              <a:rPr lang="en" sz="1700">
                <a:latin typeface="Lora"/>
                <a:ea typeface="Lora"/>
                <a:cs typeface="Lora"/>
                <a:sym typeface="Lora"/>
              </a:rPr>
              <a:t>For </a:t>
            </a:r>
            <a:r>
              <a:rPr b="1" lang="en" sz="1700">
                <a:latin typeface="Lora"/>
                <a:ea typeface="Lora"/>
                <a:cs typeface="Lora"/>
                <a:sym typeface="Lora"/>
              </a:rPr>
              <a:t>some</a:t>
            </a:r>
            <a:r>
              <a:rPr lang="en" sz="1700">
                <a:latin typeface="Lora"/>
                <a:ea typeface="Lora"/>
                <a:cs typeface="Lora"/>
                <a:sym typeface="Lora"/>
              </a:rPr>
              <a:t> tasks (i.e., tasks with </a:t>
            </a:r>
            <a:r>
              <a:rPr b="1" lang="en" sz="1700">
                <a:latin typeface="Lora"/>
                <a:ea typeface="Lora"/>
                <a:cs typeface="Lora"/>
                <a:sym typeface="Lora"/>
              </a:rPr>
              <a:t>fixed outputs </a:t>
            </a:r>
            <a:r>
              <a:rPr lang="en" sz="1700">
                <a:latin typeface="Lora"/>
                <a:ea typeface="Lora"/>
                <a:cs typeface="Lora"/>
                <a:sym typeface="Lora"/>
              </a:rPr>
              <a:t>and </a:t>
            </a:r>
            <a:r>
              <a:rPr b="1" lang="en" sz="1700">
                <a:latin typeface="Lora"/>
                <a:ea typeface="Lora"/>
                <a:cs typeface="Lora"/>
                <a:sym typeface="Lora"/>
              </a:rPr>
              <a:t>no sequential dependencies</a:t>
            </a:r>
            <a:r>
              <a:rPr lang="en" sz="1700">
                <a:latin typeface="Lora"/>
                <a:ea typeface="Lora"/>
                <a:cs typeface="Lora"/>
                <a:sym typeface="Lora"/>
              </a:rPr>
              <a:t>: </a:t>
            </a:r>
            <a:r>
              <a:rPr lang="en" sz="1700">
                <a:solidFill>
                  <a:srgbClr val="1155CC"/>
                </a:solidFill>
                <a:latin typeface="Lora"/>
                <a:ea typeface="Lora"/>
                <a:cs typeface="Lora"/>
                <a:sym typeface="Lora"/>
              </a:rPr>
              <a:t>what does this </a:t>
            </a:r>
            <a:r>
              <a:rPr b="1" lang="en" sz="1700">
                <a:solidFill>
                  <a:srgbClr val="1155CC"/>
                </a:solidFill>
                <a:latin typeface="Lora"/>
                <a:ea typeface="Lora"/>
                <a:cs typeface="Lora"/>
                <a:sym typeface="Lora"/>
              </a:rPr>
              <a:t>exclude?</a:t>
            </a:r>
            <a:r>
              <a:rPr lang="en" sz="1700">
                <a:latin typeface="Lora"/>
                <a:ea typeface="Lora"/>
                <a:cs typeface="Lora"/>
                <a:sym typeface="Lora"/>
              </a:rPr>
              <a:t>)</a:t>
            </a:r>
            <a:endParaRPr sz="1700">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593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Lora"/>
                <a:ea typeface="Lora"/>
                <a:cs typeface="Lora"/>
                <a:sym typeface="Lora"/>
              </a:rPr>
              <a:t>Limitations of fully connected networks</a:t>
            </a:r>
            <a:endParaRPr i="1">
              <a:latin typeface="Lora"/>
              <a:ea typeface="Lora"/>
              <a:cs typeface="Lora"/>
              <a:sym typeface="Lora"/>
            </a:endParaRPr>
          </a:p>
        </p:txBody>
      </p:sp>
      <p:pic>
        <p:nvPicPr>
          <p:cNvPr id="138" name="Google Shape;138;p25"/>
          <p:cNvPicPr preferRelativeResize="0"/>
          <p:nvPr/>
        </p:nvPicPr>
        <p:blipFill>
          <a:blip r:embed="rId3">
            <a:alphaModFix/>
          </a:blip>
          <a:stretch>
            <a:fillRect/>
          </a:stretch>
        </p:blipFill>
        <p:spPr>
          <a:xfrm>
            <a:off x="54225" y="1420125"/>
            <a:ext cx="3807000" cy="3354951"/>
          </a:xfrm>
          <a:prstGeom prst="rect">
            <a:avLst/>
          </a:prstGeom>
          <a:noFill/>
          <a:ln>
            <a:noFill/>
          </a:ln>
        </p:spPr>
      </p:pic>
      <p:sp>
        <p:nvSpPr>
          <p:cNvPr id="139" name="Google Shape;139;p25"/>
          <p:cNvSpPr/>
          <p:nvPr/>
        </p:nvSpPr>
        <p:spPr>
          <a:xfrm>
            <a:off x="54225" y="1387550"/>
            <a:ext cx="1600200" cy="971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 name="Google Shape;140;p25"/>
          <p:cNvSpPr txBox="1"/>
          <p:nvPr/>
        </p:nvSpPr>
        <p:spPr>
          <a:xfrm>
            <a:off x="2386025" y="1529275"/>
            <a:ext cx="288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980000"/>
                </a:solidFill>
                <a:latin typeface="Lora"/>
                <a:ea typeface="Lora"/>
                <a:cs typeface="Lora"/>
                <a:sym typeface="Lora"/>
              </a:rPr>
              <a:t>Sentiment: [0,1]</a:t>
            </a:r>
            <a:endParaRPr b="1" sz="1000">
              <a:solidFill>
                <a:srgbClr val="980000"/>
              </a:solidFill>
              <a:latin typeface="Lora"/>
              <a:ea typeface="Lora"/>
              <a:cs typeface="Lora"/>
              <a:sym typeface="Lora"/>
            </a:endParaRPr>
          </a:p>
        </p:txBody>
      </p:sp>
      <p:sp>
        <p:nvSpPr>
          <p:cNvPr id="141" name="Google Shape;141;p25"/>
          <p:cNvSpPr/>
          <p:nvPr/>
        </p:nvSpPr>
        <p:spPr>
          <a:xfrm>
            <a:off x="-730750" y="2840200"/>
            <a:ext cx="1600200" cy="971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42" name="Google Shape;142;p25"/>
          <p:cNvPicPr preferRelativeResize="0"/>
          <p:nvPr/>
        </p:nvPicPr>
        <p:blipFill>
          <a:blip r:embed="rId4">
            <a:alphaModFix/>
          </a:blip>
          <a:stretch>
            <a:fillRect/>
          </a:stretch>
        </p:blipFill>
        <p:spPr>
          <a:xfrm>
            <a:off x="4285750" y="1781301"/>
            <a:ext cx="4261225" cy="2632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1425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Are there any models that can…</a:t>
            </a:r>
            <a:endParaRPr i="1">
              <a:latin typeface="Lora"/>
              <a:ea typeface="Lora"/>
              <a:cs typeface="Lora"/>
              <a:sym typeface="Lora"/>
            </a:endParaRPr>
          </a:p>
        </p:txBody>
      </p:sp>
      <p:sp>
        <p:nvSpPr>
          <p:cNvPr id="148" name="Google Shape;148;p26"/>
          <p:cNvSpPr txBox="1"/>
          <p:nvPr>
            <p:ph idx="1" type="body"/>
          </p:nvPr>
        </p:nvSpPr>
        <p:spPr>
          <a:xfrm>
            <a:off x="311700" y="2132725"/>
            <a:ext cx="8520600" cy="224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ora"/>
              <a:buAutoNum type="arabicPeriod"/>
            </a:pPr>
            <a:r>
              <a:rPr lang="en">
                <a:latin typeface="Lora"/>
                <a:ea typeface="Lora"/>
                <a:cs typeface="Lora"/>
                <a:sym typeface="Lora"/>
              </a:rPr>
              <a:t>Yield </a:t>
            </a:r>
            <a:r>
              <a:rPr b="1" lang="en">
                <a:latin typeface="Lora"/>
                <a:ea typeface="Lora"/>
                <a:cs typeface="Lora"/>
                <a:sym typeface="Lora"/>
              </a:rPr>
              <a:t>contextualized </a:t>
            </a:r>
            <a:r>
              <a:rPr lang="en">
                <a:latin typeface="Lora"/>
                <a:ea typeface="Lora"/>
                <a:cs typeface="Lora"/>
                <a:sym typeface="Lora"/>
              </a:rPr>
              <a:t>representations of individual words (i.e., informed by preceding context)</a:t>
            </a:r>
            <a:endParaRPr>
              <a:latin typeface="Lora"/>
              <a:ea typeface="Lora"/>
              <a:cs typeface="Lora"/>
              <a:sym typeface="Lora"/>
            </a:endParaRPr>
          </a:p>
          <a:p>
            <a:pPr indent="-342900" lvl="0" marL="457200" rtl="0" algn="l">
              <a:spcBef>
                <a:spcPts val="0"/>
              </a:spcBef>
              <a:spcAft>
                <a:spcPts val="0"/>
              </a:spcAft>
              <a:buSzPts val="1800"/>
              <a:buFont typeface="Lora"/>
              <a:buAutoNum type="arabicPeriod"/>
            </a:pPr>
            <a:r>
              <a:rPr lang="en">
                <a:latin typeface="Lora"/>
                <a:ea typeface="Lora"/>
                <a:cs typeface="Lora"/>
                <a:sym typeface="Lora"/>
              </a:rPr>
              <a:t>Yield </a:t>
            </a:r>
            <a:r>
              <a:rPr b="1" lang="en">
                <a:latin typeface="Lora"/>
                <a:ea typeface="Lora"/>
                <a:cs typeface="Lora"/>
                <a:sym typeface="Lora"/>
              </a:rPr>
              <a:t>sequence-level </a:t>
            </a:r>
            <a:r>
              <a:rPr lang="en">
                <a:latin typeface="Lora"/>
                <a:ea typeface="Lora"/>
                <a:cs typeface="Lora"/>
                <a:sym typeface="Lora"/>
              </a:rPr>
              <a:t>representations that account for </a:t>
            </a:r>
            <a:r>
              <a:rPr b="1" lang="en">
                <a:latin typeface="Lora"/>
                <a:ea typeface="Lora"/>
                <a:cs typeface="Lora"/>
                <a:sym typeface="Lora"/>
              </a:rPr>
              <a:t>sequential structure</a:t>
            </a:r>
            <a:endParaRPr b="1">
              <a:latin typeface="Lora"/>
              <a:ea typeface="Lora"/>
              <a:cs typeface="Lora"/>
              <a:sym typeface="Lora"/>
            </a:endParaRPr>
          </a:p>
          <a:p>
            <a:pPr indent="-342900" lvl="0" marL="457200" rtl="0" algn="l">
              <a:spcBef>
                <a:spcPts val="0"/>
              </a:spcBef>
              <a:spcAft>
                <a:spcPts val="0"/>
              </a:spcAft>
              <a:buSzPts val="1800"/>
              <a:buFont typeface="Lora"/>
              <a:buAutoNum type="arabicPeriod"/>
            </a:pPr>
            <a:r>
              <a:rPr lang="en">
                <a:latin typeface="Lora"/>
                <a:ea typeface="Lora"/>
                <a:cs typeface="Lora"/>
                <a:sym typeface="Lora"/>
              </a:rPr>
              <a:t>Process a </a:t>
            </a:r>
            <a:r>
              <a:rPr b="1" lang="en">
                <a:latin typeface="Lora"/>
                <a:ea typeface="Lora"/>
                <a:cs typeface="Lora"/>
                <a:sym typeface="Lora"/>
              </a:rPr>
              <a:t>variable</a:t>
            </a:r>
            <a:r>
              <a:rPr lang="en">
                <a:latin typeface="Lora"/>
                <a:ea typeface="Lora"/>
                <a:cs typeface="Lora"/>
                <a:sym typeface="Lora"/>
              </a:rPr>
              <a:t> and possibly </a:t>
            </a:r>
            <a:r>
              <a:rPr b="1" lang="en">
                <a:latin typeface="Lora"/>
                <a:ea typeface="Lora"/>
                <a:cs typeface="Lora"/>
                <a:sym typeface="Lora"/>
              </a:rPr>
              <a:t>long</a:t>
            </a:r>
            <a:r>
              <a:rPr lang="en">
                <a:latin typeface="Lora"/>
                <a:ea typeface="Lora"/>
                <a:cs typeface="Lora"/>
                <a:sym typeface="Lora"/>
              </a:rPr>
              <a:t> number of inputs?</a:t>
            </a:r>
            <a:endParaRPr>
              <a:latin typeface="Lora"/>
              <a:ea typeface="Lora"/>
              <a:cs typeface="Lora"/>
              <a:sym typeface="Lora"/>
            </a:endParaRPr>
          </a:p>
          <a:p>
            <a:pPr indent="-342900" lvl="0" marL="457200" rtl="0" algn="l">
              <a:spcBef>
                <a:spcPts val="0"/>
              </a:spcBef>
              <a:spcAft>
                <a:spcPts val="0"/>
              </a:spcAft>
              <a:buSzPts val="1800"/>
              <a:buFont typeface="Lora"/>
              <a:buAutoNum type="arabicPeriod"/>
            </a:pPr>
            <a:r>
              <a:rPr lang="en">
                <a:latin typeface="Lora"/>
                <a:ea typeface="Lora"/>
                <a:cs typeface="Lora"/>
                <a:sym typeface="Lora"/>
              </a:rPr>
              <a:t>[produce a variable number of outputs?]</a:t>
            </a:r>
            <a:endParaRPr>
              <a:latin typeface="Lora"/>
              <a:ea typeface="Lora"/>
              <a:cs typeface="Lora"/>
              <a:sym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1425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Today’s plan</a:t>
            </a:r>
            <a:endParaRPr i="1">
              <a:latin typeface="Lora"/>
              <a:ea typeface="Lora"/>
              <a:cs typeface="Lora"/>
              <a:sym typeface="Lora"/>
            </a:endParaRPr>
          </a:p>
        </p:txBody>
      </p:sp>
      <p:sp>
        <p:nvSpPr>
          <p:cNvPr id="154" name="Google Shape;154;p27"/>
          <p:cNvSpPr txBox="1"/>
          <p:nvPr>
            <p:ph idx="1" type="body"/>
          </p:nvPr>
        </p:nvSpPr>
        <p:spPr>
          <a:xfrm>
            <a:off x="311700" y="2132725"/>
            <a:ext cx="8520600" cy="224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ora"/>
              <a:buAutoNum type="arabicPeriod"/>
            </a:pPr>
            <a:r>
              <a:rPr lang="en">
                <a:latin typeface="Lora"/>
                <a:ea typeface="Lora"/>
                <a:cs typeface="Lora"/>
                <a:sym typeface="Lora"/>
              </a:rPr>
              <a:t>A deeper dive into </a:t>
            </a:r>
            <a:r>
              <a:rPr b="1" lang="en">
                <a:latin typeface="Lora"/>
                <a:ea typeface="Lora"/>
                <a:cs typeface="Lora"/>
                <a:sym typeface="Lora"/>
              </a:rPr>
              <a:t>language modeling</a:t>
            </a:r>
            <a:endParaRPr>
              <a:latin typeface="Lora"/>
              <a:ea typeface="Lora"/>
              <a:cs typeface="Lora"/>
              <a:sym typeface="Lora"/>
            </a:endParaRPr>
          </a:p>
          <a:p>
            <a:pPr indent="-342900" lvl="0" marL="457200" rtl="0" algn="l">
              <a:spcBef>
                <a:spcPts val="0"/>
              </a:spcBef>
              <a:spcAft>
                <a:spcPts val="0"/>
              </a:spcAft>
              <a:buSzPts val="1800"/>
              <a:buFont typeface="Lora"/>
              <a:buAutoNum type="arabicPeriod"/>
            </a:pPr>
            <a:r>
              <a:rPr lang="en">
                <a:latin typeface="Lora"/>
                <a:ea typeface="Lora"/>
                <a:cs typeface="Lora"/>
                <a:sym typeface="Lora"/>
              </a:rPr>
              <a:t>Introducing </a:t>
            </a:r>
            <a:r>
              <a:rPr b="1" lang="en">
                <a:latin typeface="Lora"/>
                <a:ea typeface="Lora"/>
                <a:cs typeface="Lora"/>
                <a:sym typeface="Lora"/>
              </a:rPr>
              <a:t>recurrent neural networks</a:t>
            </a:r>
            <a:r>
              <a:rPr lang="en">
                <a:latin typeface="Lora"/>
                <a:ea typeface="Lora"/>
                <a:cs typeface="Lora"/>
                <a:sym typeface="Lora"/>
              </a:rPr>
              <a:t> (RNNs)</a:t>
            </a:r>
            <a:endParaRPr>
              <a:latin typeface="Lora"/>
              <a:ea typeface="Lora"/>
              <a:cs typeface="Lora"/>
              <a:sym typeface="Lora"/>
            </a:endParaRPr>
          </a:p>
          <a:p>
            <a:pPr indent="-342900" lvl="0" marL="457200" rtl="0" algn="l">
              <a:spcBef>
                <a:spcPts val="0"/>
              </a:spcBef>
              <a:spcAft>
                <a:spcPts val="0"/>
              </a:spcAft>
              <a:buSzPts val="1800"/>
              <a:buFont typeface="Lora"/>
              <a:buAutoNum type="arabicPeriod"/>
            </a:pPr>
            <a:r>
              <a:rPr lang="en">
                <a:latin typeface="Lora"/>
                <a:ea typeface="Lora"/>
                <a:cs typeface="Lora"/>
                <a:sym typeface="Lora"/>
              </a:rPr>
              <a:t>Problems with </a:t>
            </a:r>
            <a:r>
              <a:rPr b="1" lang="en">
                <a:latin typeface="Lora"/>
                <a:ea typeface="Lora"/>
                <a:cs typeface="Lora"/>
                <a:sym typeface="Lora"/>
              </a:rPr>
              <a:t>RNNs</a:t>
            </a:r>
            <a:endParaRPr b="1">
              <a:latin typeface="Lora"/>
              <a:ea typeface="Lora"/>
              <a:cs typeface="Lora"/>
              <a:sym typeface="Lora"/>
            </a:endParaRPr>
          </a:p>
          <a:p>
            <a:pPr indent="-342900" lvl="0" marL="457200" rtl="0" algn="l">
              <a:spcBef>
                <a:spcPts val="0"/>
              </a:spcBef>
              <a:spcAft>
                <a:spcPts val="0"/>
              </a:spcAft>
              <a:buSzPts val="1800"/>
              <a:buFont typeface="Lora"/>
              <a:buAutoNum type="arabicPeriod"/>
            </a:pPr>
            <a:r>
              <a:rPr lang="en">
                <a:latin typeface="Lora"/>
                <a:ea typeface="Lora"/>
                <a:cs typeface="Lora"/>
                <a:sym typeface="Lora"/>
              </a:rPr>
              <a:t>A better sequence model: </a:t>
            </a:r>
            <a:r>
              <a:rPr b="1" lang="en">
                <a:latin typeface="Lora"/>
                <a:ea typeface="Lora"/>
                <a:cs typeface="Lora"/>
                <a:sym typeface="Lora"/>
              </a:rPr>
              <a:t>long short-term memory</a:t>
            </a:r>
            <a:r>
              <a:rPr lang="en">
                <a:latin typeface="Lora"/>
                <a:ea typeface="Lora"/>
                <a:cs typeface="Lora"/>
                <a:sym typeface="Lora"/>
              </a:rPr>
              <a:t> (LSTM)</a:t>
            </a:r>
            <a:endParaRPr>
              <a:latin typeface="Lora"/>
              <a:ea typeface="Lora"/>
              <a:cs typeface="Lora"/>
              <a:sym typeface="Lor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1425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Language modeling</a:t>
            </a:r>
            <a:endParaRPr i="1">
              <a:latin typeface="Lora"/>
              <a:ea typeface="Lora"/>
              <a:cs typeface="Lora"/>
              <a:sym typeface="Lora"/>
            </a:endParaRPr>
          </a:p>
        </p:txBody>
      </p:sp>
      <p:sp>
        <p:nvSpPr>
          <p:cNvPr id="160" name="Google Shape;160;p28"/>
          <p:cNvSpPr txBox="1"/>
          <p:nvPr>
            <p:ph idx="1" type="body"/>
          </p:nvPr>
        </p:nvSpPr>
        <p:spPr>
          <a:xfrm>
            <a:off x="311700" y="2132725"/>
            <a:ext cx="8520600" cy="224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ora"/>
              <a:buAutoNum type="arabicPeriod"/>
            </a:pPr>
            <a:r>
              <a:rPr lang="en">
                <a:latin typeface="Lora"/>
                <a:ea typeface="Lora"/>
                <a:cs typeface="Lora"/>
                <a:sym typeface="Lora"/>
              </a:rPr>
              <a:t>Predicting a center word from context words or vice versa has proven a very powerful intuition for NLP</a:t>
            </a:r>
            <a:endParaRPr>
              <a:latin typeface="Lora"/>
              <a:ea typeface="Lora"/>
              <a:cs typeface="Lora"/>
              <a:sym typeface="Lora"/>
            </a:endParaRPr>
          </a:p>
          <a:p>
            <a:pPr indent="-342900" lvl="0" marL="457200" rtl="0" algn="l">
              <a:spcBef>
                <a:spcPts val="0"/>
              </a:spcBef>
              <a:spcAft>
                <a:spcPts val="0"/>
              </a:spcAft>
              <a:buSzPts val="1800"/>
              <a:buFont typeface="Lora"/>
              <a:buAutoNum type="arabicPeriod"/>
            </a:pPr>
            <a:r>
              <a:rPr b="1" lang="en">
                <a:latin typeface="Lora"/>
                <a:ea typeface="Lora"/>
                <a:cs typeface="Lora"/>
                <a:sym typeface="Lora"/>
              </a:rPr>
              <a:t>Language modeling </a:t>
            </a:r>
            <a:r>
              <a:rPr lang="en">
                <a:latin typeface="Lora"/>
                <a:ea typeface="Lora"/>
                <a:cs typeface="Lora"/>
                <a:sym typeface="Lora"/>
              </a:rPr>
              <a:t>is a “better”</a:t>
            </a:r>
            <a:r>
              <a:rPr i="1" lang="en">
                <a:latin typeface="Lora"/>
                <a:ea typeface="Lora"/>
                <a:cs typeface="Lora"/>
                <a:sym typeface="Lora"/>
              </a:rPr>
              <a:t> </a:t>
            </a:r>
            <a:r>
              <a:rPr lang="en">
                <a:latin typeface="Lora"/>
                <a:ea typeface="Lora"/>
                <a:cs typeface="Lora"/>
                <a:sym typeface="Lora"/>
              </a:rPr>
              <a:t>version of this task: predict the next </a:t>
            </a:r>
            <a:r>
              <a:rPr lang="en">
                <a:latin typeface="Lora"/>
                <a:ea typeface="Lora"/>
                <a:cs typeface="Lora"/>
                <a:sym typeface="Lora"/>
              </a:rPr>
              <a:t>word based on preceding context</a:t>
            </a:r>
            <a:endParaRPr>
              <a:latin typeface="Lora"/>
              <a:ea typeface="Lora"/>
              <a:cs typeface="Lora"/>
              <a:sym typeface="Lora"/>
            </a:endParaRPr>
          </a:p>
          <a:p>
            <a:pPr indent="-342900" lvl="0" marL="457200" rtl="0" algn="l">
              <a:spcBef>
                <a:spcPts val="0"/>
              </a:spcBef>
              <a:spcAft>
                <a:spcPts val="0"/>
              </a:spcAft>
              <a:buSzPts val="1800"/>
              <a:buFont typeface="Lora"/>
              <a:buAutoNum type="arabicPeriod"/>
            </a:pPr>
            <a:r>
              <a:rPr lang="en">
                <a:latin typeface="Lora"/>
                <a:ea typeface="Lora"/>
                <a:cs typeface="Lora"/>
                <a:sym typeface="Lora"/>
              </a:rPr>
              <a:t>Closer to what humans do, as language is “received” </a:t>
            </a:r>
            <a:r>
              <a:rPr b="1" lang="en">
                <a:latin typeface="Lora"/>
                <a:ea typeface="Lora"/>
                <a:cs typeface="Lora"/>
                <a:sym typeface="Lora"/>
              </a:rPr>
              <a:t>sequentially</a:t>
            </a:r>
            <a:endParaRPr b="1">
              <a:latin typeface="Lora"/>
              <a:ea typeface="Lora"/>
              <a:cs typeface="Lora"/>
              <a:sym typeface="Lor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896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Language modeling</a:t>
            </a:r>
            <a:endParaRPr i="1">
              <a:latin typeface="Lora"/>
              <a:ea typeface="Lora"/>
              <a:cs typeface="Lora"/>
              <a:sym typeface="Lora"/>
            </a:endParaRPr>
          </a:p>
        </p:txBody>
      </p:sp>
      <p:sp>
        <p:nvSpPr>
          <p:cNvPr id="166" name="Google Shape;166;p29"/>
          <p:cNvSpPr txBox="1"/>
          <p:nvPr>
            <p:ph idx="1" type="body"/>
          </p:nvPr>
        </p:nvSpPr>
        <p:spPr>
          <a:xfrm>
            <a:off x="2220450" y="1593150"/>
            <a:ext cx="485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Lora"/>
                <a:ea typeface="Lora"/>
                <a:cs typeface="Lora"/>
                <a:sym typeface="Lora"/>
              </a:rPr>
              <a:t>the teacher told the students to open their </a:t>
            </a:r>
            <a:r>
              <a:rPr b="1" lang="en" sz="1700">
                <a:latin typeface="Lora"/>
                <a:ea typeface="Lora"/>
                <a:cs typeface="Lora"/>
                <a:sym typeface="Lora"/>
              </a:rPr>
              <a:t>_</a:t>
            </a:r>
            <a:r>
              <a:rPr lang="en" sz="1700">
                <a:latin typeface="Lora"/>
                <a:ea typeface="Lora"/>
                <a:cs typeface="Lora"/>
                <a:sym typeface="Lora"/>
              </a:rPr>
              <a:t> </a:t>
            </a:r>
            <a:endParaRPr sz="1700">
              <a:latin typeface="Lora"/>
              <a:ea typeface="Lora"/>
              <a:cs typeface="Lora"/>
              <a:sym typeface="Lora"/>
            </a:endParaRPr>
          </a:p>
          <a:p>
            <a:pPr indent="0" lvl="0" marL="0" rtl="0" algn="l">
              <a:spcBef>
                <a:spcPts val="1200"/>
              </a:spcBef>
              <a:spcAft>
                <a:spcPts val="1200"/>
              </a:spcAft>
              <a:buNone/>
            </a:pPr>
            <a:r>
              <a:t/>
            </a:r>
            <a:endParaRPr sz="1700">
              <a:latin typeface="Lora"/>
              <a:ea typeface="Lora"/>
              <a:cs typeface="Lora"/>
              <a:sym typeface="Lora"/>
            </a:endParaRPr>
          </a:p>
        </p:txBody>
      </p:sp>
      <p:sp>
        <p:nvSpPr>
          <p:cNvPr id="167" name="Google Shape;167;p29"/>
          <p:cNvSpPr txBox="1"/>
          <p:nvPr>
            <p:ph idx="1" type="body"/>
          </p:nvPr>
        </p:nvSpPr>
        <p:spPr>
          <a:xfrm>
            <a:off x="2220450" y="2165850"/>
            <a:ext cx="544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Lora"/>
                <a:ea typeface="Lora"/>
                <a:cs typeface="Lora"/>
                <a:sym typeface="Lora"/>
              </a:rPr>
              <a:t>the teacher told the students to open their </a:t>
            </a:r>
            <a:r>
              <a:rPr b="1" lang="en" sz="1700">
                <a:solidFill>
                  <a:srgbClr val="6AA84F"/>
                </a:solidFill>
                <a:latin typeface="Lora"/>
                <a:ea typeface="Lora"/>
                <a:cs typeface="Lora"/>
                <a:sym typeface="Lora"/>
              </a:rPr>
              <a:t>books</a:t>
            </a:r>
            <a:r>
              <a:rPr lang="en" sz="1700">
                <a:latin typeface="Lora"/>
                <a:ea typeface="Lora"/>
                <a:cs typeface="Lora"/>
                <a:sym typeface="Lora"/>
              </a:rPr>
              <a:t> </a:t>
            </a:r>
            <a:endParaRPr sz="1700">
              <a:latin typeface="Lora"/>
              <a:ea typeface="Lora"/>
              <a:cs typeface="Lora"/>
              <a:sym typeface="Lora"/>
            </a:endParaRPr>
          </a:p>
          <a:p>
            <a:pPr indent="0" lvl="0" marL="0" rtl="0" algn="l">
              <a:spcBef>
                <a:spcPts val="1200"/>
              </a:spcBef>
              <a:spcAft>
                <a:spcPts val="1200"/>
              </a:spcAft>
              <a:buNone/>
            </a:pPr>
            <a:r>
              <a:t/>
            </a:r>
            <a:endParaRPr sz="1700">
              <a:latin typeface="Lora"/>
              <a:ea typeface="Lora"/>
              <a:cs typeface="Lora"/>
              <a:sym typeface="Lora"/>
            </a:endParaRPr>
          </a:p>
        </p:txBody>
      </p:sp>
      <p:sp>
        <p:nvSpPr>
          <p:cNvPr id="168" name="Google Shape;168;p29"/>
          <p:cNvSpPr txBox="1"/>
          <p:nvPr>
            <p:ph idx="1" type="body"/>
          </p:nvPr>
        </p:nvSpPr>
        <p:spPr>
          <a:xfrm>
            <a:off x="2220450" y="2532125"/>
            <a:ext cx="544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Lora"/>
                <a:ea typeface="Lora"/>
                <a:cs typeface="Lora"/>
                <a:sym typeface="Lora"/>
              </a:rPr>
              <a:t>the teacher told the students to open their </a:t>
            </a:r>
            <a:r>
              <a:rPr b="1" lang="en" sz="1700">
                <a:solidFill>
                  <a:srgbClr val="6AA84F"/>
                </a:solidFill>
                <a:latin typeface="Lora"/>
                <a:ea typeface="Lora"/>
                <a:cs typeface="Lora"/>
                <a:sym typeface="Lora"/>
              </a:rPr>
              <a:t>laptops</a:t>
            </a:r>
            <a:r>
              <a:rPr lang="en" sz="1700">
                <a:latin typeface="Lora"/>
                <a:ea typeface="Lora"/>
                <a:cs typeface="Lora"/>
                <a:sym typeface="Lora"/>
              </a:rPr>
              <a:t> </a:t>
            </a:r>
            <a:endParaRPr sz="1700">
              <a:latin typeface="Lora"/>
              <a:ea typeface="Lora"/>
              <a:cs typeface="Lora"/>
              <a:sym typeface="Lora"/>
            </a:endParaRPr>
          </a:p>
          <a:p>
            <a:pPr indent="0" lvl="0" marL="0" rtl="0" algn="l">
              <a:spcBef>
                <a:spcPts val="1200"/>
              </a:spcBef>
              <a:spcAft>
                <a:spcPts val="1200"/>
              </a:spcAft>
              <a:buNone/>
            </a:pPr>
            <a:r>
              <a:t/>
            </a:r>
            <a:endParaRPr sz="1700">
              <a:latin typeface="Lora"/>
              <a:ea typeface="Lora"/>
              <a:cs typeface="Lora"/>
              <a:sym typeface="Lora"/>
            </a:endParaRPr>
          </a:p>
        </p:txBody>
      </p:sp>
      <p:sp>
        <p:nvSpPr>
          <p:cNvPr id="169" name="Google Shape;169;p29"/>
          <p:cNvSpPr txBox="1"/>
          <p:nvPr>
            <p:ph idx="1" type="body"/>
          </p:nvPr>
        </p:nvSpPr>
        <p:spPr>
          <a:xfrm>
            <a:off x="2220450" y="2938125"/>
            <a:ext cx="544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Lora"/>
                <a:ea typeface="Lora"/>
                <a:cs typeface="Lora"/>
                <a:sym typeface="Lora"/>
              </a:rPr>
              <a:t>the teacher told the students to open their </a:t>
            </a:r>
            <a:r>
              <a:rPr b="1" lang="en" sz="1700">
                <a:solidFill>
                  <a:srgbClr val="F1C232"/>
                </a:solidFill>
                <a:latin typeface="Lora"/>
                <a:ea typeface="Lora"/>
                <a:cs typeface="Lora"/>
                <a:sym typeface="Lora"/>
              </a:rPr>
              <a:t>mouths</a:t>
            </a:r>
            <a:r>
              <a:rPr lang="en" sz="1700">
                <a:latin typeface="Lora"/>
                <a:ea typeface="Lora"/>
                <a:cs typeface="Lora"/>
                <a:sym typeface="Lora"/>
              </a:rPr>
              <a:t> </a:t>
            </a:r>
            <a:endParaRPr sz="1700">
              <a:latin typeface="Lora"/>
              <a:ea typeface="Lora"/>
              <a:cs typeface="Lora"/>
              <a:sym typeface="Lora"/>
            </a:endParaRPr>
          </a:p>
          <a:p>
            <a:pPr indent="0" lvl="0" marL="0" rtl="0" algn="l">
              <a:spcBef>
                <a:spcPts val="1200"/>
              </a:spcBef>
              <a:spcAft>
                <a:spcPts val="1200"/>
              </a:spcAft>
              <a:buNone/>
            </a:pPr>
            <a:r>
              <a:t/>
            </a:r>
            <a:endParaRPr sz="1700">
              <a:latin typeface="Lora"/>
              <a:ea typeface="Lora"/>
              <a:cs typeface="Lora"/>
              <a:sym typeface="Lora"/>
            </a:endParaRPr>
          </a:p>
        </p:txBody>
      </p:sp>
      <p:sp>
        <p:nvSpPr>
          <p:cNvPr id="170" name="Google Shape;170;p29"/>
          <p:cNvSpPr txBox="1"/>
          <p:nvPr>
            <p:ph idx="1" type="body"/>
          </p:nvPr>
        </p:nvSpPr>
        <p:spPr>
          <a:xfrm>
            <a:off x="2220450" y="3332425"/>
            <a:ext cx="544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Lora"/>
                <a:ea typeface="Lora"/>
                <a:cs typeface="Lora"/>
                <a:sym typeface="Lora"/>
              </a:rPr>
              <a:t>the teacher told the students to open their </a:t>
            </a:r>
            <a:r>
              <a:rPr b="1" lang="en" sz="1700">
                <a:solidFill>
                  <a:srgbClr val="CC0000"/>
                </a:solidFill>
                <a:latin typeface="Lora"/>
                <a:ea typeface="Lora"/>
                <a:cs typeface="Lora"/>
                <a:sym typeface="Lora"/>
              </a:rPr>
              <a:t>giraffe</a:t>
            </a:r>
            <a:endParaRPr sz="1700">
              <a:solidFill>
                <a:srgbClr val="CC0000"/>
              </a:solidFill>
              <a:latin typeface="Lora"/>
              <a:ea typeface="Lora"/>
              <a:cs typeface="Lora"/>
              <a:sym typeface="Lora"/>
            </a:endParaRPr>
          </a:p>
          <a:p>
            <a:pPr indent="0" lvl="0" marL="0" rtl="0" algn="l">
              <a:spcBef>
                <a:spcPts val="1200"/>
              </a:spcBef>
              <a:spcAft>
                <a:spcPts val="1200"/>
              </a:spcAft>
              <a:buNone/>
            </a:pPr>
            <a:r>
              <a:t/>
            </a:r>
            <a:endParaRPr sz="1700">
              <a:latin typeface="Lora"/>
              <a:ea typeface="Lora"/>
              <a:cs typeface="Lora"/>
              <a:sym typeface="Lora"/>
            </a:endParaRPr>
          </a:p>
        </p:txBody>
      </p:sp>
      <p:sp>
        <p:nvSpPr>
          <p:cNvPr id="171" name="Google Shape;171;p29"/>
          <p:cNvSpPr txBox="1"/>
          <p:nvPr>
            <p:ph idx="1" type="body"/>
          </p:nvPr>
        </p:nvSpPr>
        <p:spPr>
          <a:xfrm>
            <a:off x="2220450" y="3710400"/>
            <a:ext cx="5671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Lora"/>
                <a:ea typeface="Lora"/>
                <a:cs typeface="Lora"/>
                <a:sym typeface="Lora"/>
              </a:rPr>
              <a:t>the teacher told the students to open their </a:t>
            </a:r>
            <a:r>
              <a:rPr b="1" lang="en" sz="1700">
                <a:solidFill>
                  <a:srgbClr val="CC0000"/>
                </a:solidFill>
                <a:latin typeface="Lora"/>
                <a:ea typeface="Lora"/>
                <a:cs typeface="Lora"/>
                <a:sym typeface="Lora"/>
              </a:rPr>
              <a:t>eating</a:t>
            </a:r>
            <a:endParaRPr sz="1700">
              <a:solidFill>
                <a:srgbClr val="CC0000"/>
              </a:solidFill>
              <a:latin typeface="Lora"/>
              <a:ea typeface="Lora"/>
              <a:cs typeface="Lora"/>
              <a:sym typeface="Lora"/>
            </a:endParaRPr>
          </a:p>
          <a:p>
            <a:pPr indent="0" lvl="0" marL="0" rtl="0" algn="l">
              <a:spcBef>
                <a:spcPts val="1200"/>
              </a:spcBef>
              <a:spcAft>
                <a:spcPts val="1200"/>
              </a:spcAft>
              <a:buNone/>
            </a:pPr>
            <a:r>
              <a:t/>
            </a:r>
            <a:endParaRPr sz="1700">
              <a:latin typeface="Lora"/>
              <a:ea typeface="Lora"/>
              <a:cs typeface="Lora"/>
              <a:sym typeface="Lora"/>
            </a:endParaRPr>
          </a:p>
        </p:txBody>
      </p:sp>
      <p:sp>
        <p:nvSpPr>
          <p:cNvPr id="172" name="Google Shape;172;p29"/>
          <p:cNvSpPr txBox="1"/>
          <p:nvPr>
            <p:ph idx="1" type="body"/>
          </p:nvPr>
        </p:nvSpPr>
        <p:spPr>
          <a:xfrm>
            <a:off x="601800" y="4283100"/>
            <a:ext cx="8230500" cy="418200"/>
          </a:xfrm>
          <a:prstGeom prst="rect">
            <a:avLst/>
          </a:prstGeom>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200"/>
              </a:spcAft>
              <a:buNone/>
            </a:pPr>
            <a:r>
              <a:rPr lang="en" sz="1700">
                <a:latin typeface="Lora"/>
                <a:ea typeface="Lora"/>
                <a:cs typeface="Lora"/>
                <a:sym typeface="Lora"/>
              </a:rPr>
              <a:t>l</a:t>
            </a:r>
            <a:r>
              <a:rPr lang="en" sz="1700">
                <a:latin typeface="Lora"/>
                <a:ea typeface="Lora"/>
                <a:cs typeface="Lora"/>
                <a:sym typeface="Lora"/>
              </a:rPr>
              <a:t>ots of </a:t>
            </a:r>
            <a:r>
              <a:rPr b="1" lang="en" sz="1700">
                <a:latin typeface="Lora"/>
                <a:ea typeface="Lora"/>
                <a:cs typeface="Lora"/>
                <a:sym typeface="Lora"/>
              </a:rPr>
              <a:t>semantic</a:t>
            </a:r>
            <a:r>
              <a:rPr lang="en" sz="1700">
                <a:latin typeface="Lora"/>
                <a:ea typeface="Lora"/>
                <a:cs typeface="Lora"/>
                <a:sym typeface="Lora"/>
              </a:rPr>
              <a:t>, </a:t>
            </a:r>
            <a:r>
              <a:rPr b="1" lang="en" sz="1700">
                <a:latin typeface="Lora"/>
                <a:ea typeface="Lora"/>
                <a:cs typeface="Lora"/>
                <a:sym typeface="Lora"/>
              </a:rPr>
              <a:t>syntactic</a:t>
            </a:r>
            <a:r>
              <a:rPr lang="en" sz="1700">
                <a:latin typeface="Lora"/>
                <a:ea typeface="Lora"/>
                <a:cs typeface="Lora"/>
                <a:sym typeface="Lora"/>
              </a:rPr>
              <a:t>, and </a:t>
            </a:r>
            <a:r>
              <a:rPr b="1" lang="en" sz="1700">
                <a:latin typeface="Lora"/>
                <a:ea typeface="Lora"/>
                <a:cs typeface="Lora"/>
                <a:sym typeface="Lora"/>
              </a:rPr>
              <a:t>world knowledge</a:t>
            </a:r>
            <a:r>
              <a:rPr lang="en" sz="1700">
                <a:latin typeface="Lora"/>
                <a:ea typeface="Lora"/>
                <a:cs typeface="Lora"/>
                <a:sym typeface="Lora"/>
              </a:rPr>
              <a:t> goes into being able to do this </a:t>
            </a:r>
            <a:endParaRPr sz="1700">
              <a:latin typeface="Lora"/>
              <a:ea typeface="Lora"/>
              <a:cs typeface="Lora"/>
              <a:sym typeface="Lor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417525" y="1803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Language modeling</a:t>
            </a:r>
            <a:endParaRPr i="1">
              <a:latin typeface="Lora"/>
              <a:ea typeface="Lora"/>
              <a:cs typeface="Lora"/>
              <a:sym typeface="Lora"/>
            </a:endParaRPr>
          </a:p>
        </p:txBody>
      </p:sp>
      <p:sp>
        <p:nvSpPr>
          <p:cNvPr id="178" name="Google Shape;178;p30"/>
          <p:cNvSpPr txBox="1"/>
          <p:nvPr>
            <p:ph idx="1" type="body"/>
          </p:nvPr>
        </p:nvSpPr>
        <p:spPr>
          <a:xfrm>
            <a:off x="508250" y="2375925"/>
            <a:ext cx="8520600" cy="224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ora"/>
              <a:buAutoNum type="arabicPeriod"/>
            </a:pPr>
            <a:r>
              <a:rPr b="1" lang="en">
                <a:latin typeface="Lora"/>
                <a:ea typeface="Lora"/>
                <a:cs typeface="Lora"/>
                <a:sym typeface="Lora"/>
              </a:rPr>
              <a:t>Benchmark</a:t>
            </a:r>
            <a:r>
              <a:rPr lang="en">
                <a:latin typeface="Lora"/>
                <a:ea typeface="Lora"/>
                <a:cs typeface="Lora"/>
                <a:sym typeface="Lora"/>
              </a:rPr>
              <a:t> for general language understanding capabilities</a:t>
            </a:r>
            <a:endParaRPr>
              <a:latin typeface="Lora"/>
              <a:ea typeface="Lora"/>
              <a:cs typeface="Lora"/>
              <a:sym typeface="Lora"/>
            </a:endParaRPr>
          </a:p>
          <a:p>
            <a:pPr indent="-342900" lvl="0" marL="457200" rtl="0" algn="l">
              <a:spcBef>
                <a:spcPts val="0"/>
              </a:spcBef>
              <a:spcAft>
                <a:spcPts val="0"/>
              </a:spcAft>
              <a:buSzPts val="1800"/>
              <a:buFont typeface="Lora"/>
              <a:buAutoNum type="arabicPeriod"/>
            </a:pPr>
            <a:r>
              <a:rPr lang="en">
                <a:latin typeface="Lora"/>
                <a:ea typeface="Lora"/>
                <a:cs typeface="Lora"/>
                <a:sym typeface="Lora"/>
              </a:rPr>
              <a:t>It is a </a:t>
            </a:r>
            <a:r>
              <a:rPr b="1" lang="en">
                <a:latin typeface="Lora"/>
                <a:ea typeface="Lora"/>
                <a:cs typeface="Lora"/>
                <a:sym typeface="Lora"/>
              </a:rPr>
              <a:t>subcomponent of many NLP tasks</a:t>
            </a:r>
            <a:r>
              <a:rPr lang="en">
                <a:latin typeface="Lora"/>
                <a:ea typeface="Lora"/>
                <a:cs typeface="Lora"/>
                <a:sym typeface="Lora"/>
              </a:rPr>
              <a:t>, especially those involving generating text or estimating the probability of text</a:t>
            </a:r>
            <a:endParaRPr>
              <a:latin typeface="Lora"/>
              <a:ea typeface="Lora"/>
              <a:cs typeface="Lora"/>
              <a:sym typeface="Lora"/>
            </a:endParaRPr>
          </a:p>
          <a:p>
            <a:pPr indent="-342900" lvl="0" marL="457200" rtl="0" algn="l">
              <a:spcBef>
                <a:spcPts val="0"/>
              </a:spcBef>
              <a:spcAft>
                <a:spcPts val="0"/>
              </a:spcAft>
              <a:buSzPts val="1800"/>
              <a:buFont typeface="Lora"/>
              <a:buAutoNum type="arabicPeriod"/>
            </a:pPr>
            <a:r>
              <a:rPr lang="en">
                <a:latin typeface="Lora"/>
                <a:ea typeface="Lora"/>
                <a:cs typeface="Lora"/>
                <a:sym typeface="Lora"/>
              </a:rPr>
              <a:t>It is a </a:t>
            </a:r>
            <a:r>
              <a:rPr b="1" lang="en">
                <a:latin typeface="Lora"/>
                <a:ea typeface="Lora"/>
                <a:cs typeface="Lora"/>
                <a:sym typeface="Lora"/>
              </a:rPr>
              <a:t>pretraining method </a:t>
            </a:r>
            <a:r>
              <a:rPr lang="en">
                <a:latin typeface="Lora"/>
                <a:ea typeface="Lora"/>
                <a:cs typeface="Lora"/>
                <a:sym typeface="Lora"/>
              </a:rPr>
              <a:t>for approaches based on </a:t>
            </a:r>
            <a:r>
              <a:rPr i="1" lang="en">
                <a:latin typeface="Lora"/>
                <a:ea typeface="Lora"/>
                <a:cs typeface="Lora"/>
                <a:sym typeface="Lora"/>
              </a:rPr>
              <a:t>transfer learning </a:t>
            </a:r>
            <a:r>
              <a:rPr lang="en">
                <a:latin typeface="Lora"/>
                <a:ea typeface="Lora"/>
                <a:cs typeface="Lora"/>
                <a:sym typeface="Lora"/>
              </a:rPr>
              <a:t>(more in the coming weeks!)</a:t>
            </a:r>
            <a:endParaRPr>
              <a:latin typeface="Lora"/>
              <a:ea typeface="Lora"/>
              <a:cs typeface="Lora"/>
              <a:sym typeface="Lor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72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Language modeling with FFNs</a:t>
            </a:r>
            <a:endParaRPr i="1">
              <a:latin typeface="Lora"/>
              <a:ea typeface="Lora"/>
              <a:cs typeface="Lora"/>
              <a:sym typeface="Lora"/>
            </a:endParaRPr>
          </a:p>
        </p:txBody>
      </p:sp>
      <p:pic>
        <p:nvPicPr>
          <p:cNvPr id="184" name="Google Shape;184;p31"/>
          <p:cNvPicPr preferRelativeResize="0"/>
          <p:nvPr/>
        </p:nvPicPr>
        <p:blipFill>
          <a:blip r:embed="rId3">
            <a:alphaModFix/>
          </a:blip>
          <a:stretch>
            <a:fillRect/>
          </a:stretch>
        </p:blipFill>
        <p:spPr>
          <a:xfrm>
            <a:off x="1245350" y="1045450"/>
            <a:ext cx="6653308" cy="3793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86733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How do we measure performance?</a:t>
            </a:r>
            <a:endParaRPr i="1">
              <a:latin typeface="Lora"/>
              <a:ea typeface="Lora"/>
              <a:cs typeface="Lora"/>
              <a:sym typeface="Lora"/>
            </a:endParaRPr>
          </a:p>
        </p:txBody>
      </p:sp>
      <p:sp>
        <p:nvSpPr>
          <p:cNvPr id="190" name="Google Shape;190;p32"/>
          <p:cNvSpPr txBox="1"/>
          <p:nvPr>
            <p:ph idx="1" type="body"/>
          </p:nvPr>
        </p:nvSpPr>
        <p:spPr>
          <a:xfrm>
            <a:off x="311700" y="1635300"/>
            <a:ext cx="8593500" cy="2327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ora"/>
              <a:buAutoNum type="arabicPeriod"/>
            </a:pPr>
            <a:r>
              <a:rPr lang="en">
                <a:latin typeface="Lora"/>
                <a:ea typeface="Lora"/>
                <a:cs typeface="Lora"/>
                <a:sym typeface="Lora"/>
              </a:rPr>
              <a:t>Loss: </a:t>
            </a:r>
            <a:r>
              <a:rPr b="1" lang="en">
                <a:latin typeface="Lora"/>
                <a:ea typeface="Lora"/>
                <a:cs typeface="Lora"/>
                <a:sym typeface="Lora"/>
              </a:rPr>
              <a:t>cross-entropy</a:t>
            </a:r>
            <a:r>
              <a:rPr lang="en">
                <a:latin typeface="Lora"/>
                <a:ea typeface="Lora"/>
                <a:cs typeface="Lora"/>
                <a:sym typeface="Lora"/>
              </a:rPr>
              <a:t> (a generalization of the loss for </a:t>
            </a:r>
            <a:r>
              <a:rPr lang="en">
                <a:latin typeface="Lora"/>
                <a:ea typeface="Lora"/>
                <a:cs typeface="Lora"/>
                <a:sym typeface="Lora"/>
              </a:rPr>
              <a:t>binary</a:t>
            </a:r>
            <a:r>
              <a:rPr lang="en">
                <a:latin typeface="Lora"/>
                <a:ea typeface="Lora"/>
                <a:cs typeface="Lora"/>
                <a:sym typeface="Lora"/>
              </a:rPr>
              <a:t> classification) quantifies to what </a:t>
            </a:r>
            <a:r>
              <a:rPr lang="en">
                <a:latin typeface="Lora"/>
                <a:ea typeface="Lora"/>
                <a:cs typeface="Lora"/>
                <a:sym typeface="Lora"/>
              </a:rPr>
              <a:t>extent</a:t>
            </a:r>
            <a:r>
              <a:rPr lang="en">
                <a:latin typeface="Lora"/>
                <a:ea typeface="Lora"/>
                <a:cs typeface="Lora"/>
                <a:sym typeface="Lora"/>
              </a:rPr>
              <a:t> the predicted probability distribution </a:t>
            </a:r>
            <a:r>
              <a:rPr b="1" lang="en">
                <a:latin typeface="Lora"/>
                <a:ea typeface="Lora"/>
                <a:cs typeface="Lora"/>
                <a:sym typeface="Lora"/>
              </a:rPr>
              <a:t>differs </a:t>
            </a:r>
            <a:r>
              <a:rPr lang="en">
                <a:latin typeface="Lora"/>
                <a:ea typeface="Lora"/>
                <a:cs typeface="Lora"/>
                <a:sym typeface="Lora"/>
              </a:rPr>
              <a:t>from the </a:t>
            </a:r>
            <a:r>
              <a:rPr b="1" lang="en">
                <a:latin typeface="Lora"/>
                <a:ea typeface="Lora"/>
                <a:cs typeface="Lora"/>
                <a:sym typeface="Lora"/>
              </a:rPr>
              <a:t>true </a:t>
            </a:r>
            <a:r>
              <a:rPr lang="en">
                <a:latin typeface="Lora"/>
                <a:ea typeface="Lora"/>
                <a:cs typeface="Lora"/>
                <a:sym typeface="Lora"/>
              </a:rPr>
              <a:t>probability distribution</a:t>
            </a:r>
            <a:endParaRPr>
              <a:latin typeface="Lora"/>
              <a:ea typeface="Lora"/>
              <a:cs typeface="Lora"/>
              <a:sym typeface="Lora"/>
            </a:endParaRPr>
          </a:p>
          <a:p>
            <a:pPr indent="0" lvl="0" marL="0" rtl="0" algn="l">
              <a:spcBef>
                <a:spcPts val="1200"/>
              </a:spcBef>
              <a:spcAft>
                <a:spcPts val="0"/>
              </a:spcAft>
              <a:buNone/>
            </a:pPr>
            <a:r>
              <a:t/>
            </a:r>
            <a:endParaRPr b="1">
              <a:latin typeface="Lora"/>
              <a:ea typeface="Lora"/>
              <a:cs typeface="Lora"/>
              <a:sym typeface="Lora"/>
            </a:endParaRPr>
          </a:p>
          <a:p>
            <a:pPr indent="0" lvl="0" marL="0" rtl="0" algn="l">
              <a:spcBef>
                <a:spcPts val="1200"/>
              </a:spcBef>
              <a:spcAft>
                <a:spcPts val="0"/>
              </a:spcAft>
              <a:buNone/>
            </a:pPr>
            <a:r>
              <a:t/>
            </a:r>
            <a:endParaRPr b="1">
              <a:latin typeface="Lora"/>
              <a:ea typeface="Lora"/>
              <a:cs typeface="Lora"/>
              <a:sym typeface="Lora"/>
            </a:endParaRPr>
          </a:p>
          <a:p>
            <a:pPr indent="-342900" lvl="0" marL="457200" rtl="0" algn="l">
              <a:spcBef>
                <a:spcPts val="0"/>
              </a:spcBef>
              <a:spcAft>
                <a:spcPts val="0"/>
              </a:spcAft>
              <a:buSzPts val="1800"/>
              <a:buFont typeface="Lora"/>
              <a:buAutoNum type="arabicPeriod"/>
            </a:pPr>
            <a:r>
              <a:rPr b="1" lang="en">
                <a:latin typeface="Lora"/>
                <a:ea typeface="Lora"/>
                <a:cs typeface="Lora"/>
                <a:sym typeface="Lora"/>
              </a:rPr>
              <a:t>Perplexity</a:t>
            </a:r>
            <a:r>
              <a:rPr lang="en">
                <a:latin typeface="Lora"/>
                <a:ea typeface="Lora"/>
                <a:cs typeface="Lora"/>
                <a:sym typeface="Lora"/>
              </a:rPr>
              <a:t>: exponentiated cross-entropy loss comparable across models</a:t>
            </a:r>
            <a:endParaRPr>
              <a:latin typeface="Lora"/>
              <a:ea typeface="Lora"/>
              <a:cs typeface="Lora"/>
              <a:sym typeface="Lora"/>
            </a:endParaRPr>
          </a:p>
        </p:txBody>
      </p:sp>
      <p:pic>
        <p:nvPicPr>
          <p:cNvPr id="191" name="Google Shape;191;p32" title="[0,0,0,&quot;https://www.codecogs.com/eqnedit.php?latex=%20L(%5Ctheta)%20%3D%20-%20%5Csum_%7Bi%3D1%7D%5E%7Bn%7Dy_%7Bi%7Dlog(%5Chat%20y_%7Bi%7D)%20#0&quot;]"/>
          <p:cNvPicPr preferRelativeResize="0"/>
          <p:nvPr/>
        </p:nvPicPr>
        <p:blipFill>
          <a:blip r:embed="rId3">
            <a:alphaModFix/>
          </a:blip>
          <a:stretch>
            <a:fillRect/>
          </a:stretch>
        </p:blipFill>
        <p:spPr>
          <a:xfrm>
            <a:off x="3619473" y="2696613"/>
            <a:ext cx="1948668" cy="572700"/>
          </a:xfrm>
          <a:prstGeom prst="rect">
            <a:avLst/>
          </a:prstGeom>
          <a:noFill/>
          <a:ln>
            <a:noFill/>
          </a:ln>
        </p:spPr>
      </p:pic>
      <p:pic>
        <p:nvPicPr>
          <p:cNvPr id="192" name="Google Shape;192;p32" title="[0,0,0,&quot;https://www.codecogs.com/eqnedit.php?latex=%20perplexity%20%3D%20exp(L(%5Ctheta))%20#0&quot;]"/>
          <p:cNvPicPr preferRelativeResize="0"/>
          <p:nvPr/>
        </p:nvPicPr>
        <p:blipFill>
          <a:blip r:embed="rId4">
            <a:alphaModFix/>
          </a:blip>
          <a:stretch>
            <a:fillRect/>
          </a:stretch>
        </p:blipFill>
        <p:spPr>
          <a:xfrm>
            <a:off x="3743225" y="4027662"/>
            <a:ext cx="2440474" cy="248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69375" y="205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Mid-term evaluation</a:t>
            </a:r>
            <a:endParaRPr i="1">
              <a:latin typeface="Lora"/>
              <a:ea typeface="Lora"/>
              <a:cs typeface="Lora"/>
              <a:sym typeface="Lora"/>
            </a:endParaRPr>
          </a:p>
        </p:txBody>
      </p:sp>
      <p:sp>
        <p:nvSpPr>
          <p:cNvPr id="68" name="Google Shape;68;p15"/>
          <p:cNvSpPr txBox="1"/>
          <p:nvPr>
            <p:ph idx="1" type="body"/>
          </p:nvPr>
        </p:nvSpPr>
        <p:spPr>
          <a:xfrm>
            <a:off x="369375" y="2870800"/>
            <a:ext cx="8520600" cy="116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Lora"/>
                <a:ea typeface="Lora"/>
                <a:cs typeface="Lora"/>
                <a:sym typeface="Lora"/>
              </a:rPr>
              <a:t>Fill in the midterm evaluation (anonymous):</a:t>
            </a:r>
            <a:endParaRPr sz="1600">
              <a:latin typeface="Lora"/>
              <a:ea typeface="Lora"/>
              <a:cs typeface="Lora"/>
              <a:sym typeface="Lora"/>
            </a:endParaRPr>
          </a:p>
          <a:p>
            <a:pPr indent="0" lvl="0" marL="0" rtl="0" algn="l">
              <a:spcBef>
                <a:spcPts val="0"/>
              </a:spcBef>
              <a:spcAft>
                <a:spcPts val="0"/>
              </a:spcAft>
              <a:buNone/>
            </a:pPr>
            <a:r>
              <a:rPr lang="en" sz="1600" u="sng">
                <a:solidFill>
                  <a:schemeClr val="hlink"/>
                </a:solidFill>
                <a:latin typeface="Lora"/>
                <a:ea typeface="Lora"/>
                <a:cs typeface="Lora"/>
                <a:sym typeface="Lora"/>
                <a:hlinkClick r:id="rId3"/>
              </a:rPr>
              <a:t>https://forms.gle/oigLB3sGzY5yDTxE7</a:t>
            </a:r>
            <a:r>
              <a:rPr lang="en" sz="1600">
                <a:latin typeface="Lora"/>
                <a:ea typeface="Lora"/>
                <a:cs typeface="Lora"/>
                <a:sym typeface="Lora"/>
              </a:rPr>
              <a:t> </a:t>
            </a:r>
            <a:endParaRPr sz="1600">
              <a:latin typeface="Lora"/>
              <a:ea typeface="Lora"/>
              <a:cs typeface="Lora"/>
              <a:sym typeface="Lor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1364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Language modeling with FFNs: downsides</a:t>
            </a:r>
            <a:endParaRPr i="1">
              <a:latin typeface="Lora"/>
              <a:ea typeface="Lora"/>
              <a:cs typeface="Lora"/>
              <a:sym typeface="Lora"/>
            </a:endParaRPr>
          </a:p>
        </p:txBody>
      </p:sp>
      <p:sp>
        <p:nvSpPr>
          <p:cNvPr id="198" name="Google Shape;198;p33"/>
          <p:cNvSpPr txBox="1"/>
          <p:nvPr>
            <p:ph idx="1" type="body"/>
          </p:nvPr>
        </p:nvSpPr>
        <p:spPr>
          <a:xfrm>
            <a:off x="311700" y="2132725"/>
            <a:ext cx="8520600" cy="224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ora"/>
              <a:buAutoNum type="arabicPeriod"/>
            </a:pPr>
            <a:r>
              <a:rPr lang="en">
                <a:latin typeface="Lora"/>
                <a:ea typeface="Lora"/>
                <a:cs typeface="Lora"/>
                <a:sym typeface="Lora"/>
              </a:rPr>
              <a:t>Fixed window is very small</a:t>
            </a:r>
            <a:endParaRPr>
              <a:latin typeface="Lora"/>
              <a:ea typeface="Lora"/>
              <a:cs typeface="Lora"/>
              <a:sym typeface="Lora"/>
            </a:endParaRPr>
          </a:p>
          <a:p>
            <a:pPr indent="-342900" lvl="0" marL="457200" rtl="0" algn="l">
              <a:spcBef>
                <a:spcPts val="0"/>
              </a:spcBef>
              <a:spcAft>
                <a:spcPts val="0"/>
              </a:spcAft>
              <a:buSzPts val="1800"/>
              <a:buFont typeface="Lora"/>
              <a:buAutoNum type="arabicPeriod"/>
            </a:pPr>
            <a:r>
              <a:rPr lang="en">
                <a:latin typeface="Lora"/>
                <a:ea typeface="Lora"/>
                <a:cs typeface="Lora"/>
                <a:sym typeface="Lora"/>
              </a:rPr>
              <a:t>Enlarging window enlarges the number of parameters</a:t>
            </a:r>
            <a:endParaRPr>
              <a:latin typeface="Lora"/>
              <a:ea typeface="Lora"/>
              <a:cs typeface="Lora"/>
              <a:sym typeface="Lora"/>
            </a:endParaRPr>
          </a:p>
          <a:p>
            <a:pPr indent="-342900" lvl="0" marL="457200" rtl="0" algn="l">
              <a:spcBef>
                <a:spcPts val="0"/>
              </a:spcBef>
              <a:spcAft>
                <a:spcPts val="0"/>
              </a:spcAft>
              <a:buSzPts val="1800"/>
              <a:buFont typeface="Lora"/>
              <a:buAutoNum type="arabicPeriod"/>
            </a:pPr>
            <a:r>
              <a:rPr lang="en">
                <a:latin typeface="Lora"/>
                <a:ea typeface="Lora"/>
                <a:cs typeface="Lora"/>
                <a:sym typeface="Lora"/>
              </a:rPr>
              <a:t>Very rigid encoding of position: first word is always multiplied by the same weights…</a:t>
            </a:r>
            <a:endParaRPr>
              <a:latin typeface="Lora"/>
              <a:ea typeface="Lora"/>
              <a:cs typeface="Lora"/>
              <a:sym typeface="Lora"/>
            </a:endParaRPr>
          </a:p>
          <a:p>
            <a:pPr indent="-342900" lvl="0" marL="457200" rtl="0" algn="l">
              <a:spcBef>
                <a:spcPts val="0"/>
              </a:spcBef>
              <a:spcAft>
                <a:spcPts val="0"/>
              </a:spcAft>
              <a:buSzPts val="1800"/>
              <a:buFont typeface="Lora"/>
              <a:buAutoNum type="arabicPeriod"/>
            </a:pPr>
            <a:r>
              <a:rPr lang="en">
                <a:latin typeface="Lora"/>
                <a:ea typeface="Lora"/>
                <a:cs typeface="Lora"/>
                <a:sym typeface="Lora"/>
              </a:rPr>
              <a:t>The resulting performance is suboptimal</a:t>
            </a:r>
            <a:endParaRPr>
              <a:latin typeface="Lora"/>
              <a:ea typeface="Lora"/>
              <a:cs typeface="Lora"/>
              <a:sym typeface="Lor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1349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Recurrent Neural Networks</a:t>
            </a:r>
            <a:endParaRPr i="1">
              <a:latin typeface="Lora"/>
              <a:ea typeface="Lora"/>
              <a:cs typeface="Lora"/>
              <a:sym typeface="Lora"/>
            </a:endParaRPr>
          </a:p>
        </p:txBody>
      </p:sp>
      <p:sp>
        <p:nvSpPr>
          <p:cNvPr id="204" name="Google Shape;204;p34"/>
          <p:cNvSpPr txBox="1"/>
          <p:nvPr>
            <p:ph idx="1" type="body"/>
          </p:nvPr>
        </p:nvSpPr>
        <p:spPr>
          <a:xfrm>
            <a:off x="311700" y="1996650"/>
            <a:ext cx="8520600" cy="224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ora"/>
              <a:buChar char="-"/>
            </a:pPr>
            <a:r>
              <a:rPr lang="en">
                <a:latin typeface="Lora"/>
                <a:ea typeface="Lora"/>
                <a:cs typeface="Lora"/>
                <a:sym typeface="Lora"/>
              </a:rPr>
              <a:t>To perform language modeling optimally, we need a model that can encode the </a:t>
            </a:r>
            <a:r>
              <a:rPr b="1" lang="en">
                <a:latin typeface="Lora"/>
                <a:ea typeface="Lora"/>
                <a:cs typeface="Lora"/>
                <a:sym typeface="Lora"/>
              </a:rPr>
              <a:t>sequential structure </a:t>
            </a:r>
            <a:r>
              <a:rPr lang="en">
                <a:latin typeface="Lora"/>
                <a:ea typeface="Lora"/>
                <a:cs typeface="Lora"/>
                <a:sym typeface="Lora"/>
              </a:rPr>
              <a:t>of language</a:t>
            </a:r>
            <a:endParaRPr>
              <a:latin typeface="Lora"/>
              <a:ea typeface="Lora"/>
              <a:cs typeface="Lora"/>
              <a:sym typeface="Lora"/>
            </a:endParaRPr>
          </a:p>
          <a:p>
            <a:pPr indent="-342900" lvl="0" marL="457200" rtl="0" algn="l">
              <a:spcBef>
                <a:spcPts val="0"/>
              </a:spcBef>
              <a:spcAft>
                <a:spcPts val="0"/>
              </a:spcAft>
              <a:buSzPts val="1800"/>
              <a:buFont typeface="Lora"/>
              <a:buChar char="-"/>
            </a:pPr>
            <a:r>
              <a:rPr b="1" lang="en">
                <a:latin typeface="Lora"/>
                <a:ea typeface="Lora"/>
                <a:cs typeface="Lora"/>
                <a:sym typeface="Lora"/>
              </a:rPr>
              <a:t>Recurrent neural networks</a:t>
            </a:r>
            <a:r>
              <a:rPr lang="en">
                <a:latin typeface="Lora"/>
                <a:ea typeface="Lora"/>
                <a:cs typeface="Lora"/>
                <a:sym typeface="Lora"/>
              </a:rPr>
              <a:t> are the architecture we are after</a:t>
            </a:r>
            <a:endParaRPr>
              <a:latin typeface="Lora"/>
              <a:ea typeface="Lora"/>
              <a:cs typeface="Lora"/>
              <a:sym typeface="Lora"/>
            </a:endParaRPr>
          </a:p>
          <a:p>
            <a:pPr indent="-342900" lvl="0" marL="457200" rtl="0" algn="l">
              <a:spcBef>
                <a:spcPts val="0"/>
              </a:spcBef>
              <a:spcAft>
                <a:spcPts val="0"/>
              </a:spcAft>
              <a:buSzPts val="1800"/>
              <a:buFont typeface="Lora"/>
              <a:buChar char="-"/>
            </a:pPr>
            <a:r>
              <a:rPr b="1" lang="en">
                <a:latin typeface="Lora"/>
                <a:ea typeface="Lora"/>
                <a:cs typeface="Lora"/>
                <a:sym typeface="Lora"/>
              </a:rPr>
              <a:t>Language modeling ≠ RNNs</a:t>
            </a:r>
            <a:r>
              <a:rPr lang="en">
                <a:latin typeface="Lora"/>
                <a:ea typeface="Lora"/>
                <a:cs typeface="Lora"/>
                <a:sym typeface="Lora"/>
              </a:rPr>
              <a:t>, but RNNs are a good architecture for language modeling</a:t>
            </a:r>
            <a:endParaRPr>
              <a:latin typeface="Lora"/>
              <a:ea typeface="Lora"/>
              <a:cs typeface="Lora"/>
              <a:sym typeface="Lora"/>
            </a:endParaRPr>
          </a:p>
          <a:p>
            <a:pPr indent="-342900" lvl="0" marL="457200" rtl="0" algn="l">
              <a:spcBef>
                <a:spcPts val="0"/>
              </a:spcBef>
              <a:spcAft>
                <a:spcPts val="0"/>
              </a:spcAft>
              <a:buSzPts val="1800"/>
              <a:buFont typeface="Lora"/>
              <a:buChar char="-"/>
            </a:pPr>
            <a:r>
              <a:rPr lang="en">
                <a:latin typeface="Lora"/>
                <a:ea typeface="Lora"/>
                <a:cs typeface="Lora"/>
                <a:sym typeface="Lora"/>
              </a:rPr>
              <a:t>How do </a:t>
            </a:r>
            <a:r>
              <a:rPr b="1" lang="en">
                <a:latin typeface="Lora"/>
                <a:ea typeface="Lora"/>
                <a:cs typeface="Lora"/>
                <a:sym typeface="Lora"/>
              </a:rPr>
              <a:t>RNNs work</a:t>
            </a:r>
            <a:r>
              <a:rPr lang="en">
                <a:latin typeface="Lora"/>
                <a:ea typeface="Lora"/>
                <a:cs typeface="Lora"/>
                <a:sym typeface="Lora"/>
              </a:rPr>
              <a:t>?</a:t>
            </a:r>
            <a:endParaRPr>
              <a:latin typeface="Lora"/>
              <a:ea typeface="Lora"/>
              <a:cs typeface="Lora"/>
              <a:sym typeface="Lor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00" y="382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Recurrent Neural Networks</a:t>
            </a:r>
            <a:endParaRPr i="1">
              <a:latin typeface="Lora"/>
              <a:ea typeface="Lora"/>
              <a:cs typeface="Lora"/>
              <a:sym typeface="Lora"/>
            </a:endParaRPr>
          </a:p>
        </p:txBody>
      </p:sp>
      <p:sp>
        <p:nvSpPr>
          <p:cNvPr id="210" name="Google Shape;210;p35"/>
          <p:cNvSpPr txBox="1"/>
          <p:nvPr>
            <p:ph idx="1" type="body"/>
          </p:nvPr>
        </p:nvSpPr>
        <p:spPr>
          <a:xfrm>
            <a:off x="398700" y="971525"/>
            <a:ext cx="8520600" cy="950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ora"/>
              <a:buChar char="-"/>
            </a:pPr>
            <a:r>
              <a:rPr lang="en" sz="1600">
                <a:latin typeface="Lora"/>
                <a:ea typeface="Lora"/>
                <a:cs typeface="Lora"/>
                <a:sym typeface="Lora"/>
              </a:rPr>
              <a:t>Recursively applies the </a:t>
            </a:r>
            <a:r>
              <a:rPr b="1" lang="en" sz="1600">
                <a:latin typeface="Lora"/>
                <a:ea typeface="Lora"/>
                <a:cs typeface="Lora"/>
                <a:sym typeface="Lora"/>
              </a:rPr>
              <a:t>same </a:t>
            </a:r>
            <a:r>
              <a:rPr lang="en" sz="1600">
                <a:latin typeface="Lora"/>
                <a:ea typeface="Lora"/>
                <a:cs typeface="Lora"/>
                <a:sym typeface="Lora"/>
              </a:rPr>
              <a:t>parameters to each “step” of the input (here, words)</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Propagates a </a:t>
            </a:r>
            <a:r>
              <a:rPr i="1" lang="en" sz="1600">
                <a:latin typeface="Lora"/>
                <a:ea typeface="Lora"/>
                <a:cs typeface="Lora"/>
                <a:sym typeface="Lora"/>
              </a:rPr>
              <a:t>state </a:t>
            </a:r>
            <a:r>
              <a:rPr lang="en" sz="1600">
                <a:latin typeface="Lora"/>
                <a:ea typeface="Lora"/>
                <a:cs typeface="Lora"/>
                <a:sym typeface="Lora"/>
              </a:rPr>
              <a:t>which keeps a record of previous steps</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Can produce an output at each step</a:t>
            </a:r>
            <a:endParaRPr sz="1600">
              <a:latin typeface="Lora"/>
              <a:ea typeface="Lora"/>
              <a:cs typeface="Lora"/>
              <a:sym typeface="Lora"/>
            </a:endParaRPr>
          </a:p>
        </p:txBody>
      </p:sp>
      <p:sp>
        <p:nvSpPr>
          <p:cNvPr id="211" name="Google Shape;211;p35"/>
          <p:cNvSpPr/>
          <p:nvPr/>
        </p:nvSpPr>
        <p:spPr>
          <a:xfrm>
            <a:off x="831550" y="4187975"/>
            <a:ext cx="604800" cy="635100"/>
          </a:xfrm>
          <a:prstGeom prst="ellipse">
            <a:avLst/>
          </a:prstGeom>
          <a:solidFill>
            <a:srgbClr val="0097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x</a:t>
            </a:r>
            <a:r>
              <a:rPr b="1" baseline="-25000" lang="en" sz="1800">
                <a:solidFill>
                  <a:schemeClr val="lt1"/>
                </a:solidFill>
              </a:rPr>
              <a:t>n</a:t>
            </a:r>
            <a:endParaRPr b="1" baseline="-25000" sz="1800">
              <a:solidFill>
                <a:schemeClr val="lt1"/>
              </a:solidFill>
            </a:endParaRPr>
          </a:p>
        </p:txBody>
      </p:sp>
      <p:sp>
        <p:nvSpPr>
          <p:cNvPr id="212" name="Google Shape;212;p35"/>
          <p:cNvSpPr/>
          <p:nvPr/>
        </p:nvSpPr>
        <p:spPr>
          <a:xfrm>
            <a:off x="831550" y="2254188"/>
            <a:ext cx="604800" cy="6351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y</a:t>
            </a:r>
            <a:r>
              <a:rPr b="1" baseline="-25000" lang="en" sz="1800">
                <a:solidFill>
                  <a:schemeClr val="lt1"/>
                </a:solidFill>
              </a:rPr>
              <a:t>n</a:t>
            </a:r>
            <a:endParaRPr b="1" baseline="-25000" sz="1800">
              <a:solidFill>
                <a:schemeClr val="lt1"/>
              </a:solidFill>
            </a:endParaRPr>
          </a:p>
        </p:txBody>
      </p:sp>
      <p:sp>
        <p:nvSpPr>
          <p:cNvPr id="213" name="Google Shape;213;p35"/>
          <p:cNvSpPr/>
          <p:nvPr/>
        </p:nvSpPr>
        <p:spPr>
          <a:xfrm>
            <a:off x="519400" y="3221075"/>
            <a:ext cx="1229100" cy="63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14" name="Google Shape;214;p35"/>
          <p:cNvCxnSpPr>
            <a:stCxn id="211" idx="0"/>
            <a:endCxn id="213" idx="2"/>
          </p:cNvCxnSpPr>
          <p:nvPr/>
        </p:nvCxnSpPr>
        <p:spPr>
          <a:xfrm rot="10800000">
            <a:off x="1133950" y="3856175"/>
            <a:ext cx="0" cy="331800"/>
          </a:xfrm>
          <a:prstGeom prst="straightConnector1">
            <a:avLst/>
          </a:prstGeom>
          <a:noFill/>
          <a:ln cap="flat" cmpd="sng" w="19050">
            <a:solidFill>
              <a:schemeClr val="dk2"/>
            </a:solidFill>
            <a:prstDash val="solid"/>
            <a:round/>
            <a:headEnd len="med" w="med" type="none"/>
            <a:tailEnd len="med" w="med" type="triangle"/>
          </a:ln>
        </p:spPr>
      </p:cxnSp>
      <p:cxnSp>
        <p:nvCxnSpPr>
          <p:cNvPr id="215" name="Google Shape;215;p35"/>
          <p:cNvCxnSpPr/>
          <p:nvPr/>
        </p:nvCxnSpPr>
        <p:spPr>
          <a:xfrm rot="10800000">
            <a:off x="1133950" y="2889300"/>
            <a:ext cx="0" cy="331800"/>
          </a:xfrm>
          <a:prstGeom prst="straightConnector1">
            <a:avLst/>
          </a:prstGeom>
          <a:noFill/>
          <a:ln cap="flat" cmpd="sng" w="19050">
            <a:solidFill>
              <a:schemeClr val="dk2"/>
            </a:solidFill>
            <a:prstDash val="solid"/>
            <a:round/>
            <a:headEnd len="med" w="med" type="none"/>
            <a:tailEnd len="med" w="med" type="triangle"/>
          </a:ln>
        </p:spPr>
      </p:cxnSp>
      <p:sp>
        <p:nvSpPr>
          <p:cNvPr id="216" name="Google Shape;216;p35"/>
          <p:cNvSpPr/>
          <p:nvPr/>
        </p:nvSpPr>
        <p:spPr>
          <a:xfrm>
            <a:off x="1748500" y="3372275"/>
            <a:ext cx="394500" cy="331800"/>
          </a:xfrm>
          <a:prstGeom prst="arc">
            <a:avLst>
              <a:gd fmla="val 10557854" name="adj1"/>
              <a:gd fmla="val 10517200" name="adj2"/>
            </a:avLst>
          </a:prstGeom>
          <a:noFill/>
          <a:ln cap="flat" cmpd="sng" w="19050">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cxnSp>
        <p:nvCxnSpPr>
          <p:cNvPr id="217" name="Google Shape;217;p35"/>
          <p:cNvCxnSpPr/>
          <p:nvPr/>
        </p:nvCxnSpPr>
        <p:spPr>
          <a:xfrm flipH="1">
            <a:off x="2571550" y="2253675"/>
            <a:ext cx="13800" cy="2938200"/>
          </a:xfrm>
          <a:prstGeom prst="straightConnector1">
            <a:avLst/>
          </a:prstGeom>
          <a:noFill/>
          <a:ln cap="flat" cmpd="sng" w="9525">
            <a:solidFill>
              <a:schemeClr val="dk2"/>
            </a:solidFill>
            <a:prstDash val="solid"/>
            <a:round/>
            <a:headEnd len="med" w="med" type="none"/>
            <a:tailEnd len="med" w="med" type="none"/>
          </a:ln>
        </p:spPr>
      </p:cxnSp>
      <p:sp>
        <p:nvSpPr>
          <p:cNvPr id="218" name="Google Shape;218;p35"/>
          <p:cNvSpPr/>
          <p:nvPr/>
        </p:nvSpPr>
        <p:spPr>
          <a:xfrm>
            <a:off x="3146675" y="4187963"/>
            <a:ext cx="604800" cy="635100"/>
          </a:xfrm>
          <a:prstGeom prst="ellipse">
            <a:avLst/>
          </a:prstGeom>
          <a:solidFill>
            <a:srgbClr val="0097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x</a:t>
            </a:r>
            <a:r>
              <a:rPr b="1" baseline="-25000" lang="en" sz="1800">
                <a:solidFill>
                  <a:schemeClr val="lt1"/>
                </a:solidFill>
              </a:rPr>
              <a:t>1</a:t>
            </a:r>
            <a:endParaRPr b="1" baseline="-25000" sz="1800">
              <a:solidFill>
                <a:schemeClr val="lt1"/>
              </a:solidFill>
            </a:endParaRPr>
          </a:p>
        </p:txBody>
      </p:sp>
      <p:sp>
        <p:nvSpPr>
          <p:cNvPr id="219" name="Google Shape;219;p35"/>
          <p:cNvSpPr/>
          <p:nvPr/>
        </p:nvSpPr>
        <p:spPr>
          <a:xfrm>
            <a:off x="3146675" y="2254175"/>
            <a:ext cx="604800" cy="6351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y</a:t>
            </a:r>
            <a:r>
              <a:rPr b="1" baseline="-25000" lang="en" sz="1800">
                <a:solidFill>
                  <a:schemeClr val="lt1"/>
                </a:solidFill>
              </a:rPr>
              <a:t>1</a:t>
            </a:r>
            <a:endParaRPr b="1" baseline="-25000" sz="1800">
              <a:solidFill>
                <a:schemeClr val="lt1"/>
              </a:solidFill>
            </a:endParaRPr>
          </a:p>
        </p:txBody>
      </p:sp>
      <p:sp>
        <p:nvSpPr>
          <p:cNvPr id="220" name="Google Shape;220;p35"/>
          <p:cNvSpPr/>
          <p:nvPr/>
        </p:nvSpPr>
        <p:spPr>
          <a:xfrm>
            <a:off x="2834525" y="3221063"/>
            <a:ext cx="1229100" cy="63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21" name="Google Shape;221;p35"/>
          <p:cNvCxnSpPr>
            <a:stCxn id="218" idx="0"/>
            <a:endCxn id="220" idx="2"/>
          </p:cNvCxnSpPr>
          <p:nvPr/>
        </p:nvCxnSpPr>
        <p:spPr>
          <a:xfrm rot="10800000">
            <a:off x="3449075" y="3856163"/>
            <a:ext cx="0" cy="331800"/>
          </a:xfrm>
          <a:prstGeom prst="straightConnector1">
            <a:avLst/>
          </a:prstGeom>
          <a:noFill/>
          <a:ln cap="flat" cmpd="sng" w="19050">
            <a:solidFill>
              <a:schemeClr val="dk2"/>
            </a:solidFill>
            <a:prstDash val="solid"/>
            <a:round/>
            <a:headEnd len="med" w="med" type="none"/>
            <a:tailEnd len="med" w="med" type="triangle"/>
          </a:ln>
        </p:spPr>
      </p:cxnSp>
      <p:cxnSp>
        <p:nvCxnSpPr>
          <p:cNvPr id="222" name="Google Shape;222;p35"/>
          <p:cNvCxnSpPr/>
          <p:nvPr/>
        </p:nvCxnSpPr>
        <p:spPr>
          <a:xfrm rot="10800000">
            <a:off x="3449075" y="2889288"/>
            <a:ext cx="0" cy="331800"/>
          </a:xfrm>
          <a:prstGeom prst="straightConnector1">
            <a:avLst/>
          </a:prstGeom>
          <a:noFill/>
          <a:ln cap="flat" cmpd="sng" w="19050">
            <a:solidFill>
              <a:schemeClr val="dk2"/>
            </a:solidFill>
            <a:prstDash val="solid"/>
            <a:round/>
            <a:headEnd len="med" w="med" type="none"/>
            <a:tailEnd len="med" w="med" type="triangle"/>
          </a:ln>
        </p:spPr>
      </p:cxnSp>
      <p:sp>
        <p:nvSpPr>
          <p:cNvPr id="223" name="Google Shape;223;p35"/>
          <p:cNvSpPr/>
          <p:nvPr/>
        </p:nvSpPr>
        <p:spPr>
          <a:xfrm>
            <a:off x="4688600" y="4187513"/>
            <a:ext cx="604800" cy="635100"/>
          </a:xfrm>
          <a:prstGeom prst="ellipse">
            <a:avLst/>
          </a:prstGeom>
          <a:solidFill>
            <a:srgbClr val="0097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x</a:t>
            </a:r>
            <a:r>
              <a:rPr b="1" baseline="-25000" lang="en" sz="1800">
                <a:solidFill>
                  <a:schemeClr val="lt1"/>
                </a:solidFill>
              </a:rPr>
              <a:t>2</a:t>
            </a:r>
            <a:endParaRPr b="1" baseline="-25000" sz="1800">
              <a:solidFill>
                <a:schemeClr val="lt1"/>
              </a:solidFill>
            </a:endParaRPr>
          </a:p>
        </p:txBody>
      </p:sp>
      <p:sp>
        <p:nvSpPr>
          <p:cNvPr id="224" name="Google Shape;224;p35"/>
          <p:cNvSpPr/>
          <p:nvPr/>
        </p:nvSpPr>
        <p:spPr>
          <a:xfrm>
            <a:off x="4688600" y="2253725"/>
            <a:ext cx="604800" cy="6351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y</a:t>
            </a:r>
            <a:r>
              <a:rPr b="1" baseline="-25000" lang="en" sz="1800">
                <a:solidFill>
                  <a:schemeClr val="lt1"/>
                </a:solidFill>
              </a:rPr>
              <a:t>2</a:t>
            </a:r>
            <a:endParaRPr b="1" baseline="-25000" sz="1800">
              <a:solidFill>
                <a:schemeClr val="lt1"/>
              </a:solidFill>
            </a:endParaRPr>
          </a:p>
        </p:txBody>
      </p:sp>
      <p:sp>
        <p:nvSpPr>
          <p:cNvPr id="225" name="Google Shape;225;p35"/>
          <p:cNvSpPr/>
          <p:nvPr/>
        </p:nvSpPr>
        <p:spPr>
          <a:xfrm>
            <a:off x="4376450" y="3220613"/>
            <a:ext cx="1229100" cy="63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26" name="Google Shape;226;p35"/>
          <p:cNvCxnSpPr>
            <a:stCxn id="223" idx="0"/>
            <a:endCxn id="225" idx="2"/>
          </p:cNvCxnSpPr>
          <p:nvPr/>
        </p:nvCxnSpPr>
        <p:spPr>
          <a:xfrm rot="10800000">
            <a:off x="4991000" y="3855713"/>
            <a:ext cx="0" cy="331800"/>
          </a:xfrm>
          <a:prstGeom prst="straightConnector1">
            <a:avLst/>
          </a:prstGeom>
          <a:noFill/>
          <a:ln cap="flat" cmpd="sng" w="19050">
            <a:solidFill>
              <a:schemeClr val="dk2"/>
            </a:solidFill>
            <a:prstDash val="solid"/>
            <a:round/>
            <a:headEnd len="med" w="med" type="none"/>
            <a:tailEnd len="med" w="med" type="triangle"/>
          </a:ln>
        </p:spPr>
      </p:cxnSp>
      <p:cxnSp>
        <p:nvCxnSpPr>
          <p:cNvPr id="227" name="Google Shape;227;p35"/>
          <p:cNvCxnSpPr/>
          <p:nvPr/>
        </p:nvCxnSpPr>
        <p:spPr>
          <a:xfrm rot="10800000">
            <a:off x="4991000" y="2888838"/>
            <a:ext cx="0" cy="331800"/>
          </a:xfrm>
          <a:prstGeom prst="straightConnector1">
            <a:avLst/>
          </a:prstGeom>
          <a:noFill/>
          <a:ln cap="flat" cmpd="sng" w="19050">
            <a:solidFill>
              <a:schemeClr val="dk2"/>
            </a:solidFill>
            <a:prstDash val="solid"/>
            <a:round/>
            <a:headEnd len="med" w="med" type="none"/>
            <a:tailEnd len="med" w="med" type="triangle"/>
          </a:ln>
        </p:spPr>
      </p:cxnSp>
      <p:sp>
        <p:nvSpPr>
          <p:cNvPr id="228" name="Google Shape;228;p35"/>
          <p:cNvSpPr/>
          <p:nvPr/>
        </p:nvSpPr>
        <p:spPr>
          <a:xfrm>
            <a:off x="6230525" y="4187513"/>
            <a:ext cx="604800" cy="635100"/>
          </a:xfrm>
          <a:prstGeom prst="ellipse">
            <a:avLst/>
          </a:prstGeom>
          <a:solidFill>
            <a:srgbClr val="0097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x</a:t>
            </a:r>
            <a:r>
              <a:rPr b="1" baseline="-25000" lang="en" sz="1800">
                <a:solidFill>
                  <a:schemeClr val="lt1"/>
                </a:solidFill>
              </a:rPr>
              <a:t>3</a:t>
            </a:r>
            <a:endParaRPr b="1" baseline="-25000" sz="1800">
              <a:solidFill>
                <a:schemeClr val="lt1"/>
              </a:solidFill>
            </a:endParaRPr>
          </a:p>
        </p:txBody>
      </p:sp>
      <p:sp>
        <p:nvSpPr>
          <p:cNvPr id="229" name="Google Shape;229;p35"/>
          <p:cNvSpPr/>
          <p:nvPr/>
        </p:nvSpPr>
        <p:spPr>
          <a:xfrm>
            <a:off x="6230525" y="2253725"/>
            <a:ext cx="604800" cy="6351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y</a:t>
            </a:r>
            <a:r>
              <a:rPr b="1" baseline="-25000" lang="en" sz="1800">
                <a:solidFill>
                  <a:schemeClr val="lt1"/>
                </a:solidFill>
              </a:rPr>
              <a:t>3</a:t>
            </a:r>
            <a:endParaRPr b="1" baseline="-25000" sz="1800">
              <a:solidFill>
                <a:schemeClr val="lt1"/>
              </a:solidFill>
            </a:endParaRPr>
          </a:p>
        </p:txBody>
      </p:sp>
      <p:sp>
        <p:nvSpPr>
          <p:cNvPr id="230" name="Google Shape;230;p35"/>
          <p:cNvSpPr/>
          <p:nvPr/>
        </p:nvSpPr>
        <p:spPr>
          <a:xfrm>
            <a:off x="5918375" y="3220613"/>
            <a:ext cx="1229100" cy="63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31" name="Google Shape;231;p35"/>
          <p:cNvCxnSpPr>
            <a:stCxn id="228" idx="0"/>
            <a:endCxn id="230" idx="2"/>
          </p:cNvCxnSpPr>
          <p:nvPr/>
        </p:nvCxnSpPr>
        <p:spPr>
          <a:xfrm rot="10800000">
            <a:off x="6532925" y="3855713"/>
            <a:ext cx="0" cy="331800"/>
          </a:xfrm>
          <a:prstGeom prst="straightConnector1">
            <a:avLst/>
          </a:prstGeom>
          <a:noFill/>
          <a:ln cap="flat" cmpd="sng" w="19050">
            <a:solidFill>
              <a:schemeClr val="dk2"/>
            </a:solidFill>
            <a:prstDash val="solid"/>
            <a:round/>
            <a:headEnd len="med" w="med" type="none"/>
            <a:tailEnd len="med" w="med" type="triangle"/>
          </a:ln>
        </p:spPr>
      </p:cxnSp>
      <p:cxnSp>
        <p:nvCxnSpPr>
          <p:cNvPr id="232" name="Google Shape;232;p35"/>
          <p:cNvCxnSpPr/>
          <p:nvPr/>
        </p:nvCxnSpPr>
        <p:spPr>
          <a:xfrm rot="10800000">
            <a:off x="6532925" y="2888838"/>
            <a:ext cx="0" cy="331800"/>
          </a:xfrm>
          <a:prstGeom prst="straightConnector1">
            <a:avLst/>
          </a:prstGeom>
          <a:noFill/>
          <a:ln cap="flat" cmpd="sng" w="19050">
            <a:solidFill>
              <a:schemeClr val="dk2"/>
            </a:solidFill>
            <a:prstDash val="solid"/>
            <a:round/>
            <a:headEnd len="med" w="med" type="none"/>
            <a:tailEnd len="med" w="med" type="triangle"/>
          </a:ln>
        </p:spPr>
      </p:cxnSp>
      <p:sp>
        <p:nvSpPr>
          <p:cNvPr id="233" name="Google Shape;233;p35"/>
          <p:cNvSpPr/>
          <p:nvPr/>
        </p:nvSpPr>
        <p:spPr>
          <a:xfrm>
            <a:off x="7772450" y="4187513"/>
            <a:ext cx="604800" cy="635100"/>
          </a:xfrm>
          <a:prstGeom prst="ellipse">
            <a:avLst/>
          </a:prstGeom>
          <a:solidFill>
            <a:srgbClr val="0097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x</a:t>
            </a:r>
            <a:r>
              <a:rPr b="1" baseline="-25000" lang="en" sz="1800">
                <a:solidFill>
                  <a:schemeClr val="lt1"/>
                </a:solidFill>
              </a:rPr>
              <a:t>4</a:t>
            </a:r>
            <a:endParaRPr b="1" baseline="-25000" sz="1800">
              <a:solidFill>
                <a:schemeClr val="lt1"/>
              </a:solidFill>
            </a:endParaRPr>
          </a:p>
        </p:txBody>
      </p:sp>
      <p:sp>
        <p:nvSpPr>
          <p:cNvPr id="234" name="Google Shape;234;p35"/>
          <p:cNvSpPr/>
          <p:nvPr/>
        </p:nvSpPr>
        <p:spPr>
          <a:xfrm>
            <a:off x="7772450" y="2253725"/>
            <a:ext cx="604800" cy="6351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y</a:t>
            </a:r>
            <a:r>
              <a:rPr b="1" baseline="-25000" lang="en" sz="1800">
                <a:solidFill>
                  <a:schemeClr val="lt1"/>
                </a:solidFill>
              </a:rPr>
              <a:t>4</a:t>
            </a:r>
            <a:endParaRPr b="1" baseline="-25000" sz="1800">
              <a:solidFill>
                <a:schemeClr val="lt1"/>
              </a:solidFill>
            </a:endParaRPr>
          </a:p>
        </p:txBody>
      </p:sp>
      <p:sp>
        <p:nvSpPr>
          <p:cNvPr id="235" name="Google Shape;235;p35"/>
          <p:cNvSpPr/>
          <p:nvPr/>
        </p:nvSpPr>
        <p:spPr>
          <a:xfrm>
            <a:off x="7460300" y="3220613"/>
            <a:ext cx="1229100" cy="63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36" name="Google Shape;236;p35"/>
          <p:cNvCxnSpPr>
            <a:stCxn id="233" idx="0"/>
            <a:endCxn id="235" idx="2"/>
          </p:cNvCxnSpPr>
          <p:nvPr/>
        </p:nvCxnSpPr>
        <p:spPr>
          <a:xfrm rot="10800000">
            <a:off x="8074850" y="3855713"/>
            <a:ext cx="0" cy="331800"/>
          </a:xfrm>
          <a:prstGeom prst="straightConnector1">
            <a:avLst/>
          </a:prstGeom>
          <a:noFill/>
          <a:ln cap="flat" cmpd="sng" w="19050">
            <a:solidFill>
              <a:schemeClr val="dk2"/>
            </a:solidFill>
            <a:prstDash val="solid"/>
            <a:round/>
            <a:headEnd len="med" w="med" type="none"/>
            <a:tailEnd len="med" w="med" type="triangle"/>
          </a:ln>
        </p:spPr>
      </p:cxnSp>
      <p:cxnSp>
        <p:nvCxnSpPr>
          <p:cNvPr id="237" name="Google Shape;237;p35"/>
          <p:cNvCxnSpPr/>
          <p:nvPr/>
        </p:nvCxnSpPr>
        <p:spPr>
          <a:xfrm rot="10800000">
            <a:off x="8074850" y="2888838"/>
            <a:ext cx="0" cy="331800"/>
          </a:xfrm>
          <a:prstGeom prst="straightConnector1">
            <a:avLst/>
          </a:prstGeom>
          <a:noFill/>
          <a:ln cap="flat" cmpd="sng" w="19050">
            <a:solidFill>
              <a:schemeClr val="dk2"/>
            </a:solidFill>
            <a:prstDash val="solid"/>
            <a:round/>
            <a:headEnd len="med" w="med" type="none"/>
            <a:tailEnd len="med" w="med" type="triangle"/>
          </a:ln>
        </p:spPr>
      </p:cxnSp>
      <p:cxnSp>
        <p:nvCxnSpPr>
          <p:cNvPr id="238" name="Google Shape;238;p35"/>
          <p:cNvCxnSpPr>
            <a:stCxn id="220" idx="3"/>
            <a:endCxn id="225" idx="1"/>
          </p:cNvCxnSpPr>
          <p:nvPr/>
        </p:nvCxnSpPr>
        <p:spPr>
          <a:xfrm flipH="1" rot="10800000">
            <a:off x="4063625" y="3538013"/>
            <a:ext cx="312900" cy="600"/>
          </a:xfrm>
          <a:prstGeom prst="straightConnector1">
            <a:avLst/>
          </a:prstGeom>
          <a:noFill/>
          <a:ln cap="flat" cmpd="sng" w="19050">
            <a:solidFill>
              <a:schemeClr val="dk2"/>
            </a:solidFill>
            <a:prstDash val="solid"/>
            <a:round/>
            <a:headEnd len="med" w="med" type="none"/>
            <a:tailEnd len="med" w="med" type="triangle"/>
          </a:ln>
        </p:spPr>
      </p:cxnSp>
      <p:cxnSp>
        <p:nvCxnSpPr>
          <p:cNvPr id="239" name="Google Shape;239;p35"/>
          <p:cNvCxnSpPr/>
          <p:nvPr/>
        </p:nvCxnSpPr>
        <p:spPr>
          <a:xfrm flipH="1" rot="10800000">
            <a:off x="5605513" y="3537863"/>
            <a:ext cx="312900" cy="600"/>
          </a:xfrm>
          <a:prstGeom prst="straightConnector1">
            <a:avLst/>
          </a:prstGeom>
          <a:noFill/>
          <a:ln cap="flat" cmpd="sng" w="19050">
            <a:solidFill>
              <a:schemeClr val="dk2"/>
            </a:solidFill>
            <a:prstDash val="solid"/>
            <a:round/>
            <a:headEnd len="med" w="med" type="none"/>
            <a:tailEnd len="med" w="med" type="triangle"/>
          </a:ln>
        </p:spPr>
      </p:cxnSp>
      <p:cxnSp>
        <p:nvCxnSpPr>
          <p:cNvPr id="240" name="Google Shape;240;p35"/>
          <p:cNvCxnSpPr/>
          <p:nvPr/>
        </p:nvCxnSpPr>
        <p:spPr>
          <a:xfrm flipH="1" rot="10800000">
            <a:off x="7147463" y="3537863"/>
            <a:ext cx="312900" cy="600"/>
          </a:xfrm>
          <a:prstGeom prst="straightConnector1">
            <a:avLst/>
          </a:prstGeom>
          <a:noFill/>
          <a:ln cap="flat" cmpd="sng" w="19050">
            <a:solidFill>
              <a:schemeClr val="dk2"/>
            </a:solidFill>
            <a:prstDash val="solid"/>
            <a:round/>
            <a:headEnd len="med" w="med" type="none"/>
            <a:tailEnd len="med" w="med" type="triangle"/>
          </a:ln>
        </p:spPr>
      </p:cxnSp>
      <p:sp>
        <p:nvSpPr>
          <p:cNvPr id="241" name="Google Shape;241;p35"/>
          <p:cNvSpPr txBox="1"/>
          <p:nvPr/>
        </p:nvSpPr>
        <p:spPr>
          <a:xfrm>
            <a:off x="4022788" y="3137675"/>
            <a:ext cx="39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a:t>
            </a:r>
            <a:r>
              <a:rPr baseline="-25000" lang="en"/>
              <a:t>1</a:t>
            </a:r>
            <a:endParaRPr baseline="-25000"/>
          </a:p>
        </p:txBody>
      </p:sp>
      <p:sp>
        <p:nvSpPr>
          <p:cNvPr id="242" name="Google Shape;242;p35"/>
          <p:cNvSpPr txBox="1"/>
          <p:nvPr/>
        </p:nvSpPr>
        <p:spPr>
          <a:xfrm>
            <a:off x="5564700" y="3137675"/>
            <a:ext cx="39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a:t>
            </a:r>
            <a:r>
              <a:rPr baseline="-25000" lang="en"/>
              <a:t>2</a:t>
            </a:r>
            <a:endParaRPr baseline="-25000"/>
          </a:p>
        </p:txBody>
      </p:sp>
      <p:sp>
        <p:nvSpPr>
          <p:cNvPr id="243" name="Google Shape;243;p35"/>
          <p:cNvSpPr txBox="1"/>
          <p:nvPr/>
        </p:nvSpPr>
        <p:spPr>
          <a:xfrm>
            <a:off x="7106638" y="3137675"/>
            <a:ext cx="39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a:t>
            </a:r>
            <a:r>
              <a:rPr baseline="-25000" lang="en"/>
              <a:t>3</a:t>
            </a:r>
            <a:endParaRPr baseline="-25000"/>
          </a:p>
        </p:txBody>
      </p:sp>
      <p:sp>
        <p:nvSpPr>
          <p:cNvPr id="244" name="Google Shape;244;p35"/>
          <p:cNvSpPr txBox="1"/>
          <p:nvPr/>
        </p:nvSpPr>
        <p:spPr>
          <a:xfrm>
            <a:off x="1786988" y="2972075"/>
            <a:ext cx="39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a:t>
            </a:r>
            <a:r>
              <a:rPr baseline="-25000" lang="en"/>
              <a:t>t</a:t>
            </a:r>
            <a:endParaRPr baseline="-25000"/>
          </a:p>
        </p:txBody>
      </p:sp>
      <p:sp>
        <p:nvSpPr>
          <p:cNvPr id="245" name="Google Shape;245;p35"/>
          <p:cNvSpPr txBox="1"/>
          <p:nvPr/>
        </p:nvSpPr>
        <p:spPr>
          <a:xfrm>
            <a:off x="1290508" y="4667825"/>
            <a:ext cx="138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Input vector</a:t>
            </a:r>
            <a:endParaRPr baseline="-25000"/>
          </a:p>
        </p:txBody>
      </p:sp>
      <p:sp>
        <p:nvSpPr>
          <p:cNvPr id="246" name="Google Shape;246;p35"/>
          <p:cNvSpPr txBox="1"/>
          <p:nvPr/>
        </p:nvSpPr>
        <p:spPr>
          <a:xfrm>
            <a:off x="1290508" y="2098800"/>
            <a:ext cx="138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Output</a:t>
            </a:r>
            <a:r>
              <a:rPr lang="en"/>
              <a:t> vector</a:t>
            </a:r>
            <a:endParaRPr baseline="-25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ph type="title"/>
          </p:nvPr>
        </p:nvSpPr>
        <p:spPr>
          <a:xfrm>
            <a:off x="311700" y="729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Computing hidden states and output vectors</a:t>
            </a:r>
            <a:endParaRPr i="1">
              <a:latin typeface="Lora"/>
              <a:ea typeface="Lora"/>
              <a:cs typeface="Lora"/>
              <a:sym typeface="Lora"/>
            </a:endParaRPr>
          </a:p>
        </p:txBody>
      </p:sp>
      <p:sp>
        <p:nvSpPr>
          <p:cNvPr id="252" name="Google Shape;252;p36"/>
          <p:cNvSpPr/>
          <p:nvPr/>
        </p:nvSpPr>
        <p:spPr>
          <a:xfrm>
            <a:off x="831550" y="3724250"/>
            <a:ext cx="604800" cy="635100"/>
          </a:xfrm>
          <a:prstGeom prst="ellipse">
            <a:avLst/>
          </a:prstGeom>
          <a:solidFill>
            <a:srgbClr val="0097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x</a:t>
            </a:r>
            <a:r>
              <a:rPr b="1" baseline="-25000" lang="en" sz="1800">
                <a:solidFill>
                  <a:schemeClr val="lt1"/>
                </a:solidFill>
              </a:rPr>
              <a:t>n</a:t>
            </a:r>
            <a:endParaRPr b="1" baseline="-25000" sz="1800">
              <a:solidFill>
                <a:schemeClr val="lt1"/>
              </a:solidFill>
            </a:endParaRPr>
          </a:p>
        </p:txBody>
      </p:sp>
      <p:sp>
        <p:nvSpPr>
          <p:cNvPr id="253" name="Google Shape;253;p36"/>
          <p:cNvSpPr/>
          <p:nvPr/>
        </p:nvSpPr>
        <p:spPr>
          <a:xfrm>
            <a:off x="831550" y="1790463"/>
            <a:ext cx="604800" cy="6351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y</a:t>
            </a:r>
            <a:r>
              <a:rPr b="1" baseline="-25000" lang="en" sz="1800">
                <a:solidFill>
                  <a:schemeClr val="lt1"/>
                </a:solidFill>
              </a:rPr>
              <a:t>n</a:t>
            </a:r>
            <a:endParaRPr b="1" baseline="-25000" sz="1800">
              <a:solidFill>
                <a:schemeClr val="lt1"/>
              </a:solidFill>
            </a:endParaRPr>
          </a:p>
        </p:txBody>
      </p:sp>
      <p:sp>
        <p:nvSpPr>
          <p:cNvPr id="254" name="Google Shape;254;p36"/>
          <p:cNvSpPr/>
          <p:nvPr/>
        </p:nvSpPr>
        <p:spPr>
          <a:xfrm>
            <a:off x="519400" y="2757350"/>
            <a:ext cx="1229100" cy="63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55" name="Google Shape;255;p36"/>
          <p:cNvCxnSpPr>
            <a:stCxn id="252" idx="0"/>
            <a:endCxn id="254" idx="2"/>
          </p:cNvCxnSpPr>
          <p:nvPr/>
        </p:nvCxnSpPr>
        <p:spPr>
          <a:xfrm rot="10800000">
            <a:off x="1133950" y="3392450"/>
            <a:ext cx="0" cy="331800"/>
          </a:xfrm>
          <a:prstGeom prst="straightConnector1">
            <a:avLst/>
          </a:prstGeom>
          <a:noFill/>
          <a:ln cap="flat" cmpd="sng" w="19050">
            <a:solidFill>
              <a:schemeClr val="dk2"/>
            </a:solidFill>
            <a:prstDash val="solid"/>
            <a:round/>
            <a:headEnd len="med" w="med" type="none"/>
            <a:tailEnd len="med" w="med" type="triangle"/>
          </a:ln>
        </p:spPr>
      </p:cxnSp>
      <p:cxnSp>
        <p:nvCxnSpPr>
          <p:cNvPr id="256" name="Google Shape;256;p36"/>
          <p:cNvCxnSpPr/>
          <p:nvPr/>
        </p:nvCxnSpPr>
        <p:spPr>
          <a:xfrm rot="10800000">
            <a:off x="1133950" y="2425575"/>
            <a:ext cx="0" cy="331800"/>
          </a:xfrm>
          <a:prstGeom prst="straightConnector1">
            <a:avLst/>
          </a:prstGeom>
          <a:noFill/>
          <a:ln cap="flat" cmpd="sng" w="19050">
            <a:solidFill>
              <a:schemeClr val="dk2"/>
            </a:solidFill>
            <a:prstDash val="solid"/>
            <a:round/>
            <a:headEnd len="med" w="med" type="none"/>
            <a:tailEnd len="med" w="med" type="triangle"/>
          </a:ln>
        </p:spPr>
      </p:cxnSp>
      <p:sp>
        <p:nvSpPr>
          <p:cNvPr id="257" name="Google Shape;257;p36"/>
          <p:cNvSpPr/>
          <p:nvPr/>
        </p:nvSpPr>
        <p:spPr>
          <a:xfrm>
            <a:off x="1748500" y="2908550"/>
            <a:ext cx="394500" cy="331800"/>
          </a:xfrm>
          <a:prstGeom prst="arc">
            <a:avLst>
              <a:gd fmla="val 10557854" name="adj1"/>
              <a:gd fmla="val 10517200" name="adj2"/>
            </a:avLst>
          </a:prstGeom>
          <a:noFill/>
          <a:ln cap="flat" cmpd="sng" w="19050">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258" name="Google Shape;258;p36"/>
          <p:cNvSpPr txBox="1"/>
          <p:nvPr/>
        </p:nvSpPr>
        <p:spPr>
          <a:xfrm>
            <a:off x="1786988" y="2508350"/>
            <a:ext cx="39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a:t>
            </a:r>
            <a:r>
              <a:rPr baseline="-25000" lang="en"/>
              <a:t>t</a:t>
            </a:r>
            <a:endParaRPr baseline="-25000"/>
          </a:p>
        </p:txBody>
      </p:sp>
      <p:sp>
        <p:nvSpPr>
          <p:cNvPr id="259" name="Google Shape;259;p36"/>
          <p:cNvSpPr txBox="1"/>
          <p:nvPr/>
        </p:nvSpPr>
        <p:spPr>
          <a:xfrm>
            <a:off x="1290508" y="4204100"/>
            <a:ext cx="138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Input vector</a:t>
            </a:r>
            <a:endParaRPr baseline="-25000"/>
          </a:p>
        </p:txBody>
      </p:sp>
      <p:sp>
        <p:nvSpPr>
          <p:cNvPr id="260" name="Google Shape;260;p36"/>
          <p:cNvSpPr txBox="1"/>
          <p:nvPr/>
        </p:nvSpPr>
        <p:spPr>
          <a:xfrm>
            <a:off x="1290508" y="1635075"/>
            <a:ext cx="138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Output vector</a:t>
            </a:r>
            <a:endParaRPr baseline="-25000"/>
          </a:p>
        </p:txBody>
      </p:sp>
      <p:sp>
        <p:nvSpPr>
          <p:cNvPr id="261" name="Google Shape;261;p36"/>
          <p:cNvSpPr txBox="1"/>
          <p:nvPr>
            <p:ph idx="1" type="body"/>
          </p:nvPr>
        </p:nvSpPr>
        <p:spPr>
          <a:xfrm>
            <a:off x="4864250" y="3881250"/>
            <a:ext cx="179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latin typeface="Lora"/>
                <a:ea typeface="Lora"/>
                <a:cs typeface="Lora"/>
                <a:sym typeface="Lora"/>
              </a:rPr>
              <a:t>Input vector</a:t>
            </a:r>
            <a:endParaRPr b="1">
              <a:latin typeface="Lora"/>
              <a:ea typeface="Lora"/>
              <a:cs typeface="Lora"/>
              <a:sym typeface="Lora"/>
            </a:endParaRPr>
          </a:p>
        </p:txBody>
      </p:sp>
      <p:sp>
        <p:nvSpPr>
          <p:cNvPr id="262" name="Google Shape;262;p36"/>
          <p:cNvSpPr txBox="1"/>
          <p:nvPr>
            <p:ph idx="1" type="body"/>
          </p:nvPr>
        </p:nvSpPr>
        <p:spPr>
          <a:xfrm>
            <a:off x="4717150" y="2775850"/>
            <a:ext cx="179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latin typeface="Lora"/>
                <a:ea typeface="Lora"/>
                <a:cs typeface="Lora"/>
                <a:sym typeface="Lora"/>
              </a:rPr>
              <a:t>Hidden state</a:t>
            </a:r>
            <a:endParaRPr b="1">
              <a:latin typeface="Lora"/>
              <a:ea typeface="Lora"/>
              <a:cs typeface="Lora"/>
              <a:sym typeface="Lora"/>
            </a:endParaRPr>
          </a:p>
        </p:txBody>
      </p:sp>
      <p:sp>
        <p:nvSpPr>
          <p:cNvPr id="263" name="Google Shape;263;p36"/>
          <p:cNvSpPr txBox="1"/>
          <p:nvPr>
            <p:ph idx="1" type="body"/>
          </p:nvPr>
        </p:nvSpPr>
        <p:spPr>
          <a:xfrm>
            <a:off x="4717150" y="1635075"/>
            <a:ext cx="179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latin typeface="Lora"/>
                <a:ea typeface="Lora"/>
                <a:cs typeface="Lora"/>
                <a:sym typeface="Lora"/>
              </a:rPr>
              <a:t>Output vector</a:t>
            </a:r>
            <a:endParaRPr b="1">
              <a:latin typeface="Lora"/>
              <a:ea typeface="Lora"/>
              <a:cs typeface="Lora"/>
              <a:sym typeface="Lora"/>
            </a:endParaRPr>
          </a:p>
        </p:txBody>
      </p:sp>
      <p:pic>
        <p:nvPicPr>
          <p:cNvPr id="264" name="Google Shape;264;p36" title="[89,89,89,&quot;https://www.codecogs.com/eqnedit.php?latex=x_%7Bt%7D#0&quot;]"/>
          <p:cNvPicPr preferRelativeResize="0"/>
          <p:nvPr/>
        </p:nvPicPr>
        <p:blipFill>
          <a:blip r:embed="rId3">
            <a:alphaModFix/>
          </a:blip>
          <a:stretch>
            <a:fillRect/>
          </a:stretch>
        </p:blipFill>
        <p:spPr>
          <a:xfrm>
            <a:off x="5551323" y="4387893"/>
            <a:ext cx="394500" cy="308007"/>
          </a:xfrm>
          <a:prstGeom prst="rect">
            <a:avLst/>
          </a:prstGeom>
          <a:noFill/>
          <a:ln>
            <a:noFill/>
          </a:ln>
        </p:spPr>
      </p:pic>
      <p:pic>
        <p:nvPicPr>
          <p:cNvPr id="265" name="Google Shape;265;p36" title="[89,89,89,&quot;https://www.codecogs.com/eqnedit.php?latex=h_%7Bt%7D%20%20%3D%20tanh(W%5E%7BT%7D_%7Bhh%7Dh_%7Bt-1%7D%2B%20W%5E%7BT%7D_%7Bxh%7Dx_%7Bt%7D)#0&quot;]"/>
          <p:cNvPicPr preferRelativeResize="0"/>
          <p:nvPr/>
        </p:nvPicPr>
        <p:blipFill>
          <a:blip r:embed="rId4">
            <a:alphaModFix/>
          </a:blip>
          <a:stretch>
            <a:fillRect/>
          </a:stretch>
        </p:blipFill>
        <p:spPr>
          <a:xfrm>
            <a:off x="3818473" y="3281938"/>
            <a:ext cx="3596461" cy="331800"/>
          </a:xfrm>
          <a:prstGeom prst="rect">
            <a:avLst/>
          </a:prstGeom>
          <a:noFill/>
          <a:ln>
            <a:noFill/>
          </a:ln>
        </p:spPr>
      </p:pic>
      <p:pic>
        <p:nvPicPr>
          <p:cNvPr id="266" name="Google Shape;266;p36" title="[89,89,89,&quot;https://www.codecogs.com/eqnedit.php?latex=y_%7Bt%7D%20%20%3D%20W%5E%7BT%7D_%7Bhy%7Dh_%7Bt%7D#0&quot;]"/>
          <p:cNvPicPr preferRelativeResize="0"/>
          <p:nvPr/>
        </p:nvPicPr>
        <p:blipFill>
          <a:blip r:embed="rId5">
            <a:alphaModFix/>
          </a:blip>
          <a:stretch>
            <a:fillRect/>
          </a:stretch>
        </p:blipFill>
        <p:spPr>
          <a:xfrm>
            <a:off x="4864238" y="2108149"/>
            <a:ext cx="1474476" cy="400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7"/>
          <p:cNvSpPr txBox="1"/>
          <p:nvPr>
            <p:ph type="title"/>
          </p:nvPr>
        </p:nvSpPr>
        <p:spPr>
          <a:xfrm>
            <a:off x="311700" y="729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Lora"/>
                <a:ea typeface="Lora"/>
                <a:cs typeface="Lora"/>
                <a:sym typeface="Lora"/>
              </a:rPr>
              <a:t>Computing hidden states and output vectors</a:t>
            </a:r>
            <a:endParaRPr i="1">
              <a:latin typeface="Lora"/>
              <a:ea typeface="Lora"/>
              <a:cs typeface="Lora"/>
              <a:sym typeface="Lora"/>
            </a:endParaRPr>
          </a:p>
          <a:p>
            <a:pPr indent="0" lvl="0" marL="0" rtl="0" algn="l">
              <a:spcBef>
                <a:spcPts val="0"/>
              </a:spcBef>
              <a:spcAft>
                <a:spcPts val="0"/>
              </a:spcAft>
              <a:buNone/>
            </a:pPr>
            <a:r>
              <a:t/>
            </a:r>
            <a:endParaRPr>
              <a:latin typeface="Lora"/>
              <a:ea typeface="Lora"/>
              <a:cs typeface="Lora"/>
              <a:sym typeface="Lora"/>
            </a:endParaRPr>
          </a:p>
        </p:txBody>
      </p:sp>
      <p:sp>
        <p:nvSpPr>
          <p:cNvPr id="272" name="Google Shape;272;p37"/>
          <p:cNvSpPr/>
          <p:nvPr/>
        </p:nvSpPr>
        <p:spPr>
          <a:xfrm>
            <a:off x="1093250" y="4025813"/>
            <a:ext cx="604800" cy="635100"/>
          </a:xfrm>
          <a:prstGeom prst="ellipse">
            <a:avLst/>
          </a:prstGeom>
          <a:solidFill>
            <a:srgbClr val="0097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x</a:t>
            </a:r>
            <a:r>
              <a:rPr b="1" baseline="-25000" lang="en" sz="1800">
                <a:solidFill>
                  <a:schemeClr val="lt1"/>
                </a:solidFill>
              </a:rPr>
              <a:t>1</a:t>
            </a:r>
            <a:endParaRPr b="1" baseline="-25000" sz="1800">
              <a:solidFill>
                <a:schemeClr val="lt1"/>
              </a:solidFill>
            </a:endParaRPr>
          </a:p>
        </p:txBody>
      </p:sp>
      <p:sp>
        <p:nvSpPr>
          <p:cNvPr id="273" name="Google Shape;273;p37"/>
          <p:cNvSpPr/>
          <p:nvPr/>
        </p:nvSpPr>
        <p:spPr>
          <a:xfrm>
            <a:off x="1093250" y="2092025"/>
            <a:ext cx="604800" cy="6351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y</a:t>
            </a:r>
            <a:r>
              <a:rPr b="1" baseline="-25000" lang="en" sz="1800">
                <a:solidFill>
                  <a:schemeClr val="lt1"/>
                </a:solidFill>
              </a:rPr>
              <a:t>1</a:t>
            </a:r>
            <a:endParaRPr b="1" baseline="-25000" sz="1800">
              <a:solidFill>
                <a:schemeClr val="lt1"/>
              </a:solidFill>
            </a:endParaRPr>
          </a:p>
        </p:txBody>
      </p:sp>
      <p:sp>
        <p:nvSpPr>
          <p:cNvPr id="274" name="Google Shape;274;p37"/>
          <p:cNvSpPr/>
          <p:nvPr/>
        </p:nvSpPr>
        <p:spPr>
          <a:xfrm>
            <a:off x="781100" y="3058913"/>
            <a:ext cx="1229100" cy="63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5" name="Google Shape;275;p37"/>
          <p:cNvSpPr/>
          <p:nvPr/>
        </p:nvSpPr>
        <p:spPr>
          <a:xfrm>
            <a:off x="3249700" y="4025363"/>
            <a:ext cx="604800" cy="635100"/>
          </a:xfrm>
          <a:prstGeom prst="ellipse">
            <a:avLst/>
          </a:prstGeom>
          <a:solidFill>
            <a:srgbClr val="0097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x</a:t>
            </a:r>
            <a:r>
              <a:rPr b="1" baseline="-25000" lang="en" sz="1800">
                <a:solidFill>
                  <a:schemeClr val="lt1"/>
                </a:solidFill>
              </a:rPr>
              <a:t>2</a:t>
            </a:r>
            <a:endParaRPr b="1" baseline="-25000" sz="1800">
              <a:solidFill>
                <a:schemeClr val="lt1"/>
              </a:solidFill>
            </a:endParaRPr>
          </a:p>
        </p:txBody>
      </p:sp>
      <p:sp>
        <p:nvSpPr>
          <p:cNvPr id="276" name="Google Shape;276;p37"/>
          <p:cNvSpPr/>
          <p:nvPr/>
        </p:nvSpPr>
        <p:spPr>
          <a:xfrm>
            <a:off x="3249700" y="2091575"/>
            <a:ext cx="604800" cy="6351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y</a:t>
            </a:r>
            <a:r>
              <a:rPr b="1" baseline="-25000" lang="en" sz="1800">
                <a:solidFill>
                  <a:schemeClr val="lt1"/>
                </a:solidFill>
              </a:rPr>
              <a:t>2</a:t>
            </a:r>
            <a:endParaRPr b="1" baseline="-25000" sz="1800">
              <a:solidFill>
                <a:schemeClr val="lt1"/>
              </a:solidFill>
            </a:endParaRPr>
          </a:p>
        </p:txBody>
      </p:sp>
      <p:sp>
        <p:nvSpPr>
          <p:cNvPr id="277" name="Google Shape;277;p37"/>
          <p:cNvSpPr/>
          <p:nvPr/>
        </p:nvSpPr>
        <p:spPr>
          <a:xfrm>
            <a:off x="2937550" y="3058463"/>
            <a:ext cx="1229100" cy="63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78" name="Google Shape;278;p37"/>
          <p:cNvCxnSpPr>
            <a:stCxn id="275" idx="0"/>
            <a:endCxn id="277" idx="2"/>
          </p:cNvCxnSpPr>
          <p:nvPr/>
        </p:nvCxnSpPr>
        <p:spPr>
          <a:xfrm rot="10800000">
            <a:off x="3552100" y="3693563"/>
            <a:ext cx="0" cy="331800"/>
          </a:xfrm>
          <a:prstGeom prst="straightConnector1">
            <a:avLst/>
          </a:prstGeom>
          <a:noFill/>
          <a:ln cap="flat" cmpd="sng" w="19050">
            <a:solidFill>
              <a:schemeClr val="dk2"/>
            </a:solidFill>
            <a:prstDash val="solid"/>
            <a:round/>
            <a:headEnd len="med" w="med" type="none"/>
            <a:tailEnd len="med" w="med" type="triangle"/>
          </a:ln>
        </p:spPr>
      </p:cxnSp>
      <p:cxnSp>
        <p:nvCxnSpPr>
          <p:cNvPr id="279" name="Google Shape;279;p37"/>
          <p:cNvCxnSpPr/>
          <p:nvPr/>
        </p:nvCxnSpPr>
        <p:spPr>
          <a:xfrm rot="10800000">
            <a:off x="3552100" y="2726688"/>
            <a:ext cx="0" cy="331800"/>
          </a:xfrm>
          <a:prstGeom prst="straightConnector1">
            <a:avLst/>
          </a:prstGeom>
          <a:noFill/>
          <a:ln cap="flat" cmpd="sng" w="19050">
            <a:solidFill>
              <a:schemeClr val="dk2"/>
            </a:solidFill>
            <a:prstDash val="solid"/>
            <a:round/>
            <a:headEnd len="med" w="med" type="none"/>
            <a:tailEnd len="med" w="med" type="triangle"/>
          </a:ln>
        </p:spPr>
      </p:cxnSp>
      <p:sp>
        <p:nvSpPr>
          <p:cNvPr id="280" name="Google Shape;280;p37"/>
          <p:cNvSpPr/>
          <p:nvPr/>
        </p:nvSpPr>
        <p:spPr>
          <a:xfrm>
            <a:off x="5338788" y="4025813"/>
            <a:ext cx="604800" cy="635100"/>
          </a:xfrm>
          <a:prstGeom prst="ellipse">
            <a:avLst/>
          </a:prstGeom>
          <a:solidFill>
            <a:srgbClr val="0097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x</a:t>
            </a:r>
            <a:r>
              <a:rPr b="1" baseline="-25000" lang="en" sz="1800">
                <a:solidFill>
                  <a:schemeClr val="lt1"/>
                </a:solidFill>
              </a:rPr>
              <a:t>3</a:t>
            </a:r>
            <a:endParaRPr b="1" baseline="-25000" sz="1800">
              <a:solidFill>
                <a:schemeClr val="lt1"/>
              </a:solidFill>
            </a:endParaRPr>
          </a:p>
        </p:txBody>
      </p:sp>
      <p:sp>
        <p:nvSpPr>
          <p:cNvPr id="281" name="Google Shape;281;p37"/>
          <p:cNvSpPr/>
          <p:nvPr/>
        </p:nvSpPr>
        <p:spPr>
          <a:xfrm>
            <a:off x="5338788" y="2092025"/>
            <a:ext cx="604800" cy="6351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y</a:t>
            </a:r>
            <a:r>
              <a:rPr b="1" baseline="-25000" lang="en" sz="1800">
                <a:solidFill>
                  <a:schemeClr val="lt1"/>
                </a:solidFill>
              </a:rPr>
              <a:t>3</a:t>
            </a:r>
            <a:endParaRPr b="1" baseline="-25000" sz="1800">
              <a:solidFill>
                <a:schemeClr val="lt1"/>
              </a:solidFill>
            </a:endParaRPr>
          </a:p>
        </p:txBody>
      </p:sp>
      <p:sp>
        <p:nvSpPr>
          <p:cNvPr id="282" name="Google Shape;282;p37"/>
          <p:cNvSpPr/>
          <p:nvPr/>
        </p:nvSpPr>
        <p:spPr>
          <a:xfrm>
            <a:off x="5026638" y="3058913"/>
            <a:ext cx="1229100" cy="63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83" name="Google Shape;283;p37"/>
          <p:cNvCxnSpPr>
            <a:stCxn id="280" idx="0"/>
            <a:endCxn id="282" idx="2"/>
          </p:cNvCxnSpPr>
          <p:nvPr/>
        </p:nvCxnSpPr>
        <p:spPr>
          <a:xfrm rot="10800000">
            <a:off x="5641188" y="3694013"/>
            <a:ext cx="0" cy="331800"/>
          </a:xfrm>
          <a:prstGeom prst="straightConnector1">
            <a:avLst/>
          </a:prstGeom>
          <a:noFill/>
          <a:ln cap="flat" cmpd="sng" w="19050">
            <a:solidFill>
              <a:schemeClr val="dk2"/>
            </a:solidFill>
            <a:prstDash val="solid"/>
            <a:round/>
            <a:headEnd len="med" w="med" type="none"/>
            <a:tailEnd len="med" w="med" type="triangle"/>
          </a:ln>
        </p:spPr>
      </p:cxnSp>
      <p:cxnSp>
        <p:nvCxnSpPr>
          <p:cNvPr id="284" name="Google Shape;284;p37"/>
          <p:cNvCxnSpPr/>
          <p:nvPr/>
        </p:nvCxnSpPr>
        <p:spPr>
          <a:xfrm rot="10800000">
            <a:off x="5641188" y="2727138"/>
            <a:ext cx="0" cy="331800"/>
          </a:xfrm>
          <a:prstGeom prst="straightConnector1">
            <a:avLst/>
          </a:prstGeom>
          <a:noFill/>
          <a:ln cap="flat" cmpd="sng" w="19050">
            <a:solidFill>
              <a:schemeClr val="dk2"/>
            </a:solidFill>
            <a:prstDash val="solid"/>
            <a:round/>
            <a:headEnd len="med" w="med" type="none"/>
            <a:tailEnd len="med" w="med" type="triangle"/>
          </a:ln>
        </p:spPr>
      </p:cxnSp>
      <p:sp>
        <p:nvSpPr>
          <p:cNvPr id="285" name="Google Shape;285;p37"/>
          <p:cNvSpPr/>
          <p:nvPr/>
        </p:nvSpPr>
        <p:spPr>
          <a:xfrm>
            <a:off x="7427900" y="4025363"/>
            <a:ext cx="604800" cy="635100"/>
          </a:xfrm>
          <a:prstGeom prst="ellipse">
            <a:avLst/>
          </a:prstGeom>
          <a:solidFill>
            <a:srgbClr val="0097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x</a:t>
            </a:r>
            <a:r>
              <a:rPr b="1" baseline="-25000" lang="en" sz="1800">
                <a:solidFill>
                  <a:schemeClr val="lt1"/>
                </a:solidFill>
              </a:rPr>
              <a:t>4</a:t>
            </a:r>
            <a:endParaRPr b="1" baseline="-25000" sz="1800">
              <a:solidFill>
                <a:schemeClr val="lt1"/>
              </a:solidFill>
            </a:endParaRPr>
          </a:p>
        </p:txBody>
      </p:sp>
      <p:sp>
        <p:nvSpPr>
          <p:cNvPr id="286" name="Google Shape;286;p37"/>
          <p:cNvSpPr/>
          <p:nvPr/>
        </p:nvSpPr>
        <p:spPr>
          <a:xfrm>
            <a:off x="7427900" y="2091575"/>
            <a:ext cx="604800" cy="6351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y</a:t>
            </a:r>
            <a:r>
              <a:rPr b="1" baseline="-25000" lang="en" sz="1800">
                <a:solidFill>
                  <a:schemeClr val="lt1"/>
                </a:solidFill>
              </a:rPr>
              <a:t>4</a:t>
            </a:r>
            <a:endParaRPr b="1" baseline="-25000" sz="1800">
              <a:solidFill>
                <a:schemeClr val="lt1"/>
              </a:solidFill>
            </a:endParaRPr>
          </a:p>
        </p:txBody>
      </p:sp>
      <p:sp>
        <p:nvSpPr>
          <p:cNvPr id="287" name="Google Shape;287;p37"/>
          <p:cNvSpPr/>
          <p:nvPr/>
        </p:nvSpPr>
        <p:spPr>
          <a:xfrm>
            <a:off x="7115750" y="3058463"/>
            <a:ext cx="1229100" cy="63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88" name="Google Shape;288;p37"/>
          <p:cNvCxnSpPr>
            <a:stCxn id="285" idx="0"/>
            <a:endCxn id="287" idx="2"/>
          </p:cNvCxnSpPr>
          <p:nvPr/>
        </p:nvCxnSpPr>
        <p:spPr>
          <a:xfrm rot="10800000">
            <a:off x="7730300" y="3693563"/>
            <a:ext cx="0" cy="331800"/>
          </a:xfrm>
          <a:prstGeom prst="straightConnector1">
            <a:avLst/>
          </a:prstGeom>
          <a:noFill/>
          <a:ln cap="flat" cmpd="sng" w="19050">
            <a:solidFill>
              <a:schemeClr val="dk2"/>
            </a:solidFill>
            <a:prstDash val="solid"/>
            <a:round/>
            <a:headEnd len="med" w="med" type="none"/>
            <a:tailEnd len="med" w="med" type="triangle"/>
          </a:ln>
        </p:spPr>
      </p:cxnSp>
      <p:cxnSp>
        <p:nvCxnSpPr>
          <p:cNvPr id="289" name="Google Shape;289;p37"/>
          <p:cNvCxnSpPr/>
          <p:nvPr/>
        </p:nvCxnSpPr>
        <p:spPr>
          <a:xfrm rot="10800000">
            <a:off x="7730300" y="2726688"/>
            <a:ext cx="0" cy="331800"/>
          </a:xfrm>
          <a:prstGeom prst="straightConnector1">
            <a:avLst/>
          </a:prstGeom>
          <a:noFill/>
          <a:ln cap="flat" cmpd="sng" w="19050">
            <a:solidFill>
              <a:schemeClr val="dk2"/>
            </a:solidFill>
            <a:prstDash val="solid"/>
            <a:round/>
            <a:headEnd len="med" w="med" type="none"/>
            <a:tailEnd len="med" w="med" type="triangle"/>
          </a:ln>
        </p:spPr>
      </p:cxnSp>
      <p:cxnSp>
        <p:nvCxnSpPr>
          <p:cNvPr id="290" name="Google Shape;290;p37"/>
          <p:cNvCxnSpPr>
            <a:stCxn id="274" idx="3"/>
            <a:endCxn id="277" idx="1"/>
          </p:cNvCxnSpPr>
          <p:nvPr/>
        </p:nvCxnSpPr>
        <p:spPr>
          <a:xfrm flipH="1" rot="10800000">
            <a:off x="2010200" y="3375863"/>
            <a:ext cx="927300" cy="600"/>
          </a:xfrm>
          <a:prstGeom prst="straightConnector1">
            <a:avLst/>
          </a:prstGeom>
          <a:noFill/>
          <a:ln cap="flat" cmpd="sng" w="19050">
            <a:solidFill>
              <a:schemeClr val="dk2"/>
            </a:solidFill>
            <a:prstDash val="solid"/>
            <a:round/>
            <a:headEnd len="med" w="med" type="none"/>
            <a:tailEnd len="med" w="med" type="triangle"/>
          </a:ln>
        </p:spPr>
      </p:cxnSp>
      <p:cxnSp>
        <p:nvCxnSpPr>
          <p:cNvPr id="291" name="Google Shape;291;p37"/>
          <p:cNvCxnSpPr>
            <a:endCxn id="282" idx="1"/>
          </p:cNvCxnSpPr>
          <p:nvPr/>
        </p:nvCxnSpPr>
        <p:spPr>
          <a:xfrm>
            <a:off x="4166538" y="3376163"/>
            <a:ext cx="860100" cy="300"/>
          </a:xfrm>
          <a:prstGeom prst="straightConnector1">
            <a:avLst/>
          </a:prstGeom>
          <a:noFill/>
          <a:ln cap="flat" cmpd="sng" w="19050">
            <a:solidFill>
              <a:schemeClr val="dk2"/>
            </a:solidFill>
            <a:prstDash val="solid"/>
            <a:round/>
            <a:headEnd len="med" w="med" type="none"/>
            <a:tailEnd len="med" w="med" type="triangle"/>
          </a:ln>
        </p:spPr>
      </p:cxnSp>
      <p:cxnSp>
        <p:nvCxnSpPr>
          <p:cNvPr id="292" name="Google Shape;292;p37"/>
          <p:cNvCxnSpPr>
            <a:endCxn id="287" idx="1"/>
          </p:cNvCxnSpPr>
          <p:nvPr/>
        </p:nvCxnSpPr>
        <p:spPr>
          <a:xfrm flipH="1" rot="10800000">
            <a:off x="6255650" y="3376013"/>
            <a:ext cx="860100" cy="600"/>
          </a:xfrm>
          <a:prstGeom prst="straightConnector1">
            <a:avLst/>
          </a:prstGeom>
          <a:noFill/>
          <a:ln cap="flat" cmpd="sng" w="19050">
            <a:solidFill>
              <a:schemeClr val="dk2"/>
            </a:solidFill>
            <a:prstDash val="solid"/>
            <a:round/>
            <a:headEnd len="med" w="med" type="none"/>
            <a:tailEnd len="med" w="med" type="triangle"/>
          </a:ln>
        </p:spPr>
      </p:cxnSp>
      <p:cxnSp>
        <p:nvCxnSpPr>
          <p:cNvPr id="293" name="Google Shape;293;p37"/>
          <p:cNvCxnSpPr/>
          <p:nvPr/>
        </p:nvCxnSpPr>
        <p:spPr>
          <a:xfrm rot="10800000">
            <a:off x="1395650" y="3693563"/>
            <a:ext cx="0" cy="331800"/>
          </a:xfrm>
          <a:prstGeom prst="straightConnector1">
            <a:avLst/>
          </a:prstGeom>
          <a:noFill/>
          <a:ln cap="flat" cmpd="sng" w="19050">
            <a:solidFill>
              <a:schemeClr val="dk2"/>
            </a:solidFill>
            <a:prstDash val="solid"/>
            <a:round/>
            <a:headEnd len="med" w="med" type="none"/>
            <a:tailEnd len="med" w="med" type="triangle"/>
          </a:ln>
        </p:spPr>
      </p:cxnSp>
      <p:cxnSp>
        <p:nvCxnSpPr>
          <p:cNvPr id="294" name="Google Shape;294;p37"/>
          <p:cNvCxnSpPr/>
          <p:nvPr/>
        </p:nvCxnSpPr>
        <p:spPr>
          <a:xfrm rot="10800000">
            <a:off x="1395650" y="2726688"/>
            <a:ext cx="0" cy="331800"/>
          </a:xfrm>
          <a:prstGeom prst="straightConnector1">
            <a:avLst/>
          </a:prstGeom>
          <a:noFill/>
          <a:ln cap="flat" cmpd="sng" w="19050">
            <a:solidFill>
              <a:schemeClr val="dk2"/>
            </a:solidFill>
            <a:prstDash val="solid"/>
            <a:round/>
            <a:headEnd len="med" w="med" type="none"/>
            <a:tailEnd len="med" w="med" type="triangle"/>
          </a:ln>
        </p:spPr>
      </p:cxnSp>
      <p:pic>
        <p:nvPicPr>
          <p:cNvPr id="295" name="Google Shape;295;p37" title="[0,0,0,&quot;https://www.codecogs.com/eqnedit.php?latex=W_%7Bhx%7D#0&quot;]"/>
          <p:cNvPicPr preferRelativeResize="0"/>
          <p:nvPr/>
        </p:nvPicPr>
        <p:blipFill>
          <a:blip r:embed="rId3">
            <a:alphaModFix/>
          </a:blip>
          <a:stretch>
            <a:fillRect/>
          </a:stretch>
        </p:blipFill>
        <p:spPr>
          <a:xfrm>
            <a:off x="1517450" y="3735255"/>
            <a:ext cx="492750" cy="249341"/>
          </a:xfrm>
          <a:prstGeom prst="rect">
            <a:avLst/>
          </a:prstGeom>
          <a:noFill/>
          <a:ln>
            <a:noFill/>
          </a:ln>
        </p:spPr>
      </p:pic>
      <p:pic>
        <p:nvPicPr>
          <p:cNvPr id="296" name="Google Shape;296;p37" title="[0,0,0,&quot;https://www.codecogs.com/eqnedit.php?latex=W_%7Bhh%7D#0&quot;]"/>
          <p:cNvPicPr preferRelativeResize="0"/>
          <p:nvPr/>
        </p:nvPicPr>
        <p:blipFill>
          <a:blip r:embed="rId4">
            <a:alphaModFix/>
          </a:blip>
          <a:stretch>
            <a:fillRect/>
          </a:stretch>
        </p:blipFill>
        <p:spPr>
          <a:xfrm>
            <a:off x="4414800" y="3071005"/>
            <a:ext cx="492758" cy="246400"/>
          </a:xfrm>
          <a:prstGeom prst="rect">
            <a:avLst/>
          </a:prstGeom>
          <a:noFill/>
          <a:ln>
            <a:noFill/>
          </a:ln>
        </p:spPr>
      </p:pic>
      <p:pic>
        <p:nvPicPr>
          <p:cNvPr id="297" name="Google Shape;297;p37" title="[0,0,0,&quot;https://www.codecogs.com/eqnedit.php?latex=W_%7Bhy%7D#0&quot;]"/>
          <p:cNvPicPr preferRelativeResize="0"/>
          <p:nvPr/>
        </p:nvPicPr>
        <p:blipFill>
          <a:blip r:embed="rId5">
            <a:alphaModFix/>
          </a:blip>
          <a:stretch>
            <a:fillRect/>
          </a:stretch>
        </p:blipFill>
        <p:spPr>
          <a:xfrm>
            <a:off x="1405275" y="2769824"/>
            <a:ext cx="417500" cy="246401"/>
          </a:xfrm>
          <a:prstGeom prst="rect">
            <a:avLst/>
          </a:prstGeom>
          <a:noFill/>
          <a:ln>
            <a:noFill/>
          </a:ln>
        </p:spPr>
      </p:pic>
      <p:pic>
        <p:nvPicPr>
          <p:cNvPr id="298" name="Google Shape;298;p37" title="[0,0,0,&quot;https://www.codecogs.com/eqnedit.php?latex=W_%7Bhy%7D#0&quot;]"/>
          <p:cNvPicPr preferRelativeResize="0"/>
          <p:nvPr/>
        </p:nvPicPr>
        <p:blipFill>
          <a:blip r:embed="rId5">
            <a:alphaModFix/>
          </a:blip>
          <a:stretch>
            <a:fillRect/>
          </a:stretch>
        </p:blipFill>
        <p:spPr>
          <a:xfrm>
            <a:off x="3626825" y="2769374"/>
            <a:ext cx="417500" cy="246401"/>
          </a:xfrm>
          <a:prstGeom prst="rect">
            <a:avLst/>
          </a:prstGeom>
          <a:noFill/>
          <a:ln>
            <a:noFill/>
          </a:ln>
        </p:spPr>
      </p:pic>
      <p:pic>
        <p:nvPicPr>
          <p:cNvPr id="299" name="Google Shape;299;p37" title="[0,0,0,&quot;https://www.codecogs.com/eqnedit.php?latex=W_%7Bhy%7D#0&quot;]"/>
          <p:cNvPicPr preferRelativeResize="0"/>
          <p:nvPr/>
        </p:nvPicPr>
        <p:blipFill>
          <a:blip r:embed="rId5">
            <a:alphaModFix/>
          </a:blip>
          <a:stretch>
            <a:fillRect/>
          </a:stretch>
        </p:blipFill>
        <p:spPr>
          <a:xfrm>
            <a:off x="5678562" y="2769824"/>
            <a:ext cx="417500" cy="246401"/>
          </a:xfrm>
          <a:prstGeom prst="rect">
            <a:avLst/>
          </a:prstGeom>
          <a:noFill/>
          <a:ln>
            <a:noFill/>
          </a:ln>
        </p:spPr>
      </p:pic>
      <p:pic>
        <p:nvPicPr>
          <p:cNvPr id="300" name="Google Shape;300;p37" title="[0,0,0,&quot;https://www.codecogs.com/eqnedit.php?latex=W_%7Bhy%7D#0&quot;]"/>
          <p:cNvPicPr preferRelativeResize="0"/>
          <p:nvPr/>
        </p:nvPicPr>
        <p:blipFill>
          <a:blip r:embed="rId5">
            <a:alphaModFix/>
          </a:blip>
          <a:stretch>
            <a:fillRect/>
          </a:stretch>
        </p:blipFill>
        <p:spPr>
          <a:xfrm>
            <a:off x="7811412" y="2769849"/>
            <a:ext cx="417500" cy="246401"/>
          </a:xfrm>
          <a:prstGeom prst="rect">
            <a:avLst/>
          </a:prstGeom>
          <a:noFill/>
          <a:ln>
            <a:noFill/>
          </a:ln>
        </p:spPr>
      </p:pic>
      <p:pic>
        <p:nvPicPr>
          <p:cNvPr id="301" name="Google Shape;301;p37" title="[0,0,0,&quot;https://www.codecogs.com/eqnedit.php?latex=W_%7Bhh%7D#0&quot;]"/>
          <p:cNvPicPr preferRelativeResize="0"/>
          <p:nvPr/>
        </p:nvPicPr>
        <p:blipFill>
          <a:blip r:embed="rId4">
            <a:alphaModFix/>
          </a:blip>
          <a:stretch>
            <a:fillRect/>
          </a:stretch>
        </p:blipFill>
        <p:spPr>
          <a:xfrm>
            <a:off x="6439375" y="3071005"/>
            <a:ext cx="492758" cy="246400"/>
          </a:xfrm>
          <a:prstGeom prst="rect">
            <a:avLst/>
          </a:prstGeom>
          <a:noFill/>
          <a:ln>
            <a:noFill/>
          </a:ln>
        </p:spPr>
      </p:pic>
      <p:pic>
        <p:nvPicPr>
          <p:cNvPr id="302" name="Google Shape;302;p37" title="[0,0,0,&quot;https://www.codecogs.com/eqnedit.php?latex=W_%7Bhh%7D#0&quot;]"/>
          <p:cNvPicPr preferRelativeResize="0"/>
          <p:nvPr/>
        </p:nvPicPr>
        <p:blipFill>
          <a:blip r:embed="rId4">
            <a:alphaModFix/>
          </a:blip>
          <a:stretch>
            <a:fillRect/>
          </a:stretch>
        </p:blipFill>
        <p:spPr>
          <a:xfrm>
            <a:off x="2227500" y="3071005"/>
            <a:ext cx="492758" cy="246400"/>
          </a:xfrm>
          <a:prstGeom prst="rect">
            <a:avLst/>
          </a:prstGeom>
          <a:noFill/>
          <a:ln>
            <a:noFill/>
          </a:ln>
        </p:spPr>
      </p:pic>
      <p:pic>
        <p:nvPicPr>
          <p:cNvPr id="303" name="Google Shape;303;p37" title="[0,0,0,&quot;https://www.codecogs.com/eqnedit.php?latex=W_%7Bhh%7D#0&quot;]"/>
          <p:cNvPicPr preferRelativeResize="0"/>
          <p:nvPr/>
        </p:nvPicPr>
        <p:blipFill>
          <a:blip r:embed="rId4">
            <a:alphaModFix/>
          </a:blip>
          <a:stretch>
            <a:fillRect/>
          </a:stretch>
        </p:blipFill>
        <p:spPr>
          <a:xfrm>
            <a:off x="172075" y="3252830"/>
            <a:ext cx="492758" cy="246400"/>
          </a:xfrm>
          <a:prstGeom prst="rect">
            <a:avLst/>
          </a:prstGeom>
          <a:noFill/>
          <a:ln>
            <a:noFill/>
          </a:ln>
        </p:spPr>
      </p:pic>
      <p:pic>
        <p:nvPicPr>
          <p:cNvPr id="304" name="Google Shape;304;p37" title="[0,0,0,&quot;https://www.codecogs.com/eqnedit.php?latex=W_%7Bhx%7D#0&quot;]"/>
          <p:cNvPicPr preferRelativeResize="0"/>
          <p:nvPr/>
        </p:nvPicPr>
        <p:blipFill>
          <a:blip r:embed="rId3">
            <a:alphaModFix/>
          </a:blip>
          <a:stretch>
            <a:fillRect/>
          </a:stretch>
        </p:blipFill>
        <p:spPr>
          <a:xfrm>
            <a:off x="3626825" y="3785405"/>
            <a:ext cx="492750" cy="249341"/>
          </a:xfrm>
          <a:prstGeom prst="rect">
            <a:avLst/>
          </a:prstGeom>
          <a:noFill/>
          <a:ln>
            <a:noFill/>
          </a:ln>
        </p:spPr>
      </p:pic>
      <p:pic>
        <p:nvPicPr>
          <p:cNvPr id="305" name="Google Shape;305;p37" title="[0,0,0,&quot;https://www.codecogs.com/eqnedit.php?latex=W_%7Bhx%7D#0&quot;]"/>
          <p:cNvPicPr preferRelativeResize="0"/>
          <p:nvPr/>
        </p:nvPicPr>
        <p:blipFill>
          <a:blip r:embed="rId3">
            <a:alphaModFix/>
          </a:blip>
          <a:stretch>
            <a:fillRect/>
          </a:stretch>
        </p:blipFill>
        <p:spPr>
          <a:xfrm>
            <a:off x="5719113" y="3785405"/>
            <a:ext cx="492750" cy="249341"/>
          </a:xfrm>
          <a:prstGeom prst="rect">
            <a:avLst/>
          </a:prstGeom>
          <a:noFill/>
          <a:ln>
            <a:noFill/>
          </a:ln>
        </p:spPr>
      </p:pic>
      <p:pic>
        <p:nvPicPr>
          <p:cNvPr id="306" name="Google Shape;306;p37" title="[0,0,0,&quot;https://www.codecogs.com/eqnedit.php?latex=W_%7Bhx%7D#0&quot;]"/>
          <p:cNvPicPr preferRelativeResize="0"/>
          <p:nvPr/>
        </p:nvPicPr>
        <p:blipFill>
          <a:blip r:embed="rId3">
            <a:alphaModFix/>
          </a:blip>
          <a:stretch>
            <a:fillRect/>
          </a:stretch>
        </p:blipFill>
        <p:spPr>
          <a:xfrm>
            <a:off x="7852088" y="3785405"/>
            <a:ext cx="492750" cy="24934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8"/>
          <p:cNvSpPr txBox="1"/>
          <p:nvPr>
            <p:ph type="title"/>
          </p:nvPr>
        </p:nvSpPr>
        <p:spPr>
          <a:xfrm>
            <a:off x="345325" y="782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Language modeling (LM) with RNNs</a:t>
            </a:r>
            <a:endParaRPr>
              <a:latin typeface="Lora"/>
              <a:ea typeface="Lora"/>
              <a:cs typeface="Lora"/>
              <a:sym typeface="Lora"/>
            </a:endParaRPr>
          </a:p>
        </p:txBody>
      </p:sp>
      <p:sp>
        <p:nvSpPr>
          <p:cNvPr id="312" name="Google Shape;312;p38"/>
          <p:cNvSpPr/>
          <p:nvPr/>
        </p:nvSpPr>
        <p:spPr>
          <a:xfrm>
            <a:off x="1102275" y="3726988"/>
            <a:ext cx="604800" cy="635100"/>
          </a:xfrm>
          <a:prstGeom prst="ellipse">
            <a:avLst/>
          </a:prstGeom>
          <a:solidFill>
            <a:srgbClr val="0097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x</a:t>
            </a:r>
            <a:r>
              <a:rPr b="1" baseline="-25000" lang="en" sz="1800">
                <a:solidFill>
                  <a:schemeClr val="lt1"/>
                </a:solidFill>
              </a:rPr>
              <a:t>1</a:t>
            </a:r>
            <a:endParaRPr b="1" baseline="-25000" sz="1800">
              <a:solidFill>
                <a:schemeClr val="lt1"/>
              </a:solidFill>
            </a:endParaRPr>
          </a:p>
        </p:txBody>
      </p:sp>
      <p:sp>
        <p:nvSpPr>
          <p:cNvPr id="313" name="Google Shape;313;p38"/>
          <p:cNvSpPr/>
          <p:nvPr/>
        </p:nvSpPr>
        <p:spPr>
          <a:xfrm>
            <a:off x="1102275" y="1793200"/>
            <a:ext cx="604800" cy="6351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y</a:t>
            </a:r>
            <a:r>
              <a:rPr b="1" baseline="-25000" lang="en" sz="1800">
                <a:solidFill>
                  <a:schemeClr val="lt1"/>
                </a:solidFill>
              </a:rPr>
              <a:t>1</a:t>
            </a:r>
            <a:endParaRPr b="1" baseline="-25000" sz="1800">
              <a:solidFill>
                <a:schemeClr val="lt1"/>
              </a:solidFill>
            </a:endParaRPr>
          </a:p>
        </p:txBody>
      </p:sp>
      <p:sp>
        <p:nvSpPr>
          <p:cNvPr id="314" name="Google Shape;314;p38"/>
          <p:cNvSpPr/>
          <p:nvPr/>
        </p:nvSpPr>
        <p:spPr>
          <a:xfrm>
            <a:off x="790125" y="2760088"/>
            <a:ext cx="1229100" cy="63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5" name="Google Shape;315;p38"/>
          <p:cNvSpPr/>
          <p:nvPr/>
        </p:nvSpPr>
        <p:spPr>
          <a:xfrm>
            <a:off x="3258725" y="3726538"/>
            <a:ext cx="604800" cy="635100"/>
          </a:xfrm>
          <a:prstGeom prst="ellipse">
            <a:avLst/>
          </a:prstGeom>
          <a:solidFill>
            <a:srgbClr val="0097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x</a:t>
            </a:r>
            <a:r>
              <a:rPr b="1" baseline="-25000" lang="en" sz="1800">
                <a:solidFill>
                  <a:schemeClr val="lt1"/>
                </a:solidFill>
              </a:rPr>
              <a:t>2</a:t>
            </a:r>
            <a:endParaRPr b="1" baseline="-25000" sz="1800">
              <a:solidFill>
                <a:schemeClr val="lt1"/>
              </a:solidFill>
            </a:endParaRPr>
          </a:p>
        </p:txBody>
      </p:sp>
      <p:sp>
        <p:nvSpPr>
          <p:cNvPr id="316" name="Google Shape;316;p38"/>
          <p:cNvSpPr/>
          <p:nvPr/>
        </p:nvSpPr>
        <p:spPr>
          <a:xfrm>
            <a:off x="3258725" y="1792750"/>
            <a:ext cx="604800" cy="6351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y</a:t>
            </a:r>
            <a:r>
              <a:rPr b="1" baseline="-25000" lang="en" sz="1800">
                <a:solidFill>
                  <a:schemeClr val="lt1"/>
                </a:solidFill>
              </a:rPr>
              <a:t>2</a:t>
            </a:r>
            <a:endParaRPr b="1" baseline="-25000" sz="1800">
              <a:solidFill>
                <a:schemeClr val="lt1"/>
              </a:solidFill>
            </a:endParaRPr>
          </a:p>
        </p:txBody>
      </p:sp>
      <p:sp>
        <p:nvSpPr>
          <p:cNvPr id="317" name="Google Shape;317;p38"/>
          <p:cNvSpPr/>
          <p:nvPr/>
        </p:nvSpPr>
        <p:spPr>
          <a:xfrm>
            <a:off x="2946575" y="2759638"/>
            <a:ext cx="1229100" cy="63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18" name="Google Shape;318;p38"/>
          <p:cNvCxnSpPr>
            <a:stCxn id="315" idx="0"/>
            <a:endCxn id="317" idx="2"/>
          </p:cNvCxnSpPr>
          <p:nvPr/>
        </p:nvCxnSpPr>
        <p:spPr>
          <a:xfrm rot="10800000">
            <a:off x="3561125" y="3394738"/>
            <a:ext cx="0" cy="331800"/>
          </a:xfrm>
          <a:prstGeom prst="straightConnector1">
            <a:avLst/>
          </a:prstGeom>
          <a:noFill/>
          <a:ln cap="flat" cmpd="sng" w="19050">
            <a:solidFill>
              <a:schemeClr val="dk2"/>
            </a:solidFill>
            <a:prstDash val="solid"/>
            <a:round/>
            <a:headEnd len="med" w="med" type="none"/>
            <a:tailEnd len="med" w="med" type="triangle"/>
          </a:ln>
        </p:spPr>
      </p:cxnSp>
      <p:cxnSp>
        <p:nvCxnSpPr>
          <p:cNvPr id="319" name="Google Shape;319;p38"/>
          <p:cNvCxnSpPr/>
          <p:nvPr/>
        </p:nvCxnSpPr>
        <p:spPr>
          <a:xfrm rot="10800000">
            <a:off x="3561125" y="2427863"/>
            <a:ext cx="0" cy="331800"/>
          </a:xfrm>
          <a:prstGeom prst="straightConnector1">
            <a:avLst/>
          </a:prstGeom>
          <a:noFill/>
          <a:ln cap="flat" cmpd="sng" w="19050">
            <a:solidFill>
              <a:schemeClr val="dk2"/>
            </a:solidFill>
            <a:prstDash val="solid"/>
            <a:round/>
            <a:headEnd len="med" w="med" type="none"/>
            <a:tailEnd len="med" w="med" type="triangle"/>
          </a:ln>
        </p:spPr>
      </p:cxnSp>
      <p:sp>
        <p:nvSpPr>
          <p:cNvPr id="320" name="Google Shape;320;p38"/>
          <p:cNvSpPr/>
          <p:nvPr/>
        </p:nvSpPr>
        <p:spPr>
          <a:xfrm>
            <a:off x="5347813" y="3726988"/>
            <a:ext cx="604800" cy="635100"/>
          </a:xfrm>
          <a:prstGeom prst="ellipse">
            <a:avLst/>
          </a:prstGeom>
          <a:solidFill>
            <a:srgbClr val="0097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x</a:t>
            </a:r>
            <a:r>
              <a:rPr b="1" baseline="-25000" lang="en" sz="1800">
                <a:solidFill>
                  <a:schemeClr val="lt1"/>
                </a:solidFill>
              </a:rPr>
              <a:t>3</a:t>
            </a:r>
            <a:endParaRPr b="1" baseline="-25000" sz="1800">
              <a:solidFill>
                <a:schemeClr val="lt1"/>
              </a:solidFill>
            </a:endParaRPr>
          </a:p>
        </p:txBody>
      </p:sp>
      <p:sp>
        <p:nvSpPr>
          <p:cNvPr id="321" name="Google Shape;321;p38"/>
          <p:cNvSpPr/>
          <p:nvPr/>
        </p:nvSpPr>
        <p:spPr>
          <a:xfrm>
            <a:off x="5347813" y="1793200"/>
            <a:ext cx="604800" cy="6351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y</a:t>
            </a:r>
            <a:r>
              <a:rPr b="1" baseline="-25000" lang="en" sz="1800">
                <a:solidFill>
                  <a:schemeClr val="lt1"/>
                </a:solidFill>
              </a:rPr>
              <a:t>3</a:t>
            </a:r>
            <a:endParaRPr b="1" baseline="-25000" sz="1800">
              <a:solidFill>
                <a:schemeClr val="lt1"/>
              </a:solidFill>
            </a:endParaRPr>
          </a:p>
        </p:txBody>
      </p:sp>
      <p:sp>
        <p:nvSpPr>
          <p:cNvPr id="322" name="Google Shape;322;p38"/>
          <p:cNvSpPr/>
          <p:nvPr/>
        </p:nvSpPr>
        <p:spPr>
          <a:xfrm>
            <a:off x="5035663" y="2760088"/>
            <a:ext cx="1229100" cy="63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23" name="Google Shape;323;p38"/>
          <p:cNvCxnSpPr>
            <a:stCxn id="320" idx="0"/>
            <a:endCxn id="322" idx="2"/>
          </p:cNvCxnSpPr>
          <p:nvPr/>
        </p:nvCxnSpPr>
        <p:spPr>
          <a:xfrm rot="10800000">
            <a:off x="5650213" y="3395188"/>
            <a:ext cx="0" cy="331800"/>
          </a:xfrm>
          <a:prstGeom prst="straightConnector1">
            <a:avLst/>
          </a:prstGeom>
          <a:noFill/>
          <a:ln cap="flat" cmpd="sng" w="19050">
            <a:solidFill>
              <a:schemeClr val="dk2"/>
            </a:solidFill>
            <a:prstDash val="solid"/>
            <a:round/>
            <a:headEnd len="med" w="med" type="none"/>
            <a:tailEnd len="med" w="med" type="triangle"/>
          </a:ln>
        </p:spPr>
      </p:cxnSp>
      <p:cxnSp>
        <p:nvCxnSpPr>
          <p:cNvPr id="324" name="Google Shape;324;p38"/>
          <p:cNvCxnSpPr/>
          <p:nvPr/>
        </p:nvCxnSpPr>
        <p:spPr>
          <a:xfrm rot="10800000">
            <a:off x="5650213" y="2428313"/>
            <a:ext cx="0" cy="331800"/>
          </a:xfrm>
          <a:prstGeom prst="straightConnector1">
            <a:avLst/>
          </a:prstGeom>
          <a:noFill/>
          <a:ln cap="flat" cmpd="sng" w="19050">
            <a:solidFill>
              <a:schemeClr val="dk2"/>
            </a:solidFill>
            <a:prstDash val="solid"/>
            <a:round/>
            <a:headEnd len="med" w="med" type="none"/>
            <a:tailEnd len="med" w="med" type="triangle"/>
          </a:ln>
        </p:spPr>
      </p:cxnSp>
      <p:sp>
        <p:nvSpPr>
          <p:cNvPr id="325" name="Google Shape;325;p38"/>
          <p:cNvSpPr/>
          <p:nvPr/>
        </p:nvSpPr>
        <p:spPr>
          <a:xfrm>
            <a:off x="7436925" y="3726538"/>
            <a:ext cx="604800" cy="635100"/>
          </a:xfrm>
          <a:prstGeom prst="ellipse">
            <a:avLst/>
          </a:prstGeom>
          <a:solidFill>
            <a:srgbClr val="0097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x</a:t>
            </a:r>
            <a:r>
              <a:rPr b="1" baseline="-25000" lang="en" sz="1800">
                <a:solidFill>
                  <a:schemeClr val="lt1"/>
                </a:solidFill>
              </a:rPr>
              <a:t>4</a:t>
            </a:r>
            <a:endParaRPr b="1" baseline="-25000" sz="1800">
              <a:solidFill>
                <a:schemeClr val="lt1"/>
              </a:solidFill>
            </a:endParaRPr>
          </a:p>
        </p:txBody>
      </p:sp>
      <p:sp>
        <p:nvSpPr>
          <p:cNvPr id="326" name="Google Shape;326;p38"/>
          <p:cNvSpPr/>
          <p:nvPr/>
        </p:nvSpPr>
        <p:spPr>
          <a:xfrm>
            <a:off x="7436925" y="1792750"/>
            <a:ext cx="604800" cy="6351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y</a:t>
            </a:r>
            <a:r>
              <a:rPr b="1" baseline="-25000" lang="en" sz="1800">
                <a:solidFill>
                  <a:schemeClr val="lt1"/>
                </a:solidFill>
              </a:rPr>
              <a:t>4</a:t>
            </a:r>
            <a:endParaRPr b="1" baseline="-25000" sz="1800">
              <a:solidFill>
                <a:schemeClr val="lt1"/>
              </a:solidFill>
            </a:endParaRPr>
          </a:p>
        </p:txBody>
      </p:sp>
      <p:sp>
        <p:nvSpPr>
          <p:cNvPr id="327" name="Google Shape;327;p38"/>
          <p:cNvSpPr/>
          <p:nvPr/>
        </p:nvSpPr>
        <p:spPr>
          <a:xfrm>
            <a:off x="7124775" y="2759638"/>
            <a:ext cx="1229100" cy="63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28" name="Google Shape;328;p38"/>
          <p:cNvCxnSpPr>
            <a:stCxn id="325" idx="0"/>
            <a:endCxn id="327" idx="2"/>
          </p:cNvCxnSpPr>
          <p:nvPr/>
        </p:nvCxnSpPr>
        <p:spPr>
          <a:xfrm rot="10800000">
            <a:off x="7739325" y="3394738"/>
            <a:ext cx="0" cy="331800"/>
          </a:xfrm>
          <a:prstGeom prst="straightConnector1">
            <a:avLst/>
          </a:prstGeom>
          <a:noFill/>
          <a:ln cap="flat" cmpd="sng" w="19050">
            <a:solidFill>
              <a:schemeClr val="dk2"/>
            </a:solidFill>
            <a:prstDash val="solid"/>
            <a:round/>
            <a:headEnd len="med" w="med" type="none"/>
            <a:tailEnd len="med" w="med" type="triangle"/>
          </a:ln>
        </p:spPr>
      </p:cxnSp>
      <p:cxnSp>
        <p:nvCxnSpPr>
          <p:cNvPr id="329" name="Google Shape;329;p38"/>
          <p:cNvCxnSpPr/>
          <p:nvPr/>
        </p:nvCxnSpPr>
        <p:spPr>
          <a:xfrm rot="10800000">
            <a:off x="7739325" y="2427863"/>
            <a:ext cx="0" cy="331800"/>
          </a:xfrm>
          <a:prstGeom prst="straightConnector1">
            <a:avLst/>
          </a:prstGeom>
          <a:noFill/>
          <a:ln cap="flat" cmpd="sng" w="19050">
            <a:solidFill>
              <a:schemeClr val="dk2"/>
            </a:solidFill>
            <a:prstDash val="solid"/>
            <a:round/>
            <a:headEnd len="med" w="med" type="none"/>
            <a:tailEnd len="med" w="med" type="triangle"/>
          </a:ln>
        </p:spPr>
      </p:cxnSp>
      <p:cxnSp>
        <p:nvCxnSpPr>
          <p:cNvPr id="330" name="Google Shape;330;p38"/>
          <p:cNvCxnSpPr>
            <a:stCxn id="314" idx="3"/>
            <a:endCxn id="317" idx="1"/>
          </p:cNvCxnSpPr>
          <p:nvPr/>
        </p:nvCxnSpPr>
        <p:spPr>
          <a:xfrm flipH="1" rot="10800000">
            <a:off x="2019225" y="3077038"/>
            <a:ext cx="927300" cy="600"/>
          </a:xfrm>
          <a:prstGeom prst="straightConnector1">
            <a:avLst/>
          </a:prstGeom>
          <a:noFill/>
          <a:ln cap="flat" cmpd="sng" w="19050">
            <a:solidFill>
              <a:schemeClr val="dk2"/>
            </a:solidFill>
            <a:prstDash val="solid"/>
            <a:round/>
            <a:headEnd len="med" w="med" type="none"/>
            <a:tailEnd len="med" w="med" type="triangle"/>
          </a:ln>
        </p:spPr>
      </p:cxnSp>
      <p:cxnSp>
        <p:nvCxnSpPr>
          <p:cNvPr id="331" name="Google Shape;331;p38"/>
          <p:cNvCxnSpPr>
            <a:endCxn id="322" idx="1"/>
          </p:cNvCxnSpPr>
          <p:nvPr/>
        </p:nvCxnSpPr>
        <p:spPr>
          <a:xfrm>
            <a:off x="4175563" y="3077338"/>
            <a:ext cx="860100" cy="300"/>
          </a:xfrm>
          <a:prstGeom prst="straightConnector1">
            <a:avLst/>
          </a:prstGeom>
          <a:noFill/>
          <a:ln cap="flat" cmpd="sng" w="19050">
            <a:solidFill>
              <a:schemeClr val="dk2"/>
            </a:solidFill>
            <a:prstDash val="solid"/>
            <a:round/>
            <a:headEnd len="med" w="med" type="none"/>
            <a:tailEnd len="med" w="med" type="triangle"/>
          </a:ln>
        </p:spPr>
      </p:cxnSp>
      <p:cxnSp>
        <p:nvCxnSpPr>
          <p:cNvPr id="332" name="Google Shape;332;p38"/>
          <p:cNvCxnSpPr>
            <a:endCxn id="327" idx="1"/>
          </p:cNvCxnSpPr>
          <p:nvPr/>
        </p:nvCxnSpPr>
        <p:spPr>
          <a:xfrm flipH="1" rot="10800000">
            <a:off x="6264675" y="3077188"/>
            <a:ext cx="860100" cy="600"/>
          </a:xfrm>
          <a:prstGeom prst="straightConnector1">
            <a:avLst/>
          </a:prstGeom>
          <a:noFill/>
          <a:ln cap="flat" cmpd="sng" w="19050">
            <a:solidFill>
              <a:schemeClr val="dk2"/>
            </a:solidFill>
            <a:prstDash val="solid"/>
            <a:round/>
            <a:headEnd len="med" w="med" type="none"/>
            <a:tailEnd len="med" w="med" type="triangle"/>
          </a:ln>
        </p:spPr>
      </p:cxnSp>
      <p:cxnSp>
        <p:nvCxnSpPr>
          <p:cNvPr id="333" name="Google Shape;333;p38"/>
          <p:cNvCxnSpPr/>
          <p:nvPr/>
        </p:nvCxnSpPr>
        <p:spPr>
          <a:xfrm rot="10800000">
            <a:off x="1404675" y="3394738"/>
            <a:ext cx="0" cy="331800"/>
          </a:xfrm>
          <a:prstGeom prst="straightConnector1">
            <a:avLst/>
          </a:prstGeom>
          <a:noFill/>
          <a:ln cap="flat" cmpd="sng" w="19050">
            <a:solidFill>
              <a:schemeClr val="dk2"/>
            </a:solidFill>
            <a:prstDash val="solid"/>
            <a:round/>
            <a:headEnd len="med" w="med" type="none"/>
            <a:tailEnd len="med" w="med" type="triangle"/>
          </a:ln>
        </p:spPr>
      </p:cxnSp>
      <p:cxnSp>
        <p:nvCxnSpPr>
          <p:cNvPr id="334" name="Google Shape;334;p38"/>
          <p:cNvCxnSpPr/>
          <p:nvPr/>
        </p:nvCxnSpPr>
        <p:spPr>
          <a:xfrm rot="10800000">
            <a:off x="1404675" y="2428313"/>
            <a:ext cx="0" cy="331800"/>
          </a:xfrm>
          <a:prstGeom prst="straightConnector1">
            <a:avLst/>
          </a:prstGeom>
          <a:noFill/>
          <a:ln cap="flat" cmpd="sng" w="19050">
            <a:solidFill>
              <a:schemeClr val="dk2"/>
            </a:solidFill>
            <a:prstDash val="solid"/>
            <a:round/>
            <a:headEnd len="med" w="med" type="none"/>
            <a:tailEnd len="med" w="med" type="triangle"/>
          </a:ln>
        </p:spPr>
      </p:cxnSp>
      <p:sp>
        <p:nvSpPr>
          <p:cNvPr id="335" name="Google Shape;335;p38"/>
          <p:cNvSpPr txBox="1"/>
          <p:nvPr/>
        </p:nvSpPr>
        <p:spPr>
          <a:xfrm>
            <a:off x="1215750" y="4525800"/>
            <a:ext cx="70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the</a:t>
            </a:r>
            <a:endParaRPr b="1" sz="1700"/>
          </a:p>
        </p:txBody>
      </p:sp>
      <p:sp>
        <p:nvSpPr>
          <p:cNvPr id="336" name="Google Shape;336;p38"/>
          <p:cNvSpPr txBox="1"/>
          <p:nvPr/>
        </p:nvSpPr>
        <p:spPr>
          <a:xfrm>
            <a:off x="3091450" y="4525800"/>
            <a:ext cx="1337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students</a:t>
            </a:r>
            <a:endParaRPr b="1" sz="1700"/>
          </a:p>
        </p:txBody>
      </p:sp>
      <p:sp>
        <p:nvSpPr>
          <p:cNvPr id="337" name="Google Shape;337;p38"/>
          <p:cNvSpPr txBox="1"/>
          <p:nvPr/>
        </p:nvSpPr>
        <p:spPr>
          <a:xfrm>
            <a:off x="5048875" y="4525800"/>
            <a:ext cx="1337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opened</a:t>
            </a:r>
            <a:endParaRPr b="1" sz="1700"/>
          </a:p>
        </p:txBody>
      </p:sp>
      <p:sp>
        <p:nvSpPr>
          <p:cNvPr id="338" name="Google Shape;338;p38"/>
          <p:cNvSpPr txBox="1"/>
          <p:nvPr/>
        </p:nvSpPr>
        <p:spPr>
          <a:xfrm>
            <a:off x="7275675" y="4525800"/>
            <a:ext cx="927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their</a:t>
            </a:r>
            <a:endParaRPr b="1" sz="1700"/>
          </a:p>
        </p:txBody>
      </p:sp>
      <p:sp>
        <p:nvSpPr>
          <p:cNvPr id="339" name="Google Shape;339;p38"/>
          <p:cNvSpPr txBox="1"/>
          <p:nvPr/>
        </p:nvSpPr>
        <p:spPr>
          <a:xfrm>
            <a:off x="5952625" y="642063"/>
            <a:ext cx="3757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Output</a:t>
            </a:r>
            <a:r>
              <a:rPr lang="en" sz="1200"/>
              <a:t>: Probability distribution for next word</a:t>
            </a:r>
            <a:endParaRPr sz="1200"/>
          </a:p>
        </p:txBody>
      </p:sp>
      <p:sp>
        <p:nvSpPr>
          <p:cNvPr id="340" name="Google Shape;340;p38"/>
          <p:cNvSpPr txBox="1"/>
          <p:nvPr/>
        </p:nvSpPr>
        <p:spPr>
          <a:xfrm>
            <a:off x="1735750" y="3675100"/>
            <a:ext cx="1494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Input: </a:t>
            </a:r>
            <a:endParaRPr b="1" sz="1200"/>
          </a:p>
          <a:p>
            <a:pPr indent="0" lvl="0" marL="0" rtl="0" algn="l">
              <a:spcBef>
                <a:spcPts val="0"/>
              </a:spcBef>
              <a:spcAft>
                <a:spcPts val="0"/>
              </a:spcAft>
              <a:buNone/>
            </a:pPr>
            <a:r>
              <a:rPr lang="en" sz="1200"/>
              <a:t>A </a:t>
            </a:r>
            <a:r>
              <a:rPr lang="en" sz="1200"/>
              <a:t>vector representation of the input word</a:t>
            </a:r>
            <a:endParaRPr sz="1200"/>
          </a:p>
        </p:txBody>
      </p:sp>
      <p:pic>
        <p:nvPicPr>
          <p:cNvPr id="341" name="Google Shape;341;p38"/>
          <p:cNvPicPr preferRelativeResize="0"/>
          <p:nvPr/>
        </p:nvPicPr>
        <p:blipFill>
          <a:blip r:embed="rId3">
            <a:alphaModFix/>
          </a:blip>
          <a:stretch>
            <a:fillRect/>
          </a:stretch>
        </p:blipFill>
        <p:spPr>
          <a:xfrm>
            <a:off x="7190988" y="1011365"/>
            <a:ext cx="1096670" cy="678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9"/>
          <p:cNvSpPr txBox="1"/>
          <p:nvPr>
            <p:ph type="title"/>
          </p:nvPr>
        </p:nvSpPr>
        <p:spPr>
          <a:xfrm>
            <a:off x="311700" y="382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Meaning representations in a LM-RNN</a:t>
            </a:r>
            <a:endParaRPr>
              <a:latin typeface="Lora"/>
              <a:ea typeface="Lora"/>
              <a:cs typeface="Lora"/>
              <a:sym typeface="Lora"/>
            </a:endParaRPr>
          </a:p>
        </p:txBody>
      </p:sp>
      <p:sp>
        <p:nvSpPr>
          <p:cNvPr id="347" name="Google Shape;347;p39"/>
          <p:cNvSpPr txBox="1"/>
          <p:nvPr>
            <p:ph idx="1" type="body"/>
          </p:nvPr>
        </p:nvSpPr>
        <p:spPr>
          <a:xfrm>
            <a:off x="398700" y="971525"/>
            <a:ext cx="8520600" cy="950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ora"/>
              <a:buChar char="-"/>
            </a:pPr>
            <a:r>
              <a:rPr lang="en" sz="1600">
                <a:latin typeface="Lora"/>
                <a:ea typeface="Lora"/>
                <a:cs typeface="Lora"/>
                <a:sym typeface="Lora"/>
              </a:rPr>
              <a:t>Hidden states are </a:t>
            </a:r>
            <a:r>
              <a:rPr b="1" i="1" lang="en" sz="1600">
                <a:latin typeface="Lora"/>
                <a:ea typeface="Lora"/>
                <a:cs typeface="Lora"/>
                <a:sym typeface="Lora"/>
              </a:rPr>
              <a:t>contextualized </a:t>
            </a:r>
            <a:r>
              <a:rPr b="1" lang="en" sz="1600">
                <a:latin typeface="Lora"/>
                <a:ea typeface="Lora"/>
                <a:cs typeface="Lora"/>
                <a:sym typeface="Lora"/>
              </a:rPr>
              <a:t>representations of a given word</a:t>
            </a:r>
            <a:endParaRPr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The final state can be interpreted as a </a:t>
            </a:r>
            <a:r>
              <a:rPr b="1" lang="en" sz="1600">
                <a:latin typeface="Lora"/>
                <a:ea typeface="Lora"/>
                <a:cs typeface="Lora"/>
                <a:sym typeface="Lora"/>
              </a:rPr>
              <a:t>sequence-level representation</a:t>
            </a:r>
            <a:endParaRPr b="1" sz="1600">
              <a:latin typeface="Lora"/>
              <a:ea typeface="Lora"/>
              <a:cs typeface="Lora"/>
              <a:sym typeface="Lora"/>
            </a:endParaRPr>
          </a:p>
          <a:p>
            <a:pPr indent="-330200" lvl="0" marL="457200" rtl="0" algn="l">
              <a:spcBef>
                <a:spcPts val="0"/>
              </a:spcBef>
              <a:spcAft>
                <a:spcPts val="0"/>
              </a:spcAft>
              <a:buSzPts val="1600"/>
              <a:buFont typeface="Lora"/>
              <a:buChar char="-"/>
            </a:pPr>
            <a:r>
              <a:rPr lang="en" sz="1600">
                <a:latin typeface="Lora"/>
                <a:ea typeface="Lora"/>
                <a:cs typeface="Lora"/>
                <a:sym typeface="Lora"/>
              </a:rPr>
              <a:t>Alternatively, you can </a:t>
            </a:r>
            <a:r>
              <a:rPr b="1" lang="en" sz="1600">
                <a:latin typeface="Lora"/>
                <a:ea typeface="Lora"/>
                <a:cs typeface="Lora"/>
                <a:sym typeface="Lora"/>
              </a:rPr>
              <a:t>average hidden states </a:t>
            </a:r>
            <a:r>
              <a:rPr lang="en" sz="1600">
                <a:latin typeface="Lora"/>
                <a:ea typeface="Lora"/>
                <a:cs typeface="Lora"/>
                <a:sym typeface="Lora"/>
              </a:rPr>
              <a:t>at all steps to represent a sequence</a:t>
            </a:r>
            <a:endParaRPr sz="1600">
              <a:latin typeface="Lora"/>
              <a:ea typeface="Lora"/>
              <a:cs typeface="Lora"/>
              <a:sym typeface="Lora"/>
            </a:endParaRPr>
          </a:p>
        </p:txBody>
      </p:sp>
      <p:sp>
        <p:nvSpPr>
          <p:cNvPr id="348" name="Google Shape;348;p39"/>
          <p:cNvSpPr/>
          <p:nvPr/>
        </p:nvSpPr>
        <p:spPr>
          <a:xfrm>
            <a:off x="831550" y="4187975"/>
            <a:ext cx="604800" cy="635100"/>
          </a:xfrm>
          <a:prstGeom prst="ellipse">
            <a:avLst/>
          </a:prstGeom>
          <a:solidFill>
            <a:srgbClr val="0097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x</a:t>
            </a:r>
            <a:r>
              <a:rPr b="1" baseline="-25000" lang="en" sz="1800">
                <a:solidFill>
                  <a:schemeClr val="lt1"/>
                </a:solidFill>
              </a:rPr>
              <a:t>n</a:t>
            </a:r>
            <a:endParaRPr b="1" baseline="-25000" sz="1800">
              <a:solidFill>
                <a:schemeClr val="lt1"/>
              </a:solidFill>
            </a:endParaRPr>
          </a:p>
        </p:txBody>
      </p:sp>
      <p:sp>
        <p:nvSpPr>
          <p:cNvPr id="349" name="Google Shape;349;p39"/>
          <p:cNvSpPr/>
          <p:nvPr/>
        </p:nvSpPr>
        <p:spPr>
          <a:xfrm>
            <a:off x="831550" y="2254188"/>
            <a:ext cx="604800" cy="6351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y</a:t>
            </a:r>
            <a:r>
              <a:rPr b="1" baseline="-25000" lang="en" sz="1800">
                <a:solidFill>
                  <a:schemeClr val="lt1"/>
                </a:solidFill>
              </a:rPr>
              <a:t>n</a:t>
            </a:r>
            <a:endParaRPr b="1" baseline="-25000" sz="1800">
              <a:solidFill>
                <a:schemeClr val="lt1"/>
              </a:solidFill>
            </a:endParaRPr>
          </a:p>
        </p:txBody>
      </p:sp>
      <p:sp>
        <p:nvSpPr>
          <p:cNvPr id="350" name="Google Shape;350;p39"/>
          <p:cNvSpPr/>
          <p:nvPr/>
        </p:nvSpPr>
        <p:spPr>
          <a:xfrm>
            <a:off x="519400" y="3221075"/>
            <a:ext cx="1229100" cy="63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51" name="Google Shape;351;p39"/>
          <p:cNvCxnSpPr>
            <a:stCxn id="348" idx="0"/>
            <a:endCxn id="350" idx="2"/>
          </p:cNvCxnSpPr>
          <p:nvPr/>
        </p:nvCxnSpPr>
        <p:spPr>
          <a:xfrm rot="10800000">
            <a:off x="1133950" y="3856175"/>
            <a:ext cx="0" cy="331800"/>
          </a:xfrm>
          <a:prstGeom prst="straightConnector1">
            <a:avLst/>
          </a:prstGeom>
          <a:noFill/>
          <a:ln cap="flat" cmpd="sng" w="19050">
            <a:solidFill>
              <a:schemeClr val="dk2"/>
            </a:solidFill>
            <a:prstDash val="solid"/>
            <a:round/>
            <a:headEnd len="med" w="med" type="none"/>
            <a:tailEnd len="med" w="med" type="triangle"/>
          </a:ln>
        </p:spPr>
      </p:cxnSp>
      <p:cxnSp>
        <p:nvCxnSpPr>
          <p:cNvPr id="352" name="Google Shape;352;p39"/>
          <p:cNvCxnSpPr/>
          <p:nvPr/>
        </p:nvCxnSpPr>
        <p:spPr>
          <a:xfrm rot="10800000">
            <a:off x="1133950" y="2889300"/>
            <a:ext cx="0" cy="331800"/>
          </a:xfrm>
          <a:prstGeom prst="straightConnector1">
            <a:avLst/>
          </a:prstGeom>
          <a:noFill/>
          <a:ln cap="flat" cmpd="sng" w="19050">
            <a:solidFill>
              <a:schemeClr val="dk2"/>
            </a:solidFill>
            <a:prstDash val="solid"/>
            <a:round/>
            <a:headEnd len="med" w="med" type="none"/>
            <a:tailEnd len="med" w="med" type="triangle"/>
          </a:ln>
        </p:spPr>
      </p:cxnSp>
      <p:sp>
        <p:nvSpPr>
          <p:cNvPr id="353" name="Google Shape;353;p39"/>
          <p:cNvSpPr/>
          <p:nvPr/>
        </p:nvSpPr>
        <p:spPr>
          <a:xfrm>
            <a:off x="1748500" y="3372275"/>
            <a:ext cx="394500" cy="331800"/>
          </a:xfrm>
          <a:prstGeom prst="arc">
            <a:avLst>
              <a:gd fmla="val 10557854" name="adj1"/>
              <a:gd fmla="val 10517200" name="adj2"/>
            </a:avLst>
          </a:prstGeom>
          <a:noFill/>
          <a:ln cap="flat" cmpd="sng" w="19050">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cxnSp>
        <p:nvCxnSpPr>
          <p:cNvPr id="354" name="Google Shape;354;p39"/>
          <p:cNvCxnSpPr/>
          <p:nvPr/>
        </p:nvCxnSpPr>
        <p:spPr>
          <a:xfrm flipH="1">
            <a:off x="2571550" y="2253675"/>
            <a:ext cx="13800" cy="2938200"/>
          </a:xfrm>
          <a:prstGeom prst="straightConnector1">
            <a:avLst/>
          </a:prstGeom>
          <a:noFill/>
          <a:ln cap="flat" cmpd="sng" w="9525">
            <a:solidFill>
              <a:schemeClr val="dk2"/>
            </a:solidFill>
            <a:prstDash val="solid"/>
            <a:round/>
            <a:headEnd len="med" w="med" type="none"/>
            <a:tailEnd len="med" w="med" type="none"/>
          </a:ln>
        </p:spPr>
      </p:cxnSp>
      <p:sp>
        <p:nvSpPr>
          <p:cNvPr id="355" name="Google Shape;355;p39"/>
          <p:cNvSpPr/>
          <p:nvPr/>
        </p:nvSpPr>
        <p:spPr>
          <a:xfrm>
            <a:off x="3146675" y="4187963"/>
            <a:ext cx="604800" cy="635100"/>
          </a:xfrm>
          <a:prstGeom prst="ellipse">
            <a:avLst/>
          </a:prstGeom>
          <a:solidFill>
            <a:srgbClr val="0097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x</a:t>
            </a:r>
            <a:r>
              <a:rPr b="1" baseline="-25000" lang="en" sz="1800">
                <a:solidFill>
                  <a:schemeClr val="lt1"/>
                </a:solidFill>
              </a:rPr>
              <a:t>1</a:t>
            </a:r>
            <a:endParaRPr b="1" baseline="-25000" sz="1800">
              <a:solidFill>
                <a:schemeClr val="lt1"/>
              </a:solidFill>
            </a:endParaRPr>
          </a:p>
        </p:txBody>
      </p:sp>
      <p:sp>
        <p:nvSpPr>
          <p:cNvPr id="356" name="Google Shape;356;p39"/>
          <p:cNvSpPr/>
          <p:nvPr/>
        </p:nvSpPr>
        <p:spPr>
          <a:xfrm>
            <a:off x="3146675" y="2254175"/>
            <a:ext cx="604800" cy="6351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y</a:t>
            </a:r>
            <a:r>
              <a:rPr b="1" baseline="-25000" lang="en" sz="1800">
                <a:solidFill>
                  <a:schemeClr val="lt1"/>
                </a:solidFill>
              </a:rPr>
              <a:t>1</a:t>
            </a:r>
            <a:endParaRPr b="1" baseline="-25000" sz="1800">
              <a:solidFill>
                <a:schemeClr val="lt1"/>
              </a:solidFill>
            </a:endParaRPr>
          </a:p>
        </p:txBody>
      </p:sp>
      <p:sp>
        <p:nvSpPr>
          <p:cNvPr id="357" name="Google Shape;357;p39"/>
          <p:cNvSpPr/>
          <p:nvPr/>
        </p:nvSpPr>
        <p:spPr>
          <a:xfrm>
            <a:off x="2834525" y="3221063"/>
            <a:ext cx="1229100" cy="63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58" name="Google Shape;358;p39"/>
          <p:cNvCxnSpPr>
            <a:stCxn id="355" idx="0"/>
            <a:endCxn id="357" idx="2"/>
          </p:cNvCxnSpPr>
          <p:nvPr/>
        </p:nvCxnSpPr>
        <p:spPr>
          <a:xfrm rot="10800000">
            <a:off x="3449075" y="3856163"/>
            <a:ext cx="0" cy="331800"/>
          </a:xfrm>
          <a:prstGeom prst="straightConnector1">
            <a:avLst/>
          </a:prstGeom>
          <a:noFill/>
          <a:ln cap="flat" cmpd="sng" w="19050">
            <a:solidFill>
              <a:schemeClr val="dk2"/>
            </a:solidFill>
            <a:prstDash val="solid"/>
            <a:round/>
            <a:headEnd len="med" w="med" type="none"/>
            <a:tailEnd len="med" w="med" type="triangle"/>
          </a:ln>
        </p:spPr>
      </p:cxnSp>
      <p:cxnSp>
        <p:nvCxnSpPr>
          <p:cNvPr id="359" name="Google Shape;359;p39"/>
          <p:cNvCxnSpPr/>
          <p:nvPr/>
        </p:nvCxnSpPr>
        <p:spPr>
          <a:xfrm rot="10800000">
            <a:off x="3449075" y="2889288"/>
            <a:ext cx="0" cy="331800"/>
          </a:xfrm>
          <a:prstGeom prst="straightConnector1">
            <a:avLst/>
          </a:prstGeom>
          <a:noFill/>
          <a:ln cap="flat" cmpd="sng" w="19050">
            <a:solidFill>
              <a:schemeClr val="dk2"/>
            </a:solidFill>
            <a:prstDash val="solid"/>
            <a:round/>
            <a:headEnd len="med" w="med" type="none"/>
            <a:tailEnd len="med" w="med" type="triangle"/>
          </a:ln>
        </p:spPr>
      </p:cxnSp>
      <p:sp>
        <p:nvSpPr>
          <p:cNvPr id="360" name="Google Shape;360;p39"/>
          <p:cNvSpPr/>
          <p:nvPr/>
        </p:nvSpPr>
        <p:spPr>
          <a:xfrm>
            <a:off x="4688600" y="4187513"/>
            <a:ext cx="604800" cy="635100"/>
          </a:xfrm>
          <a:prstGeom prst="ellipse">
            <a:avLst/>
          </a:prstGeom>
          <a:solidFill>
            <a:srgbClr val="0097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x</a:t>
            </a:r>
            <a:r>
              <a:rPr b="1" baseline="-25000" lang="en" sz="1800">
                <a:solidFill>
                  <a:schemeClr val="lt1"/>
                </a:solidFill>
              </a:rPr>
              <a:t>2</a:t>
            </a:r>
            <a:endParaRPr b="1" baseline="-25000" sz="1800">
              <a:solidFill>
                <a:schemeClr val="lt1"/>
              </a:solidFill>
            </a:endParaRPr>
          </a:p>
        </p:txBody>
      </p:sp>
      <p:sp>
        <p:nvSpPr>
          <p:cNvPr id="361" name="Google Shape;361;p39"/>
          <p:cNvSpPr/>
          <p:nvPr/>
        </p:nvSpPr>
        <p:spPr>
          <a:xfrm>
            <a:off x="4688600" y="2253725"/>
            <a:ext cx="604800" cy="6351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y</a:t>
            </a:r>
            <a:r>
              <a:rPr b="1" baseline="-25000" lang="en" sz="1800">
                <a:solidFill>
                  <a:schemeClr val="lt1"/>
                </a:solidFill>
              </a:rPr>
              <a:t>2</a:t>
            </a:r>
            <a:endParaRPr b="1" baseline="-25000" sz="1800">
              <a:solidFill>
                <a:schemeClr val="lt1"/>
              </a:solidFill>
            </a:endParaRPr>
          </a:p>
        </p:txBody>
      </p:sp>
      <p:sp>
        <p:nvSpPr>
          <p:cNvPr id="362" name="Google Shape;362;p39"/>
          <p:cNvSpPr/>
          <p:nvPr/>
        </p:nvSpPr>
        <p:spPr>
          <a:xfrm>
            <a:off x="4376450" y="3220613"/>
            <a:ext cx="1229100" cy="63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63" name="Google Shape;363;p39"/>
          <p:cNvCxnSpPr>
            <a:stCxn id="360" idx="0"/>
            <a:endCxn id="362" idx="2"/>
          </p:cNvCxnSpPr>
          <p:nvPr/>
        </p:nvCxnSpPr>
        <p:spPr>
          <a:xfrm rot="10800000">
            <a:off x="4991000" y="3855713"/>
            <a:ext cx="0" cy="331800"/>
          </a:xfrm>
          <a:prstGeom prst="straightConnector1">
            <a:avLst/>
          </a:prstGeom>
          <a:noFill/>
          <a:ln cap="flat" cmpd="sng" w="19050">
            <a:solidFill>
              <a:schemeClr val="dk2"/>
            </a:solidFill>
            <a:prstDash val="solid"/>
            <a:round/>
            <a:headEnd len="med" w="med" type="none"/>
            <a:tailEnd len="med" w="med" type="triangle"/>
          </a:ln>
        </p:spPr>
      </p:cxnSp>
      <p:cxnSp>
        <p:nvCxnSpPr>
          <p:cNvPr id="364" name="Google Shape;364;p39"/>
          <p:cNvCxnSpPr/>
          <p:nvPr/>
        </p:nvCxnSpPr>
        <p:spPr>
          <a:xfrm rot="10800000">
            <a:off x="4991000" y="2888838"/>
            <a:ext cx="0" cy="331800"/>
          </a:xfrm>
          <a:prstGeom prst="straightConnector1">
            <a:avLst/>
          </a:prstGeom>
          <a:noFill/>
          <a:ln cap="flat" cmpd="sng" w="19050">
            <a:solidFill>
              <a:schemeClr val="dk2"/>
            </a:solidFill>
            <a:prstDash val="solid"/>
            <a:round/>
            <a:headEnd len="med" w="med" type="none"/>
            <a:tailEnd len="med" w="med" type="triangle"/>
          </a:ln>
        </p:spPr>
      </p:cxnSp>
      <p:sp>
        <p:nvSpPr>
          <p:cNvPr id="365" name="Google Shape;365;p39"/>
          <p:cNvSpPr/>
          <p:nvPr/>
        </p:nvSpPr>
        <p:spPr>
          <a:xfrm>
            <a:off x="6230525" y="4187513"/>
            <a:ext cx="604800" cy="635100"/>
          </a:xfrm>
          <a:prstGeom prst="ellipse">
            <a:avLst/>
          </a:prstGeom>
          <a:solidFill>
            <a:srgbClr val="0097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x</a:t>
            </a:r>
            <a:r>
              <a:rPr b="1" baseline="-25000" lang="en" sz="1800">
                <a:solidFill>
                  <a:schemeClr val="lt1"/>
                </a:solidFill>
              </a:rPr>
              <a:t>3</a:t>
            </a:r>
            <a:endParaRPr b="1" baseline="-25000" sz="1800">
              <a:solidFill>
                <a:schemeClr val="lt1"/>
              </a:solidFill>
            </a:endParaRPr>
          </a:p>
        </p:txBody>
      </p:sp>
      <p:sp>
        <p:nvSpPr>
          <p:cNvPr id="366" name="Google Shape;366;p39"/>
          <p:cNvSpPr/>
          <p:nvPr/>
        </p:nvSpPr>
        <p:spPr>
          <a:xfrm>
            <a:off x="6230525" y="2253725"/>
            <a:ext cx="604800" cy="6351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y</a:t>
            </a:r>
            <a:r>
              <a:rPr b="1" baseline="-25000" lang="en" sz="1800">
                <a:solidFill>
                  <a:schemeClr val="lt1"/>
                </a:solidFill>
              </a:rPr>
              <a:t>3</a:t>
            </a:r>
            <a:endParaRPr b="1" baseline="-25000" sz="1800">
              <a:solidFill>
                <a:schemeClr val="lt1"/>
              </a:solidFill>
            </a:endParaRPr>
          </a:p>
        </p:txBody>
      </p:sp>
      <p:sp>
        <p:nvSpPr>
          <p:cNvPr id="367" name="Google Shape;367;p39"/>
          <p:cNvSpPr/>
          <p:nvPr/>
        </p:nvSpPr>
        <p:spPr>
          <a:xfrm>
            <a:off x="5918375" y="3220613"/>
            <a:ext cx="1229100" cy="63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68" name="Google Shape;368;p39"/>
          <p:cNvCxnSpPr>
            <a:stCxn id="365" idx="0"/>
            <a:endCxn id="367" idx="2"/>
          </p:cNvCxnSpPr>
          <p:nvPr/>
        </p:nvCxnSpPr>
        <p:spPr>
          <a:xfrm rot="10800000">
            <a:off x="6532925" y="3855713"/>
            <a:ext cx="0" cy="331800"/>
          </a:xfrm>
          <a:prstGeom prst="straightConnector1">
            <a:avLst/>
          </a:prstGeom>
          <a:noFill/>
          <a:ln cap="flat" cmpd="sng" w="19050">
            <a:solidFill>
              <a:schemeClr val="dk2"/>
            </a:solidFill>
            <a:prstDash val="solid"/>
            <a:round/>
            <a:headEnd len="med" w="med" type="none"/>
            <a:tailEnd len="med" w="med" type="triangle"/>
          </a:ln>
        </p:spPr>
      </p:cxnSp>
      <p:cxnSp>
        <p:nvCxnSpPr>
          <p:cNvPr id="369" name="Google Shape;369;p39"/>
          <p:cNvCxnSpPr/>
          <p:nvPr/>
        </p:nvCxnSpPr>
        <p:spPr>
          <a:xfrm rot="10800000">
            <a:off x="6532925" y="2888838"/>
            <a:ext cx="0" cy="331800"/>
          </a:xfrm>
          <a:prstGeom prst="straightConnector1">
            <a:avLst/>
          </a:prstGeom>
          <a:noFill/>
          <a:ln cap="flat" cmpd="sng" w="19050">
            <a:solidFill>
              <a:schemeClr val="dk2"/>
            </a:solidFill>
            <a:prstDash val="solid"/>
            <a:round/>
            <a:headEnd len="med" w="med" type="none"/>
            <a:tailEnd len="med" w="med" type="triangle"/>
          </a:ln>
        </p:spPr>
      </p:cxnSp>
      <p:sp>
        <p:nvSpPr>
          <p:cNvPr id="370" name="Google Shape;370;p39"/>
          <p:cNvSpPr/>
          <p:nvPr/>
        </p:nvSpPr>
        <p:spPr>
          <a:xfrm>
            <a:off x="7772450" y="4187513"/>
            <a:ext cx="604800" cy="635100"/>
          </a:xfrm>
          <a:prstGeom prst="ellipse">
            <a:avLst/>
          </a:prstGeom>
          <a:solidFill>
            <a:srgbClr val="0097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x</a:t>
            </a:r>
            <a:r>
              <a:rPr b="1" baseline="-25000" lang="en" sz="1800">
                <a:solidFill>
                  <a:schemeClr val="lt1"/>
                </a:solidFill>
              </a:rPr>
              <a:t>4</a:t>
            </a:r>
            <a:endParaRPr b="1" baseline="-25000" sz="1800">
              <a:solidFill>
                <a:schemeClr val="lt1"/>
              </a:solidFill>
            </a:endParaRPr>
          </a:p>
        </p:txBody>
      </p:sp>
      <p:sp>
        <p:nvSpPr>
          <p:cNvPr id="371" name="Google Shape;371;p39"/>
          <p:cNvSpPr/>
          <p:nvPr/>
        </p:nvSpPr>
        <p:spPr>
          <a:xfrm>
            <a:off x="7772450" y="2253725"/>
            <a:ext cx="604800" cy="6351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y</a:t>
            </a:r>
            <a:r>
              <a:rPr b="1" baseline="-25000" lang="en" sz="1800">
                <a:solidFill>
                  <a:schemeClr val="lt1"/>
                </a:solidFill>
              </a:rPr>
              <a:t>4</a:t>
            </a:r>
            <a:endParaRPr b="1" baseline="-25000" sz="1800">
              <a:solidFill>
                <a:schemeClr val="lt1"/>
              </a:solidFill>
            </a:endParaRPr>
          </a:p>
        </p:txBody>
      </p:sp>
      <p:sp>
        <p:nvSpPr>
          <p:cNvPr id="372" name="Google Shape;372;p39"/>
          <p:cNvSpPr/>
          <p:nvPr/>
        </p:nvSpPr>
        <p:spPr>
          <a:xfrm>
            <a:off x="7460300" y="3220613"/>
            <a:ext cx="1229100" cy="63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73" name="Google Shape;373;p39"/>
          <p:cNvCxnSpPr>
            <a:stCxn id="370" idx="0"/>
            <a:endCxn id="372" idx="2"/>
          </p:cNvCxnSpPr>
          <p:nvPr/>
        </p:nvCxnSpPr>
        <p:spPr>
          <a:xfrm rot="10800000">
            <a:off x="8074850" y="3855713"/>
            <a:ext cx="0" cy="331800"/>
          </a:xfrm>
          <a:prstGeom prst="straightConnector1">
            <a:avLst/>
          </a:prstGeom>
          <a:noFill/>
          <a:ln cap="flat" cmpd="sng" w="19050">
            <a:solidFill>
              <a:schemeClr val="dk2"/>
            </a:solidFill>
            <a:prstDash val="solid"/>
            <a:round/>
            <a:headEnd len="med" w="med" type="none"/>
            <a:tailEnd len="med" w="med" type="triangle"/>
          </a:ln>
        </p:spPr>
      </p:cxnSp>
      <p:cxnSp>
        <p:nvCxnSpPr>
          <p:cNvPr id="374" name="Google Shape;374;p39"/>
          <p:cNvCxnSpPr/>
          <p:nvPr/>
        </p:nvCxnSpPr>
        <p:spPr>
          <a:xfrm rot="10800000">
            <a:off x="8074850" y="2888838"/>
            <a:ext cx="0" cy="331800"/>
          </a:xfrm>
          <a:prstGeom prst="straightConnector1">
            <a:avLst/>
          </a:prstGeom>
          <a:noFill/>
          <a:ln cap="flat" cmpd="sng" w="19050">
            <a:solidFill>
              <a:schemeClr val="dk2"/>
            </a:solidFill>
            <a:prstDash val="solid"/>
            <a:round/>
            <a:headEnd len="med" w="med" type="none"/>
            <a:tailEnd len="med" w="med" type="triangle"/>
          </a:ln>
        </p:spPr>
      </p:cxnSp>
      <p:cxnSp>
        <p:nvCxnSpPr>
          <p:cNvPr id="375" name="Google Shape;375;p39"/>
          <p:cNvCxnSpPr>
            <a:stCxn id="357" idx="3"/>
            <a:endCxn id="362" idx="1"/>
          </p:cNvCxnSpPr>
          <p:nvPr/>
        </p:nvCxnSpPr>
        <p:spPr>
          <a:xfrm flipH="1" rot="10800000">
            <a:off x="4063625" y="3538013"/>
            <a:ext cx="312900" cy="600"/>
          </a:xfrm>
          <a:prstGeom prst="straightConnector1">
            <a:avLst/>
          </a:prstGeom>
          <a:noFill/>
          <a:ln cap="flat" cmpd="sng" w="19050">
            <a:solidFill>
              <a:schemeClr val="dk2"/>
            </a:solidFill>
            <a:prstDash val="solid"/>
            <a:round/>
            <a:headEnd len="med" w="med" type="none"/>
            <a:tailEnd len="med" w="med" type="triangle"/>
          </a:ln>
        </p:spPr>
      </p:cxnSp>
      <p:cxnSp>
        <p:nvCxnSpPr>
          <p:cNvPr id="376" name="Google Shape;376;p39"/>
          <p:cNvCxnSpPr/>
          <p:nvPr/>
        </p:nvCxnSpPr>
        <p:spPr>
          <a:xfrm flipH="1" rot="10800000">
            <a:off x="5605513" y="3537863"/>
            <a:ext cx="312900" cy="600"/>
          </a:xfrm>
          <a:prstGeom prst="straightConnector1">
            <a:avLst/>
          </a:prstGeom>
          <a:noFill/>
          <a:ln cap="flat" cmpd="sng" w="19050">
            <a:solidFill>
              <a:schemeClr val="dk2"/>
            </a:solidFill>
            <a:prstDash val="solid"/>
            <a:round/>
            <a:headEnd len="med" w="med" type="none"/>
            <a:tailEnd len="med" w="med" type="triangle"/>
          </a:ln>
        </p:spPr>
      </p:cxnSp>
      <p:cxnSp>
        <p:nvCxnSpPr>
          <p:cNvPr id="377" name="Google Shape;377;p39"/>
          <p:cNvCxnSpPr/>
          <p:nvPr/>
        </p:nvCxnSpPr>
        <p:spPr>
          <a:xfrm flipH="1" rot="10800000">
            <a:off x="7147463" y="3537863"/>
            <a:ext cx="312900" cy="600"/>
          </a:xfrm>
          <a:prstGeom prst="straightConnector1">
            <a:avLst/>
          </a:prstGeom>
          <a:noFill/>
          <a:ln cap="flat" cmpd="sng" w="19050">
            <a:solidFill>
              <a:schemeClr val="dk2"/>
            </a:solidFill>
            <a:prstDash val="solid"/>
            <a:round/>
            <a:headEnd len="med" w="med" type="none"/>
            <a:tailEnd len="med" w="med" type="triangle"/>
          </a:ln>
        </p:spPr>
      </p:cxnSp>
      <p:sp>
        <p:nvSpPr>
          <p:cNvPr id="378" name="Google Shape;378;p39"/>
          <p:cNvSpPr txBox="1"/>
          <p:nvPr/>
        </p:nvSpPr>
        <p:spPr>
          <a:xfrm>
            <a:off x="4022788" y="3137675"/>
            <a:ext cx="39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a:t>
            </a:r>
            <a:r>
              <a:rPr baseline="-25000" lang="en"/>
              <a:t>1</a:t>
            </a:r>
            <a:endParaRPr baseline="-25000"/>
          </a:p>
        </p:txBody>
      </p:sp>
      <p:sp>
        <p:nvSpPr>
          <p:cNvPr id="379" name="Google Shape;379;p39"/>
          <p:cNvSpPr txBox="1"/>
          <p:nvPr/>
        </p:nvSpPr>
        <p:spPr>
          <a:xfrm>
            <a:off x="5564700" y="3137675"/>
            <a:ext cx="39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a:t>
            </a:r>
            <a:r>
              <a:rPr baseline="-25000" lang="en"/>
              <a:t>2</a:t>
            </a:r>
            <a:endParaRPr baseline="-25000"/>
          </a:p>
        </p:txBody>
      </p:sp>
      <p:sp>
        <p:nvSpPr>
          <p:cNvPr id="380" name="Google Shape;380;p39"/>
          <p:cNvSpPr txBox="1"/>
          <p:nvPr/>
        </p:nvSpPr>
        <p:spPr>
          <a:xfrm>
            <a:off x="7106638" y="3137675"/>
            <a:ext cx="39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a:t>
            </a:r>
            <a:r>
              <a:rPr baseline="-25000" lang="en"/>
              <a:t>3</a:t>
            </a:r>
            <a:endParaRPr baseline="-25000"/>
          </a:p>
        </p:txBody>
      </p:sp>
      <p:sp>
        <p:nvSpPr>
          <p:cNvPr id="381" name="Google Shape;381;p39"/>
          <p:cNvSpPr txBox="1"/>
          <p:nvPr/>
        </p:nvSpPr>
        <p:spPr>
          <a:xfrm>
            <a:off x="1786988" y="2972075"/>
            <a:ext cx="39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a:t>
            </a:r>
            <a:r>
              <a:rPr baseline="-25000" lang="en"/>
              <a:t>t</a:t>
            </a:r>
            <a:endParaRPr baseline="-25000"/>
          </a:p>
        </p:txBody>
      </p:sp>
      <p:sp>
        <p:nvSpPr>
          <p:cNvPr id="382" name="Google Shape;382;p39"/>
          <p:cNvSpPr txBox="1"/>
          <p:nvPr/>
        </p:nvSpPr>
        <p:spPr>
          <a:xfrm>
            <a:off x="1290508" y="4667825"/>
            <a:ext cx="138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Input vector</a:t>
            </a:r>
            <a:endParaRPr baseline="-25000"/>
          </a:p>
        </p:txBody>
      </p:sp>
      <p:sp>
        <p:nvSpPr>
          <p:cNvPr id="383" name="Google Shape;383;p39"/>
          <p:cNvSpPr txBox="1"/>
          <p:nvPr/>
        </p:nvSpPr>
        <p:spPr>
          <a:xfrm>
            <a:off x="1290508" y="2098800"/>
            <a:ext cx="138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Output vector</a:t>
            </a:r>
            <a:endParaRPr baseline="-25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0"/>
          <p:cNvSpPr txBox="1"/>
          <p:nvPr>
            <p:ph type="title"/>
          </p:nvPr>
        </p:nvSpPr>
        <p:spPr>
          <a:xfrm>
            <a:off x="311700" y="417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A “many-to-many” application of RNNs (machine translation)</a:t>
            </a:r>
            <a:endParaRPr>
              <a:latin typeface="Lora"/>
              <a:ea typeface="Lora"/>
              <a:cs typeface="Lora"/>
              <a:sym typeface="Lora"/>
            </a:endParaRPr>
          </a:p>
        </p:txBody>
      </p:sp>
      <p:pic>
        <p:nvPicPr>
          <p:cNvPr id="389" name="Google Shape;389;p40"/>
          <p:cNvPicPr preferRelativeResize="0"/>
          <p:nvPr/>
        </p:nvPicPr>
        <p:blipFill>
          <a:blip r:embed="rId3">
            <a:alphaModFix/>
          </a:blip>
          <a:stretch>
            <a:fillRect/>
          </a:stretch>
        </p:blipFill>
        <p:spPr>
          <a:xfrm>
            <a:off x="745750" y="1436550"/>
            <a:ext cx="7819999" cy="3554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1"/>
          <p:cNvSpPr txBox="1"/>
          <p:nvPr>
            <p:ph type="title"/>
          </p:nvPr>
        </p:nvSpPr>
        <p:spPr>
          <a:xfrm>
            <a:off x="311700" y="308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RNN encoders for complex tasks (question answering)</a:t>
            </a:r>
            <a:endParaRPr>
              <a:latin typeface="Lora"/>
              <a:ea typeface="Lora"/>
              <a:cs typeface="Lora"/>
              <a:sym typeface="Lora"/>
            </a:endParaRPr>
          </a:p>
        </p:txBody>
      </p:sp>
      <p:pic>
        <p:nvPicPr>
          <p:cNvPr id="395" name="Google Shape;395;p41"/>
          <p:cNvPicPr preferRelativeResize="0"/>
          <p:nvPr/>
        </p:nvPicPr>
        <p:blipFill rotWithShape="1">
          <a:blip r:embed="rId3">
            <a:alphaModFix/>
          </a:blip>
          <a:srcRect b="0" l="13502" r="0" t="0"/>
          <a:stretch/>
        </p:blipFill>
        <p:spPr>
          <a:xfrm>
            <a:off x="2279749" y="1357400"/>
            <a:ext cx="6426274" cy="3536250"/>
          </a:xfrm>
          <a:prstGeom prst="rect">
            <a:avLst/>
          </a:prstGeom>
          <a:noFill/>
          <a:ln>
            <a:noFill/>
          </a:ln>
        </p:spPr>
      </p:pic>
      <p:sp>
        <p:nvSpPr>
          <p:cNvPr id="396" name="Google Shape;396;p41"/>
          <p:cNvSpPr/>
          <p:nvPr/>
        </p:nvSpPr>
        <p:spPr>
          <a:xfrm>
            <a:off x="1998700" y="1155500"/>
            <a:ext cx="2326500" cy="1717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2"/>
          <p:cNvSpPr txBox="1"/>
          <p:nvPr>
            <p:ph type="title"/>
          </p:nvPr>
        </p:nvSpPr>
        <p:spPr>
          <a:xfrm>
            <a:off x="149975" y="280450"/>
            <a:ext cx="9411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latin typeface="Lora"/>
                <a:ea typeface="Lora"/>
                <a:cs typeface="Lora"/>
                <a:sym typeface="Lora"/>
              </a:rPr>
              <a:t>A “many-to-one” application of RNNs (sentiment classification)</a:t>
            </a:r>
            <a:endParaRPr sz="2300">
              <a:latin typeface="Lora"/>
              <a:ea typeface="Lora"/>
              <a:cs typeface="Lora"/>
              <a:sym typeface="Lora"/>
            </a:endParaRPr>
          </a:p>
        </p:txBody>
      </p:sp>
      <p:pic>
        <p:nvPicPr>
          <p:cNvPr id="402" name="Google Shape;402;p42"/>
          <p:cNvPicPr preferRelativeResize="0"/>
          <p:nvPr/>
        </p:nvPicPr>
        <p:blipFill>
          <a:blip r:embed="rId3">
            <a:alphaModFix/>
          </a:blip>
          <a:stretch>
            <a:fillRect/>
          </a:stretch>
        </p:blipFill>
        <p:spPr>
          <a:xfrm>
            <a:off x="673575" y="2686776"/>
            <a:ext cx="7198026" cy="2250100"/>
          </a:xfrm>
          <a:prstGeom prst="rect">
            <a:avLst/>
          </a:prstGeom>
          <a:noFill/>
          <a:ln>
            <a:noFill/>
          </a:ln>
        </p:spPr>
      </p:pic>
      <p:pic>
        <p:nvPicPr>
          <p:cNvPr id="403" name="Google Shape;403;p42"/>
          <p:cNvPicPr preferRelativeResize="0"/>
          <p:nvPr/>
        </p:nvPicPr>
        <p:blipFill>
          <a:blip r:embed="rId4">
            <a:alphaModFix/>
          </a:blip>
          <a:stretch>
            <a:fillRect/>
          </a:stretch>
        </p:blipFill>
        <p:spPr>
          <a:xfrm>
            <a:off x="6685350" y="790400"/>
            <a:ext cx="1020325" cy="1896375"/>
          </a:xfrm>
          <a:prstGeom prst="rect">
            <a:avLst/>
          </a:prstGeom>
          <a:noFill/>
          <a:ln>
            <a:noFill/>
          </a:ln>
        </p:spPr>
      </p:pic>
      <p:cxnSp>
        <p:nvCxnSpPr>
          <p:cNvPr id="404" name="Google Shape;404;p42"/>
          <p:cNvCxnSpPr/>
          <p:nvPr/>
        </p:nvCxnSpPr>
        <p:spPr>
          <a:xfrm flipH="1" rot="10800000">
            <a:off x="7192063" y="2484925"/>
            <a:ext cx="6900" cy="427800"/>
          </a:xfrm>
          <a:prstGeom prst="straightConnector1">
            <a:avLst/>
          </a:prstGeom>
          <a:noFill/>
          <a:ln cap="flat" cmpd="sng" w="19050">
            <a:solidFill>
              <a:srgbClr val="980000"/>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69375" y="232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Exercise</a:t>
            </a:r>
            <a:endParaRPr>
              <a:latin typeface="Lora"/>
              <a:ea typeface="Lora"/>
              <a:cs typeface="Lora"/>
              <a:sym typeface="Lora"/>
            </a:endParaRPr>
          </a:p>
        </p:txBody>
      </p:sp>
      <p:sp>
        <p:nvSpPr>
          <p:cNvPr id="74" name="Google Shape;74;p16"/>
          <p:cNvSpPr txBox="1"/>
          <p:nvPr>
            <p:ph idx="1" type="body"/>
          </p:nvPr>
        </p:nvSpPr>
        <p:spPr>
          <a:xfrm>
            <a:off x="369375" y="840750"/>
            <a:ext cx="8520600" cy="4194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600">
                <a:latin typeface="Lora"/>
                <a:ea typeface="Lora"/>
                <a:cs typeface="Lora"/>
                <a:sym typeface="Lora"/>
              </a:rPr>
              <a:t>Try to work out answers to the following </a:t>
            </a:r>
            <a:r>
              <a:rPr lang="en" sz="1600">
                <a:latin typeface="Lora"/>
                <a:ea typeface="Lora"/>
                <a:cs typeface="Lora"/>
                <a:sym typeface="Lora"/>
              </a:rPr>
              <a:t>questions</a:t>
            </a:r>
            <a:r>
              <a:rPr lang="en" sz="1600">
                <a:latin typeface="Lora"/>
                <a:ea typeface="Lora"/>
                <a:cs typeface="Lora"/>
                <a:sym typeface="Lora"/>
              </a:rPr>
              <a:t> in pairs (note down things you realize you don’t understand as you discuss). You can refer back to your notes, slides, or to the worldwide web.</a:t>
            </a:r>
            <a:endParaRPr sz="16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314960" lvl="0" marL="457200" rtl="0" algn="l">
              <a:spcBef>
                <a:spcPts val="0"/>
              </a:spcBef>
              <a:spcAft>
                <a:spcPts val="0"/>
              </a:spcAft>
              <a:buSzPct val="100000"/>
              <a:buFont typeface="Lora"/>
              <a:buAutoNum type="arabicPeriod"/>
            </a:pPr>
            <a:r>
              <a:rPr lang="en" sz="1600">
                <a:latin typeface="Lora"/>
                <a:ea typeface="Lora"/>
                <a:cs typeface="Lora"/>
                <a:sym typeface="Lora"/>
              </a:rPr>
              <a:t>What is </a:t>
            </a:r>
            <a:r>
              <a:rPr b="1" lang="en" sz="1600">
                <a:latin typeface="Lora"/>
                <a:ea typeface="Lora"/>
                <a:cs typeface="Lora"/>
                <a:sym typeface="Lora"/>
              </a:rPr>
              <a:t>distributional semantics</a:t>
            </a:r>
            <a:r>
              <a:rPr lang="en" sz="1600">
                <a:latin typeface="Lora"/>
                <a:ea typeface="Lora"/>
                <a:cs typeface="Lora"/>
                <a:sym typeface="Lora"/>
              </a:rPr>
              <a:t>? Why is it a good theory of meaning for computational linguistics and natural language processing? What is it </a:t>
            </a:r>
            <a:r>
              <a:rPr i="1" lang="en" sz="1600">
                <a:latin typeface="Lora"/>
                <a:ea typeface="Lora"/>
                <a:cs typeface="Lora"/>
                <a:sym typeface="Lora"/>
              </a:rPr>
              <a:t>not </a:t>
            </a:r>
            <a:r>
              <a:rPr lang="en" sz="1600">
                <a:latin typeface="Lora"/>
                <a:ea typeface="Lora"/>
                <a:cs typeface="Lora"/>
                <a:sym typeface="Lora"/>
              </a:rPr>
              <a:t>good for?</a:t>
            </a:r>
            <a:endParaRPr sz="16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314960" lvl="0" marL="457200" rtl="0" algn="l">
              <a:spcBef>
                <a:spcPts val="0"/>
              </a:spcBef>
              <a:spcAft>
                <a:spcPts val="0"/>
              </a:spcAft>
              <a:buSzPct val="100000"/>
              <a:buFont typeface="Lora"/>
              <a:buAutoNum type="arabicPeriod"/>
            </a:pPr>
            <a:r>
              <a:rPr lang="en" sz="1600">
                <a:latin typeface="Lora"/>
                <a:ea typeface="Lora"/>
                <a:cs typeface="Lora"/>
                <a:sym typeface="Lora"/>
              </a:rPr>
              <a:t>What are differences and commonalities between </a:t>
            </a:r>
            <a:r>
              <a:rPr b="1" lang="en" sz="1600">
                <a:latin typeface="Lora"/>
                <a:ea typeface="Lora"/>
                <a:cs typeface="Lora"/>
                <a:sym typeface="Lora"/>
              </a:rPr>
              <a:t>count-based</a:t>
            </a:r>
            <a:r>
              <a:rPr lang="en" sz="1600">
                <a:latin typeface="Lora"/>
                <a:ea typeface="Lora"/>
                <a:cs typeface="Lora"/>
                <a:sym typeface="Lora"/>
              </a:rPr>
              <a:t> and </a:t>
            </a:r>
            <a:r>
              <a:rPr b="1" lang="en" sz="1600">
                <a:latin typeface="Lora"/>
                <a:ea typeface="Lora"/>
                <a:cs typeface="Lora"/>
                <a:sym typeface="Lora"/>
              </a:rPr>
              <a:t>predictive</a:t>
            </a:r>
            <a:r>
              <a:rPr lang="en" sz="1600">
                <a:latin typeface="Lora"/>
                <a:ea typeface="Lora"/>
                <a:cs typeface="Lora"/>
                <a:sym typeface="Lora"/>
              </a:rPr>
              <a:t> approaches to meaning representation? What are the advantages and disadvantages of each?</a:t>
            </a:r>
            <a:endParaRPr sz="16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314960" lvl="0" marL="457200" rtl="0" algn="l">
              <a:spcBef>
                <a:spcPts val="0"/>
              </a:spcBef>
              <a:spcAft>
                <a:spcPts val="0"/>
              </a:spcAft>
              <a:buSzPct val="100000"/>
              <a:buFont typeface="Lora"/>
              <a:buAutoNum type="arabicPeriod"/>
            </a:pPr>
            <a:r>
              <a:rPr lang="en" sz="1600">
                <a:latin typeface="Lora"/>
                <a:ea typeface="Lora"/>
                <a:cs typeface="Lora"/>
                <a:sym typeface="Lora"/>
              </a:rPr>
              <a:t>What is </a:t>
            </a:r>
            <a:r>
              <a:rPr b="1" lang="en" sz="1600">
                <a:latin typeface="Lora"/>
                <a:ea typeface="Lora"/>
                <a:cs typeface="Lora"/>
                <a:sym typeface="Lora"/>
              </a:rPr>
              <a:t>word2vec</a:t>
            </a:r>
            <a:r>
              <a:rPr lang="en" sz="1600">
                <a:latin typeface="Lora"/>
                <a:ea typeface="Lora"/>
                <a:cs typeface="Lora"/>
                <a:sym typeface="Lora"/>
              </a:rPr>
              <a:t>? What is </a:t>
            </a:r>
            <a:r>
              <a:rPr b="1" lang="en" sz="1600">
                <a:latin typeface="Lora"/>
                <a:ea typeface="Lora"/>
                <a:cs typeface="Lora"/>
                <a:sym typeface="Lora"/>
              </a:rPr>
              <a:t>skipgram with negative sampling (SGNS)</a:t>
            </a:r>
            <a:r>
              <a:rPr lang="en" sz="1600">
                <a:latin typeface="Lora"/>
                <a:ea typeface="Lora"/>
                <a:cs typeface="Lora"/>
                <a:sym typeface="Lora"/>
              </a:rPr>
              <a:t>? Why is it a convenient way to train a word2vec model?</a:t>
            </a:r>
            <a:endParaRPr sz="16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314960" lvl="0" marL="457200" rtl="0" algn="l">
              <a:spcBef>
                <a:spcPts val="0"/>
              </a:spcBef>
              <a:spcAft>
                <a:spcPts val="0"/>
              </a:spcAft>
              <a:buSzPct val="100000"/>
              <a:buFont typeface="Lora"/>
              <a:buAutoNum type="arabicPeriod"/>
            </a:pPr>
            <a:r>
              <a:rPr lang="en" sz="1600">
                <a:latin typeface="Lora"/>
                <a:ea typeface="Lora"/>
                <a:cs typeface="Lora"/>
                <a:sym typeface="Lora"/>
              </a:rPr>
              <a:t>What is an </a:t>
            </a:r>
            <a:r>
              <a:rPr b="1" lang="en" sz="1600">
                <a:latin typeface="Lora"/>
                <a:ea typeface="Lora"/>
                <a:cs typeface="Lora"/>
                <a:sym typeface="Lora"/>
              </a:rPr>
              <a:t>activation function</a:t>
            </a:r>
            <a:r>
              <a:rPr lang="en" sz="1600">
                <a:latin typeface="Lora"/>
                <a:ea typeface="Lora"/>
                <a:cs typeface="Lora"/>
                <a:sym typeface="Lora"/>
              </a:rPr>
              <a:t>, and what is its purpose in a neural network? Can you name two activation functions and briefly describe them?</a:t>
            </a:r>
            <a:endParaRPr sz="16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314960" lvl="0" marL="457200" rtl="0" algn="l">
              <a:spcBef>
                <a:spcPts val="0"/>
              </a:spcBef>
              <a:spcAft>
                <a:spcPts val="0"/>
              </a:spcAft>
              <a:buSzPct val="100000"/>
              <a:buFont typeface="Lora"/>
              <a:buAutoNum type="arabicPeriod"/>
            </a:pPr>
            <a:r>
              <a:rPr lang="en" sz="1600">
                <a:latin typeface="Lora"/>
                <a:ea typeface="Lora"/>
                <a:cs typeface="Lora"/>
                <a:sym typeface="Lora"/>
              </a:rPr>
              <a:t>What is </a:t>
            </a:r>
            <a:r>
              <a:rPr b="1" lang="en" sz="1600">
                <a:latin typeface="Lora"/>
                <a:ea typeface="Lora"/>
                <a:cs typeface="Lora"/>
                <a:sym typeface="Lora"/>
              </a:rPr>
              <a:t>gradient descent</a:t>
            </a:r>
            <a:r>
              <a:rPr lang="en" sz="1600">
                <a:latin typeface="Lora"/>
                <a:ea typeface="Lora"/>
                <a:cs typeface="Lora"/>
                <a:sym typeface="Lora"/>
              </a:rPr>
              <a:t>, and what is its purpose? How does it relate to the notion of </a:t>
            </a:r>
            <a:r>
              <a:rPr b="1" lang="en" sz="1600">
                <a:latin typeface="Lora"/>
                <a:ea typeface="Lora"/>
                <a:cs typeface="Lora"/>
                <a:sym typeface="Lora"/>
              </a:rPr>
              <a:t>backpropagation</a:t>
            </a:r>
            <a:r>
              <a:rPr lang="en" sz="1600">
                <a:latin typeface="Lora"/>
                <a:ea typeface="Lora"/>
                <a:cs typeface="Lora"/>
                <a:sym typeface="Lora"/>
              </a:rPr>
              <a:t>?</a:t>
            </a:r>
            <a:endParaRPr sz="16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314960" lvl="0" marL="457200" rtl="0" algn="l">
              <a:spcBef>
                <a:spcPts val="0"/>
              </a:spcBef>
              <a:spcAft>
                <a:spcPts val="0"/>
              </a:spcAft>
              <a:buSzPct val="100000"/>
              <a:buFont typeface="Lora"/>
              <a:buAutoNum type="arabicPeriod"/>
            </a:pPr>
            <a:r>
              <a:rPr lang="en" sz="1600">
                <a:latin typeface="Lora"/>
                <a:ea typeface="Lora"/>
                <a:cs typeface="Lora"/>
                <a:sym typeface="Lora"/>
              </a:rPr>
              <a:t>What is a </a:t>
            </a:r>
            <a:r>
              <a:rPr b="1" lang="en" sz="1600">
                <a:latin typeface="Lora"/>
                <a:ea typeface="Lora"/>
                <a:cs typeface="Lora"/>
                <a:sym typeface="Lora"/>
              </a:rPr>
              <a:t>feedforward </a:t>
            </a:r>
            <a:r>
              <a:rPr lang="en" sz="1600">
                <a:latin typeface="Lora"/>
                <a:ea typeface="Lora"/>
                <a:cs typeface="Lora"/>
                <a:sym typeface="Lora"/>
              </a:rPr>
              <a:t>or </a:t>
            </a:r>
            <a:r>
              <a:rPr b="1" lang="en" sz="1600">
                <a:latin typeface="Lora"/>
                <a:ea typeface="Lora"/>
                <a:cs typeface="Lora"/>
                <a:sym typeface="Lora"/>
              </a:rPr>
              <a:t>fully-connected neural network</a:t>
            </a:r>
            <a:r>
              <a:rPr lang="en" sz="1600">
                <a:latin typeface="Lora"/>
                <a:ea typeface="Lora"/>
                <a:cs typeface="Lora"/>
                <a:sym typeface="Lora"/>
              </a:rPr>
              <a:t>? Can you describe a linguistic application of this kind of network, and how language can be represented in the input layer?</a:t>
            </a:r>
            <a:endParaRPr sz="1600">
              <a:latin typeface="Lora"/>
              <a:ea typeface="Lora"/>
              <a:cs typeface="Lora"/>
              <a:sym typeface="Lor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3"/>
          <p:cNvSpPr txBox="1"/>
          <p:nvPr>
            <p:ph type="title"/>
          </p:nvPr>
        </p:nvSpPr>
        <p:spPr>
          <a:xfrm>
            <a:off x="311700" y="220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Computing the loss</a:t>
            </a:r>
            <a:endParaRPr i="1">
              <a:latin typeface="Lora"/>
              <a:ea typeface="Lora"/>
              <a:cs typeface="Lora"/>
              <a:sym typeface="Lora"/>
            </a:endParaRPr>
          </a:p>
        </p:txBody>
      </p:sp>
      <p:sp>
        <p:nvSpPr>
          <p:cNvPr id="410" name="Google Shape;410;p43"/>
          <p:cNvSpPr/>
          <p:nvPr/>
        </p:nvSpPr>
        <p:spPr>
          <a:xfrm>
            <a:off x="1093250" y="4025813"/>
            <a:ext cx="604800" cy="635100"/>
          </a:xfrm>
          <a:prstGeom prst="ellipse">
            <a:avLst/>
          </a:prstGeom>
          <a:solidFill>
            <a:srgbClr val="0097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x</a:t>
            </a:r>
            <a:r>
              <a:rPr b="1" baseline="-25000" lang="en" sz="1800">
                <a:solidFill>
                  <a:schemeClr val="lt1"/>
                </a:solidFill>
              </a:rPr>
              <a:t>1</a:t>
            </a:r>
            <a:endParaRPr b="1" baseline="-25000" sz="1800">
              <a:solidFill>
                <a:schemeClr val="lt1"/>
              </a:solidFill>
            </a:endParaRPr>
          </a:p>
        </p:txBody>
      </p:sp>
      <p:sp>
        <p:nvSpPr>
          <p:cNvPr id="411" name="Google Shape;411;p43"/>
          <p:cNvSpPr/>
          <p:nvPr/>
        </p:nvSpPr>
        <p:spPr>
          <a:xfrm>
            <a:off x="1093250" y="2092025"/>
            <a:ext cx="604800" cy="6351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y</a:t>
            </a:r>
            <a:r>
              <a:rPr b="1" baseline="-25000" lang="en" sz="1800">
                <a:solidFill>
                  <a:schemeClr val="lt1"/>
                </a:solidFill>
              </a:rPr>
              <a:t>1</a:t>
            </a:r>
            <a:endParaRPr b="1" baseline="-25000" sz="1800">
              <a:solidFill>
                <a:schemeClr val="lt1"/>
              </a:solidFill>
            </a:endParaRPr>
          </a:p>
        </p:txBody>
      </p:sp>
      <p:sp>
        <p:nvSpPr>
          <p:cNvPr id="412" name="Google Shape;412;p43"/>
          <p:cNvSpPr/>
          <p:nvPr/>
        </p:nvSpPr>
        <p:spPr>
          <a:xfrm>
            <a:off x="781100" y="3058913"/>
            <a:ext cx="1229100" cy="63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3" name="Google Shape;413;p43"/>
          <p:cNvSpPr/>
          <p:nvPr/>
        </p:nvSpPr>
        <p:spPr>
          <a:xfrm>
            <a:off x="3249700" y="4025363"/>
            <a:ext cx="604800" cy="635100"/>
          </a:xfrm>
          <a:prstGeom prst="ellipse">
            <a:avLst/>
          </a:prstGeom>
          <a:solidFill>
            <a:srgbClr val="0097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x</a:t>
            </a:r>
            <a:r>
              <a:rPr b="1" baseline="-25000" lang="en" sz="1800">
                <a:solidFill>
                  <a:schemeClr val="lt1"/>
                </a:solidFill>
              </a:rPr>
              <a:t>2</a:t>
            </a:r>
            <a:endParaRPr b="1" baseline="-25000" sz="1800">
              <a:solidFill>
                <a:schemeClr val="lt1"/>
              </a:solidFill>
            </a:endParaRPr>
          </a:p>
        </p:txBody>
      </p:sp>
      <p:sp>
        <p:nvSpPr>
          <p:cNvPr id="414" name="Google Shape;414;p43"/>
          <p:cNvSpPr/>
          <p:nvPr/>
        </p:nvSpPr>
        <p:spPr>
          <a:xfrm>
            <a:off x="3249700" y="2091575"/>
            <a:ext cx="604800" cy="6351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y</a:t>
            </a:r>
            <a:r>
              <a:rPr b="1" baseline="-25000" lang="en" sz="1800">
                <a:solidFill>
                  <a:schemeClr val="lt1"/>
                </a:solidFill>
              </a:rPr>
              <a:t>2</a:t>
            </a:r>
            <a:endParaRPr b="1" baseline="-25000" sz="1800">
              <a:solidFill>
                <a:schemeClr val="lt1"/>
              </a:solidFill>
            </a:endParaRPr>
          </a:p>
        </p:txBody>
      </p:sp>
      <p:sp>
        <p:nvSpPr>
          <p:cNvPr id="415" name="Google Shape;415;p43"/>
          <p:cNvSpPr/>
          <p:nvPr/>
        </p:nvSpPr>
        <p:spPr>
          <a:xfrm>
            <a:off x="2937550" y="3058463"/>
            <a:ext cx="1229100" cy="63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16" name="Google Shape;416;p43"/>
          <p:cNvCxnSpPr>
            <a:stCxn id="413" idx="0"/>
            <a:endCxn id="415" idx="2"/>
          </p:cNvCxnSpPr>
          <p:nvPr/>
        </p:nvCxnSpPr>
        <p:spPr>
          <a:xfrm rot="10800000">
            <a:off x="3552100" y="3693563"/>
            <a:ext cx="0" cy="331800"/>
          </a:xfrm>
          <a:prstGeom prst="straightConnector1">
            <a:avLst/>
          </a:prstGeom>
          <a:noFill/>
          <a:ln cap="flat" cmpd="sng" w="19050">
            <a:solidFill>
              <a:schemeClr val="dk2"/>
            </a:solidFill>
            <a:prstDash val="solid"/>
            <a:round/>
            <a:headEnd len="med" w="med" type="none"/>
            <a:tailEnd len="med" w="med" type="triangle"/>
          </a:ln>
        </p:spPr>
      </p:cxnSp>
      <p:cxnSp>
        <p:nvCxnSpPr>
          <p:cNvPr id="417" name="Google Shape;417;p43"/>
          <p:cNvCxnSpPr/>
          <p:nvPr/>
        </p:nvCxnSpPr>
        <p:spPr>
          <a:xfrm rot="10800000">
            <a:off x="3552100" y="2726688"/>
            <a:ext cx="0" cy="331800"/>
          </a:xfrm>
          <a:prstGeom prst="straightConnector1">
            <a:avLst/>
          </a:prstGeom>
          <a:noFill/>
          <a:ln cap="flat" cmpd="sng" w="19050">
            <a:solidFill>
              <a:schemeClr val="dk2"/>
            </a:solidFill>
            <a:prstDash val="solid"/>
            <a:round/>
            <a:headEnd len="med" w="med" type="none"/>
            <a:tailEnd len="med" w="med" type="triangle"/>
          </a:ln>
        </p:spPr>
      </p:cxnSp>
      <p:sp>
        <p:nvSpPr>
          <p:cNvPr id="418" name="Google Shape;418;p43"/>
          <p:cNvSpPr/>
          <p:nvPr/>
        </p:nvSpPr>
        <p:spPr>
          <a:xfrm>
            <a:off x="5338788" y="4025813"/>
            <a:ext cx="604800" cy="635100"/>
          </a:xfrm>
          <a:prstGeom prst="ellipse">
            <a:avLst/>
          </a:prstGeom>
          <a:solidFill>
            <a:srgbClr val="0097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x</a:t>
            </a:r>
            <a:r>
              <a:rPr b="1" baseline="-25000" lang="en" sz="1800">
                <a:solidFill>
                  <a:schemeClr val="lt1"/>
                </a:solidFill>
              </a:rPr>
              <a:t>3</a:t>
            </a:r>
            <a:endParaRPr b="1" baseline="-25000" sz="1800">
              <a:solidFill>
                <a:schemeClr val="lt1"/>
              </a:solidFill>
            </a:endParaRPr>
          </a:p>
        </p:txBody>
      </p:sp>
      <p:sp>
        <p:nvSpPr>
          <p:cNvPr id="419" name="Google Shape;419;p43"/>
          <p:cNvSpPr/>
          <p:nvPr/>
        </p:nvSpPr>
        <p:spPr>
          <a:xfrm>
            <a:off x="5338788" y="2092025"/>
            <a:ext cx="604800" cy="6351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y</a:t>
            </a:r>
            <a:r>
              <a:rPr b="1" baseline="-25000" lang="en" sz="1800">
                <a:solidFill>
                  <a:schemeClr val="lt1"/>
                </a:solidFill>
              </a:rPr>
              <a:t>3</a:t>
            </a:r>
            <a:endParaRPr b="1" baseline="-25000" sz="1800">
              <a:solidFill>
                <a:schemeClr val="lt1"/>
              </a:solidFill>
            </a:endParaRPr>
          </a:p>
        </p:txBody>
      </p:sp>
      <p:sp>
        <p:nvSpPr>
          <p:cNvPr id="420" name="Google Shape;420;p43"/>
          <p:cNvSpPr/>
          <p:nvPr/>
        </p:nvSpPr>
        <p:spPr>
          <a:xfrm>
            <a:off x="5026638" y="3058913"/>
            <a:ext cx="1229100" cy="63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21" name="Google Shape;421;p43"/>
          <p:cNvCxnSpPr>
            <a:stCxn id="418" idx="0"/>
            <a:endCxn id="420" idx="2"/>
          </p:cNvCxnSpPr>
          <p:nvPr/>
        </p:nvCxnSpPr>
        <p:spPr>
          <a:xfrm rot="10800000">
            <a:off x="5641188" y="3694013"/>
            <a:ext cx="0" cy="331800"/>
          </a:xfrm>
          <a:prstGeom prst="straightConnector1">
            <a:avLst/>
          </a:prstGeom>
          <a:noFill/>
          <a:ln cap="flat" cmpd="sng" w="19050">
            <a:solidFill>
              <a:schemeClr val="dk2"/>
            </a:solidFill>
            <a:prstDash val="solid"/>
            <a:round/>
            <a:headEnd len="med" w="med" type="none"/>
            <a:tailEnd len="med" w="med" type="triangle"/>
          </a:ln>
        </p:spPr>
      </p:cxnSp>
      <p:cxnSp>
        <p:nvCxnSpPr>
          <p:cNvPr id="422" name="Google Shape;422;p43"/>
          <p:cNvCxnSpPr/>
          <p:nvPr/>
        </p:nvCxnSpPr>
        <p:spPr>
          <a:xfrm rot="10800000">
            <a:off x="5641188" y="2727138"/>
            <a:ext cx="0" cy="331800"/>
          </a:xfrm>
          <a:prstGeom prst="straightConnector1">
            <a:avLst/>
          </a:prstGeom>
          <a:noFill/>
          <a:ln cap="flat" cmpd="sng" w="19050">
            <a:solidFill>
              <a:schemeClr val="dk2"/>
            </a:solidFill>
            <a:prstDash val="solid"/>
            <a:round/>
            <a:headEnd len="med" w="med" type="none"/>
            <a:tailEnd len="med" w="med" type="triangle"/>
          </a:ln>
        </p:spPr>
      </p:cxnSp>
      <p:sp>
        <p:nvSpPr>
          <p:cNvPr id="423" name="Google Shape;423;p43"/>
          <p:cNvSpPr/>
          <p:nvPr/>
        </p:nvSpPr>
        <p:spPr>
          <a:xfrm>
            <a:off x="7427900" y="4025363"/>
            <a:ext cx="604800" cy="635100"/>
          </a:xfrm>
          <a:prstGeom prst="ellipse">
            <a:avLst/>
          </a:prstGeom>
          <a:solidFill>
            <a:srgbClr val="0097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x</a:t>
            </a:r>
            <a:r>
              <a:rPr b="1" baseline="-25000" lang="en" sz="1800">
                <a:solidFill>
                  <a:schemeClr val="lt1"/>
                </a:solidFill>
              </a:rPr>
              <a:t>4</a:t>
            </a:r>
            <a:endParaRPr b="1" baseline="-25000" sz="1800">
              <a:solidFill>
                <a:schemeClr val="lt1"/>
              </a:solidFill>
            </a:endParaRPr>
          </a:p>
        </p:txBody>
      </p:sp>
      <p:sp>
        <p:nvSpPr>
          <p:cNvPr id="424" name="Google Shape;424;p43"/>
          <p:cNvSpPr/>
          <p:nvPr/>
        </p:nvSpPr>
        <p:spPr>
          <a:xfrm>
            <a:off x="7427900" y="2091575"/>
            <a:ext cx="604800" cy="6351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y</a:t>
            </a:r>
            <a:r>
              <a:rPr b="1" baseline="-25000" lang="en" sz="1800">
                <a:solidFill>
                  <a:schemeClr val="lt1"/>
                </a:solidFill>
              </a:rPr>
              <a:t>4</a:t>
            </a:r>
            <a:endParaRPr b="1" baseline="-25000" sz="1800">
              <a:solidFill>
                <a:schemeClr val="lt1"/>
              </a:solidFill>
            </a:endParaRPr>
          </a:p>
        </p:txBody>
      </p:sp>
      <p:sp>
        <p:nvSpPr>
          <p:cNvPr id="425" name="Google Shape;425;p43"/>
          <p:cNvSpPr/>
          <p:nvPr/>
        </p:nvSpPr>
        <p:spPr>
          <a:xfrm>
            <a:off x="7115750" y="3058463"/>
            <a:ext cx="1229100" cy="63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26" name="Google Shape;426;p43"/>
          <p:cNvCxnSpPr>
            <a:stCxn id="423" idx="0"/>
            <a:endCxn id="425" idx="2"/>
          </p:cNvCxnSpPr>
          <p:nvPr/>
        </p:nvCxnSpPr>
        <p:spPr>
          <a:xfrm rot="10800000">
            <a:off x="7730300" y="3693563"/>
            <a:ext cx="0" cy="331800"/>
          </a:xfrm>
          <a:prstGeom prst="straightConnector1">
            <a:avLst/>
          </a:prstGeom>
          <a:noFill/>
          <a:ln cap="flat" cmpd="sng" w="19050">
            <a:solidFill>
              <a:schemeClr val="dk2"/>
            </a:solidFill>
            <a:prstDash val="solid"/>
            <a:round/>
            <a:headEnd len="med" w="med" type="none"/>
            <a:tailEnd len="med" w="med" type="triangle"/>
          </a:ln>
        </p:spPr>
      </p:cxnSp>
      <p:cxnSp>
        <p:nvCxnSpPr>
          <p:cNvPr id="427" name="Google Shape;427;p43"/>
          <p:cNvCxnSpPr/>
          <p:nvPr/>
        </p:nvCxnSpPr>
        <p:spPr>
          <a:xfrm rot="10800000">
            <a:off x="7730300" y="2726688"/>
            <a:ext cx="0" cy="331800"/>
          </a:xfrm>
          <a:prstGeom prst="straightConnector1">
            <a:avLst/>
          </a:prstGeom>
          <a:noFill/>
          <a:ln cap="flat" cmpd="sng" w="19050">
            <a:solidFill>
              <a:schemeClr val="dk2"/>
            </a:solidFill>
            <a:prstDash val="solid"/>
            <a:round/>
            <a:headEnd len="med" w="med" type="none"/>
            <a:tailEnd len="med" w="med" type="triangle"/>
          </a:ln>
        </p:spPr>
      </p:cxnSp>
      <p:cxnSp>
        <p:nvCxnSpPr>
          <p:cNvPr id="428" name="Google Shape;428;p43"/>
          <p:cNvCxnSpPr>
            <a:stCxn id="412" idx="3"/>
            <a:endCxn id="415" idx="1"/>
          </p:cNvCxnSpPr>
          <p:nvPr/>
        </p:nvCxnSpPr>
        <p:spPr>
          <a:xfrm flipH="1" rot="10800000">
            <a:off x="2010200" y="3375863"/>
            <a:ext cx="927300" cy="600"/>
          </a:xfrm>
          <a:prstGeom prst="straightConnector1">
            <a:avLst/>
          </a:prstGeom>
          <a:noFill/>
          <a:ln cap="flat" cmpd="sng" w="19050">
            <a:solidFill>
              <a:schemeClr val="dk2"/>
            </a:solidFill>
            <a:prstDash val="solid"/>
            <a:round/>
            <a:headEnd len="med" w="med" type="none"/>
            <a:tailEnd len="med" w="med" type="triangle"/>
          </a:ln>
        </p:spPr>
      </p:cxnSp>
      <p:cxnSp>
        <p:nvCxnSpPr>
          <p:cNvPr id="429" name="Google Shape;429;p43"/>
          <p:cNvCxnSpPr>
            <a:endCxn id="420" idx="1"/>
          </p:cNvCxnSpPr>
          <p:nvPr/>
        </p:nvCxnSpPr>
        <p:spPr>
          <a:xfrm>
            <a:off x="4166538" y="3376163"/>
            <a:ext cx="860100" cy="300"/>
          </a:xfrm>
          <a:prstGeom prst="straightConnector1">
            <a:avLst/>
          </a:prstGeom>
          <a:noFill/>
          <a:ln cap="flat" cmpd="sng" w="19050">
            <a:solidFill>
              <a:schemeClr val="dk2"/>
            </a:solidFill>
            <a:prstDash val="solid"/>
            <a:round/>
            <a:headEnd len="med" w="med" type="none"/>
            <a:tailEnd len="med" w="med" type="triangle"/>
          </a:ln>
        </p:spPr>
      </p:cxnSp>
      <p:cxnSp>
        <p:nvCxnSpPr>
          <p:cNvPr id="430" name="Google Shape;430;p43"/>
          <p:cNvCxnSpPr>
            <a:endCxn id="425" idx="1"/>
          </p:cNvCxnSpPr>
          <p:nvPr/>
        </p:nvCxnSpPr>
        <p:spPr>
          <a:xfrm flipH="1" rot="10800000">
            <a:off x="6255650" y="3376013"/>
            <a:ext cx="860100" cy="600"/>
          </a:xfrm>
          <a:prstGeom prst="straightConnector1">
            <a:avLst/>
          </a:prstGeom>
          <a:noFill/>
          <a:ln cap="flat" cmpd="sng" w="19050">
            <a:solidFill>
              <a:schemeClr val="dk2"/>
            </a:solidFill>
            <a:prstDash val="solid"/>
            <a:round/>
            <a:headEnd len="med" w="med" type="none"/>
            <a:tailEnd len="med" w="med" type="triangle"/>
          </a:ln>
        </p:spPr>
      </p:cxnSp>
      <p:cxnSp>
        <p:nvCxnSpPr>
          <p:cNvPr id="431" name="Google Shape;431;p43"/>
          <p:cNvCxnSpPr/>
          <p:nvPr/>
        </p:nvCxnSpPr>
        <p:spPr>
          <a:xfrm rot="10800000">
            <a:off x="1395650" y="3693563"/>
            <a:ext cx="0" cy="331800"/>
          </a:xfrm>
          <a:prstGeom prst="straightConnector1">
            <a:avLst/>
          </a:prstGeom>
          <a:noFill/>
          <a:ln cap="flat" cmpd="sng" w="19050">
            <a:solidFill>
              <a:schemeClr val="dk2"/>
            </a:solidFill>
            <a:prstDash val="solid"/>
            <a:round/>
            <a:headEnd len="med" w="med" type="none"/>
            <a:tailEnd len="med" w="med" type="triangle"/>
          </a:ln>
        </p:spPr>
      </p:cxnSp>
      <p:cxnSp>
        <p:nvCxnSpPr>
          <p:cNvPr id="432" name="Google Shape;432;p43"/>
          <p:cNvCxnSpPr/>
          <p:nvPr/>
        </p:nvCxnSpPr>
        <p:spPr>
          <a:xfrm rot="10800000">
            <a:off x="1395650" y="2726688"/>
            <a:ext cx="0" cy="331800"/>
          </a:xfrm>
          <a:prstGeom prst="straightConnector1">
            <a:avLst/>
          </a:prstGeom>
          <a:noFill/>
          <a:ln cap="flat" cmpd="sng" w="19050">
            <a:solidFill>
              <a:schemeClr val="dk2"/>
            </a:solidFill>
            <a:prstDash val="solid"/>
            <a:round/>
            <a:headEnd len="med" w="med" type="none"/>
            <a:tailEnd len="med" w="med" type="triangle"/>
          </a:ln>
        </p:spPr>
      </p:cxnSp>
      <p:pic>
        <p:nvPicPr>
          <p:cNvPr id="433" name="Google Shape;433;p43" title="[0,0,0,&quot;https://www.codecogs.com/eqnedit.php?latex=W_%7Bhx%7D#0&quot;]"/>
          <p:cNvPicPr preferRelativeResize="0"/>
          <p:nvPr/>
        </p:nvPicPr>
        <p:blipFill>
          <a:blip r:embed="rId3">
            <a:alphaModFix/>
          </a:blip>
          <a:stretch>
            <a:fillRect/>
          </a:stretch>
        </p:blipFill>
        <p:spPr>
          <a:xfrm>
            <a:off x="1517450" y="3735255"/>
            <a:ext cx="492750" cy="249341"/>
          </a:xfrm>
          <a:prstGeom prst="rect">
            <a:avLst/>
          </a:prstGeom>
          <a:noFill/>
          <a:ln>
            <a:noFill/>
          </a:ln>
        </p:spPr>
      </p:pic>
      <p:pic>
        <p:nvPicPr>
          <p:cNvPr id="434" name="Google Shape;434;p43" title="[0,0,0,&quot;https://www.codecogs.com/eqnedit.php?latex=W_%7Bhh%7D#0&quot;]"/>
          <p:cNvPicPr preferRelativeResize="0"/>
          <p:nvPr/>
        </p:nvPicPr>
        <p:blipFill>
          <a:blip r:embed="rId4">
            <a:alphaModFix/>
          </a:blip>
          <a:stretch>
            <a:fillRect/>
          </a:stretch>
        </p:blipFill>
        <p:spPr>
          <a:xfrm>
            <a:off x="4414800" y="3071005"/>
            <a:ext cx="492758" cy="246400"/>
          </a:xfrm>
          <a:prstGeom prst="rect">
            <a:avLst/>
          </a:prstGeom>
          <a:noFill/>
          <a:ln>
            <a:noFill/>
          </a:ln>
        </p:spPr>
      </p:pic>
      <p:pic>
        <p:nvPicPr>
          <p:cNvPr id="435" name="Google Shape;435;p43" title="[0,0,0,&quot;https://www.codecogs.com/eqnedit.php?latex=W_%7Bhy%7D#0&quot;]"/>
          <p:cNvPicPr preferRelativeResize="0"/>
          <p:nvPr/>
        </p:nvPicPr>
        <p:blipFill>
          <a:blip r:embed="rId5">
            <a:alphaModFix/>
          </a:blip>
          <a:stretch>
            <a:fillRect/>
          </a:stretch>
        </p:blipFill>
        <p:spPr>
          <a:xfrm>
            <a:off x="1405275" y="2769824"/>
            <a:ext cx="417500" cy="246401"/>
          </a:xfrm>
          <a:prstGeom prst="rect">
            <a:avLst/>
          </a:prstGeom>
          <a:noFill/>
          <a:ln>
            <a:noFill/>
          </a:ln>
        </p:spPr>
      </p:pic>
      <p:pic>
        <p:nvPicPr>
          <p:cNvPr id="436" name="Google Shape;436;p43" title="[0,0,0,&quot;https://www.codecogs.com/eqnedit.php?latex=W_%7Bhy%7D#0&quot;]"/>
          <p:cNvPicPr preferRelativeResize="0"/>
          <p:nvPr/>
        </p:nvPicPr>
        <p:blipFill>
          <a:blip r:embed="rId5">
            <a:alphaModFix/>
          </a:blip>
          <a:stretch>
            <a:fillRect/>
          </a:stretch>
        </p:blipFill>
        <p:spPr>
          <a:xfrm>
            <a:off x="3626825" y="2769374"/>
            <a:ext cx="417500" cy="246401"/>
          </a:xfrm>
          <a:prstGeom prst="rect">
            <a:avLst/>
          </a:prstGeom>
          <a:noFill/>
          <a:ln>
            <a:noFill/>
          </a:ln>
        </p:spPr>
      </p:pic>
      <p:pic>
        <p:nvPicPr>
          <p:cNvPr id="437" name="Google Shape;437;p43" title="[0,0,0,&quot;https://www.codecogs.com/eqnedit.php?latex=W_%7Bhy%7D#0&quot;]"/>
          <p:cNvPicPr preferRelativeResize="0"/>
          <p:nvPr/>
        </p:nvPicPr>
        <p:blipFill>
          <a:blip r:embed="rId5">
            <a:alphaModFix/>
          </a:blip>
          <a:stretch>
            <a:fillRect/>
          </a:stretch>
        </p:blipFill>
        <p:spPr>
          <a:xfrm>
            <a:off x="5678562" y="2769824"/>
            <a:ext cx="417500" cy="246401"/>
          </a:xfrm>
          <a:prstGeom prst="rect">
            <a:avLst/>
          </a:prstGeom>
          <a:noFill/>
          <a:ln>
            <a:noFill/>
          </a:ln>
        </p:spPr>
      </p:pic>
      <p:pic>
        <p:nvPicPr>
          <p:cNvPr id="438" name="Google Shape;438;p43" title="[0,0,0,&quot;https://www.codecogs.com/eqnedit.php?latex=W_%7Bhy%7D#0&quot;]"/>
          <p:cNvPicPr preferRelativeResize="0"/>
          <p:nvPr/>
        </p:nvPicPr>
        <p:blipFill>
          <a:blip r:embed="rId5">
            <a:alphaModFix/>
          </a:blip>
          <a:stretch>
            <a:fillRect/>
          </a:stretch>
        </p:blipFill>
        <p:spPr>
          <a:xfrm>
            <a:off x="7811412" y="2769849"/>
            <a:ext cx="417500" cy="246401"/>
          </a:xfrm>
          <a:prstGeom prst="rect">
            <a:avLst/>
          </a:prstGeom>
          <a:noFill/>
          <a:ln>
            <a:noFill/>
          </a:ln>
        </p:spPr>
      </p:pic>
      <p:pic>
        <p:nvPicPr>
          <p:cNvPr id="439" name="Google Shape;439;p43" title="[0,0,0,&quot;https://www.codecogs.com/eqnedit.php?latex=W_%7Bhh%7D#0&quot;]"/>
          <p:cNvPicPr preferRelativeResize="0"/>
          <p:nvPr/>
        </p:nvPicPr>
        <p:blipFill>
          <a:blip r:embed="rId4">
            <a:alphaModFix/>
          </a:blip>
          <a:stretch>
            <a:fillRect/>
          </a:stretch>
        </p:blipFill>
        <p:spPr>
          <a:xfrm>
            <a:off x="6439375" y="3071005"/>
            <a:ext cx="492758" cy="246400"/>
          </a:xfrm>
          <a:prstGeom prst="rect">
            <a:avLst/>
          </a:prstGeom>
          <a:noFill/>
          <a:ln>
            <a:noFill/>
          </a:ln>
        </p:spPr>
      </p:pic>
      <p:pic>
        <p:nvPicPr>
          <p:cNvPr id="440" name="Google Shape;440;p43" title="[0,0,0,&quot;https://www.codecogs.com/eqnedit.php?latex=W_%7Bhh%7D#0&quot;]"/>
          <p:cNvPicPr preferRelativeResize="0"/>
          <p:nvPr/>
        </p:nvPicPr>
        <p:blipFill>
          <a:blip r:embed="rId4">
            <a:alphaModFix/>
          </a:blip>
          <a:stretch>
            <a:fillRect/>
          </a:stretch>
        </p:blipFill>
        <p:spPr>
          <a:xfrm>
            <a:off x="2227500" y="3071005"/>
            <a:ext cx="492758" cy="246400"/>
          </a:xfrm>
          <a:prstGeom prst="rect">
            <a:avLst/>
          </a:prstGeom>
          <a:noFill/>
          <a:ln>
            <a:noFill/>
          </a:ln>
        </p:spPr>
      </p:pic>
      <p:pic>
        <p:nvPicPr>
          <p:cNvPr id="441" name="Google Shape;441;p43" title="[0,0,0,&quot;https://www.codecogs.com/eqnedit.php?latex=W_%7Bhh%7D#0&quot;]"/>
          <p:cNvPicPr preferRelativeResize="0"/>
          <p:nvPr/>
        </p:nvPicPr>
        <p:blipFill>
          <a:blip r:embed="rId4">
            <a:alphaModFix/>
          </a:blip>
          <a:stretch>
            <a:fillRect/>
          </a:stretch>
        </p:blipFill>
        <p:spPr>
          <a:xfrm>
            <a:off x="172075" y="3252830"/>
            <a:ext cx="492758" cy="246400"/>
          </a:xfrm>
          <a:prstGeom prst="rect">
            <a:avLst/>
          </a:prstGeom>
          <a:noFill/>
          <a:ln>
            <a:noFill/>
          </a:ln>
        </p:spPr>
      </p:pic>
      <p:pic>
        <p:nvPicPr>
          <p:cNvPr id="442" name="Google Shape;442;p43" title="[0,0,0,&quot;https://www.codecogs.com/eqnedit.php?latex=W_%7Bhx%7D#0&quot;]"/>
          <p:cNvPicPr preferRelativeResize="0"/>
          <p:nvPr/>
        </p:nvPicPr>
        <p:blipFill>
          <a:blip r:embed="rId3">
            <a:alphaModFix/>
          </a:blip>
          <a:stretch>
            <a:fillRect/>
          </a:stretch>
        </p:blipFill>
        <p:spPr>
          <a:xfrm>
            <a:off x="3626825" y="3785405"/>
            <a:ext cx="492750" cy="249341"/>
          </a:xfrm>
          <a:prstGeom prst="rect">
            <a:avLst/>
          </a:prstGeom>
          <a:noFill/>
          <a:ln>
            <a:noFill/>
          </a:ln>
        </p:spPr>
      </p:pic>
      <p:pic>
        <p:nvPicPr>
          <p:cNvPr id="443" name="Google Shape;443;p43" title="[0,0,0,&quot;https://www.codecogs.com/eqnedit.php?latex=W_%7Bhx%7D#0&quot;]"/>
          <p:cNvPicPr preferRelativeResize="0"/>
          <p:nvPr/>
        </p:nvPicPr>
        <p:blipFill>
          <a:blip r:embed="rId3">
            <a:alphaModFix/>
          </a:blip>
          <a:stretch>
            <a:fillRect/>
          </a:stretch>
        </p:blipFill>
        <p:spPr>
          <a:xfrm>
            <a:off x="5719113" y="3785405"/>
            <a:ext cx="492750" cy="249341"/>
          </a:xfrm>
          <a:prstGeom prst="rect">
            <a:avLst/>
          </a:prstGeom>
          <a:noFill/>
          <a:ln>
            <a:noFill/>
          </a:ln>
        </p:spPr>
      </p:pic>
      <p:pic>
        <p:nvPicPr>
          <p:cNvPr id="444" name="Google Shape;444;p43" title="[0,0,0,&quot;https://www.codecogs.com/eqnedit.php?latex=W_%7Bhx%7D#0&quot;]"/>
          <p:cNvPicPr preferRelativeResize="0"/>
          <p:nvPr/>
        </p:nvPicPr>
        <p:blipFill>
          <a:blip r:embed="rId3">
            <a:alphaModFix/>
          </a:blip>
          <a:stretch>
            <a:fillRect/>
          </a:stretch>
        </p:blipFill>
        <p:spPr>
          <a:xfrm>
            <a:off x="7852088" y="3785405"/>
            <a:ext cx="492750" cy="249341"/>
          </a:xfrm>
          <a:prstGeom prst="rect">
            <a:avLst/>
          </a:prstGeom>
          <a:noFill/>
          <a:ln>
            <a:noFill/>
          </a:ln>
        </p:spPr>
      </p:pic>
      <p:sp>
        <p:nvSpPr>
          <p:cNvPr id="445" name="Google Shape;445;p43"/>
          <p:cNvSpPr/>
          <p:nvPr/>
        </p:nvSpPr>
        <p:spPr>
          <a:xfrm>
            <a:off x="1093250" y="1379688"/>
            <a:ext cx="604800" cy="635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L</a:t>
            </a:r>
            <a:r>
              <a:rPr b="1" baseline="-25000" lang="en" sz="1800">
                <a:solidFill>
                  <a:schemeClr val="dk1"/>
                </a:solidFill>
              </a:rPr>
              <a:t>1</a:t>
            </a:r>
            <a:endParaRPr b="1" baseline="-25000" sz="1800">
              <a:solidFill>
                <a:schemeClr val="dk1"/>
              </a:solidFill>
            </a:endParaRPr>
          </a:p>
        </p:txBody>
      </p:sp>
      <p:sp>
        <p:nvSpPr>
          <p:cNvPr id="446" name="Google Shape;446;p43"/>
          <p:cNvSpPr/>
          <p:nvPr/>
        </p:nvSpPr>
        <p:spPr>
          <a:xfrm>
            <a:off x="3249700" y="1413763"/>
            <a:ext cx="604800" cy="635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L</a:t>
            </a:r>
            <a:r>
              <a:rPr b="1" baseline="-25000" lang="en" sz="1800">
                <a:solidFill>
                  <a:schemeClr val="dk1"/>
                </a:solidFill>
              </a:rPr>
              <a:t>2</a:t>
            </a:r>
            <a:endParaRPr b="1" baseline="-25000" sz="1800">
              <a:solidFill>
                <a:schemeClr val="dk1"/>
              </a:solidFill>
            </a:endParaRPr>
          </a:p>
        </p:txBody>
      </p:sp>
      <p:sp>
        <p:nvSpPr>
          <p:cNvPr id="447" name="Google Shape;447;p43"/>
          <p:cNvSpPr/>
          <p:nvPr/>
        </p:nvSpPr>
        <p:spPr>
          <a:xfrm>
            <a:off x="5338800" y="1365538"/>
            <a:ext cx="604800" cy="635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L</a:t>
            </a:r>
            <a:r>
              <a:rPr b="1" baseline="-25000" lang="en" sz="1800">
                <a:solidFill>
                  <a:schemeClr val="dk1"/>
                </a:solidFill>
              </a:rPr>
              <a:t>3</a:t>
            </a:r>
            <a:endParaRPr b="1" baseline="-25000" sz="1800">
              <a:solidFill>
                <a:schemeClr val="dk1"/>
              </a:solidFill>
            </a:endParaRPr>
          </a:p>
        </p:txBody>
      </p:sp>
      <p:sp>
        <p:nvSpPr>
          <p:cNvPr id="448" name="Google Shape;448;p43"/>
          <p:cNvSpPr/>
          <p:nvPr/>
        </p:nvSpPr>
        <p:spPr>
          <a:xfrm>
            <a:off x="7427900" y="1413288"/>
            <a:ext cx="604800" cy="635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L</a:t>
            </a:r>
            <a:r>
              <a:rPr b="1" baseline="-25000" lang="en" sz="1800">
                <a:solidFill>
                  <a:schemeClr val="dk1"/>
                </a:solidFill>
              </a:rPr>
              <a:t>4</a:t>
            </a:r>
            <a:endParaRPr b="1" baseline="-25000" sz="1800">
              <a:solidFill>
                <a:schemeClr val="dk1"/>
              </a:solidFill>
            </a:endParaRPr>
          </a:p>
        </p:txBody>
      </p:sp>
      <p:cxnSp>
        <p:nvCxnSpPr>
          <p:cNvPr id="449" name="Google Shape;449;p43"/>
          <p:cNvCxnSpPr/>
          <p:nvPr/>
        </p:nvCxnSpPr>
        <p:spPr>
          <a:xfrm flipH="1" rot="10800000">
            <a:off x="1609479" y="746996"/>
            <a:ext cx="4740600" cy="725700"/>
          </a:xfrm>
          <a:prstGeom prst="straightConnector1">
            <a:avLst/>
          </a:prstGeom>
          <a:noFill/>
          <a:ln cap="flat" cmpd="sng" w="9525">
            <a:solidFill>
              <a:schemeClr val="dk2"/>
            </a:solidFill>
            <a:prstDash val="solid"/>
            <a:round/>
            <a:headEnd len="med" w="med" type="none"/>
            <a:tailEnd len="med" w="med" type="triangle"/>
          </a:ln>
        </p:spPr>
      </p:cxnSp>
      <p:cxnSp>
        <p:nvCxnSpPr>
          <p:cNvPr id="450" name="Google Shape;450;p43"/>
          <p:cNvCxnSpPr>
            <a:stCxn id="446" idx="0"/>
          </p:cNvCxnSpPr>
          <p:nvPr/>
        </p:nvCxnSpPr>
        <p:spPr>
          <a:xfrm flipH="1" rot="10800000">
            <a:off x="3552100" y="802963"/>
            <a:ext cx="2742000" cy="610800"/>
          </a:xfrm>
          <a:prstGeom prst="straightConnector1">
            <a:avLst/>
          </a:prstGeom>
          <a:noFill/>
          <a:ln cap="flat" cmpd="sng" w="9525">
            <a:solidFill>
              <a:schemeClr val="dk2"/>
            </a:solidFill>
            <a:prstDash val="solid"/>
            <a:round/>
            <a:headEnd len="med" w="med" type="none"/>
            <a:tailEnd len="med" w="med" type="triangle"/>
          </a:ln>
        </p:spPr>
      </p:cxnSp>
      <p:cxnSp>
        <p:nvCxnSpPr>
          <p:cNvPr id="451" name="Google Shape;451;p43"/>
          <p:cNvCxnSpPr>
            <a:stCxn id="447" idx="0"/>
          </p:cNvCxnSpPr>
          <p:nvPr/>
        </p:nvCxnSpPr>
        <p:spPr>
          <a:xfrm flipH="1" rot="10800000">
            <a:off x="5641200" y="803038"/>
            <a:ext cx="652800" cy="562500"/>
          </a:xfrm>
          <a:prstGeom prst="straightConnector1">
            <a:avLst/>
          </a:prstGeom>
          <a:noFill/>
          <a:ln cap="flat" cmpd="sng" w="9525">
            <a:solidFill>
              <a:schemeClr val="dk2"/>
            </a:solidFill>
            <a:prstDash val="solid"/>
            <a:round/>
            <a:headEnd len="med" w="med" type="none"/>
            <a:tailEnd len="med" w="med" type="triangle"/>
          </a:ln>
        </p:spPr>
      </p:cxnSp>
      <p:cxnSp>
        <p:nvCxnSpPr>
          <p:cNvPr id="452" name="Google Shape;452;p43"/>
          <p:cNvCxnSpPr/>
          <p:nvPr/>
        </p:nvCxnSpPr>
        <p:spPr>
          <a:xfrm rot="10800000">
            <a:off x="6406100" y="821688"/>
            <a:ext cx="1170000" cy="651000"/>
          </a:xfrm>
          <a:prstGeom prst="straightConnector1">
            <a:avLst/>
          </a:prstGeom>
          <a:noFill/>
          <a:ln cap="flat" cmpd="sng" w="9525">
            <a:solidFill>
              <a:schemeClr val="dk2"/>
            </a:solidFill>
            <a:prstDash val="solid"/>
            <a:round/>
            <a:headEnd len="med" w="med" type="none"/>
            <a:tailEnd len="med" w="med" type="triangle"/>
          </a:ln>
        </p:spPr>
      </p:cxnSp>
      <p:sp>
        <p:nvSpPr>
          <p:cNvPr id="453" name="Google Shape;453;p43"/>
          <p:cNvSpPr txBox="1"/>
          <p:nvPr/>
        </p:nvSpPr>
        <p:spPr>
          <a:xfrm>
            <a:off x="6211875" y="340625"/>
            <a:ext cx="6528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t>L</a:t>
            </a:r>
            <a:endParaRPr b="1" sz="23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4"/>
          <p:cNvSpPr txBox="1"/>
          <p:nvPr>
            <p:ph type="title"/>
          </p:nvPr>
        </p:nvSpPr>
        <p:spPr>
          <a:xfrm>
            <a:off x="311700" y="1425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Are there any</a:t>
            </a:r>
            <a:r>
              <a:rPr lang="en">
                <a:latin typeface="Lora"/>
                <a:ea typeface="Lora"/>
                <a:cs typeface="Lora"/>
                <a:sym typeface="Lora"/>
              </a:rPr>
              <a:t> models that can…</a:t>
            </a:r>
            <a:endParaRPr i="1">
              <a:latin typeface="Lora"/>
              <a:ea typeface="Lora"/>
              <a:cs typeface="Lora"/>
              <a:sym typeface="Lora"/>
            </a:endParaRPr>
          </a:p>
        </p:txBody>
      </p:sp>
      <p:sp>
        <p:nvSpPr>
          <p:cNvPr id="459" name="Google Shape;459;p44"/>
          <p:cNvSpPr txBox="1"/>
          <p:nvPr>
            <p:ph idx="1" type="body"/>
          </p:nvPr>
        </p:nvSpPr>
        <p:spPr>
          <a:xfrm>
            <a:off x="311700" y="2132725"/>
            <a:ext cx="8520600" cy="224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ora"/>
              <a:buAutoNum type="arabicPeriod"/>
            </a:pPr>
            <a:r>
              <a:rPr lang="en">
                <a:latin typeface="Lora"/>
                <a:ea typeface="Lora"/>
                <a:cs typeface="Lora"/>
                <a:sym typeface="Lora"/>
              </a:rPr>
              <a:t>Yield </a:t>
            </a:r>
            <a:r>
              <a:rPr b="1" lang="en">
                <a:latin typeface="Lora"/>
                <a:ea typeface="Lora"/>
                <a:cs typeface="Lora"/>
                <a:sym typeface="Lora"/>
              </a:rPr>
              <a:t>contextualized </a:t>
            </a:r>
            <a:r>
              <a:rPr lang="en">
                <a:latin typeface="Lora"/>
                <a:ea typeface="Lora"/>
                <a:cs typeface="Lora"/>
                <a:sym typeface="Lora"/>
              </a:rPr>
              <a:t>representations of individual words (i.e., informed by preceding context)</a:t>
            </a:r>
            <a:endParaRPr>
              <a:latin typeface="Lora"/>
              <a:ea typeface="Lora"/>
              <a:cs typeface="Lora"/>
              <a:sym typeface="Lora"/>
            </a:endParaRPr>
          </a:p>
          <a:p>
            <a:pPr indent="-342900" lvl="0" marL="457200" rtl="0" algn="l">
              <a:spcBef>
                <a:spcPts val="0"/>
              </a:spcBef>
              <a:spcAft>
                <a:spcPts val="0"/>
              </a:spcAft>
              <a:buSzPts val="1800"/>
              <a:buFont typeface="Lora"/>
              <a:buAutoNum type="arabicPeriod"/>
            </a:pPr>
            <a:r>
              <a:rPr lang="en">
                <a:latin typeface="Lora"/>
                <a:ea typeface="Lora"/>
                <a:cs typeface="Lora"/>
                <a:sym typeface="Lora"/>
              </a:rPr>
              <a:t>Yield </a:t>
            </a:r>
            <a:r>
              <a:rPr b="1" lang="en">
                <a:latin typeface="Lora"/>
                <a:ea typeface="Lora"/>
                <a:cs typeface="Lora"/>
                <a:sym typeface="Lora"/>
              </a:rPr>
              <a:t>sequence-level </a:t>
            </a:r>
            <a:r>
              <a:rPr lang="en">
                <a:latin typeface="Lora"/>
                <a:ea typeface="Lora"/>
                <a:cs typeface="Lora"/>
                <a:sym typeface="Lora"/>
              </a:rPr>
              <a:t>representations that account for </a:t>
            </a:r>
            <a:r>
              <a:rPr b="1" lang="en">
                <a:latin typeface="Lora"/>
                <a:ea typeface="Lora"/>
                <a:cs typeface="Lora"/>
                <a:sym typeface="Lora"/>
              </a:rPr>
              <a:t>sequential structure</a:t>
            </a:r>
            <a:endParaRPr b="1">
              <a:latin typeface="Lora"/>
              <a:ea typeface="Lora"/>
              <a:cs typeface="Lora"/>
              <a:sym typeface="Lora"/>
            </a:endParaRPr>
          </a:p>
          <a:p>
            <a:pPr indent="-342900" lvl="0" marL="457200" rtl="0" algn="l">
              <a:spcBef>
                <a:spcPts val="0"/>
              </a:spcBef>
              <a:spcAft>
                <a:spcPts val="0"/>
              </a:spcAft>
              <a:buSzPts val="1800"/>
              <a:buFont typeface="Lora"/>
              <a:buAutoNum type="arabicPeriod"/>
            </a:pPr>
            <a:r>
              <a:rPr lang="en">
                <a:latin typeface="Lora"/>
                <a:ea typeface="Lora"/>
                <a:cs typeface="Lora"/>
                <a:sym typeface="Lora"/>
              </a:rPr>
              <a:t>Process a </a:t>
            </a:r>
            <a:r>
              <a:rPr b="1" lang="en">
                <a:latin typeface="Lora"/>
                <a:ea typeface="Lora"/>
                <a:cs typeface="Lora"/>
                <a:sym typeface="Lora"/>
              </a:rPr>
              <a:t>variable</a:t>
            </a:r>
            <a:r>
              <a:rPr lang="en">
                <a:latin typeface="Lora"/>
                <a:ea typeface="Lora"/>
                <a:cs typeface="Lora"/>
                <a:sym typeface="Lora"/>
              </a:rPr>
              <a:t> and possibly </a:t>
            </a:r>
            <a:r>
              <a:rPr b="1" lang="en">
                <a:latin typeface="Lora"/>
                <a:ea typeface="Lora"/>
                <a:cs typeface="Lora"/>
                <a:sym typeface="Lora"/>
              </a:rPr>
              <a:t>long</a:t>
            </a:r>
            <a:r>
              <a:rPr lang="en">
                <a:latin typeface="Lora"/>
                <a:ea typeface="Lora"/>
                <a:cs typeface="Lora"/>
                <a:sym typeface="Lora"/>
              </a:rPr>
              <a:t> number of inputs?</a:t>
            </a:r>
            <a:endParaRPr>
              <a:latin typeface="Lora"/>
              <a:ea typeface="Lora"/>
              <a:cs typeface="Lora"/>
              <a:sym typeface="Lora"/>
            </a:endParaRPr>
          </a:p>
          <a:p>
            <a:pPr indent="-342900" lvl="0" marL="457200" rtl="0" algn="l">
              <a:spcBef>
                <a:spcPts val="0"/>
              </a:spcBef>
              <a:spcAft>
                <a:spcPts val="0"/>
              </a:spcAft>
              <a:buSzPts val="1800"/>
              <a:buFont typeface="Lora"/>
              <a:buAutoNum type="arabicPeriod"/>
            </a:pPr>
            <a:r>
              <a:rPr lang="en">
                <a:latin typeface="Lora"/>
                <a:ea typeface="Lora"/>
                <a:cs typeface="Lora"/>
                <a:sym typeface="Lora"/>
              </a:rPr>
              <a:t>[produce a variable number of outputs?]</a:t>
            </a:r>
            <a:endParaRPr>
              <a:latin typeface="Lora"/>
              <a:ea typeface="Lora"/>
              <a:cs typeface="Lora"/>
              <a:sym typeface="Lor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5"/>
          <p:cNvSpPr txBox="1"/>
          <p:nvPr>
            <p:ph type="title"/>
          </p:nvPr>
        </p:nvSpPr>
        <p:spPr>
          <a:xfrm>
            <a:off x="172075" y="66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Backpropagation through time (BPTT)</a:t>
            </a:r>
            <a:endParaRPr i="1">
              <a:latin typeface="Lora"/>
              <a:ea typeface="Lora"/>
              <a:cs typeface="Lora"/>
              <a:sym typeface="Lora"/>
            </a:endParaRPr>
          </a:p>
        </p:txBody>
      </p:sp>
      <p:sp>
        <p:nvSpPr>
          <p:cNvPr id="465" name="Google Shape;465;p45"/>
          <p:cNvSpPr/>
          <p:nvPr/>
        </p:nvSpPr>
        <p:spPr>
          <a:xfrm>
            <a:off x="1267163" y="4309538"/>
            <a:ext cx="604800" cy="635100"/>
          </a:xfrm>
          <a:prstGeom prst="ellipse">
            <a:avLst/>
          </a:prstGeom>
          <a:solidFill>
            <a:srgbClr val="0097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x</a:t>
            </a:r>
            <a:r>
              <a:rPr b="1" baseline="-25000" lang="en" sz="1800">
                <a:solidFill>
                  <a:schemeClr val="lt1"/>
                </a:solidFill>
              </a:rPr>
              <a:t>1</a:t>
            </a:r>
            <a:endParaRPr b="1" baseline="-25000" sz="1800">
              <a:solidFill>
                <a:schemeClr val="lt1"/>
              </a:solidFill>
            </a:endParaRPr>
          </a:p>
        </p:txBody>
      </p:sp>
      <p:sp>
        <p:nvSpPr>
          <p:cNvPr id="466" name="Google Shape;466;p45"/>
          <p:cNvSpPr/>
          <p:nvPr/>
        </p:nvSpPr>
        <p:spPr>
          <a:xfrm>
            <a:off x="1267163" y="2375750"/>
            <a:ext cx="604800" cy="6351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y</a:t>
            </a:r>
            <a:r>
              <a:rPr b="1" baseline="-25000" lang="en" sz="1800">
                <a:solidFill>
                  <a:schemeClr val="lt1"/>
                </a:solidFill>
              </a:rPr>
              <a:t>1</a:t>
            </a:r>
            <a:endParaRPr b="1" baseline="-25000" sz="1800">
              <a:solidFill>
                <a:schemeClr val="lt1"/>
              </a:solidFill>
            </a:endParaRPr>
          </a:p>
        </p:txBody>
      </p:sp>
      <p:sp>
        <p:nvSpPr>
          <p:cNvPr id="467" name="Google Shape;467;p45"/>
          <p:cNvSpPr/>
          <p:nvPr/>
        </p:nvSpPr>
        <p:spPr>
          <a:xfrm>
            <a:off x="955013" y="3342638"/>
            <a:ext cx="1229100" cy="63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8" name="Google Shape;468;p45"/>
          <p:cNvSpPr/>
          <p:nvPr/>
        </p:nvSpPr>
        <p:spPr>
          <a:xfrm>
            <a:off x="3423613" y="4309088"/>
            <a:ext cx="604800" cy="635100"/>
          </a:xfrm>
          <a:prstGeom prst="ellipse">
            <a:avLst/>
          </a:prstGeom>
          <a:solidFill>
            <a:srgbClr val="0097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x</a:t>
            </a:r>
            <a:r>
              <a:rPr b="1" baseline="-25000" lang="en" sz="1800">
                <a:solidFill>
                  <a:schemeClr val="lt1"/>
                </a:solidFill>
              </a:rPr>
              <a:t>2</a:t>
            </a:r>
            <a:endParaRPr b="1" baseline="-25000" sz="1800">
              <a:solidFill>
                <a:schemeClr val="lt1"/>
              </a:solidFill>
            </a:endParaRPr>
          </a:p>
        </p:txBody>
      </p:sp>
      <p:sp>
        <p:nvSpPr>
          <p:cNvPr id="469" name="Google Shape;469;p45"/>
          <p:cNvSpPr/>
          <p:nvPr/>
        </p:nvSpPr>
        <p:spPr>
          <a:xfrm>
            <a:off x="3423613" y="2375300"/>
            <a:ext cx="604800" cy="6351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y</a:t>
            </a:r>
            <a:r>
              <a:rPr b="1" baseline="-25000" lang="en" sz="1800">
                <a:solidFill>
                  <a:schemeClr val="lt1"/>
                </a:solidFill>
              </a:rPr>
              <a:t>2</a:t>
            </a:r>
            <a:endParaRPr b="1" baseline="-25000" sz="1800">
              <a:solidFill>
                <a:schemeClr val="lt1"/>
              </a:solidFill>
            </a:endParaRPr>
          </a:p>
        </p:txBody>
      </p:sp>
      <p:sp>
        <p:nvSpPr>
          <p:cNvPr id="470" name="Google Shape;470;p45"/>
          <p:cNvSpPr/>
          <p:nvPr/>
        </p:nvSpPr>
        <p:spPr>
          <a:xfrm>
            <a:off x="3111463" y="3342188"/>
            <a:ext cx="1229100" cy="63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71" name="Google Shape;471;p45"/>
          <p:cNvCxnSpPr>
            <a:stCxn id="468" idx="0"/>
            <a:endCxn id="470" idx="2"/>
          </p:cNvCxnSpPr>
          <p:nvPr/>
        </p:nvCxnSpPr>
        <p:spPr>
          <a:xfrm rot="10800000">
            <a:off x="3726013" y="3977288"/>
            <a:ext cx="0" cy="331800"/>
          </a:xfrm>
          <a:prstGeom prst="straightConnector1">
            <a:avLst/>
          </a:prstGeom>
          <a:noFill/>
          <a:ln cap="flat" cmpd="sng" w="19050">
            <a:solidFill>
              <a:schemeClr val="dk2"/>
            </a:solidFill>
            <a:prstDash val="solid"/>
            <a:round/>
            <a:headEnd len="med" w="med" type="none"/>
            <a:tailEnd len="med" w="med" type="triangle"/>
          </a:ln>
        </p:spPr>
      </p:cxnSp>
      <p:cxnSp>
        <p:nvCxnSpPr>
          <p:cNvPr id="472" name="Google Shape;472;p45"/>
          <p:cNvCxnSpPr/>
          <p:nvPr/>
        </p:nvCxnSpPr>
        <p:spPr>
          <a:xfrm rot="10800000">
            <a:off x="3726013" y="3010413"/>
            <a:ext cx="0" cy="331800"/>
          </a:xfrm>
          <a:prstGeom prst="straightConnector1">
            <a:avLst/>
          </a:prstGeom>
          <a:noFill/>
          <a:ln cap="flat" cmpd="sng" w="19050">
            <a:solidFill>
              <a:schemeClr val="dk2"/>
            </a:solidFill>
            <a:prstDash val="solid"/>
            <a:round/>
            <a:headEnd len="med" w="med" type="none"/>
            <a:tailEnd len="med" w="med" type="triangle"/>
          </a:ln>
        </p:spPr>
      </p:cxnSp>
      <p:sp>
        <p:nvSpPr>
          <p:cNvPr id="473" name="Google Shape;473;p45"/>
          <p:cNvSpPr/>
          <p:nvPr/>
        </p:nvSpPr>
        <p:spPr>
          <a:xfrm>
            <a:off x="5512700" y="4309538"/>
            <a:ext cx="604800" cy="635100"/>
          </a:xfrm>
          <a:prstGeom prst="ellipse">
            <a:avLst/>
          </a:prstGeom>
          <a:solidFill>
            <a:srgbClr val="0097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x</a:t>
            </a:r>
            <a:r>
              <a:rPr b="1" baseline="-25000" lang="en" sz="1800">
                <a:solidFill>
                  <a:schemeClr val="lt1"/>
                </a:solidFill>
              </a:rPr>
              <a:t>3</a:t>
            </a:r>
            <a:endParaRPr b="1" baseline="-25000" sz="1800">
              <a:solidFill>
                <a:schemeClr val="lt1"/>
              </a:solidFill>
            </a:endParaRPr>
          </a:p>
        </p:txBody>
      </p:sp>
      <p:sp>
        <p:nvSpPr>
          <p:cNvPr id="474" name="Google Shape;474;p45"/>
          <p:cNvSpPr/>
          <p:nvPr/>
        </p:nvSpPr>
        <p:spPr>
          <a:xfrm>
            <a:off x="5512700" y="2375750"/>
            <a:ext cx="604800" cy="6351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y</a:t>
            </a:r>
            <a:r>
              <a:rPr b="1" baseline="-25000" lang="en" sz="1800">
                <a:solidFill>
                  <a:schemeClr val="lt1"/>
                </a:solidFill>
              </a:rPr>
              <a:t>3</a:t>
            </a:r>
            <a:endParaRPr b="1" baseline="-25000" sz="1800">
              <a:solidFill>
                <a:schemeClr val="lt1"/>
              </a:solidFill>
            </a:endParaRPr>
          </a:p>
        </p:txBody>
      </p:sp>
      <p:sp>
        <p:nvSpPr>
          <p:cNvPr id="475" name="Google Shape;475;p45"/>
          <p:cNvSpPr/>
          <p:nvPr/>
        </p:nvSpPr>
        <p:spPr>
          <a:xfrm>
            <a:off x="5200550" y="3342638"/>
            <a:ext cx="1229100" cy="63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76" name="Google Shape;476;p45"/>
          <p:cNvCxnSpPr>
            <a:stCxn id="473" idx="0"/>
            <a:endCxn id="475" idx="2"/>
          </p:cNvCxnSpPr>
          <p:nvPr/>
        </p:nvCxnSpPr>
        <p:spPr>
          <a:xfrm rot="10800000">
            <a:off x="5815100" y="3977738"/>
            <a:ext cx="0" cy="331800"/>
          </a:xfrm>
          <a:prstGeom prst="straightConnector1">
            <a:avLst/>
          </a:prstGeom>
          <a:noFill/>
          <a:ln cap="flat" cmpd="sng" w="19050">
            <a:solidFill>
              <a:schemeClr val="dk2"/>
            </a:solidFill>
            <a:prstDash val="solid"/>
            <a:round/>
            <a:headEnd len="med" w="med" type="none"/>
            <a:tailEnd len="med" w="med" type="triangle"/>
          </a:ln>
        </p:spPr>
      </p:cxnSp>
      <p:cxnSp>
        <p:nvCxnSpPr>
          <p:cNvPr id="477" name="Google Shape;477;p45"/>
          <p:cNvCxnSpPr/>
          <p:nvPr/>
        </p:nvCxnSpPr>
        <p:spPr>
          <a:xfrm rot="10800000">
            <a:off x="5815100" y="3010863"/>
            <a:ext cx="0" cy="331800"/>
          </a:xfrm>
          <a:prstGeom prst="straightConnector1">
            <a:avLst/>
          </a:prstGeom>
          <a:noFill/>
          <a:ln cap="flat" cmpd="sng" w="19050">
            <a:solidFill>
              <a:schemeClr val="dk2"/>
            </a:solidFill>
            <a:prstDash val="solid"/>
            <a:round/>
            <a:headEnd len="med" w="med" type="none"/>
            <a:tailEnd len="med" w="med" type="triangle"/>
          </a:ln>
        </p:spPr>
      </p:cxnSp>
      <p:sp>
        <p:nvSpPr>
          <p:cNvPr id="478" name="Google Shape;478;p45"/>
          <p:cNvSpPr/>
          <p:nvPr/>
        </p:nvSpPr>
        <p:spPr>
          <a:xfrm>
            <a:off x="7601813" y="4309088"/>
            <a:ext cx="604800" cy="635100"/>
          </a:xfrm>
          <a:prstGeom prst="ellipse">
            <a:avLst/>
          </a:prstGeom>
          <a:solidFill>
            <a:srgbClr val="0097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x</a:t>
            </a:r>
            <a:r>
              <a:rPr b="1" baseline="-25000" lang="en" sz="1800">
                <a:solidFill>
                  <a:schemeClr val="lt1"/>
                </a:solidFill>
              </a:rPr>
              <a:t>4</a:t>
            </a:r>
            <a:endParaRPr b="1" baseline="-25000" sz="1800">
              <a:solidFill>
                <a:schemeClr val="lt1"/>
              </a:solidFill>
            </a:endParaRPr>
          </a:p>
        </p:txBody>
      </p:sp>
      <p:sp>
        <p:nvSpPr>
          <p:cNvPr id="479" name="Google Shape;479;p45"/>
          <p:cNvSpPr/>
          <p:nvPr/>
        </p:nvSpPr>
        <p:spPr>
          <a:xfrm>
            <a:off x="7601813" y="2375300"/>
            <a:ext cx="604800" cy="6351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y</a:t>
            </a:r>
            <a:r>
              <a:rPr b="1" baseline="-25000" lang="en" sz="1800">
                <a:solidFill>
                  <a:schemeClr val="lt1"/>
                </a:solidFill>
              </a:rPr>
              <a:t>4</a:t>
            </a:r>
            <a:endParaRPr b="1" baseline="-25000" sz="1800">
              <a:solidFill>
                <a:schemeClr val="lt1"/>
              </a:solidFill>
            </a:endParaRPr>
          </a:p>
        </p:txBody>
      </p:sp>
      <p:sp>
        <p:nvSpPr>
          <p:cNvPr id="480" name="Google Shape;480;p45"/>
          <p:cNvSpPr/>
          <p:nvPr/>
        </p:nvSpPr>
        <p:spPr>
          <a:xfrm>
            <a:off x="7289663" y="3342188"/>
            <a:ext cx="1229100" cy="63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81" name="Google Shape;481;p45"/>
          <p:cNvCxnSpPr>
            <a:stCxn id="478" idx="0"/>
            <a:endCxn id="480" idx="2"/>
          </p:cNvCxnSpPr>
          <p:nvPr/>
        </p:nvCxnSpPr>
        <p:spPr>
          <a:xfrm rot="10800000">
            <a:off x="7904213" y="3977288"/>
            <a:ext cx="0" cy="331800"/>
          </a:xfrm>
          <a:prstGeom prst="straightConnector1">
            <a:avLst/>
          </a:prstGeom>
          <a:noFill/>
          <a:ln cap="flat" cmpd="sng" w="19050">
            <a:solidFill>
              <a:schemeClr val="dk2"/>
            </a:solidFill>
            <a:prstDash val="solid"/>
            <a:round/>
            <a:headEnd len="med" w="med" type="none"/>
            <a:tailEnd len="med" w="med" type="triangle"/>
          </a:ln>
        </p:spPr>
      </p:cxnSp>
      <p:cxnSp>
        <p:nvCxnSpPr>
          <p:cNvPr id="482" name="Google Shape;482;p45"/>
          <p:cNvCxnSpPr/>
          <p:nvPr/>
        </p:nvCxnSpPr>
        <p:spPr>
          <a:xfrm rot="10800000">
            <a:off x="7904213" y="3010413"/>
            <a:ext cx="0" cy="331800"/>
          </a:xfrm>
          <a:prstGeom prst="straightConnector1">
            <a:avLst/>
          </a:prstGeom>
          <a:noFill/>
          <a:ln cap="flat" cmpd="sng" w="19050">
            <a:solidFill>
              <a:schemeClr val="dk2"/>
            </a:solidFill>
            <a:prstDash val="solid"/>
            <a:round/>
            <a:headEnd len="med" w="med" type="none"/>
            <a:tailEnd len="med" w="med" type="triangle"/>
          </a:ln>
        </p:spPr>
      </p:cxnSp>
      <p:cxnSp>
        <p:nvCxnSpPr>
          <p:cNvPr id="483" name="Google Shape;483;p45"/>
          <p:cNvCxnSpPr>
            <a:stCxn id="467" idx="3"/>
            <a:endCxn id="470" idx="1"/>
          </p:cNvCxnSpPr>
          <p:nvPr/>
        </p:nvCxnSpPr>
        <p:spPr>
          <a:xfrm flipH="1" rot="10800000">
            <a:off x="2184113" y="3659588"/>
            <a:ext cx="927300" cy="600"/>
          </a:xfrm>
          <a:prstGeom prst="straightConnector1">
            <a:avLst/>
          </a:prstGeom>
          <a:noFill/>
          <a:ln cap="flat" cmpd="sng" w="19050">
            <a:solidFill>
              <a:schemeClr val="dk2"/>
            </a:solidFill>
            <a:prstDash val="solid"/>
            <a:round/>
            <a:headEnd len="med" w="med" type="none"/>
            <a:tailEnd len="med" w="med" type="triangle"/>
          </a:ln>
        </p:spPr>
      </p:cxnSp>
      <p:cxnSp>
        <p:nvCxnSpPr>
          <p:cNvPr id="484" name="Google Shape;484;p45"/>
          <p:cNvCxnSpPr>
            <a:endCxn id="475" idx="1"/>
          </p:cNvCxnSpPr>
          <p:nvPr/>
        </p:nvCxnSpPr>
        <p:spPr>
          <a:xfrm>
            <a:off x="4340450" y="3659888"/>
            <a:ext cx="860100" cy="300"/>
          </a:xfrm>
          <a:prstGeom prst="straightConnector1">
            <a:avLst/>
          </a:prstGeom>
          <a:noFill/>
          <a:ln cap="flat" cmpd="sng" w="19050">
            <a:solidFill>
              <a:schemeClr val="dk2"/>
            </a:solidFill>
            <a:prstDash val="solid"/>
            <a:round/>
            <a:headEnd len="med" w="med" type="none"/>
            <a:tailEnd len="med" w="med" type="triangle"/>
          </a:ln>
        </p:spPr>
      </p:cxnSp>
      <p:cxnSp>
        <p:nvCxnSpPr>
          <p:cNvPr id="485" name="Google Shape;485;p45"/>
          <p:cNvCxnSpPr>
            <a:endCxn id="480" idx="1"/>
          </p:cNvCxnSpPr>
          <p:nvPr/>
        </p:nvCxnSpPr>
        <p:spPr>
          <a:xfrm flipH="1" rot="10800000">
            <a:off x="6429563" y="3659738"/>
            <a:ext cx="860100" cy="600"/>
          </a:xfrm>
          <a:prstGeom prst="straightConnector1">
            <a:avLst/>
          </a:prstGeom>
          <a:noFill/>
          <a:ln cap="flat" cmpd="sng" w="19050">
            <a:solidFill>
              <a:schemeClr val="dk2"/>
            </a:solidFill>
            <a:prstDash val="solid"/>
            <a:round/>
            <a:headEnd len="med" w="med" type="none"/>
            <a:tailEnd len="med" w="med" type="triangle"/>
          </a:ln>
        </p:spPr>
      </p:cxnSp>
      <p:cxnSp>
        <p:nvCxnSpPr>
          <p:cNvPr id="486" name="Google Shape;486;p45"/>
          <p:cNvCxnSpPr/>
          <p:nvPr/>
        </p:nvCxnSpPr>
        <p:spPr>
          <a:xfrm rot="10800000">
            <a:off x="1569563" y="3977288"/>
            <a:ext cx="0" cy="331800"/>
          </a:xfrm>
          <a:prstGeom prst="straightConnector1">
            <a:avLst/>
          </a:prstGeom>
          <a:noFill/>
          <a:ln cap="flat" cmpd="sng" w="19050">
            <a:solidFill>
              <a:schemeClr val="dk2"/>
            </a:solidFill>
            <a:prstDash val="solid"/>
            <a:round/>
            <a:headEnd len="med" w="med" type="none"/>
            <a:tailEnd len="med" w="med" type="triangle"/>
          </a:ln>
        </p:spPr>
      </p:cxnSp>
      <p:cxnSp>
        <p:nvCxnSpPr>
          <p:cNvPr id="487" name="Google Shape;487;p45"/>
          <p:cNvCxnSpPr/>
          <p:nvPr/>
        </p:nvCxnSpPr>
        <p:spPr>
          <a:xfrm rot="10800000">
            <a:off x="1569563" y="3010413"/>
            <a:ext cx="0" cy="331800"/>
          </a:xfrm>
          <a:prstGeom prst="straightConnector1">
            <a:avLst/>
          </a:prstGeom>
          <a:noFill/>
          <a:ln cap="flat" cmpd="sng" w="19050">
            <a:solidFill>
              <a:schemeClr val="dk2"/>
            </a:solidFill>
            <a:prstDash val="solid"/>
            <a:round/>
            <a:headEnd len="med" w="med" type="none"/>
            <a:tailEnd len="med" w="med" type="triangle"/>
          </a:ln>
        </p:spPr>
      </p:cxnSp>
      <p:pic>
        <p:nvPicPr>
          <p:cNvPr id="488" name="Google Shape;488;p45" title="[0,0,0,&quot;https://www.codecogs.com/eqnedit.php?latex=W_%7Bhx%7D#0&quot;]"/>
          <p:cNvPicPr preferRelativeResize="0"/>
          <p:nvPr/>
        </p:nvPicPr>
        <p:blipFill>
          <a:blip r:embed="rId3">
            <a:alphaModFix/>
          </a:blip>
          <a:stretch>
            <a:fillRect/>
          </a:stretch>
        </p:blipFill>
        <p:spPr>
          <a:xfrm>
            <a:off x="1691363" y="4018980"/>
            <a:ext cx="492750" cy="249341"/>
          </a:xfrm>
          <a:prstGeom prst="rect">
            <a:avLst/>
          </a:prstGeom>
          <a:noFill/>
          <a:ln>
            <a:noFill/>
          </a:ln>
        </p:spPr>
      </p:pic>
      <p:pic>
        <p:nvPicPr>
          <p:cNvPr id="489" name="Google Shape;489;p45" title="[0,0,0,&quot;https://www.codecogs.com/eqnedit.php?latex=W_%7Bhh%7D#0&quot;]"/>
          <p:cNvPicPr preferRelativeResize="0"/>
          <p:nvPr/>
        </p:nvPicPr>
        <p:blipFill>
          <a:blip r:embed="rId4">
            <a:alphaModFix/>
          </a:blip>
          <a:stretch>
            <a:fillRect/>
          </a:stretch>
        </p:blipFill>
        <p:spPr>
          <a:xfrm>
            <a:off x="4588713" y="3354730"/>
            <a:ext cx="492758" cy="246400"/>
          </a:xfrm>
          <a:prstGeom prst="rect">
            <a:avLst/>
          </a:prstGeom>
          <a:noFill/>
          <a:ln>
            <a:noFill/>
          </a:ln>
        </p:spPr>
      </p:pic>
      <p:pic>
        <p:nvPicPr>
          <p:cNvPr id="490" name="Google Shape;490;p45" title="[0,0,0,&quot;https://www.codecogs.com/eqnedit.php?latex=W_%7Bhy%7D#0&quot;]"/>
          <p:cNvPicPr preferRelativeResize="0"/>
          <p:nvPr/>
        </p:nvPicPr>
        <p:blipFill>
          <a:blip r:embed="rId5">
            <a:alphaModFix/>
          </a:blip>
          <a:stretch>
            <a:fillRect/>
          </a:stretch>
        </p:blipFill>
        <p:spPr>
          <a:xfrm>
            <a:off x="1579187" y="3053549"/>
            <a:ext cx="417500" cy="246401"/>
          </a:xfrm>
          <a:prstGeom prst="rect">
            <a:avLst/>
          </a:prstGeom>
          <a:noFill/>
          <a:ln>
            <a:noFill/>
          </a:ln>
        </p:spPr>
      </p:pic>
      <p:pic>
        <p:nvPicPr>
          <p:cNvPr id="491" name="Google Shape;491;p45" title="[0,0,0,&quot;https://www.codecogs.com/eqnedit.php?latex=W_%7Bhy%7D#0&quot;]"/>
          <p:cNvPicPr preferRelativeResize="0"/>
          <p:nvPr/>
        </p:nvPicPr>
        <p:blipFill>
          <a:blip r:embed="rId5">
            <a:alphaModFix/>
          </a:blip>
          <a:stretch>
            <a:fillRect/>
          </a:stretch>
        </p:blipFill>
        <p:spPr>
          <a:xfrm>
            <a:off x="3800737" y="3053099"/>
            <a:ext cx="417500" cy="246401"/>
          </a:xfrm>
          <a:prstGeom prst="rect">
            <a:avLst/>
          </a:prstGeom>
          <a:noFill/>
          <a:ln>
            <a:noFill/>
          </a:ln>
        </p:spPr>
      </p:pic>
      <p:pic>
        <p:nvPicPr>
          <p:cNvPr id="492" name="Google Shape;492;p45" title="[0,0,0,&quot;https://www.codecogs.com/eqnedit.php?latex=W_%7Bhy%7D#0&quot;]"/>
          <p:cNvPicPr preferRelativeResize="0"/>
          <p:nvPr/>
        </p:nvPicPr>
        <p:blipFill>
          <a:blip r:embed="rId5">
            <a:alphaModFix/>
          </a:blip>
          <a:stretch>
            <a:fillRect/>
          </a:stretch>
        </p:blipFill>
        <p:spPr>
          <a:xfrm>
            <a:off x="5852475" y="3053549"/>
            <a:ext cx="417500" cy="246401"/>
          </a:xfrm>
          <a:prstGeom prst="rect">
            <a:avLst/>
          </a:prstGeom>
          <a:noFill/>
          <a:ln>
            <a:noFill/>
          </a:ln>
        </p:spPr>
      </p:pic>
      <p:pic>
        <p:nvPicPr>
          <p:cNvPr id="493" name="Google Shape;493;p45" title="[0,0,0,&quot;https://www.codecogs.com/eqnedit.php?latex=W_%7Bhy%7D#0&quot;]"/>
          <p:cNvPicPr preferRelativeResize="0"/>
          <p:nvPr/>
        </p:nvPicPr>
        <p:blipFill>
          <a:blip r:embed="rId5">
            <a:alphaModFix/>
          </a:blip>
          <a:stretch>
            <a:fillRect/>
          </a:stretch>
        </p:blipFill>
        <p:spPr>
          <a:xfrm>
            <a:off x="7985325" y="3053574"/>
            <a:ext cx="417500" cy="246401"/>
          </a:xfrm>
          <a:prstGeom prst="rect">
            <a:avLst/>
          </a:prstGeom>
          <a:noFill/>
          <a:ln>
            <a:noFill/>
          </a:ln>
        </p:spPr>
      </p:pic>
      <p:pic>
        <p:nvPicPr>
          <p:cNvPr id="494" name="Google Shape;494;p45" title="[0,0,0,&quot;https://www.codecogs.com/eqnedit.php?latex=W_%7Bhh%7D#0&quot;]"/>
          <p:cNvPicPr preferRelativeResize="0"/>
          <p:nvPr/>
        </p:nvPicPr>
        <p:blipFill>
          <a:blip r:embed="rId4">
            <a:alphaModFix/>
          </a:blip>
          <a:stretch>
            <a:fillRect/>
          </a:stretch>
        </p:blipFill>
        <p:spPr>
          <a:xfrm>
            <a:off x="6613288" y="3354730"/>
            <a:ext cx="492758" cy="246400"/>
          </a:xfrm>
          <a:prstGeom prst="rect">
            <a:avLst/>
          </a:prstGeom>
          <a:noFill/>
          <a:ln>
            <a:noFill/>
          </a:ln>
        </p:spPr>
      </p:pic>
      <p:pic>
        <p:nvPicPr>
          <p:cNvPr id="495" name="Google Shape;495;p45" title="[0,0,0,&quot;https://www.codecogs.com/eqnedit.php?latex=W_%7Bhh%7D#0&quot;]"/>
          <p:cNvPicPr preferRelativeResize="0"/>
          <p:nvPr/>
        </p:nvPicPr>
        <p:blipFill>
          <a:blip r:embed="rId4">
            <a:alphaModFix/>
          </a:blip>
          <a:stretch>
            <a:fillRect/>
          </a:stretch>
        </p:blipFill>
        <p:spPr>
          <a:xfrm>
            <a:off x="2401413" y="3354730"/>
            <a:ext cx="492758" cy="246400"/>
          </a:xfrm>
          <a:prstGeom prst="rect">
            <a:avLst/>
          </a:prstGeom>
          <a:noFill/>
          <a:ln>
            <a:noFill/>
          </a:ln>
        </p:spPr>
      </p:pic>
      <p:pic>
        <p:nvPicPr>
          <p:cNvPr id="496" name="Google Shape;496;p45" title="[0,0,0,&quot;https://www.codecogs.com/eqnedit.php?latex=W_%7Bhh%7D#0&quot;]"/>
          <p:cNvPicPr preferRelativeResize="0"/>
          <p:nvPr/>
        </p:nvPicPr>
        <p:blipFill>
          <a:blip r:embed="rId4">
            <a:alphaModFix/>
          </a:blip>
          <a:stretch>
            <a:fillRect/>
          </a:stretch>
        </p:blipFill>
        <p:spPr>
          <a:xfrm>
            <a:off x="345988" y="3536555"/>
            <a:ext cx="492758" cy="246400"/>
          </a:xfrm>
          <a:prstGeom prst="rect">
            <a:avLst/>
          </a:prstGeom>
          <a:noFill/>
          <a:ln>
            <a:noFill/>
          </a:ln>
        </p:spPr>
      </p:pic>
      <p:pic>
        <p:nvPicPr>
          <p:cNvPr id="497" name="Google Shape;497;p45" title="[0,0,0,&quot;https://www.codecogs.com/eqnedit.php?latex=W_%7Bhx%7D#0&quot;]"/>
          <p:cNvPicPr preferRelativeResize="0"/>
          <p:nvPr/>
        </p:nvPicPr>
        <p:blipFill>
          <a:blip r:embed="rId3">
            <a:alphaModFix/>
          </a:blip>
          <a:stretch>
            <a:fillRect/>
          </a:stretch>
        </p:blipFill>
        <p:spPr>
          <a:xfrm>
            <a:off x="3800738" y="4069130"/>
            <a:ext cx="492750" cy="249341"/>
          </a:xfrm>
          <a:prstGeom prst="rect">
            <a:avLst/>
          </a:prstGeom>
          <a:noFill/>
          <a:ln>
            <a:noFill/>
          </a:ln>
        </p:spPr>
      </p:pic>
      <p:pic>
        <p:nvPicPr>
          <p:cNvPr id="498" name="Google Shape;498;p45" title="[0,0,0,&quot;https://www.codecogs.com/eqnedit.php?latex=W_%7Bhx%7D#0&quot;]"/>
          <p:cNvPicPr preferRelativeResize="0"/>
          <p:nvPr/>
        </p:nvPicPr>
        <p:blipFill>
          <a:blip r:embed="rId3">
            <a:alphaModFix/>
          </a:blip>
          <a:stretch>
            <a:fillRect/>
          </a:stretch>
        </p:blipFill>
        <p:spPr>
          <a:xfrm>
            <a:off x="5893025" y="4069130"/>
            <a:ext cx="492750" cy="249341"/>
          </a:xfrm>
          <a:prstGeom prst="rect">
            <a:avLst/>
          </a:prstGeom>
          <a:noFill/>
          <a:ln>
            <a:noFill/>
          </a:ln>
        </p:spPr>
      </p:pic>
      <p:pic>
        <p:nvPicPr>
          <p:cNvPr id="499" name="Google Shape;499;p45" title="[0,0,0,&quot;https://www.codecogs.com/eqnedit.php?latex=W_%7Bhx%7D#0&quot;]"/>
          <p:cNvPicPr preferRelativeResize="0"/>
          <p:nvPr/>
        </p:nvPicPr>
        <p:blipFill>
          <a:blip r:embed="rId3">
            <a:alphaModFix/>
          </a:blip>
          <a:stretch>
            <a:fillRect/>
          </a:stretch>
        </p:blipFill>
        <p:spPr>
          <a:xfrm>
            <a:off x="8026000" y="4069130"/>
            <a:ext cx="492750" cy="249341"/>
          </a:xfrm>
          <a:prstGeom prst="rect">
            <a:avLst/>
          </a:prstGeom>
          <a:noFill/>
          <a:ln>
            <a:noFill/>
          </a:ln>
        </p:spPr>
      </p:pic>
      <p:sp>
        <p:nvSpPr>
          <p:cNvPr id="500" name="Google Shape;500;p45"/>
          <p:cNvSpPr/>
          <p:nvPr/>
        </p:nvSpPr>
        <p:spPr>
          <a:xfrm>
            <a:off x="1267163" y="1663413"/>
            <a:ext cx="604800" cy="635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L</a:t>
            </a:r>
            <a:r>
              <a:rPr b="1" baseline="-25000" lang="en" sz="1800">
                <a:solidFill>
                  <a:schemeClr val="dk1"/>
                </a:solidFill>
              </a:rPr>
              <a:t>1</a:t>
            </a:r>
            <a:endParaRPr b="1" baseline="-25000" sz="1800">
              <a:solidFill>
                <a:schemeClr val="dk1"/>
              </a:solidFill>
            </a:endParaRPr>
          </a:p>
        </p:txBody>
      </p:sp>
      <p:sp>
        <p:nvSpPr>
          <p:cNvPr id="501" name="Google Shape;501;p45"/>
          <p:cNvSpPr/>
          <p:nvPr/>
        </p:nvSpPr>
        <p:spPr>
          <a:xfrm>
            <a:off x="3423613" y="1697488"/>
            <a:ext cx="604800" cy="635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L</a:t>
            </a:r>
            <a:r>
              <a:rPr b="1" baseline="-25000" lang="en" sz="1800">
                <a:solidFill>
                  <a:schemeClr val="dk1"/>
                </a:solidFill>
              </a:rPr>
              <a:t>2</a:t>
            </a:r>
            <a:endParaRPr b="1" baseline="-25000" sz="1800">
              <a:solidFill>
                <a:schemeClr val="dk1"/>
              </a:solidFill>
            </a:endParaRPr>
          </a:p>
        </p:txBody>
      </p:sp>
      <p:sp>
        <p:nvSpPr>
          <p:cNvPr id="502" name="Google Shape;502;p45"/>
          <p:cNvSpPr/>
          <p:nvPr/>
        </p:nvSpPr>
        <p:spPr>
          <a:xfrm>
            <a:off x="5512713" y="1649263"/>
            <a:ext cx="604800" cy="635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L</a:t>
            </a:r>
            <a:r>
              <a:rPr b="1" baseline="-25000" lang="en" sz="1800">
                <a:solidFill>
                  <a:schemeClr val="dk1"/>
                </a:solidFill>
              </a:rPr>
              <a:t>3</a:t>
            </a:r>
            <a:endParaRPr b="1" baseline="-25000" sz="1800">
              <a:solidFill>
                <a:schemeClr val="dk1"/>
              </a:solidFill>
            </a:endParaRPr>
          </a:p>
        </p:txBody>
      </p:sp>
      <p:sp>
        <p:nvSpPr>
          <p:cNvPr id="503" name="Google Shape;503;p45"/>
          <p:cNvSpPr/>
          <p:nvPr/>
        </p:nvSpPr>
        <p:spPr>
          <a:xfrm>
            <a:off x="7601813" y="1697013"/>
            <a:ext cx="604800" cy="635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L</a:t>
            </a:r>
            <a:r>
              <a:rPr b="1" baseline="-25000" lang="en" sz="1800">
                <a:solidFill>
                  <a:schemeClr val="dk1"/>
                </a:solidFill>
              </a:rPr>
              <a:t>4</a:t>
            </a:r>
            <a:endParaRPr b="1" baseline="-25000" sz="1800">
              <a:solidFill>
                <a:schemeClr val="dk1"/>
              </a:solidFill>
            </a:endParaRPr>
          </a:p>
        </p:txBody>
      </p:sp>
      <p:cxnSp>
        <p:nvCxnSpPr>
          <p:cNvPr id="504" name="Google Shape;504;p45"/>
          <p:cNvCxnSpPr/>
          <p:nvPr/>
        </p:nvCxnSpPr>
        <p:spPr>
          <a:xfrm flipH="1" rot="10800000">
            <a:off x="1783392" y="1030721"/>
            <a:ext cx="4740600" cy="725700"/>
          </a:xfrm>
          <a:prstGeom prst="straightConnector1">
            <a:avLst/>
          </a:prstGeom>
          <a:noFill/>
          <a:ln cap="flat" cmpd="sng" w="9525">
            <a:solidFill>
              <a:schemeClr val="dk2"/>
            </a:solidFill>
            <a:prstDash val="solid"/>
            <a:round/>
            <a:headEnd len="med" w="med" type="none"/>
            <a:tailEnd len="med" w="med" type="triangle"/>
          </a:ln>
        </p:spPr>
      </p:cxnSp>
      <p:cxnSp>
        <p:nvCxnSpPr>
          <p:cNvPr id="505" name="Google Shape;505;p45"/>
          <p:cNvCxnSpPr>
            <a:stCxn id="501" idx="0"/>
          </p:cNvCxnSpPr>
          <p:nvPr/>
        </p:nvCxnSpPr>
        <p:spPr>
          <a:xfrm flipH="1" rot="10800000">
            <a:off x="3726013" y="1086688"/>
            <a:ext cx="2742000" cy="610800"/>
          </a:xfrm>
          <a:prstGeom prst="straightConnector1">
            <a:avLst/>
          </a:prstGeom>
          <a:noFill/>
          <a:ln cap="flat" cmpd="sng" w="9525">
            <a:solidFill>
              <a:schemeClr val="dk2"/>
            </a:solidFill>
            <a:prstDash val="solid"/>
            <a:round/>
            <a:headEnd len="med" w="med" type="none"/>
            <a:tailEnd len="med" w="med" type="triangle"/>
          </a:ln>
        </p:spPr>
      </p:cxnSp>
      <p:cxnSp>
        <p:nvCxnSpPr>
          <p:cNvPr id="506" name="Google Shape;506;p45"/>
          <p:cNvCxnSpPr/>
          <p:nvPr/>
        </p:nvCxnSpPr>
        <p:spPr>
          <a:xfrm rot="10800000">
            <a:off x="6580013" y="1105413"/>
            <a:ext cx="1170000" cy="651000"/>
          </a:xfrm>
          <a:prstGeom prst="straightConnector1">
            <a:avLst/>
          </a:prstGeom>
          <a:noFill/>
          <a:ln cap="flat" cmpd="sng" w="9525">
            <a:solidFill>
              <a:schemeClr val="dk2"/>
            </a:solidFill>
            <a:prstDash val="solid"/>
            <a:round/>
            <a:headEnd len="med" w="med" type="none"/>
            <a:tailEnd len="med" w="med" type="triangle"/>
          </a:ln>
        </p:spPr>
      </p:cxnSp>
      <p:sp>
        <p:nvSpPr>
          <p:cNvPr id="507" name="Google Shape;507;p45"/>
          <p:cNvSpPr txBox="1"/>
          <p:nvPr/>
        </p:nvSpPr>
        <p:spPr>
          <a:xfrm>
            <a:off x="6429575" y="514000"/>
            <a:ext cx="860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t>L</a:t>
            </a:r>
            <a:endParaRPr b="1" sz="2300"/>
          </a:p>
        </p:txBody>
      </p:sp>
      <p:cxnSp>
        <p:nvCxnSpPr>
          <p:cNvPr id="508" name="Google Shape;508;p45"/>
          <p:cNvCxnSpPr/>
          <p:nvPr/>
        </p:nvCxnSpPr>
        <p:spPr>
          <a:xfrm flipH="1" rot="10800000">
            <a:off x="5893025" y="1110838"/>
            <a:ext cx="652800" cy="562500"/>
          </a:xfrm>
          <a:prstGeom prst="straightConnector1">
            <a:avLst/>
          </a:prstGeom>
          <a:noFill/>
          <a:ln cap="flat" cmpd="sng" w="9525">
            <a:solidFill>
              <a:schemeClr val="dk2"/>
            </a:solidFill>
            <a:prstDash val="solid"/>
            <a:round/>
            <a:headEnd len="med" w="med" type="none"/>
            <a:tailEnd len="med" w="med" type="triangle"/>
          </a:ln>
        </p:spPr>
      </p:cxnSp>
      <p:cxnSp>
        <p:nvCxnSpPr>
          <p:cNvPr id="509" name="Google Shape;509;p45"/>
          <p:cNvCxnSpPr/>
          <p:nvPr/>
        </p:nvCxnSpPr>
        <p:spPr>
          <a:xfrm flipH="1" rot="10800000">
            <a:off x="1676817" y="929096"/>
            <a:ext cx="4740600" cy="725700"/>
          </a:xfrm>
          <a:prstGeom prst="straightConnector1">
            <a:avLst/>
          </a:prstGeom>
          <a:noFill/>
          <a:ln cap="flat" cmpd="sng" w="9525">
            <a:solidFill>
              <a:srgbClr val="FF0000"/>
            </a:solidFill>
            <a:prstDash val="solid"/>
            <a:round/>
            <a:headEnd len="med" w="med" type="triangle"/>
            <a:tailEnd len="med" w="med" type="none"/>
          </a:ln>
        </p:spPr>
      </p:cxnSp>
      <p:cxnSp>
        <p:nvCxnSpPr>
          <p:cNvPr id="510" name="Google Shape;510;p45"/>
          <p:cNvCxnSpPr>
            <a:stCxn id="503" idx="0"/>
            <a:endCxn id="507" idx="2"/>
          </p:cNvCxnSpPr>
          <p:nvPr/>
        </p:nvCxnSpPr>
        <p:spPr>
          <a:xfrm rot="10800000">
            <a:off x="6859613" y="1086813"/>
            <a:ext cx="1044600" cy="610200"/>
          </a:xfrm>
          <a:prstGeom prst="straightConnector1">
            <a:avLst/>
          </a:prstGeom>
          <a:noFill/>
          <a:ln cap="flat" cmpd="sng" w="9525">
            <a:solidFill>
              <a:srgbClr val="FF0000"/>
            </a:solidFill>
            <a:prstDash val="solid"/>
            <a:round/>
            <a:headEnd len="med" w="med" type="triangle"/>
            <a:tailEnd len="med" w="med" type="none"/>
          </a:ln>
        </p:spPr>
      </p:cxnSp>
      <p:cxnSp>
        <p:nvCxnSpPr>
          <p:cNvPr id="511" name="Google Shape;511;p45"/>
          <p:cNvCxnSpPr>
            <a:stCxn id="502" idx="7"/>
          </p:cNvCxnSpPr>
          <p:nvPr/>
        </p:nvCxnSpPr>
        <p:spPr>
          <a:xfrm flipH="1" rot="10800000">
            <a:off x="6028942" y="1201971"/>
            <a:ext cx="551100" cy="540300"/>
          </a:xfrm>
          <a:prstGeom prst="straightConnector1">
            <a:avLst/>
          </a:prstGeom>
          <a:noFill/>
          <a:ln cap="flat" cmpd="sng" w="9525">
            <a:solidFill>
              <a:srgbClr val="FF0000"/>
            </a:solidFill>
            <a:prstDash val="solid"/>
            <a:round/>
            <a:headEnd len="med" w="med" type="triangle"/>
            <a:tailEnd len="med" w="med" type="none"/>
          </a:ln>
        </p:spPr>
      </p:cxnSp>
      <p:cxnSp>
        <p:nvCxnSpPr>
          <p:cNvPr id="512" name="Google Shape;512;p45"/>
          <p:cNvCxnSpPr/>
          <p:nvPr/>
        </p:nvCxnSpPr>
        <p:spPr>
          <a:xfrm flipH="1" rot="10800000">
            <a:off x="3950442" y="1159621"/>
            <a:ext cx="2399700" cy="617700"/>
          </a:xfrm>
          <a:prstGeom prst="straightConnector1">
            <a:avLst/>
          </a:prstGeom>
          <a:noFill/>
          <a:ln cap="flat" cmpd="sng" w="9525">
            <a:solidFill>
              <a:srgbClr val="FF0000"/>
            </a:solidFill>
            <a:prstDash val="solid"/>
            <a:round/>
            <a:headEnd len="med" w="med" type="triangle"/>
            <a:tailEnd len="med" w="med" type="none"/>
          </a:ln>
        </p:spPr>
      </p:cxnSp>
      <p:cxnSp>
        <p:nvCxnSpPr>
          <p:cNvPr id="513" name="Google Shape;513;p45"/>
          <p:cNvCxnSpPr/>
          <p:nvPr/>
        </p:nvCxnSpPr>
        <p:spPr>
          <a:xfrm>
            <a:off x="6504167" y="3748130"/>
            <a:ext cx="689700" cy="5400"/>
          </a:xfrm>
          <a:prstGeom prst="straightConnector1">
            <a:avLst/>
          </a:prstGeom>
          <a:noFill/>
          <a:ln cap="flat" cmpd="sng" w="9525">
            <a:solidFill>
              <a:srgbClr val="FF0000"/>
            </a:solidFill>
            <a:prstDash val="solid"/>
            <a:round/>
            <a:headEnd len="med" w="med" type="triangle"/>
            <a:tailEnd len="med" w="med" type="none"/>
          </a:ln>
        </p:spPr>
      </p:cxnSp>
      <p:cxnSp>
        <p:nvCxnSpPr>
          <p:cNvPr id="514" name="Google Shape;514;p45"/>
          <p:cNvCxnSpPr/>
          <p:nvPr/>
        </p:nvCxnSpPr>
        <p:spPr>
          <a:xfrm>
            <a:off x="4392042" y="3718980"/>
            <a:ext cx="689700" cy="5400"/>
          </a:xfrm>
          <a:prstGeom prst="straightConnector1">
            <a:avLst/>
          </a:prstGeom>
          <a:noFill/>
          <a:ln cap="flat" cmpd="sng" w="9525">
            <a:solidFill>
              <a:srgbClr val="FF0000"/>
            </a:solidFill>
            <a:prstDash val="solid"/>
            <a:round/>
            <a:headEnd len="med" w="med" type="triangle"/>
            <a:tailEnd len="med" w="med" type="none"/>
          </a:ln>
        </p:spPr>
      </p:cxnSp>
      <p:cxnSp>
        <p:nvCxnSpPr>
          <p:cNvPr id="515" name="Google Shape;515;p45"/>
          <p:cNvCxnSpPr/>
          <p:nvPr/>
        </p:nvCxnSpPr>
        <p:spPr>
          <a:xfrm>
            <a:off x="2302942" y="3718680"/>
            <a:ext cx="689700" cy="5400"/>
          </a:xfrm>
          <a:prstGeom prst="straightConnector1">
            <a:avLst/>
          </a:prstGeom>
          <a:noFill/>
          <a:ln cap="flat" cmpd="sng" w="9525">
            <a:solidFill>
              <a:srgbClr val="FF0000"/>
            </a:solidFill>
            <a:prstDash val="solid"/>
            <a:round/>
            <a:headEnd len="med" w="med" type="triangle"/>
            <a:tailEnd len="med" w="med" type="none"/>
          </a:ln>
        </p:spPr>
      </p:cxnSp>
      <p:cxnSp>
        <p:nvCxnSpPr>
          <p:cNvPr id="516" name="Google Shape;516;p45"/>
          <p:cNvCxnSpPr/>
          <p:nvPr/>
        </p:nvCxnSpPr>
        <p:spPr>
          <a:xfrm rot="10800000">
            <a:off x="1483475" y="3042800"/>
            <a:ext cx="0" cy="267900"/>
          </a:xfrm>
          <a:prstGeom prst="straightConnector1">
            <a:avLst/>
          </a:prstGeom>
          <a:noFill/>
          <a:ln cap="flat" cmpd="sng" w="9525">
            <a:solidFill>
              <a:srgbClr val="FF0000"/>
            </a:solidFill>
            <a:prstDash val="solid"/>
            <a:round/>
            <a:headEnd len="med" w="med" type="triangle"/>
            <a:tailEnd len="med" w="med" type="none"/>
          </a:ln>
        </p:spPr>
      </p:cxnSp>
      <p:cxnSp>
        <p:nvCxnSpPr>
          <p:cNvPr id="517" name="Google Shape;517;p45"/>
          <p:cNvCxnSpPr/>
          <p:nvPr/>
        </p:nvCxnSpPr>
        <p:spPr>
          <a:xfrm rot="10800000">
            <a:off x="1479438" y="4009700"/>
            <a:ext cx="0" cy="267900"/>
          </a:xfrm>
          <a:prstGeom prst="straightConnector1">
            <a:avLst/>
          </a:prstGeom>
          <a:noFill/>
          <a:ln cap="flat" cmpd="sng" w="9525">
            <a:solidFill>
              <a:srgbClr val="FF0000"/>
            </a:solidFill>
            <a:prstDash val="solid"/>
            <a:round/>
            <a:headEnd len="med" w="med" type="triangle"/>
            <a:tailEnd len="med" w="med" type="none"/>
          </a:ln>
        </p:spPr>
      </p:cxnSp>
      <p:cxnSp>
        <p:nvCxnSpPr>
          <p:cNvPr id="518" name="Google Shape;518;p45"/>
          <p:cNvCxnSpPr/>
          <p:nvPr/>
        </p:nvCxnSpPr>
        <p:spPr>
          <a:xfrm rot="10800000">
            <a:off x="3648325" y="4009250"/>
            <a:ext cx="0" cy="267900"/>
          </a:xfrm>
          <a:prstGeom prst="straightConnector1">
            <a:avLst/>
          </a:prstGeom>
          <a:noFill/>
          <a:ln cap="flat" cmpd="sng" w="9525">
            <a:solidFill>
              <a:srgbClr val="FF0000"/>
            </a:solidFill>
            <a:prstDash val="solid"/>
            <a:round/>
            <a:headEnd len="med" w="med" type="triangle"/>
            <a:tailEnd len="med" w="med" type="none"/>
          </a:ln>
        </p:spPr>
      </p:cxnSp>
      <p:cxnSp>
        <p:nvCxnSpPr>
          <p:cNvPr id="519" name="Google Shape;519;p45"/>
          <p:cNvCxnSpPr/>
          <p:nvPr/>
        </p:nvCxnSpPr>
        <p:spPr>
          <a:xfrm rot="10800000">
            <a:off x="5716363" y="4009700"/>
            <a:ext cx="0" cy="267900"/>
          </a:xfrm>
          <a:prstGeom prst="straightConnector1">
            <a:avLst/>
          </a:prstGeom>
          <a:noFill/>
          <a:ln cap="flat" cmpd="sng" w="9525">
            <a:solidFill>
              <a:srgbClr val="FF0000"/>
            </a:solidFill>
            <a:prstDash val="solid"/>
            <a:round/>
            <a:headEnd len="med" w="med" type="triangle"/>
            <a:tailEnd len="med" w="med" type="none"/>
          </a:ln>
        </p:spPr>
      </p:cxnSp>
      <p:cxnSp>
        <p:nvCxnSpPr>
          <p:cNvPr id="520" name="Google Shape;520;p45"/>
          <p:cNvCxnSpPr/>
          <p:nvPr/>
        </p:nvCxnSpPr>
        <p:spPr>
          <a:xfrm rot="10800000">
            <a:off x="7823388" y="4009250"/>
            <a:ext cx="0" cy="267900"/>
          </a:xfrm>
          <a:prstGeom prst="straightConnector1">
            <a:avLst/>
          </a:prstGeom>
          <a:noFill/>
          <a:ln cap="flat" cmpd="sng" w="9525">
            <a:solidFill>
              <a:srgbClr val="FF0000"/>
            </a:solidFill>
            <a:prstDash val="solid"/>
            <a:round/>
            <a:headEnd len="med" w="med" type="triangle"/>
            <a:tailEnd len="med" w="med" type="none"/>
          </a:ln>
        </p:spPr>
      </p:cxnSp>
      <p:cxnSp>
        <p:nvCxnSpPr>
          <p:cNvPr id="521" name="Google Shape;521;p45"/>
          <p:cNvCxnSpPr/>
          <p:nvPr/>
        </p:nvCxnSpPr>
        <p:spPr>
          <a:xfrm rot="10800000">
            <a:off x="7823113" y="3042350"/>
            <a:ext cx="0" cy="267900"/>
          </a:xfrm>
          <a:prstGeom prst="straightConnector1">
            <a:avLst/>
          </a:prstGeom>
          <a:noFill/>
          <a:ln cap="flat" cmpd="sng" w="9525">
            <a:solidFill>
              <a:srgbClr val="FF0000"/>
            </a:solidFill>
            <a:prstDash val="solid"/>
            <a:round/>
            <a:headEnd len="med" w="med" type="triangle"/>
            <a:tailEnd len="med" w="med" type="none"/>
          </a:ln>
        </p:spPr>
      </p:cxnSp>
      <p:cxnSp>
        <p:nvCxnSpPr>
          <p:cNvPr id="522" name="Google Shape;522;p45"/>
          <p:cNvCxnSpPr/>
          <p:nvPr/>
        </p:nvCxnSpPr>
        <p:spPr>
          <a:xfrm rot="10800000">
            <a:off x="5744250" y="3042800"/>
            <a:ext cx="0" cy="267900"/>
          </a:xfrm>
          <a:prstGeom prst="straightConnector1">
            <a:avLst/>
          </a:prstGeom>
          <a:noFill/>
          <a:ln cap="flat" cmpd="sng" w="9525">
            <a:solidFill>
              <a:srgbClr val="FF0000"/>
            </a:solidFill>
            <a:prstDash val="solid"/>
            <a:round/>
            <a:headEnd len="med" w="med" type="triangle"/>
            <a:tailEnd len="med" w="med" type="none"/>
          </a:ln>
        </p:spPr>
      </p:cxnSp>
      <p:cxnSp>
        <p:nvCxnSpPr>
          <p:cNvPr id="523" name="Google Shape;523;p45"/>
          <p:cNvCxnSpPr/>
          <p:nvPr/>
        </p:nvCxnSpPr>
        <p:spPr>
          <a:xfrm rot="10800000">
            <a:off x="3636800" y="3053100"/>
            <a:ext cx="0" cy="267900"/>
          </a:xfrm>
          <a:prstGeom prst="straightConnector1">
            <a:avLst/>
          </a:prstGeom>
          <a:noFill/>
          <a:ln cap="flat" cmpd="sng" w="9525">
            <a:solidFill>
              <a:srgbClr val="FF0000"/>
            </a:solidFill>
            <a:prstDash val="solid"/>
            <a:round/>
            <a:headEnd len="med" w="med" type="triangle"/>
            <a:tailEnd len="med" w="med" type="none"/>
          </a:ln>
        </p:spPr>
      </p:cxnSp>
      <p:sp>
        <p:nvSpPr>
          <p:cNvPr id="524" name="Google Shape;524;p45"/>
          <p:cNvSpPr txBox="1"/>
          <p:nvPr/>
        </p:nvSpPr>
        <p:spPr>
          <a:xfrm>
            <a:off x="297025" y="700975"/>
            <a:ext cx="200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Forward pass</a:t>
            </a:r>
            <a:endParaRPr b="1"/>
          </a:p>
          <a:p>
            <a:pPr indent="0" lvl="0" marL="0" rtl="0" algn="l">
              <a:spcBef>
                <a:spcPts val="0"/>
              </a:spcBef>
              <a:spcAft>
                <a:spcPts val="0"/>
              </a:spcAft>
              <a:buNone/>
            </a:pPr>
            <a:r>
              <a:rPr b="1" lang="en">
                <a:solidFill>
                  <a:srgbClr val="FF0000"/>
                </a:solidFill>
              </a:rPr>
              <a:t>Backpropagation</a:t>
            </a:r>
            <a:endParaRPr b="1">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6"/>
          <p:cNvSpPr txBox="1"/>
          <p:nvPr>
            <p:ph type="title"/>
          </p:nvPr>
        </p:nvSpPr>
        <p:spPr>
          <a:xfrm>
            <a:off x="311700" y="1349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Issues with RNNs</a:t>
            </a:r>
            <a:endParaRPr i="1">
              <a:latin typeface="Lora"/>
              <a:ea typeface="Lora"/>
              <a:cs typeface="Lora"/>
              <a:sym typeface="Lora"/>
            </a:endParaRPr>
          </a:p>
        </p:txBody>
      </p:sp>
      <p:sp>
        <p:nvSpPr>
          <p:cNvPr id="530" name="Google Shape;530;p46"/>
          <p:cNvSpPr txBox="1"/>
          <p:nvPr>
            <p:ph idx="1" type="body"/>
          </p:nvPr>
        </p:nvSpPr>
        <p:spPr>
          <a:xfrm>
            <a:off x="311700" y="1996650"/>
            <a:ext cx="8520600" cy="224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ora"/>
              <a:buChar char="-"/>
            </a:pPr>
            <a:r>
              <a:rPr lang="en">
                <a:latin typeface="Lora"/>
                <a:ea typeface="Lora"/>
                <a:cs typeface="Lora"/>
                <a:sym typeface="Lora"/>
              </a:rPr>
              <a:t>Due to the </a:t>
            </a:r>
            <a:r>
              <a:rPr b="1" lang="en">
                <a:latin typeface="Lora"/>
                <a:ea typeface="Lora"/>
                <a:cs typeface="Lora"/>
                <a:sym typeface="Lora"/>
              </a:rPr>
              <a:t>recursive multiplication</a:t>
            </a:r>
            <a:r>
              <a:rPr lang="en">
                <a:latin typeface="Lora"/>
                <a:ea typeface="Lora"/>
                <a:cs typeface="Lora"/>
                <a:sym typeface="Lora"/>
              </a:rPr>
              <a:t> of gradients and weight matrices, backpropagation through time is prone to </a:t>
            </a:r>
            <a:r>
              <a:rPr b="1" lang="en">
                <a:latin typeface="Lora"/>
                <a:ea typeface="Lora"/>
                <a:cs typeface="Lora"/>
                <a:sym typeface="Lora"/>
              </a:rPr>
              <a:t>vanishing </a:t>
            </a:r>
            <a:r>
              <a:rPr lang="en">
                <a:latin typeface="Lora"/>
                <a:ea typeface="Lora"/>
                <a:cs typeface="Lora"/>
                <a:sym typeface="Lora"/>
              </a:rPr>
              <a:t>or </a:t>
            </a:r>
            <a:r>
              <a:rPr b="1" lang="en">
                <a:latin typeface="Lora"/>
                <a:ea typeface="Lora"/>
                <a:cs typeface="Lora"/>
                <a:sym typeface="Lora"/>
              </a:rPr>
              <a:t>exploding gradients</a:t>
            </a:r>
            <a:endParaRPr b="1">
              <a:latin typeface="Lora"/>
              <a:ea typeface="Lora"/>
              <a:cs typeface="Lora"/>
              <a:sym typeface="Lora"/>
            </a:endParaRPr>
          </a:p>
          <a:p>
            <a:pPr indent="-342900" lvl="0" marL="457200" rtl="0" algn="l">
              <a:spcBef>
                <a:spcPts val="0"/>
              </a:spcBef>
              <a:spcAft>
                <a:spcPts val="0"/>
              </a:spcAft>
              <a:buSzPts val="1800"/>
              <a:buFont typeface="Lora"/>
              <a:buChar char="-"/>
            </a:pPr>
            <a:r>
              <a:rPr lang="en">
                <a:latin typeface="Lora"/>
                <a:ea typeface="Lora"/>
                <a:cs typeface="Lora"/>
                <a:sym typeface="Lora"/>
              </a:rPr>
              <a:t>If the gradients / weight matrix have high values, gradients become huge as you backpropagate them (can be solved with </a:t>
            </a:r>
            <a:r>
              <a:rPr b="1" lang="en">
                <a:latin typeface="Lora"/>
                <a:ea typeface="Lora"/>
                <a:cs typeface="Lora"/>
                <a:sym typeface="Lora"/>
              </a:rPr>
              <a:t>gradient clipping</a:t>
            </a:r>
            <a:r>
              <a:rPr lang="en">
                <a:latin typeface="Lora"/>
                <a:ea typeface="Lora"/>
                <a:cs typeface="Lora"/>
                <a:sym typeface="Lora"/>
              </a:rPr>
              <a:t>) </a:t>
            </a:r>
            <a:endParaRPr>
              <a:latin typeface="Lora"/>
              <a:ea typeface="Lora"/>
              <a:cs typeface="Lora"/>
              <a:sym typeface="Lora"/>
            </a:endParaRPr>
          </a:p>
          <a:p>
            <a:pPr indent="-342900" lvl="0" marL="457200" rtl="0" algn="l">
              <a:spcBef>
                <a:spcPts val="0"/>
              </a:spcBef>
              <a:spcAft>
                <a:spcPts val="0"/>
              </a:spcAft>
              <a:buSzPts val="1800"/>
              <a:buFont typeface="Lora"/>
              <a:buChar char="-"/>
            </a:pPr>
            <a:r>
              <a:rPr lang="en">
                <a:latin typeface="Lora"/>
                <a:ea typeface="Lora"/>
                <a:cs typeface="Lora"/>
                <a:sym typeface="Lora"/>
              </a:rPr>
              <a:t>If the gradients / weights have values &lt; 0, recursive multiplication yields extremely </a:t>
            </a:r>
            <a:r>
              <a:rPr b="1" lang="en">
                <a:latin typeface="Lora"/>
                <a:ea typeface="Lora"/>
                <a:cs typeface="Lora"/>
                <a:sym typeface="Lora"/>
              </a:rPr>
              <a:t>low </a:t>
            </a:r>
            <a:r>
              <a:rPr lang="en">
                <a:latin typeface="Lora"/>
                <a:ea typeface="Lora"/>
                <a:cs typeface="Lora"/>
                <a:sym typeface="Lora"/>
              </a:rPr>
              <a:t>gradients</a:t>
            </a:r>
            <a:endParaRPr b="1">
              <a:latin typeface="Lora"/>
              <a:ea typeface="Lora"/>
              <a:cs typeface="Lora"/>
              <a:sym typeface="Lor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47"/>
          <p:cNvSpPr txBox="1"/>
          <p:nvPr>
            <p:ph type="title"/>
          </p:nvPr>
        </p:nvSpPr>
        <p:spPr>
          <a:xfrm>
            <a:off x="311700" y="1349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Why are vanishing gradients a problem?</a:t>
            </a:r>
            <a:endParaRPr i="1">
              <a:latin typeface="Lora"/>
              <a:ea typeface="Lora"/>
              <a:cs typeface="Lora"/>
              <a:sym typeface="Lora"/>
            </a:endParaRPr>
          </a:p>
        </p:txBody>
      </p:sp>
      <p:sp>
        <p:nvSpPr>
          <p:cNvPr id="536" name="Google Shape;536;p47"/>
          <p:cNvSpPr txBox="1"/>
          <p:nvPr>
            <p:ph idx="1" type="body"/>
          </p:nvPr>
        </p:nvSpPr>
        <p:spPr>
          <a:xfrm>
            <a:off x="311700" y="1996650"/>
            <a:ext cx="8520600" cy="224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ora"/>
              <a:buChar char="-"/>
            </a:pPr>
            <a:r>
              <a:rPr lang="en">
                <a:latin typeface="Lora"/>
                <a:ea typeface="Lora"/>
                <a:cs typeface="Lora"/>
                <a:sym typeface="Lora"/>
              </a:rPr>
              <a:t>The model does not learn beyond a certain step</a:t>
            </a:r>
            <a:endParaRPr>
              <a:latin typeface="Lora"/>
              <a:ea typeface="Lora"/>
              <a:cs typeface="Lora"/>
              <a:sym typeface="Lora"/>
            </a:endParaRPr>
          </a:p>
          <a:p>
            <a:pPr indent="-342900" lvl="0" marL="457200" rtl="0" algn="l">
              <a:spcBef>
                <a:spcPts val="0"/>
              </a:spcBef>
              <a:spcAft>
                <a:spcPts val="0"/>
              </a:spcAft>
              <a:buSzPts val="1800"/>
              <a:buFont typeface="Lora"/>
              <a:buChar char="-"/>
            </a:pPr>
            <a:r>
              <a:rPr lang="en">
                <a:latin typeface="Lora"/>
                <a:ea typeface="Lora"/>
                <a:cs typeface="Lora"/>
                <a:sym typeface="Lora"/>
              </a:rPr>
              <a:t>In an RNN, this tends to be very </a:t>
            </a:r>
            <a:r>
              <a:rPr i="1" lang="en">
                <a:latin typeface="Lora"/>
                <a:ea typeface="Lora"/>
                <a:cs typeface="Lora"/>
                <a:sym typeface="Lora"/>
              </a:rPr>
              <a:t>few </a:t>
            </a:r>
            <a:r>
              <a:rPr lang="en">
                <a:latin typeface="Lora"/>
                <a:ea typeface="Lora"/>
                <a:cs typeface="Lora"/>
                <a:sym typeface="Lora"/>
              </a:rPr>
              <a:t>steps (5-10)</a:t>
            </a:r>
            <a:endParaRPr>
              <a:latin typeface="Lora"/>
              <a:ea typeface="Lora"/>
              <a:cs typeface="Lora"/>
              <a:sym typeface="Lora"/>
            </a:endParaRPr>
          </a:p>
          <a:p>
            <a:pPr indent="-342900" lvl="0" marL="457200" rtl="0" algn="l">
              <a:spcBef>
                <a:spcPts val="0"/>
              </a:spcBef>
              <a:spcAft>
                <a:spcPts val="0"/>
              </a:spcAft>
              <a:buSzPts val="1800"/>
              <a:buFont typeface="Lora"/>
              <a:buChar char="-"/>
            </a:pPr>
            <a:r>
              <a:rPr lang="en">
                <a:latin typeface="Lora"/>
                <a:ea typeface="Lora"/>
                <a:cs typeface="Lora"/>
                <a:sym typeface="Lora"/>
              </a:rPr>
              <a:t>This makes it impossible to model </a:t>
            </a:r>
            <a:r>
              <a:rPr b="1" lang="en">
                <a:latin typeface="Lora"/>
                <a:ea typeface="Lora"/>
                <a:cs typeface="Lora"/>
                <a:sym typeface="Lora"/>
              </a:rPr>
              <a:t>long-term dependencies</a:t>
            </a:r>
            <a:r>
              <a:rPr lang="en">
                <a:latin typeface="Lora"/>
                <a:ea typeface="Lora"/>
                <a:cs typeface="Lora"/>
                <a:sym typeface="Lora"/>
              </a:rPr>
              <a:t>, which are often important in </a:t>
            </a:r>
            <a:r>
              <a:rPr b="1" lang="en">
                <a:latin typeface="Lora"/>
                <a:ea typeface="Lora"/>
                <a:cs typeface="Lora"/>
                <a:sym typeface="Lora"/>
              </a:rPr>
              <a:t>language </a:t>
            </a:r>
            <a:endParaRPr b="1">
              <a:latin typeface="Lora"/>
              <a:ea typeface="Lora"/>
              <a:cs typeface="Lora"/>
              <a:sym typeface="Lora"/>
            </a:endParaRPr>
          </a:p>
        </p:txBody>
      </p:sp>
      <p:sp>
        <p:nvSpPr>
          <p:cNvPr id="537" name="Google Shape;537;p47"/>
          <p:cNvSpPr txBox="1"/>
          <p:nvPr/>
        </p:nvSpPr>
        <p:spPr>
          <a:xfrm>
            <a:off x="1040425" y="3472950"/>
            <a:ext cx="6858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ra"/>
                <a:ea typeface="Lora"/>
                <a:cs typeface="Lora"/>
                <a:sym typeface="Lora"/>
              </a:rPr>
              <a:t>“I was born in France and grew up there, my parents were winemakers from the Southern part of the country. I only recently moved to Denmark, to start an undergraduate programme in Cognitive Science. I speak fluent English and _”</a:t>
            </a:r>
            <a:endParaRPr>
              <a:latin typeface="Lora"/>
              <a:ea typeface="Lora"/>
              <a:cs typeface="Lora"/>
              <a:sym typeface="Lora"/>
            </a:endParaRPr>
          </a:p>
        </p:txBody>
      </p:sp>
      <p:sp>
        <p:nvSpPr>
          <p:cNvPr id="538" name="Google Shape;538;p47"/>
          <p:cNvSpPr/>
          <p:nvPr/>
        </p:nvSpPr>
        <p:spPr>
          <a:xfrm>
            <a:off x="2299600" y="3524250"/>
            <a:ext cx="625800" cy="285900"/>
          </a:xfrm>
          <a:prstGeom prst="rect">
            <a:avLst/>
          </a:prstGeom>
          <a:noFill/>
          <a:ln cap="flat" cmpd="sng" w="9525">
            <a:solidFill>
              <a:srgbClr val="0563C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48"/>
          <p:cNvSpPr txBox="1"/>
          <p:nvPr>
            <p:ph type="title"/>
          </p:nvPr>
        </p:nvSpPr>
        <p:spPr>
          <a:xfrm>
            <a:off x="311700" y="1349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Long short-term memory (LSTM): rationale</a:t>
            </a:r>
            <a:endParaRPr i="1">
              <a:latin typeface="Lora"/>
              <a:ea typeface="Lora"/>
              <a:cs typeface="Lora"/>
              <a:sym typeface="Lora"/>
            </a:endParaRPr>
          </a:p>
        </p:txBody>
      </p:sp>
      <p:sp>
        <p:nvSpPr>
          <p:cNvPr id="544" name="Google Shape;544;p48"/>
          <p:cNvSpPr txBox="1"/>
          <p:nvPr>
            <p:ph idx="1" type="body"/>
          </p:nvPr>
        </p:nvSpPr>
        <p:spPr>
          <a:xfrm>
            <a:off x="311700" y="1996650"/>
            <a:ext cx="8520600" cy="224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ora"/>
              <a:buChar char="-"/>
            </a:pPr>
            <a:r>
              <a:rPr lang="en">
                <a:latin typeface="Lora"/>
                <a:ea typeface="Lora"/>
                <a:cs typeface="Lora"/>
                <a:sym typeface="Lora"/>
              </a:rPr>
              <a:t>The problem with RNNs is that </a:t>
            </a:r>
            <a:r>
              <a:rPr b="1" lang="en">
                <a:latin typeface="Lora"/>
                <a:ea typeface="Lora"/>
                <a:cs typeface="Lora"/>
                <a:sym typeface="Lora"/>
              </a:rPr>
              <a:t>they are not really able to retain information over many time steps</a:t>
            </a:r>
            <a:endParaRPr b="1">
              <a:latin typeface="Lora"/>
              <a:ea typeface="Lora"/>
              <a:cs typeface="Lora"/>
              <a:sym typeface="Lora"/>
            </a:endParaRPr>
          </a:p>
          <a:p>
            <a:pPr indent="-342900" lvl="0" marL="457200" rtl="0" algn="l">
              <a:spcBef>
                <a:spcPts val="0"/>
              </a:spcBef>
              <a:spcAft>
                <a:spcPts val="0"/>
              </a:spcAft>
              <a:buSzPts val="1800"/>
              <a:buFont typeface="Lora"/>
              <a:buChar char="-"/>
            </a:pPr>
            <a:r>
              <a:rPr lang="en">
                <a:latin typeface="Lora"/>
                <a:ea typeface="Lora"/>
                <a:cs typeface="Lora"/>
                <a:sym typeface="Lora"/>
              </a:rPr>
              <a:t>Can we develop an architecture that is good at preserving this information, in ways that are relevant for the task it is trying to solve?</a:t>
            </a:r>
            <a:endParaRPr>
              <a:latin typeface="Lora"/>
              <a:ea typeface="Lora"/>
              <a:cs typeface="Lora"/>
              <a:sym typeface="Lora"/>
            </a:endParaRPr>
          </a:p>
          <a:p>
            <a:pPr indent="-342900" lvl="0" marL="457200" rtl="0" algn="l">
              <a:spcBef>
                <a:spcPts val="0"/>
              </a:spcBef>
              <a:spcAft>
                <a:spcPts val="0"/>
              </a:spcAft>
              <a:buSzPts val="1800"/>
              <a:buFont typeface="Lora"/>
              <a:buChar char="-"/>
            </a:pPr>
            <a:r>
              <a:rPr lang="en">
                <a:latin typeface="Lora"/>
                <a:ea typeface="Lora"/>
                <a:cs typeface="Lora"/>
                <a:sym typeface="Lora"/>
              </a:rPr>
              <a:t>This is where </a:t>
            </a:r>
            <a:r>
              <a:rPr b="1" lang="en">
                <a:latin typeface="Lora"/>
                <a:ea typeface="Lora"/>
                <a:cs typeface="Lora"/>
                <a:sym typeface="Lora"/>
              </a:rPr>
              <a:t>LSTMs</a:t>
            </a:r>
            <a:r>
              <a:rPr lang="en">
                <a:latin typeface="Lora"/>
                <a:ea typeface="Lora"/>
                <a:cs typeface="Lora"/>
                <a:sym typeface="Lora"/>
              </a:rPr>
              <a:t> can help</a:t>
            </a:r>
            <a:endParaRPr>
              <a:latin typeface="Lora"/>
              <a:ea typeface="Lora"/>
              <a:cs typeface="Lora"/>
              <a:sym typeface="Lor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49"/>
          <p:cNvSpPr txBox="1"/>
          <p:nvPr>
            <p:ph type="title"/>
          </p:nvPr>
        </p:nvSpPr>
        <p:spPr>
          <a:xfrm>
            <a:off x="311700" y="1123400"/>
            <a:ext cx="8520600" cy="65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ora"/>
                <a:ea typeface="Lora"/>
                <a:cs typeface="Lora"/>
                <a:sym typeface="Lora"/>
              </a:rPr>
              <a:t>Long short-term memory (LSTM)</a:t>
            </a:r>
            <a:endParaRPr i="1">
              <a:latin typeface="Lora"/>
              <a:ea typeface="Lora"/>
              <a:cs typeface="Lora"/>
              <a:sym typeface="Lora"/>
            </a:endParaRPr>
          </a:p>
        </p:txBody>
      </p:sp>
      <p:sp>
        <p:nvSpPr>
          <p:cNvPr id="550" name="Google Shape;550;p49"/>
          <p:cNvSpPr txBox="1"/>
          <p:nvPr>
            <p:ph idx="1" type="body"/>
          </p:nvPr>
        </p:nvSpPr>
        <p:spPr>
          <a:xfrm>
            <a:off x="311700" y="1866466"/>
            <a:ext cx="8520600" cy="258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ora"/>
              <a:buChar char="-"/>
            </a:pPr>
            <a:r>
              <a:rPr lang="en">
                <a:latin typeface="Lora"/>
                <a:ea typeface="Lora"/>
                <a:cs typeface="Lora"/>
                <a:sym typeface="Lora"/>
              </a:rPr>
              <a:t>LSTMs are recurrent models where the flow of </a:t>
            </a:r>
            <a:r>
              <a:rPr b="1" lang="en">
                <a:latin typeface="Lora"/>
                <a:ea typeface="Lora"/>
                <a:cs typeface="Lora"/>
                <a:sym typeface="Lora"/>
              </a:rPr>
              <a:t>information is controlled </a:t>
            </a:r>
            <a:r>
              <a:rPr lang="en">
                <a:latin typeface="Lora"/>
                <a:ea typeface="Lora"/>
                <a:cs typeface="Lora"/>
                <a:sym typeface="Lora"/>
              </a:rPr>
              <a:t>by three main </a:t>
            </a:r>
            <a:r>
              <a:rPr b="1" lang="en">
                <a:latin typeface="Lora"/>
                <a:ea typeface="Lora"/>
                <a:cs typeface="Lora"/>
                <a:sym typeface="Lora"/>
              </a:rPr>
              <a:t>operations</a:t>
            </a:r>
            <a:endParaRPr b="1">
              <a:latin typeface="Lora"/>
              <a:ea typeface="Lora"/>
              <a:cs typeface="Lora"/>
              <a:sym typeface="Lora"/>
            </a:endParaRPr>
          </a:p>
          <a:p>
            <a:pPr indent="-342900" lvl="0" marL="457200" rtl="0" algn="l">
              <a:spcBef>
                <a:spcPts val="0"/>
              </a:spcBef>
              <a:spcAft>
                <a:spcPts val="0"/>
              </a:spcAft>
              <a:buSzPts val="1800"/>
              <a:buFont typeface="Lora"/>
              <a:buChar char="-"/>
            </a:pPr>
            <a:r>
              <a:rPr lang="en">
                <a:latin typeface="Lora"/>
                <a:ea typeface="Lora"/>
                <a:cs typeface="Lora"/>
                <a:sym typeface="Lora"/>
              </a:rPr>
              <a:t>The </a:t>
            </a:r>
            <a:r>
              <a:rPr b="1" lang="en">
                <a:latin typeface="Lora"/>
                <a:ea typeface="Lora"/>
                <a:cs typeface="Lora"/>
                <a:sym typeface="Lora"/>
              </a:rPr>
              <a:t>input gate </a:t>
            </a:r>
            <a:r>
              <a:rPr lang="en">
                <a:latin typeface="Lora"/>
                <a:ea typeface="Lora"/>
                <a:cs typeface="Lora"/>
                <a:sym typeface="Lora"/>
              </a:rPr>
              <a:t>decides which information from the input is added to the hidden state (which we now call a </a:t>
            </a:r>
            <a:r>
              <a:rPr b="1" i="1" lang="en">
                <a:latin typeface="Lora"/>
                <a:ea typeface="Lora"/>
                <a:cs typeface="Lora"/>
                <a:sym typeface="Lora"/>
              </a:rPr>
              <a:t>cell state</a:t>
            </a:r>
            <a:r>
              <a:rPr lang="en">
                <a:latin typeface="Lora"/>
                <a:ea typeface="Lora"/>
                <a:cs typeface="Lora"/>
                <a:sym typeface="Lora"/>
              </a:rPr>
              <a:t>)</a:t>
            </a:r>
            <a:endParaRPr>
              <a:latin typeface="Lora"/>
              <a:ea typeface="Lora"/>
              <a:cs typeface="Lora"/>
              <a:sym typeface="Lora"/>
            </a:endParaRPr>
          </a:p>
          <a:p>
            <a:pPr indent="-342900" lvl="0" marL="457200" rtl="0" algn="l">
              <a:spcBef>
                <a:spcPts val="0"/>
              </a:spcBef>
              <a:spcAft>
                <a:spcPts val="0"/>
              </a:spcAft>
              <a:buSzPts val="1800"/>
              <a:buFont typeface="Lora"/>
              <a:buChar char="-"/>
            </a:pPr>
            <a:r>
              <a:rPr lang="en">
                <a:latin typeface="Lora"/>
                <a:ea typeface="Lora"/>
                <a:cs typeface="Lora"/>
                <a:sym typeface="Lora"/>
              </a:rPr>
              <a:t>The </a:t>
            </a:r>
            <a:r>
              <a:rPr b="1" lang="en">
                <a:latin typeface="Lora"/>
                <a:ea typeface="Lora"/>
                <a:cs typeface="Lora"/>
                <a:sym typeface="Lora"/>
              </a:rPr>
              <a:t>forget gate </a:t>
            </a:r>
            <a:r>
              <a:rPr lang="en">
                <a:latin typeface="Lora"/>
                <a:ea typeface="Lora"/>
                <a:cs typeface="Lora"/>
                <a:sym typeface="Lora"/>
              </a:rPr>
              <a:t>decide</a:t>
            </a:r>
            <a:r>
              <a:rPr lang="en">
                <a:latin typeface="Lora"/>
                <a:ea typeface="Lora"/>
                <a:cs typeface="Lora"/>
                <a:sym typeface="Lora"/>
              </a:rPr>
              <a:t>d</a:t>
            </a:r>
            <a:r>
              <a:rPr lang="en">
                <a:latin typeface="Lora"/>
                <a:ea typeface="Lora"/>
                <a:cs typeface="Lora"/>
                <a:sym typeface="Lora"/>
              </a:rPr>
              <a:t> which </a:t>
            </a:r>
            <a:r>
              <a:rPr lang="en">
                <a:latin typeface="Lora"/>
                <a:ea typeface="Lora"/>
                <a:cs typeface="Lora"/>
                <a:sym typeface="Lora"/>
              </a:rPr>
              <a:t>information</a:t>
            </a:r>
            <a:r>
              <a:rPr lang="en">
                <a:latin typeface="Lora"/>
                <a:ea typeface="Lora"/>
                <a:cs typeface="Lora"/>
                <a:sym typeface="Lora"/>
              </a:rPr>
              <a:t> from previous </a:t>
            </a:r>
            <a:r>
              <a:rPr lang="en">
                <a:latin typeface="Lora"/>
                <a:ea typeface="Lora"/>
                <a:cs typeface="Lora"/>
                <a:sym typeface="Lora"/>
              </a:rPr>
              <a:t>hidden states is </a:t>
            </a:r>
            <a:r>
              <a:rPr b="1" lang="en">
                <a:latin typeface="Lora"/>
                <a:ea typeface="Lora"/>
                <a:cs typeface="Lora"/>
                <a:sym typeface="Lora"/>
              </a:rPr>
              <a:t>removed </a:t>
            </a:r>
            <a:r>
              <a:rPr lang="en">
                <a:latin typeface="Lora"/>
                <a:ea typeface="Lora"/>
                <a:cs typeface="Lora"/>
                <a:sym typeface="Lora"/>
              </a:rPr>
              <a:t>from the hidden state</a:t>
            </a:r>
            <a:endParaRPr>
              <a:latin typeface="Lora"/>
              <a:ea typeface="Lora"/>
              <a:cs typeface="Lora"/>
              <a:sym typeface="Lora"/>
            </a:endParaRPr>
          </a:p>
          <a:p>
            <a:pPr indent="-342900" lvl="0" marL="457200" rtl="0" algn="l">
              <a:spcBef>
                <a:spcPts val="0"/>
              </a:spcBef>
              <a:spcAft>
                <a:spcPts val="0"/>
              </a:spcAft>
              <a:buSzPts val="1800"/>
              <a:buFont typeface="Lora"/>
              <a:buChar char="-"/>
            </a:pPr>
            <a:r>
              <a:rPr lang="en">
                <a:latin typeface="Lora"/>
                <a:ea typeface="Lora"/>
                <a:cs typeface="Lora"/>
                <a:sym typeface="Lora"/>
              </a:rPr>
              <a:t>The </a:t>
            </a:r>
            <a:r>
              <a:rPr b="1" lang="en">
                <a:latin typeface="Lora"/>
                <a:ea typeface="Lora"/>
                <a:cs typeface="Lora"/>
                <a:sym typeface="Lora"/>
              </a:rPr>
              <a:t>output gate </a:t>
            </a:r>
            <a:r>
              <a:rPr lang="en">
                <a:latin typeface="Lora"/>
                <a:ea typeface="Lora"/>
                <a:cs typeface="Lora"/>
                <a:sym typeface="Lora"/>
              </a:rPr>
              <a:t>decides which information from the hidden state is propagated to the </a:t>
            </a:r>
            <a:r>
              <a:rPr b="1" lang="en">
                <a:latin typeface="Lora"/>
                <a:ea typeface="Lora"/>
                <a:cs typeface="Lora"/>
                <a:sym typeface="Lora"/>
              </a:rPr>
              <a:t>output</a:t>
            </a:r>
            <a:endParaRPr b="1">
              <a:latin typeface="Lora"/>
              <a:ea typeface="Lora"/>
              <a:cs typeface="Lora"/>
              <a:sym typeface="Lor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0"/>
          <p:cNvSpPr txBox="1"/>
          <p:nvPr>
            <p:ph type="title"/>
          </p:nvPr>
        </p:nvSpPr>
        <p:spPr>
          <a:xfrm>
            <a:off x="597388" y="6820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latin typeface="Lora"/>
                <a:ea typeface="Lora"/>
                <a:cs typeface="Lora"/>
                <a:sym typeface="Lora"/>
              </a:rPr>
              <a:t>LSTMs</a:t>
            </a:r>
            <a:endParaRPr>
              <a:latin typeface="Lora"/>
              <a:ea typeface="Lora"/>
              <a:cs typeface="Lora"/>
              <a:sym typeface="Lora"/>
            </a:endParaRPr>
          </a:p>
        </p:txBody>
      </p:sp>
      <p:sp>
        <p:nvSpPr>
          <p:cNvPr id="556" name="Google Shape;556;p50"/>
          <p:cNvSpPr txBox="1"/>
          <p:nvPr/>
        </p:nvSpPr>
        <p:spPr>
          <a:xfrm>
            <a:off x="7169550" y="5520106"/>
            <a:ext cx="345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557" name="Google Shape;557;p50"/>
          <p:cNvPicPr preferRelativeResize="0"/>
          <p:nvPr/>
        </p:nvPicPr>
        <p:blipFill rotWithShape="1">
          <a:blip r:embed="rId3">
            <a:alphaModFix/>
          </a:blip>
          <a:srcRect b="0" l="0" r="0" t="0"/>
          <a:stretch/>
        </p:blipFill>
        <p:spPr>
          <a:xfrm>
            <a:off x="5527612" y="2510425"/>
            <a:ext cx="3056649" cy="1441000"/>
          </a:xfrm>
          <a:prstGeom prst="rect">
            <a:avLst/>
          </a:prstGeom>
          <a:noFill/>
          <a:ln>
            <a:noFill/>
          </a:ln>
        </p:spPr>
      </p:pic>
      <p:pic>
        <p:nvPicPr>
          <p:cNvPr id="558" name="Google Shape;558;p50"/>
          <p:cNvPicPr preferRelativeResize="0"/>
          <p:nvPr/>
        </p:nvPicPr>
        <p:blipFill rotWithShape="1">
          <a:blip r:embed="rId4">
            <a:alphaModFix/>
          </a:blip>
          <a:srcRect b="0" l="0" r="0" t="0"/>
          <a:stretch/>
        </p:blipFill>
        <p:spPr>
          <a:xfrm>
            <a:off x="559737" y="2153350"/>
            <a:ext cx="4811724" cy="1798076"/>
          </a:xfrm>
          <a:prstGeom prst="rect">
            <a:avLst/>
          </a:prstGeom>
          <a:noFill/>
          <a:ln>
            <a:noFill/>
          </a:ln>
        </p:spPr>
      </p:pic>
      <p:sp>
        <p:nvSpPr>
          <p:cNvPr id="559" name="Google Shape;559;p50"/>
          <p:cNvSpPr txBox="1"/>
          <p:nvPr>
            <p:ph idx="1" type="body"/>
          </p:nvPr>
        </p:nvSpPr>
        <p:spPr>
          <a:xfrm>
            <a:off x="311700" y="1522943"/>
            <a:ext cx="8520600" cy="432000"/>
          </a:xfrm>
          <a:prstGeom prst="rect">
            <a:avLst/>
          </a:prstGeom>
        </p:spPr>
        <p:txBody>
          <a:bodyPr anchorCtr="0" anchor="t" bIns="34275" lIns="68575" spcFirstLastPara="1" rIns="68575" wrap="square" tIns="34275">
            <a:noAutofit/>
          </a:bodyPr>
          <a:lstStyle/>
          <a:p>
            <a:pPr indent="0" lvl="0" marL="177800" rtl="0" algn="l">
              <a:spcBef>
                <a:spcPts val="800"/>
              </a:spcBef>
              <a:spcAft>
                <a:spcPts val="1200"/>
              </a:spcAft>
              <a:buNone/>
            </a:pPr>
            <a:r>
              <a:rPr lang="en">
                <a:latin typeface="Lora"/>
                <a:ea typeface="Lora"/>
                <a:cs typeface="Lora"/>
                <a:sym typeface="Lora"/>
              </a:rPr>
              <a:t>Another way of visualizing RNNs: our starting point to understand LSTMs</a:t>
            </a:r>
            <a:endParaRPr b="1">
              <a:latin typeface="Lora"/>
              <a:ea typeface="Lora"/>
              <a:cs typeface="Lora"/>
              <a:sym typeface="Lor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51"/>
          <p:cNvSpPr txBox="1"/>
          <p:nvPr>
            <p:ph type="title"/>
          </p:nvPr>
        </p:nvSpPr>
        <p:spPr>
          <a:xfrm>
            <a:off x="471488" y="642608"/>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latin typeface="Lora"/>
                <a:ea typeface="Lora"/>
                <a:cs typeface="Lora"/>
                <a:sym typeface="Lora"/>
              </a:rPr>
              <a:t>LSTMs</a:t>
            </a:r>
            <a:endParaRPr>
              <a:latin typeface="Lora"/>
              <a:ea typeface="Lora"/>
              <a:cs typeface="Lora"/>
              <a:sym typeface="Lora"/>
            </a:endParaRPr>
          </a:p>
        </p:txBody>
      </p:sp>
      <p:sp>
        <p:nvSpPr>
          <p:cNvPr id="565" name="Google Shape;565;p51"/>
          <p:cNvSpPr txBox="1"/>
          <p:nvPr/>
        </p:nvSpPr>
        <p:spPr>
          <a:xfrm>
            <a:off x="459038" y="1920226"/>
            <a:ext cx="3423000" cy="20088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800"/>
              <a:buFont typeface="Lora"/>
              <a:buChar char="•"/>
            </a:pPr>
            <a:r>
              <a:rPr lang="en" sz="1800">
                <a:solidFill>
                  <a:schemeClr val="dk1"/>
                </a:solidFill>
                <a:latin typeface="Lora"/>
                <a:ea typeface="Lora"/>
                <a:cs typeface="Lora"/>
                <a:sym typeface="Lora"/>
              </a:rPr>
              <a:t>The basic architecture of the LSTM is essentially the same, but we now apply </a:t>
            </a:r>
            <a:r>
              <a:rPr i="1" lang="en" sz="1800">
                <a:solidFill>
                  <a:schemeClr val="dk1"/>
                </a:solidFill>
                <a:latin typeface="Lora"/>
                <a:ea typeface="Lora"/>
                <a:cs typeface="Lora"/>
                <a:sym typeface="Lora"/>
              </a:rPr>
              <a:t>four </a:t>
            </a:r>
            <a:r>
              <a:rPr lang="en" sz="1800">
                <a:solidFill>
                  <a:schemeClr val="dk1"/>
                </a:solidFill>
                <a:latin typeface="Lora"/>
                <a:ea typeface="Lora"/>
                <a:cs typeface="Lora"/>
                <a:sym typeface="Lora"/>
              </a:rPr>
              <a:t>operations (layers)</a:t>
            </a:r>
            <a:endParaRPr sz="1800">
              <a:solidFill>
                <a:schemeClr val="dk1"/>
              </a:solidFill>
              <a:latin typeface="Lora"/>
              <a:ea typeface="Lora"/>
              <a:cs typeface="Lora"/>
              <a:sym typeface="Lora"/>
            </a:endParaRPr>
          </a:p>
          <a:p>
            <a:pPr indent="0" lvl="0" marL="0" marR="0" rtl="0" algn="l">
              <a:spcBef>
                <a:spcPts val="0"/>
              </a:spcBef>
              <a:spcAft>
                <a:spcPts val="0"/>
              </a:spcAft>
              <a:buNone/>
            </a:pPr>
            <a:r>
              <a:t/>
            </a:r>
            <a:endParaRPr sz="1800">
              <a:solidFill>
                <a:schemeClr val="dk1"/>
              </a:solidFill>
              <a:latin typeface="Lora"/>
              <a:ea typeface="Lora"/>
              <a:cs typeface="Lora"/>
              <a:sym typeface="Lora"/>
            </a:endParaRPr>
          </a:p>
          <a:p>
            <a:pPr indent="-215900" lvl="0" marL="215900" marR="0" rtl="0" algn="l">
              <a:spcBef>
                <a:spcPts val="0"/>
              </a:spcBef>
              <a:spcAft>
                <a:spcPts val="0"/>
              </a:spcAft>
              <a:buClr>
                <a:schemeClr val="dk1"/>
              </a:buClr>
              <a:buSzPts val="1800"/>
              <a:buFont typeface="Lora"/>
              <a:buChar char="•"/>
            </a:pPr>
            <a:r>
              <a:rPr lang="en" sz="1800">
                <a:solidFill>
                  <a:schemeClr val="dk1"/>
                </a:solidFill>
                <a:latin typeface="Lora"/>
                <a:ea typeface="Lora"/>
                <a:cs typeface="Lora"/>
                <a:sym typeface="Lora"/>
              </a:rPr>
              <a:t>We will work this out in a moment :)</a:t>
            </a:r>
            <a:endParaRPr sz="1800">
              <a:solidFill>
                <a:schemeClr val="dk1"/>
              </a:solidFill>
              <a:latin typeface="Lora"/>
              <a:ea typeface="Lora"/>
              <a:cs typeface="Lora"/>
              <a:sym typeface="Lora"/>
            </a:endParaRPr>
          </a:p>
        </p:txBody>
      </p:sp>
      <p:sp>
        <p:nvSpPr>
          <p:cNvPr id="566" name="Google Shape;566;p51"/>
          <p:cNvSpPr txBox="1"/>
          <p:nvPr/>
        </p:nvSpPr>
        <p:spPr>
          <a:xfrm>
            <a:off x="7169550" y="5520106"/>
            <a:ext cx="345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567" name="Google Shape;567;p51"/>
          <p:cNvPicPr preferRelativeResize="0"/>
          <p:nvPr/>
        </p:nvPicPr>
        <p:blipFill rotWithShape="1">
          <a:blip r:embed="rId3">
            <a:alphaModFix/>
          </a:blip>
          <a:srcRect b="0" l="0" r="0" t="0"/>
          <a:stretch/>
        </p:blipFill>
        <p:spPr>
          <a:xfrm>
            <a:off x="4316806" y="1689616"/>
            <a:ext cx="4368150" cy="1637422"/>
          </a:xfrm>
          <a:prstGeom prst="rect">
            <a:avLst/>
          </a:prstGeom>
          <a:noFill/>
          <a:ln>
            <a:noFill/>
          </a:ln>
        </p:spPr>
      </p:pic>
      <p:pic>
        <p:nvPicPr>
          <p:cNvPr id="568" name="Google Shape;568;p51"/>
          <p:cNvPicPr preferRelativeResize="0"/>
          <p:nvPr/>
        </p:nvPicPr>
        <p:blipFill rotWithShape="1">
          <a:blip r:embed="rId4">
            <a:alphaModFix/>
          </a:blip>
          <a:srcRect b="0" l="0" r="0" t="0"/>
          <a:stretch/>
        </p:blipFill>
        <p:spPr>
          <a:xfrm>
            <a:off x="4455388" y="3756257"/>
            <a:ext cx="4090987" cy="762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2"/>
          <p:cNvSpPr txBox="1"/>
          <p:nvPr>
            <p:ph type="title"/>
          </p:nvPr>
        </p:nvSpPr>
        <p:spPr>
          <a:xfrm>
            <a:off x="471488" y="439608"/>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latin typeface="Lora"/>
                <a:ea typeface="Lora"/>
                <a:cs typeface="Lora"/>
                <a:sym typeface="Lora"/>
              </a:rPr>
              <a:t>The forget gate</a:t>
            </a:r>
            <a:endParaRPr>
              <a:latin typeface="Lora"/>
              <a:ea typeface="Lora"/>
              <a:cs typeface="Lora"/>
              <a:sym typeface="Lora"/>
            </a:endParaRPr>
          </a:p>
        </p:txBody>
      </p:sp>
      <p:pic>
        <p:nvPicPr>
          <p:cNvPr id="574" name="Google Shape;574;p52"/>
          <p:cNvPicPr preferRelativeResize="0"/>
          <p:nvPr>
            <p:ph idx="1" type="body"/>
          </p:nvPr>
        </p:nvPicPr>
        <p:blipFill rotWithShape="1">
          <a:blip r:embed="rId3">
            <a:alphaModFix/>
          </a:blip>
          <a:srcRect b="0" l="0" r="0" t="0"/>
          <a:stretch/>
        </p:blipFill>
        <p:spPr>
          <a:xfrm>
            <a:off x="5029477" y="1687626"/>
            <a:ext cx="3486000" cy="2304600"/>
          </a:xfrm>
          <a:prstGeom prst="rect">
            <a:avLst/>
          </a:prstGeom>
          <a:noFill/>
          <a:ln>
            <a:noFill/>
          </a:ln>
        </p:spPr>
      </p:pic>
      <p:sp>
        <p:nvSpPr>
          <p:cNvPr id="575" name="Google Shape;575;p52"/>
          <p:cNvSpPr txBox="1"/>
          <p:nvPr/>
        </p:nvSpPr>
        <p:spPr>
          <a:xfrm>
            <a:off x="471500" y="1268025"/>
            <a:ext cx="4329300" cy="3301500"/>
          </a:xfrm>
          <a:prstGeom prst="rect">
            <a:avLst/>
          </a:prstGeom>
          <a:noFill/>
          <a:ln>
            <a:noFill/>
          </a:ln>
        </p:spPr>
        <p:txBody>
          <a:bodyPr anchorCtr="0" anchor="t" bIns="34275" lIns="68575" spcFirstLastPara="1" rIns="68575" wrap="square" tIns="34275">
            <a:spAutoFit/>
          </a:bodyPr>
          <a:lstStyle/>
          <a:p>
            <a:pPr indent="-209550" lvl="0" marL="215900" marR="0" rtl="0" algn="l">
              <a:spcBef>
                <a:spcPts val="0"/>
              </a:spcBef>
              <a:spcAft>
                <a:spcPts val="0"/>
              </a:spcAft>
              <a:buClr>
                <a:schemeClr val="dk1"/>
              </a:buClr>
              <a:buSzPts val="1500"/>
              <a:buFont typeface="Lora"/>
              <a:buChar char="•"/>
            </a:pPr>
            <a:r>
              <a:rPr lang="en" sz="1500">
                <a:solidFill>
                  <a:schemeClr val="dk1"/>
                </a:solidFill>
                <a:latin typeface="Lora"/>
                <a:ea typeface="Lora"/>
                <a:cs typeface="Lora"/>
                <a:sym typeface="Lora"/>
              </a:rPr>
              <a:t>The first step is to decide what we are going to </a:t>
            </a:r>
            <a:r>
              <a:rPr i="1" lang="en" sz="1500">
                <a:solidFill>
                  <a:schemeClr val="dk1"/>
                </a:solidFill>
                <a:latin typeface="Lora"/>
                <a:ea typeface="Lora"/>
                <a:cs typeface="Lora"/>
                <a:sym typeface="Lora"/>
              </a:rPr>
              <a:t>remove </a:t>
            </a:r>
            <a:r>
              <a:rPr lang="en" sz="1500">
                <a:solidFill>
                  <a:schemeClr val="dk1"/>
                </a:solidFill>
                <a:latin typeface="Lora"/>
                <a:ea typeface="Lora"/>
                <a:cs typeface="Lora"/>
                <a:sym typeface="Lora"/>
              </a:rPr>
              <a:t>from the cell state</a:t>
            </a:r>
            <a:endParaRPr sz="1100">
              <a:latin typeface="Lora"/>
              <a:ea typeface="Lora"/>
              <a:cs typeface="Lora"/>
              <a:sym typeface="Lora"/>
            </a:endParaRPr>
          </a:p>
          <a:p>
            <a:pPr indent="-114300" lvl="0" marL="215900" marR="0" rtl="0" algn="l">
              <a:spcBef>
                <a:spcPts val="0"/>
              </a:spcBef>
              <a:spcAft>
                <a:spcPts val="0"/>
              </a:spcAft>
              <a:buClr>
                <a:schemeClr val="dk1"/>
              </a:buClr>
              <a:buSzPts val="1500"/>
              <a:buFont typeface="Arial"/>
              <a:buNone/>
            </a:pPr>
            <a:r>
              <a:t/>
            </a:r>
            <a:endParaRPr sz="1500">
              <a:solidFill>
                <a:schemeClr val="dk1"/>
              </a:solidFill>
              <a:latin typeface="Lora"/>
              <a:ea typeface="Lora"/>
              <a:cs typeface="Lora"/>
              <a:sym typeface="Lora"/>
            </a:endParaRPr>
          </a:p>
          <a:p>
            <a:pPr indent="-209550" lvl="0" marL="215900" marR="0" rtl="0" algn="l">
              <a:spcBef>
                <a:spcPts val="0"/>
              </a:spcBef>
              <a:spcAft>
                <a:spcPts val="0"/>
              </a:spcAft>
              <a:buClr>
                <a:schemeClr val="dk1"/>
              </a:buClr>
              <a:buSzPts val="1500"/>
              <a:buFont typeface="Lora"/>
              <a:buChar char="•"/>
            </a:pPr>
            <a:r>
              <a:rPr lang="en" sz="1500">
                <a:solidFill>
                  <a:schemeClr val="dk1"/>
                </a:solidFill>
                <a:latin typeface="Lora"/>
                <a:ea typeface="Lora"/>
                <a:cs typeface="Lora"/>
                <a:sym typeface="Lora"/>
              </a:rPr>
              <a:t>This is done by the first logistic layer called the </a:t>
            </a:r>
            <a:r>
              <a:rPr i="1" lang="en" sz="1500">
                <a:solidFill>
                  <a:schemeClr val="dk1"/>
                </a:solidFill>
                <a:latin typeface="Lora"/>
                <a:ea typeface="Lora"/>
                <a:cs typeface="Lora"/>
                <a:sym typeface="Lora"/>
              </a:rPr>
              <a:t>forget gate</a:t>
            </a:r>
            <a:endParaRPr sz="1500">
              <a:solidFill>
                <a:schemeClr val="dk1"/>
              </a:solidFill>
              <a:latin typeface="Lora"/>
              <a:ea typeface="Lora"/>
              <a:cs typeface="Lora"/>
              <a:sym typeface="Lora"/>
            </a:endParaRPr>
          </a:p>
          <a:p>
            <a:pPr indent="-114300" lvl="0" marL="215900" marR="0" rtl="0" algn="l">
              <a:spcBef>
                <a:spcPts val="0"/>
              </a:spcBef>
              <a:spcAft>
                <a:spcPts val="0"/>
              </a:spcAft>
              <a:buClr>
                <a:schemeClr val="dk1"/>
              </a:buClr>
              <a:buSzPts val="1500"/>
              <a:buFont typeface="Arial"/>
              <a:buNone/>
            </a:pPr>
            <a:r>
              <a:t/>
            </a:r>
            <a:endParaRPr sz="1500">
              <a:solidFill>
                <a:schemeClr val="dk1"/>
              </a:solidFill>
              <a:latin typeface="Lora"/>
              <a:ea typeface="Lora"/>
              <a:cs typeface="Lora"/>
              <a:sym typeface="Lora"/>
            </a:endParaRPr>
          </a:p>
          <a:p>
            <a:pPr indent="-209550" lvl="0" marL="215900" marR="0" rtl="0" algn="l">
              <a:spcBef>
                <a:spcPts val="0"/>
              </a:spcBef>
              <a:spcAft>
                <a:spcPts val="0"/>
              </a:spcAft>
              <a:buClr>
                <a:schemeClr val="dk1"/>
              </a:buClr>
              <a:buSzPts val="1500"/>
              <a:buFont typeface="Lora"/>
              <a:buChar char="•"/>
            </a:pPr>
            <a:r>
              <a:rPr lang="en" sz="1500">
                <a:solidFill>
                  <a:schemeClr val="dk1"/>
                </a:solidFill>
                <a:latin typeface="Lora"/>
                <a:ea typeface="Lora"/>
                <a:cs typeface="Lora"/>
                <a:sym typeface="Lora"/>
              </a:rPr>
              <a:t>It looks at </a:t>
            </a:r>
            <a:r>
              <a:rPr i="1" lang="en" sz="1500">
                <a:solidFill>
                  <a:schemeClr val="dk1"/>
                </a:solidFill>
                <a:latin typeface="Lora"/>
                <a:ea typeface="Lora"/>
                <a:cs typeface="Lora"/>
                <a:sym typeface="Lora"/>
              </a:rPr>
              <a:t>h</a:t>
            </a:r>
            <a:r>
              <a:rPr baseline="-25000" i="1" lang="en" sz="1500">
                <a:solidFill>
                  <a:schemeClr val="dk1"/>
                </a:solidFill>
                <a:latin typeface="Lora"/>
                <a:ea typeface="Lora"/>
                <a:cs typeface="Lora"/>
                <a:sym typeface="Lora"/>
              </a:rPr>
              <a:t>t</a:t>
            </a:r>
            <a:r>
              <a:rPr baseline="-25000" lang="en" sz="1500">
                <a:solidFill>
                  <a:schemeClr val="dk1"/>
                </a:solidFill>
                <a:latin typeface="Lora"/>
                <a:ea typeface="Lora"/>
                <a:cs typeface="Lora"/>
                <a:sym typeface="Lora"/>
              </a:rPr>
              <a:t>−1</a:t>
            </a:r>
            <a:r>
              <a:rPr lang="en" sz="1500">
                <a:solidFill>
                  <a:schemeClr val="dk1"/>
                </a:solidFill>
                <a:latin typeface="Lora"/>
                <a:ea typeface="Lora"/>
                <a:cs typeface="Lora"/>
                <a:sym typeface="Lora"/>
              </a:rPr>
              <a:t> and x</a:t>
            </a:r>
            <a:r>
              <a:rPr baseline="-25000" lang="en" sz="1500">
                <a:solidFill>
                  <a:schemeClr val="dk1"/>
                </a:solidFill>
                <a:latin typeface="Lora"/>
                <a:ea typeface="Lora"/>
                <a:cs typeface="Lora"/>
                <a:sym typeface="Lora"/>
              </a:rPr>
              <a:t>t </a:t>
            </a:r>
            <a:r>
              <a:rPr lang="en" sz="1500">
                <a:solidFill>
                  <a:schemeClr val="dk1"/>
                </a:solidFill>
                <a:latin typeface="Lora"/>
                <a:ea typeface="Lora"/>
                <a:cs typeface="Lora"/>
                <a:sym typeface="Lora"/>
              </a:rPr>
              <a:t>and return a number between 0 and 1 for each dimension of the hidden state </a:t>
            </a:r>
            <a:endParaRPr sz="1100">
              <a:latin typeface="Lora"/>
              <a:ea typeface="Lora"/>
              <a:cs typeface="Lora"/>
              <a:sym typeface="Lora"/>
            </a:endParaRPr>
          </a:p>
          <a:p>
            <a:pPr indent="-209550" lvl="1" marL="558800" marR="0" rtl="0" algn="l">
              <a:spcBef>
                <a:spcPts val="0"/>
              </a:spcBef>
              <a:spcAft>
                <a:spcPts val="0"/>
              </a:spcAft>
              <a:buClr>
                <a:schemeClr val="dk1"/>
              </a:buClr>
              <a:buSzPts val="1500"/>
              <a:buFont typeface="Lora"/>
              <a:buChar char="•"/>
            </a:pPr>
            <a:r>
              <a:rPr i="0" lang="en" sz="1500" u="none" cap="none" strike="noStrike">
                <a:solidFill>
                  <a:schemeClr val="dk1"/>
                </a:solidFill>
                <a:latin typeface="Lora"/>
                <a:ea typeface="Lora"/>
                <a:cs typeface="Lora"/>
                <a:sym typeface="Lora"/>
              </a:rPr>
              <a:t>0 = completely forget</a:t>
            </a:r>
            <a:endParaRPr sz="1100">
              <a:latin typeface="Lora"/>
              <a:ea typeface="Lora"/>
              <a:cs typeface="Lora"/>
              <a:sym typeface="Lora"/>
            </a:endParaRPr>
          </a:p>
          <a:p>
            <a:pPr indent="-209550" lvl="1" marL="558800" marR="0" rtl="0" algn="l">
              <a:spcBef>
                <a:spcPts val="0"/>
              </a:spcBef>
              <a:spcAft>
                <a:spcPts val="0"/>
              </a:spcAft>
              <a:buClr>
                <a:schemeClr val="dk1"/>
              </a:buClr>
              <a:buSzPts val="1500"/>
              <a:buFont typeface="Lora"/>
              <a:buChar char="•"/>
            </a:pPr>
            <a:r>
              <a:rPr i="0" lang="en" sz="1500" u="none" cap="none" strike="noStrike">
                <a:solidFill>
                  <a:schemeClr val="dk1"/>
                </a:solidFill>
                <a:latin typeface="Lora"/>
                <a:ea typeface="Lora"/>
                <a:cs typeface="Lora"/>
                <a:sym typeface="Lora"/>
              </a:rPr>
              <a:t>1 = completely remember</a:t>
            </a:r>
            <a:endParaRPr sz="1100">
              <a:latin typeface="Lora"/>
              <a:ea typeface="Lora"/>
              <a:cs typeface="Lora"/>
              <a:sym typeface="Lora"/>
            </a:endParaRPr>
          </a:p>
          <a:p>
            <a:pPr indent="-114300" lvl="1" marL="558800" marR="0" rtl="0" algn="l">
              <a:spcBef>
                <a:spcPts val="0"/>
              </a:spcBef>
              <a:spcAft>
                <a:spcPts val="0"/>
              </a:spcAft>
              <a:buClr>
                <a:schemeClr val="dk1"/>
              </a:buClr>
              <a:buSzPts val="1500"/>
              <a:buFont typeface="Arial"/>
              <a:buNone/>
            </a:pPr>
            <a:r>
              <a:t/>
            </a:r>
            <a:endParaRPr i="0" sz="1500" u="none" cap="none" strike="noStrike">
              <a:solidFill>
                <a:schemeClr val="dk1"/>
              </a:solidFill>
              <a:latin typeface="Lora"/>
              <a:ea typeface="Lora"/>
              <a:cs typeface="Lora"/>
              <a:sym typeface="Lora"/>
            </a:endParaRPr>
          </a:p>
          <a:p>
            <a:pPr indent="-209550" lvl="0" marL="215900" marR="0" rtl="0" algn="l">
              <a:spcBef>
                <a:spcPts val="0"/>
              </a:spcBef>
              <a:spcAft>
                <a:spcPts val="0"/>
              </a:spcAft>
              <a:buClr>
                <a:schemeClr val="dk1"/>
              </a:buClr>
              <a:buSzPts val="1500"/>
              <a:buFont typeface="Lora"/>
              <a:buChar char="•"/>
            </a:pPr>
            <a:r>
              <a:rPr lang="en" sz="1500">
                <a:solidFill>
                  <a:schemeClr val="dk1"/>
                </a:solidFill>
                <a:latin typeface="Lora"/>
                <a:ea typeface="Lora"/>
                <a:cs typeface="Lora"/>
                <a:sym typeface="Lora"/>
              </a:rPr>
              <a:t>This output is used in a pointwise multiplication of the cell state </a:t>
            </a:r>
            <a:r>
              <a:rPr i="1" lang="en" sz="1400">
                <a:solidFill>
                  <a:schemeClr val="dk1"/>
                </a:solidFill>
                <a:latin typeface="Lora"/>
                <a:ea typeface="Lora"/>
                <a:cs typeface="Lora"/>
                <a:sym typeface="Lora"/>
              </a:rPr>
              <a:t>C</a:t>
            </a:r>
            <a:r>
              <a:rPr baseline="-25000" i="1" lang="en" sz="1400">
                <a:solidFill>
                  <a:schemeClr val="dk1"/>
                </a:solidFill>
                <a:latin typeface="Lora"/>
                <a:ea typeface="Lora"/>
                <a:cs typeface="Lora"/>
                <a:sym typeface="Lora"/>
              </a:rPr>
              <a:t>t</a:t>
            </a:r>
            <a:r>
              <a:rPr baseline="-25000" lang="en" sz="1400">
                <a:solidFill>
                  <a:schemeClr val="dk1"/>
                </a:solidFill>
                <a:latin typeface="Lora"/>
                <a:ea typeface="Lora"/>
                <a:cs typeface="Lora"/>
                <a:sym typeface="Lora"/>
              </a:rPr>
              <a:t>−1</a:t>
            </a:r>
            <a:endParaRPr baseline="-25000" sz="1500">
              <a:solidFill>
                <a:schemeClr val="dk1"/>
              </a:solidFill>
              <a:latin typeface="Lora"/>
              <a:ea typeface="Lora"/>
              <a:cs typeface="Lora"/>
              <a:sym typeface="Lora"/>
            </a:endParaRPr>
          </a:p>
        </p:txBody>
      </p:sp>
      <p:pic>
        <p:nvPicPr>
          <p:cNvPr id="576" name="Google Shape;576;p52"/>
          <p:cNvPicPr preferRelativeResize="0"/>
          <p:nvPr/>
        </p:nvPicPr>
        <p:blipFill rotWithShape="1">
          <a:blip r:embed="rId4">
            <a:alphaModFix/>
          </a:blip>
          <a:srcRect b="69391" l="55369" r="0" t="13324"/>
          <a:stretch/>
        </p:blipFill>
        <p:spPr>
          <a:xfrm>
            <a:off x="5309600" y="4040525"/>
            <a:ext cx="3205875" cy="452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69375" y="232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Exercise</a:t>
            </a:r>
            <a:endParaRPr>
              <a:latin typeface="Lora"/>
              <a:ea typeface="Lora"/>
              <a:cs typeface="Lora"/>
              <a:sym typeface="Lora"/>
            </a:endParaRPr>
          </a:p>
        </p:txBody>
      </p:sp>
      <p:sp>
        <p:nvSpPr>
          <p:cNvPr id="80" name="Google Shape;80;p17"/>
          <p:cNvSpPr txBox="1"/>
          <p:nvPr>
            <p:ph idx="1" type="body"/>
          </p:nvPr>
        </p:nvSpPr>
        <p:spPr>
          <a:xfrm>
            <a:off x="369375" y="840750"/>
            <a:ext cx="8520600" cy="4194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600">
                <a:latin typeface="Lora"/>
                <a:ea typeface="Lora"/>
                <a:cs typeface="Lora"/>
                <a:sym typeface="Lora"/>
              </a:rPr>
              <a:t>Try to work out answers to the following questions in pairs (note down things you realize you don’t understand as you discuss). You can refer back to your notes, slides, or to the worldwide web.</a:t>
            </a:r>
            <a:endParaRPr sz="16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314960" lvl="0" marL="457200" rtl="0" algn="l">
              <a:spcBef>
                <a:spcPts val="0"/>
              </a:spcBef>
              <a:spcAft>
                <a:spcPts val="0"/>
              </a:spcAft>
              <a:buSzPct val="100000"/>
              <a:buFont typeface="Lora"/>
              <a:buAutoNum type="arabicPeriod"/>
            </a:pPr>
            <a:r>
              <a:rPr lang="en" sz="1600">
                <a:latin typeface="Lora"/>
                <a:ea typeface="Lora"/>
                <a:cs typeface="Lora"/>
                <a:sym typeface="Lora"/>
              </a:rPr>
              <a:t>What is </a:t>
            </a:r>
            <a:r>
              <a:rPr b="1" lang="en" sz="1600">
                <a:latin typeface="Lora"/>
                <a:ea typeface="Lora"/>
                <a:cs typeface="Lora"/>
                <a:sym typeface="Lora"/>
              </a:rPr>
              <a:t>distributional semantics</a:t>
            </a:r>
            <a:r>
              <a:rPr lang="en" sz="1600">
                <a:latin typeface="Lora"/>
                <a:ea typeface="Lora"/>
                <a:cs typeface="Lora"/>
                <a:sym typeface="Lora"/>
              </a:rPr>
              <a:t>? Why is it a good theory of meaning for computational linguistics and natural language processing? What is it </a:t>
            </a:r>
            <a:r>
              <a:rPr i="1" lang="en" sz="1600">
                <a:latin typeface="Lora"/>
                <a:ea typeface="Lora"/>
                <a:cs typeface="Lora"/>
                <a:sym typeface="Lora"/>
              </a:rPr>
              <a:t>not </a:t>
            </a:r>
            <a:r>
              <a:rPr lang="en" sz="1600">
                <a:latin typeface="Lora"/>
                <a:ea typeface="Lora"/>
                <a:cs typeface="Lora"/>
                <a:sym typeface="Lora"/>
              </a:rPr>
              <a:t>good for?</a:t>
            </a:r>
            <a:endParaRPr sz="16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314960" lvl="0" marL="457200" rtl="0" algn="l">
              <a:spcBef>
                <a:spcPts val="0"/>
              </a:spcBef>
              <a:spcAft>
                <a:spcPts val="0"/>
              </a:spcAft>
              <a:buSzPct val="100000"/>
              <a:buFont typeface="Lora"/>
              <a:buAutoNum type="arabicPeriod"/>
            </a:pPr>
            <a:r>
              <a:rPr lang="en" sz="1600">
                <a:latin typeface="Lora"/>
                <a:ea typeface="Lora"/>
                <a:cs typeface="Lora"/>
                <a:sym typeface="Lora"/>
              </a:rPr>
              <a:t>What are differences and commonalities between </a:t>
            </a:r>
            <a:r>
              <a:rPr b="1" lang="en" sz="1600">
                <a:latin typeface="Lora"/>
                <a:ea typeface="Lora"/>
                <a:cs typeface="Lora"/>
                <a:sym typeface="Lora"/>
              </a:rPr>
              <a:t>count-based</a:t>
            </a:r>
            <a:r>
              <a:rPr lang="en" sz="1600">
                <a:latin typeface="Lora"/>
                <a:ea typeface="Lora"/>
                <a:cs typeface="Lora"/>
                <a:sym typeface="Lora"/>
              </a:rPr>
              <a:t> and </a:t>
            </a:r>
            <a:r>
              <a:rPr b="1" lang="en" sz="1600">
                <a:latin typeface="Lora"/>
                <a:ea typeface="Lora"/>
                <a:cs typeface="Lora"/>
                <a:sym typeface="Lora"/>
              </a:rPr>
              <a:t>predictive</a:t>
            </a:r>
            <a:r>
              <a:rPr lang="en" sz="1600">
                <a:latin typeface="Lora"/>
                <a:ea typeface="Lora"/>
                <a:cs typeface="Lora"/>
                <a:sym typeface="Lora"/>
              </a:rPr>
              <a:t> approaches to meaning representation? What are the advantages and disadvantages of each?</a:t>
            </a:r>
            <a:endParaRPr sz="16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314960" lvl="0" marL="457200" rtl="0" algn="l">
              <a:spcBef>
                <a:spcPts val="0"/>
              </a:spcBef>
              <a:spcAft>
                <a:spcPts val="0"/>
              </a:spcAft>
              <a:buSzPct val="100000"/>
              <a:buFont typeface="Lora"/>
              <a:buAutoNum type="arabicPeriod"/>
            </a:pPr>
            <a:r>
              <a:rPr lang="en" sz="1600">
                <a:latin typeface="Lora"/>
                <a:ea typeface="Lora"/>
                <a:cs typeface="Lora"/>
                <a:sym typeface="Lora"/>
              </a:rPr>
              <a:t>What is </a:t>
            </a:r>
            <a:r>
              <a:rPr b="1" lang="en" sz="1600">
                <a:latin typeface="Lora"/>
                <a:ea typeface="Lora"/>
                <a:cs typeface="Lora"/>
                <a:sym typeface="Lora"/>
              </a:rPr>
              <a:t>word2vec</a:t>
            </a:r>
            <a:r>
              <a:rPr lang="en" sz="1600">
                <a:latin typeface="Lora"/>
                <a:ea typeface="Lora"/>
                <a:cs typeface="Lora"/>
                <a:sym typeface="Lora"/>
              </a:rPr>
              <a:t>? What is </a:t>
            </a:r>
            <a:r>
              <a:rPr b="1" lang="en" sz="1600">
                <a:latin typeface="Lora"/>
                <a:ea typeface="Lora"/>
                <a:cs typeface="Lora"/>
                <a:sym typeface="Lora"/>
              </a:rPr>
              <a:t>skipgram with negative sampling (SGNS)</a:t>
            </a:r>
            <a:r>
              <a:rPr lang="en" sz="1600">
                <a:latin typeface="Lora"/>
                <a:ea typeface="Lora"/>
                <a:cs typeface="Lora"/>
                <a:sym typeface="Lora"/>
              </a:rPr>
              <a:t>? Why is it a convenient way to train a word2vec model?</a:t>
            </a:r>
            <a:endParaRPr sz="16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314960" lvl="0" marL="457200" rtl="0" algn="l">
              <a:spcBef>
                <a:spcPts val="0"/>
              </a:spcBef>
              <a:spcAft>
                <a:spcPts val="0"/>
              </a:spcAft>
              <a:buSzPct val="100000"/>
              <a:buFont typeface="Lora"/>
              <a:buAutoNum type="arabicPeriod"/>
            </a:pPr>
            <a:r>
              <a:rPr lang="en" sz="1600">
                <a:latin typeface="Lora"/>
                <a:ea typeface="Lora"/>
                <a:cs typeface="Lora"/>
                <a:sym typeface="Lora"/>
              </a:rPr>
              <a:t>What is an </a:t>
            </a:r>
            <a:r>
              <a:rPr b="1" lang="en" sz="1600">
                <a:latin typeface="Lora"/>
                <a:ea typeface="Lora"/>
                <a:cs typeface="Lora"/>
                <a:sym typeface="Lora"/>
              </a:rPr>
              <a:t>activation function</a:t>
            </a:r>
            <a:r>
              <a:rPr lang="en" sz="1600">
                <a:latin typeface="Lora"/>
                <a:ea typeface="Lora"/>
                <a:cs typeface="Lora"/>
                <a:sym typeface="Lora"/>
              </a:rPr>
              <a:t>, and what is its purpose in a neural network? Can you name two activation functions and briefly describe them?</a:t>
            </a:r>
            <a:endParaRPr sz="16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314960" lvl="0" marL="457200" rtl="0" algn="l">
              <a:spcBef>
                <a:spcPts val="0"/>
              </a:spcBef>
              <a:spcAft>
                <a:spcPts val="0"/>
              </a:spcAft>
              <a:buSzPct val="100000"/>
              <a:buFont typeface="Lora"/>
              <a:buAutoNum type="arabicPeriod"/>
            </a:pPr>
            <a:r>
              <a:rPr lang="en" sz="1600">
                <a:latin typeface="Lora"/>
                <a:ea typeface="Lora"/>
                <a:cs typeface="Lora"/>
                <a:sym typeface="Lora"/>
              </a:rPr>
              <a:t>What is </a:t>
            </a:r>
            <a:r>
              <a:rPr b="1" lang="en" sz="1600">
                <a:latin typeface="Lora"/>
                <a:ea typeface="Lora"/>
                <a:cs typeface="Lora"/>
                <a:sym typeface="Lora"/>
              </a:rPr>
              <a:t>gradient descent</a:t>
            </a:r>
            <a:r>
              <a:rPr lang="en" sz="1600">
                <a:latin typeface="Lora"/>
                <a:ea typeface="Lora"/>
                <a:cs typeface="Lora"/>
                <a:sym typeface="Lora"/>
              </a:rPr>
              <a:t>, and what is its purpose? How does it relate to the notion of </a:t>
            </a:r>
            <a:r>
              <a:rPr b="1" lang="en" sz="1600">
                <a:latin typeface="Lora"/>
                <a:ea typeface="Lora"/>
                <a:cs typeface="Lora"/>
                <a:sym typeface="Lora"/>
              </a:rPr>
              <a:t>backpropagation</a:t>
            </a:r>
            <a:r>
              <a:rPr lang="en" sz="1600">
                <a:latin typeface="Lora"/>
                <a:ea typeface="Lora"/>
                <a:cs typeface="Lora"/>
                <a:sym typeface="Lora"/>
              </a:rPr>
              <a:t>?</a:t>
            </a:r>
            <a:endParaRPr sz="16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314960" lvl="0" marL="457200" rtl="0" algn="l">
              <a:spcBef>
                <a:spcPts val="0"/>
              </a:spcBef>
              <a:spcAft>
                <a:spcPts val="0"/>
              </a:spcAft>
              <a:buSzPct val="100000"/>
              <a:buFont typeface="Lora"/>
              <a:buAutoNum type="arabicPeriod"/>
            </a:pPr>
            <a:r>
              <a:rPr lang="en" sz="1600">
                <a:latin typeface="Lora"/>
                <a:ea typeface="Lora"/>
                <a:cs typeface="Lora"/>
                <a:sym typeface="Lora"/>
              </a:rPr>
              <a:t>What is a </a:t>
            </a:r>
            <a:r>
              <a:rPr b="1" lang="en" sz="1600">
                <a:latin typeface="Lora"/>
                <a:ea typeface="Lora"/>
                <a:cs typeface="Lora"/>
                <a:sym typeface="Lora"/>
              </a:rPr>
              <a:t>feedforward </a:t>
            </a:r>
            <a:r>
              <a:rPr lang="en" sz="1600">
                <a:latin typeface="Lora"/>
                <a:ea typeface="Lora"/>
                <a:cs typeface="Lora"/>
                <a:sym typeface="Lora"/>
              </a:rPr>
              <a:t>or </a:t>
            </a:r>
            <a:r>
              <a:rPr b="1" lang="en" sz="1600">
                <a:latin typeface="Lora"/>
                <a:ea typeface="Lora"/>
                <a:cs typeface="Lora"/>
                <a:sym typeface="Lora"/>
              </a:rPr>
              <a:t>fully-connected neural network</a:t>
            </a:r>
            <a:r>
              <a:rPr lang="en" sz="1600">
                <a:latin typeface="Lora"/>
                <a:ea typeface="Lora"/>
                <a:cs typeface="Lora"/>
                <a:sym typeface="Lora"/>
              </a:rPr>
              <a:t>? Can you describe a linguistic application of this kind of network, and how language can be represented in the input layer?</a:t>
            </a:r>
            <a:endParaRPr sz="1600">
              <a:latin typeface="Lora"/>
              <a:ea typeface="Lora"/>
              <a:cs typeface="Lora"/>
              <a:sym typeface="Lor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53"/>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latin typeface="Lora"/>
                <a:ea typeface="Lora"/>
                <a:cs typeface="Lora"/>
                <a:sym typeface="Lora"/>
              </a:rPr>
              <a:t>The input gate</a:t>
            </a:r>
            <a:endParaRPr>
              <a:latin typeface="Lora"/>
              <a:ea typeface="Lora"/>
              <a:cs typeface="Lora"/>
              <a:sym typeface="Lora"/>
            </a:endParaRPr>
          </a:p>
        </p:txBody>
      </p:sp>
      <p:pic>
        <p:nvPicPr>
          <p:cNvPr id="582" name="Google Shape;582;p53"/>
          <p:cNvPicPr preferRelativeResize="0"/>
          <p:nvPr>
            <p:ph idx="1" type="body"/>
          </p:nvPr>
        </p:nvPicPr>
        <p:blipFill rotWithShape="1">
          <a:blip r:embed="rId3">
            <a:alphaModFix/>
          </a:blip>
          <a:srcRect b="0" l="0" r="0" t="0"/>
          <a:stretch/>
        </p:blipFill>
        <p:spPr>
          <a:xfrm>
            <a:off x="4986218" y="1450010"/>
            <a:ext cx="3638400" cy="2419800"/>
          </a:xfrm>
          <a:prstGeom prst="rect">
            <a:avLst/>
          </a:prstGeom>
          <a:noFill/>
          <a:ln>
            <a:noFill/>
          </a:ln>
        </p:spPr>
      </p:pic>
      <p:sp>
        <p:nvSpPr>
          <p:cNvPr id="583" name="Google Shape;583;p53"/>
          <p:cNvSpPr txBox="1"/>
          <p:nvPr/>
        </p:nvSpPr>
        <p:spPr>
          <a:xfrm>
            <a:off x="628650" y="1268016"/>
            <a:ext cx="3943200" cy="31170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800"/>
              <a:buFont typeface="Lora"/>
              <a:buChar char="•"/>
            </a:pPr>
            <a:r>
              <a:rPr lang="en" sz="1800">
                <a:solidFill>
                  <a:schemeClr val="dk1"/>
                </a:solidFill>
                <a:latin typeface="Lora"/>
                <a:ea typeface="Lora"/>
                <a:cs typeface="Lora"/>
                <a:sym typeface="Lora"/>
              </a:rPr>
              <a:t>We now want to update the old cell by adding the new input from both</a:t>
            </a:r>
            <a:r>
              <a:rPr i="1" lang="en" sz="1800">
                <a:solidFill>
                  <a:schemeClr val="dk1"/>
                </a:solidFill>
                <a:latin typeface="Lora"/>
                <a:ea typeface="Lora"/>
                <a:cs typeface="Lora"/>
                <a:sym typeface="Lora"/>
              </a:rPr>
              <a:t> h</a:t>
            </a:r>
            <a:r>
              <a:rPr baseline="-25000" i="1" lang="en" sz="1800">
                <a:solidFill>
                  <a:schemeClr val="dk1"/>
                </a:solidFill>
                <a:latin typeface="Lora"/>
                <a:ea typeface="Lora"/>
                <a:cs typeface="Lora"/>
                <a:sym typeface="Lora"/>
              </a:rPr>
              <a:t>t</a:t>
            </a:r>
            <a:r>
              <a:rPr baseline="-25000" lang="en" sz="1800">
                <a:solidFill>
                  <a:schemeClr val="dk1"/>
                </a:solidFill>
                <a:latin typeface="Lora"/>
                <a:ea typeface="Lora"/>
                <a:cs typeface="Lora"/>
                <a:sym typeface="Lora"/>
              </a:rPr>
              <a:t>−1</a:t>
            </a:r>
            <a:r>
              <a:rPr lang="en" sz="1800">
                <a:solidFill>
                  <a:schemeClr val="dk1"/>
                </a:solidFill>
                <a:latin typeface="Lora"/>
                <a:ea typeface="Lora"/>
                <a:cs typeface="Lora"/>
                <a:sym typeface="Lora"/>
              </a:rPr>
              <a:t> and </a:t>
            </a:r>
            <a:r>
              <a:rPr i="1" lang="en" sz="1800">
                <a:solidFill>
                  <a:schemeClr val="dk1"/>
                </a:solidFill>
                <a:latin typeface="Lora"/>
                <a:ea typeface="Lora"/>
                <a:cs typeface="Lora"/>
                <a:sym typeface="Lora"/>
              </a:rPr>
              <a:t>x</a:t>
            </a:r>
            <a:r>
              <a:rPr baseline="-25000" i="1" lang="en" sz="1800">
                <a:solidFill>
                  <a:schemeClr val="dk1"/>
                </a:solidFill>
                <a:latin typeface="Lora"/>
                <a:ea typeface="Lora"/>
                <a:cs typeface="Lora"/>
                <a:sym typeface="Lora"/>
              </a:rPr>
              <a:t>t</a:t>
            </a:r>
            <a:endParaRPr baseline="-25000" i="1" sz="1800">
              <a:solidFill>
                <a:schemeClr val="dk1"/>
              </a:solidFill>
              <a:latin typeface="Lora"/>
              <a:ea typeface="Lora"/>
              <a:cs typeface="Lora"/>
              <a:sym typeface="Lora"/>
            </a:endParaRPr>
          </a:p>
          <a:p>
            <a:pPr indent="-101600" lvl="0" marL="215900" marR="0" rtl="0" algn="l">
              <a:spcBef>
                <a:spcPts val="0"/>
              </a:spcBef>
              <a:spcAft>
                <a:spcPts val="0"/>
              </a:spcAft>
              <a:buClr>
                <a:schemeClr val="dk1"/>
              </a:buClr>
              <a:buSzPts val="1800"/>
              <a:buFont typeface="Arial"/>
              <a:buNone/>
            </a:pPr>
            <a:r>
              <a:t/>
            </a:r>
            <a:endParaRPr baseline="-25000" sz="1800">
              <a:solidFill>
                <a:schemeClr val="dk1"/>
              </a:solidFill>
              <a:latin typeface="Lora"/>
              <a:ea typeface="Lora"/>
              <a:cs typeface="Lora"/>
              <a:sym typeface="Lora"/>
            </a:endParaRPr>
          </a:p>
          <a:p>
            <a:pPr indent="-215900" lvl="0" marL="215900" marR="0" rtl="0" algn="l">
              <a:spcBef>
                <a:spcPts val="0"/>
              </a:spcBef>
              <a:spcAft>
                <a:spcPts val="0"/>
              </a:spcAft>
              <a:buClr>
                <a:schemeClr val="dk1"/>
              </a:buClr>
              <a:buSzPts val="1800"/>
              <a:buFont typeface="Lora"/>
              <a:buChar char="•"/>
            </a:pPr>
            <a:r>
              <a:rPr lang="en" sz="1800">
                <a:solidFill>
                  <a:schemeClr val="dk1"/>
                </a:solidFill>
                <a:latin typeface="Lora"/>
                <a:ea typeface="Lora"/>
                <a:cs typeface="Lora"/>
                <a:sym typeface="Lora"/>
              </a:rPr>
              <a:t>The logistic function (0,1) here is called the </a:t>
            </a:r>
            <a:r>
              <a:rPr i="1" lang="en" sz="1800">
                <a:solidFill>
                  <a:schemeClr val="dk1"/>
                </a:solidFill>
                <a:latin typeface="Lora"/>
                <a:ea typeface="Lora"/>
                <a:cs typeface="Lora"/>
                <a:sym typeface="Lora"/>
              </a:rPr>
              <a:t>input gate </a:t>
            </a:r>
            <a:r>
              <a:rPr lang="en" sz="1800">
                <a:solidFill>
                  <a:schemeClr val="dk1"/>
                </a:solidFill>
                <a:latin typeface="Lora"/>
                <a:ea typeface="Lora"/>
                <a:cs typeface="Lora"/>
                <a:sym typeface="Lora"/>
              </a:rPr>
              <a:t>which decides which values will update</a:t>
            </a:r>
            <a:endParaRPr sz="1100">
              <a:latin typeface="Lora"/>
              <a:ea typeface="Lora"/>
              <a:cs typeface="Lora"/>
              <a:sym typeface="Lora"/>
            </a:endParaRPr>
          </a:p>
          <a:p>
            <a:pPr indent="-101600" lvl="0" marL="215900" marR="0" rtl="0" algn="l">
              <a:spcBef>
                <a:spcPts val="0"/>
              </a:spcBef>
              <a:spcAft>
                <a:spcPts val="0"/>
              </a:spcAft>
              <a:buClr>
                <a:schemeClr val="dk1"/>
              </a:buClr>
              <a:buSzPts val="1800"/>
              <a:buFont typeface="Arial"/>
              <a:buNone/>
            </a:pPr>
            <a:r>
              <a:t/>
            </a:r>
            <a:endParaRPr sz="1800">
              <a:solidFill>
                <a:schemeClr val="dk1"/>
              </a:solidFill>
              <a:latin typeface="Lora"/>
              <a:ea typeface="Lora"/>
              <a:cs typeface="Lora"/>
              <a:sym typeface="Lora"/>
            </a:endParaRPr>
          </a:p>
          <a:p>
            <a:pPr indent="-215900" lvl="0" marL="215900" marR="0" rtl="0" algn="l">
              <a:spcBef>
                <a:spcPts val="0"/>
              </a:spcBef>
              <a:spcAft>
                <a:spcPts val="0"/>
              </a:spcAft>
              <a:buClr>
                <a:schemeClr val="dk1"/>
              </a:buClr>
              <a:buSzPts val="1800"/>
              <a:buFont typeface="Lora"/>
              <a:buChar char="•"/>
            </a:pPr>
            <a:r>
              <a:rPr lang="en" sz="1800">
                <a:solidFill>
                  <a:schemeClr val="dk1"/>
                </a:solidFill>
                <a:latin typeface="Lora"/>
                <a:ea typeface="Lora"/>
                <a:cs typeface="Lora"/>
                <a:sym typeface="Lora"/>
              </a:rPr>
              <a:t>The tanh layer creates a vector of new </a:t>
            </a:r>
            <a:r>
              <a:rPr i="1" lang="en" sz="1800">
                <a:solidFill>
                  <a:schemeClr val="dk1"/>
                </a:solidFill>
                <a:latin typeface="Lora"/>
                <a:ea typeface="Lora"/>
                <a:cs typeface="Lora"/>
                <a:sym typeface="Lora"/>
              </a:rPr>
              <a:t>candidate values</a:t>
            </a:r>
            <a:endParaRPr sz="1100">
              <a:latin typeface="Lora"/>
              <a:ea typeface="Lora"/>
              <a:cs typeface="Lora"/>
              <a:sym typeface="Lora"/>
            </a:endParaRPr>
          </a:p>
          <a:p>
            <a:pPr indent="-101600" lvl="0" marL="215900" marR="0" rtl="0" algn="l">
              <a:spcBef>
                <a:spcPts val="0"/>
              </a:spcBef>
              <a:spcAft>
                <a:spcPts val="0"/>
              </a:spcAft>
              <a:buClr>
                <a:schemeClr val="dk1"/>
              </a:buClr>
              <a:buSzPts val="1800"/>
              <a:buFont typeface="Arial"/>
              <a:buNone/>
            </a:pPr>
            <a:r>
              <a:t/>
            </a:r>
            <a:endParaRPr i="1" sz="1800">
              <a:solidFill>
                <a:schemeClr val="dk1"/>
              </a:solidFill>
              <a:latin typeface="Lora"/>
              <a:ea typeface="Lora"/>
              <a:cs typeface="Lora"/>
              <a:sym typeface="Lora"/>
            </a:endParaRPr>
          </a:p>
        </p:txBody>
      </p:sp>
      <p:pic>
        <p:nvPicPr>
          <p:cNvPr id="584" name="Google Shape;584;p53"/>
          <p:cNvPicPr preferRelativeResize="0"/>
          <p:nvPr/>
        </p:nvPicPr>
        <p:blipFill rotWithShape="1">
          <a:blip r:embed="rId4">
            <a:alphaModFix/>
          </a:blip>
          <a:srcRect b="85645" l="55765" r="0" t="0"/>
          <a:stretch/>
        </p:blipFill>
        <p:spPr>
          <a:xfrm>
            <a:off x="5328050" y="4008975"/>
            <a:ext cx="3177374" cy="376050"/>
          </a:xfrm>
          <a:prstGeom prst="rect">
            <a:avLst/>
          </a:prstGeom>
          <a:noFill/>
          <a:ln>
            <a:noFill/>
          </a:ln>
        </p:spPr>
      </p:pic>
      <p:pic>
        <p:nvPicPr>
          <p:cNvPr id="585" name="Google Shape;585;p53"/>
          <p:cNvPicPr preferRelativeResize="0"/>
          <p:nvPr/>
        </p:nvPicPr>
        <p:blipFill rotWithShape="1">
          <a:blip r:embed="rId4">
            <a:alphaModFix/>
          </a:blip>
          <a:srcRect b="36656" l="55062" r="0" t="44927"/>
          <a:stretch/>
        </p:blipFill>
        <p:spPr>
          <a:xfrm>
            <a:off x="5191463" y="4368625"/>
            <a:ext cx="3227926" cy="482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4"/>
          <p:cNvSpPr txBox="1"/>
          <p:nvPr>
            <p:ph type="title"/>
          </p:nvPr>
        </p:nvSpPr>
        <p:spPr>
          <a:xfrm>
            <a:off x="518413" y="408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latin typeface="Lora"/>
                <a:ea typeface="Lora"/>
                <a:cs typeface="Lora"/>
                <a:sym typeface="Lora"/>
              </a:rPr>
              <a:t>The final cell state</a:t>
            </a:r>
            <a:endParaRPr>
              <a:latin typeface="Lora"/>
              <a:ea typeface="Lora"/>
              <a:cs typeface="Lora"/>
              <a:sym typeface="Lora"/>
            </a:endParaRPr>
          </a:p>
        </p:txBody>
      </p:sp>
      <p:pic>
        <p:nvPicPr>
          <p:cNvPr id="591" name="Google Shape;591;p54"/>
          <p:cNvPicPr preferRelativeResize="0"/>
          <p:nvPr>
            <p:ph idx="1" type="body"/>
          </p:nvPr>
        </p:nvPicPr>
        <p:blipFill rotWithShape="1">
          <a:blip r:embed="rId3">
            <a:alphaModFix/>
          </a:blip>
          <a:srcRect b="0" l="0" r="0" t="0"/>
          <a:stretch/>
        </p:blipFill>
        <p:spPr>
          <a:xfrm>
            <a:off x="4253295" y="1719877"/>
            <a:ext cx="5514000" cy="1703700"/>
          </a:xfrm>
          <a:prstGeom prst="rect">
            <a:avLst/>
          </a:prstGeom>
          <a:noFill/>
          <a:ln>
            <a:noFill/>
          </a:ln>
        </p:spPr>
      </p:pic>
      <p:sp>
        <p:nvSpPr>
          <p:cNvPr id="592" name="Google Shape;592;p54"/>
          <p:cNvSpPr txBox="1"/>
          <p:nvPr/>
        </p:nvSpPr>
        <p:spPr>
          <a:xfrm>
            <a:off x="518432" y="1268016"/>
            <a:ext cx="3734700" cy="36711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800"/>
              <a:buFont typeface="Lora"/>
              <a:buChar char="•"/>
            </a:pPr>
            <a:r>
              <a:rPr lang="en" sz="1800">
                <a:solidFill>
                  <a:schemeClr val="dk1"/>
                </a:solidFill>
                <a:latin typeface="Lora"/>
                <a:ea typeface="Lora"/>
                <a:cs typeface="Lora"/>
                <a:sym typeface="Lora"/>
              </a:rPr>
              <a:t>So we take the previous cell state and multiply it by the output of the forget gate</a:t>
            </a:r>
            <a:endParaRPr sz="1100">
              <a:latin typeface="Lora"/>
              <a:ea typeface="Lora"/>
              <a:cs typeface="Lora"/>
              <a:sym typeface="Lora"/>
            </a:endParaRPr>
          </a:p>
          <a:p>
            <a:pPr indent="-101600" lvl="0" marL="215900" marR="0" rtl="0" algn="l">
              <a:spcBef>
                <a:spcPts val="0"/>
              </a:spcBef>
              <a:spcAft>
                <a:spcPts val="0"/>
              </a:spcAft>
              <a:buClr>
                <a:schemeClr val="dk1"/>
              </a:buClr>
              <a:buSzPts val="1800"/>
              <a:buFont typeface="Arial"/>
              <a:buNone/>
            </a:pPr>
            <a:r>
              <a:t/>
            </a:r>
            <a:endParaRPr sz="1800">
              <a:solidFill>
                <a:schemeClr val="dk1"/>
              </a:solidFill>
              <a:latin typeface="Lora"/>
              <a:ea typeface="Lora"/>
              <a:cs typeface="Lora"/>
              <a:sym typeface="Lora"/>
            </a:endParaRPr>
          </a:p>
          <a:p>
            <a:pPr indent="-215900" lvl="0" marL="215900" marR="0" rtl="0" algn="l">
              <a:spcBef>
                <a:spcPts val="0"/>
              </a:spcBef>
              <a:spcAft>
                <a:spcPts val="0"/>
              </a:spcAft>
              <a:buClr>
                <a:schemeClr val="dk1"/>
              </a:buClr>
              <a:buSzPts val="1800"/>
              <a:buFont typeface="Lora"/>
              <a:buChar char="•"/>
            </a:pPr>
            <a:r>
              <a:rPr lang="en" sz="1800">
                <a:solidFill>
                  <a:schemeClr val="dk1"/>
                </a:solidFill>
                <a:latin typeface="Lora"/>
                <a:ea typeface="Lora"/>
                <a:cs typeface="Lora"/>
                <a:sym typeface="Lora"/>
              </a:rPr>
              <a:t>This is then added to the output acquired from multiplying the candidate values by the output from the input gate</a:t>
            </a:r>
            <a:endParaRPr sz="1100">
              <a:latin typeface="Lora"/>
              <a:ea typeface="Lora"/>
              <a:cs typeface="Lora"/>
              <a:sym typeface="Lora"/>
            </a:endParaRPr>
          </a:p>
          <a:p>
            <a:pPr indent="-101600" lvl="0" marL="215900" marR="0" rtl="0" algn="l">
              <a:spcBef>
                <a:spcPts val="0"/>
              </a:spcBef>
              <a:spcAft>
                <a:spcPts val="0"/>
              </a:spcAft>
              <a:buClr>
                <a:schemeClr val="dk1"/>
              </a:buClr>
              <a:buSzPts val="1800"/>
              <a:buFont typeface="Arial"/>
              <a:buNone/>
            </a:pPr>
            <a:r>
              <a:t/>
            </a:r>
            <a:endParaRPr sz="1800">
              <a:solidFill>
                <a:schemeClr val="dk1"/>
              </a:solidFill>
              <a:latin typeface="Lora"/>
              <a:ea typeface="Lora"/>
              <a:cs typeface="Lora"/>
              <a:sym typeface="Lora"/>
            </a:endParaRPr>
          </a:p>
          <a:p>
            <a:pPr indent="-215900" lvl="0" marL="215900" marR="0" rtl="0" algn="l">
              <a:spcBef>
                <a:spcPts val="0"/>
              </a:spcBef>
              <a:spcAft>
                <a:spcPts val="0"/>
              </a:spcAft>
              <a:buClr>
                <a:schemeClr val="dk1"/>
              </a:buClr>
              <a:buSzPts val="1800"/>
              <a:buFont typeface="Lora"/>
              <a:buChar char="•"/>
            </a:pPr>
            <a:r>
              <a:rPr lang="en" sz="1800">
                <a:solidFill>
                  <a:schemeClr val="dk1"/>
                </a:solidFill>
                <a:latin typeface="Lora"/>
                <a:ea typeface="Lora"/>
                <a:cs typeface="Lora"/>
                <a:sym typeface="Lora"/>
              </a:rPr>
              <a:t>This final cell state </a:t>
            </a:r>
            <a:r>
              <a:rPr i="1" lang="en" sz="1800">
                <a:solidFill>
                  <a:schemeClr val="dk1"/>
                </a:solidFill>
                <a:latin typeface="Lora"/>
                <a:ea typeface="Lora"/>
                <a:cs typeface="Lora"/>
                <a:sym typeface="Lora"/>
              </a:rPr>
              <a:t>C</a:t>
            </a:r>
            <a:r>
              <a:rPr baseline="-25000" i="1" lang="en" sz="1800">
                <a:solidFill>
                  <a:schemeClr val="dk1"/>
                </a:solidFill>
                <a:latin typeface="Lora"/>
                <a:ea typeface="Lora"/>
                <a:cs typeface="Lora"/>
                <a:sym typeface="Lora"/>
              </a:rPr>
              <a:t>t</a:t>
            </a:r>
            <a:r>
              <a:rPr baseline="-25000" lang="en" sz="1800">
                <a:solidFill>
                  <a:schemeClr val="dk1"/>
                </a:solidFill>
                <a:latin typeface="Lora"/>
                <a:ea typeface="Lora"/>
                <a:cs typeface="Lora"/>
                <a:sym typeface="Lora"/>
              </a:rPr>
              <a:t> </a:t>
            </a:r>
            <a:r>
              <a:rPr lang="en" sz="1800">
                <a:solidFill>
                  <a:schemeClr val="dk1"/>
                </a:solidFill>
                <a:latin typeface="Lora"/>
                <a:ea typeface="Lora"/>
                <a:cs typeface="Lora"/>
                <a:sym typeface="Lora"/>
              </a:rPr>
              <a:t>is then pushed down the line to the next block</a:t>
            </a:r>
            <a:endParaRPr sz="1100">
              <a:latin typeface="Lora"/>
              <a:ea typeface="Lora"/>
              <a:cs typeface="Lora"/>
              <a:sym typeface="Lor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55"/>
          <p:cNvSpPr txBox="1"/>
          <p:nvPr>
            <p:ph type="title"/>
          </p:nvPr>
        </p:nvSpPr>
        <p:spPr>
          <a:xfrm>
            <a:off x="471488" y="3302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latin typeface="Lora"/>
                <a:ea typeface="Lora"/>
                <a:cs typeface="Lora"/>
                <a:sym typeface="Lora"/>
              </a:rPr>
              <a:t>The output gate</a:t>
            </a:r>
            <a:endParaRPr>
              <a:latin typeface="Lora"/>
              <a:ea typeface="Lora"/>
              <a:cs typeface="Lora"/>
              <a:sym typeface="Lora"/>
            </a:endParaRPr>
          </a:p>
        </p:txBody>
      </p:sp>
      <p:pic>
        <p:nvPicPr>
          <p:cNvPr id="598" name="Google Shape;598;p55"/>
          <p:cNvPicPr preferRelativeResize="0"/>
          <p:nvPr>
            <p:ph idx="1" type="body"/>
          </p:nvPr>
        </p:nvPicPr>
        <p:blipFill rotWithShape="1">
          <a:blip r:embed="rId3">
            <a:alphaModFix/>
          </a:blip>
          <a:srcRect b="0" l="0" r="0" t="0"/>
          <a:stretch/>
        </p:blipFill>
        <p:spPr>
          <a:xfrm>
            <a:off x="5298106" y="1638640"/>
            <a:ext cx="3432300" cy="2280300"/>
          </a:xfrm>
          <a:prstGeom prst="rect">
            <a:avLst/>
          </a:prstGeom>
          <a:noFill/>
          <a:ln>
            <a:noFill/>
          </a:ln>
        </p:spPr>
      </p:pic>
      <p:sp>
        <p:nvSpPr>
          <p:cNvPr id="599" name="Google Shape;599;p55"/>
          <p:cNvSpPr txBox="1"/>
          <p:nvPr/>
        </p:nvSpPr>
        <p:spPr>
          <a:xfrm>
            <a:off x="471501" y="1169766"/>
            <a:ext cx="4368000" cy="3763500"/>
          </a:xfrm>
          <a:prstGeom prst="rect">
            <a:avLst/>
          </a:prstGeom>
          <a:noFill/>
          <a:ln>
            <a:noFill/>
          </a:ln>
        </p:spPr>
        <p:txBody>
          <a:bodyPr anchorCtr="0" anchor="t" bIns="34275" lIns="68575" spcFirstLastPara="1" rIns="68575" wrap="square" tIns="34275">
            <a:spAutoFit/>
          </a:bodyPr>
          <a:lstStyle/>
          <a:p>
            <a:pPr indent="-203200" lvl="0" marL="215900" marR="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The last step is create a hidden state which is passed forward through the network</a:t>
            </a:r>
            <a:endParaRPr sz="1600">
              <a:latin typeface="Lora"/>
              <a:ea typeface="Lora"/>
              <a:cs typeface="Lora"/>
              <a:sym typeface="Lora"/>
            </a:endParaRPr>
          </a:p>
          <a:p>
            <a:pPr indent="-203200" lvl="1" marL="558800" marR="0" rtl="0" algn="l">
              <a:spcBef>
                <a:spcPts val="0"/>
              </a:spcBef>
              <a:spcAft>
                <a:spcPts val="0"/>
              </a:spcAft>
              <a:buClr>
                <a:schemeClr val="dk1"/>
              </a:buClr>
              <a:buSzPts val="1600"/>
              <a:buFont typeface="Lora"/>
              <a:buChar char="•"/>
            </a:pPr>
            <a:r>
              <a:rPr i="0" lang="en" sz="1600" u="none" cap="none" strike="noStrike">
                <a:solidFill>
                  <a:schemeClr val="dk1"/>
                </a:solidFill>
                <a:latin typeface="Lora"/>
                <a:ea typeface="Lora"/>
                <a:cs typeface="Lora"/>
                <a:sym typeface="Lora"/>
              </a:rPr>
              <a:t>Notice how </a:t>
            </a:r>
            <a:r>
              <a:rPr i="1" lang="en" sz="1600" u="none" cap="none" strike="noStrike">
                <a:solidFill>
                  <a:schemeClr val="dk1"/>
                </a:solidFill>
                <a:latin typeface="Lora"/>
                <a:ea typeface="Lora"/>
                <a:cs typeface="Lora"/>
                <a:sym typeface="Lora"/>
              </a:rPr>
              <a:t>C</a:t>
            </a:r>
            <a:r>
              <a:rPr baseline="-25000" i="1" lang="en" sz="1600" u="none" cap="none" strike="noStrike">
                <a:solidFill>
                  <a:schemeClr val="dk1"/>
                </a:solidFill>
                <a:latin typeface="Lora"/>
                <a:ea typeface="Lora"/>
                <a:cs typeface="Lora"/>
                <a:sym typeface="Lora"/>
              </a:rPr>
              <a:t>t-1</a:t>
            </a:r>
            <a:r>
              <a:rPr i="0" lang="en" sz="1600" u="none" cap="none" strike="noStrike">
                <a:solidFill>
                  <a:schemeClr val="dk1"/>
                </a:solidFill>
                <a:latin typeface="Lora"/>
                <a:ea typeface="Lora"/>
                <a:cs typeface="Lora"/>
                <a:sym typeface="Lora"/>
              </a:rPr>
              <a:t> and </a:t>
            </a:r>
            <a:r>
              <a:rPr i="1" lang="en" sz="1600" u="none" cap="none" strike="noStrike">
                <a:solidFill>
                  <a:schemeClr val="dk1"/>
                </a:solidFill>
                <a:latin typeface="Lora"/>
                <a:ea typeface="Lora"/>
                <a:cs typeface="Lora"/>
                <a:sym typeface="Lora"/>
              </a:rPr>
              <a:t>h</a:t>
            </a:r>
            <a:r>
              <a:rPr baseline="-25000" i="1" lang="en" sz="1600" u="none" cap="none" strike="noStrike">
                <a:solidFill>
                  <a:schemeClr val="dk1"/>
                </a:solidFill>
                <a:latin typeface="Lora"/>
                <a:ea typeface="Lora"/>
                <a:cs typeface="Lora"/>
                <a:sym typeface="Lora"/>
              </a:rPr>
              <a:t>t-1</a:t>
            </a:r>
            <a:r>
              <a:rPr i="0" lang="en" sz="1600" u="none" cap="none" strike="noStrike">
                <a:solidFill>
                  <a:schemeClr val="dk1"/>
                </a:solidFill>
                <a:latin typeface="Lora"/>
                <a:ea typeface="Lora"/>
                <a:cs typeface="Lora"/>
                <a:sym typeface="Lora"/>
              </a:rPr>
              <a:t> are utilised differently in the module</a:t>
            </a:r>
            <a:endParaRPr sz="1600">
              <a:latin typeface="Lora"/>
              <a:ea typeface="Lora"/>
              <a:cs typeface="Lora"/>
              <a:sym typeface="Lora"/>
            </a:endParaRPr>
          </a:p>
          <a:p>
            <a:pPr indent="-101600" lvl="1" marL="558800" marR="0" rtl="0" algn="l">
              <a:spcBef>
                <a:spcPts val="0"/>
              </a:spcBef>
              <a:spcAft>
                <a:spcPts val="0"/>
              </a:spcAft>
              <a:buClr>
                <a:schemeClr val="dk1"/>
              </a:buClr>
              <a:buSzPts val="1800"/>
              <a:buFont typeface="Arial"/>
              <a:buNone/>
            </a:pPr>
            <a:r>
              <a:t/>
            </a:r>
            <a:endParaRPr i="0" sz="1600" u="none" cap="none" strike="noStrike">
              <a:solidFill>
                <a:schemeClr val="dk1"/>
              </a:solidFill>
              <a:latin typeface="Lora"/>
              <a:ea typeface="Lora"/>
              <a:cs typeface="Lora"/>
              <a:sym typeface="Lora"/>
            </a:endParaRPr>
          </a:p>
          <a:p>
            <a:pPr indent="-203200" lvl="0" marL="215900" marR="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We run the concatenation of </a:t>
            </a:r>
            <a:r>
              <a:rPr i="1" lang="en" sz="1600">
                <a:solidFill>
                  <a:schemeClr val="dk1"/>
                </a:solidFill>
                <a:latin typeface="Lora"/>
                <a:ea typeface="Lora"/>
                <a:cs typeface="Lora"/>
                <a:sym typeface="Lora"/>
              </a:rPr>
              <a:t>h</a:t>
            </a:r>
            <a:r>
              <a:rPr baseline="-25000" i="1" lang="en" sz="1600">
                <a:solidFill>
                  <a:schemeClr val="dk1"/>
                </a:solidFill>
                <a:latin typeface="Lora"/>
                <a:ea typeface="Lora"/>
                <a:cs typeface="Lora"/>
                <a:sym typeface="Lora"/>
              </a:rPr>
              <a:t>t-1</a:t>
            </a:r>
            <a:r>
              <a:rPr lang="en" sz="1600">
                <a:solidFill>
                  <a:schemeClr val="dk1"/>
                </a:solidFill>
                <a:latin typeface="Lora"/>
                <a:ea typeface="Lora"/>
                <a:cs typeface="Lora"/>
                <a:sym typeface="Lora"/>
              </a:rPr>
              <a:t> and </a:t>
            </a:r>
            <a:r>
              <a:rPr i="1" lang="en" sz="1600">
                <a:solidFill>
                  <a:schemeClr val="dk1"/>
                </a:solidFill>
                <a:latin typeface="Lora"/>
                <a:ea typeface="Lora"/>
                <a:cs typeface="Lora"/>
                <a:sym typeface="Lora"/>
              </a:rPr>
              <a:t>x</a:t>
            </a:r>
            <a:r>
              <a:rPr baseline="-25000" i="1" lang="en" sz="1600">
                <a:solidFill>
                  <a:schemeClr val="dk1"/>
                </a:solidFill>
                <a:latin typeface="Lora"/>
                <a:ea typeface="Lora"/>
                <a:cs typeface="Lora"/>
                <a:sym typeface="Lora"/>
              </a:rPr>
              <a:t>t</a:t>
            </a:r>
            <a:r>
              <a:rPr lang="en" sz="1600">
                <a:solidFill>
                  <a:schemeClr val="dk1"/>
                </a:solidFill>
                <a:latin typeface="Lora"/>
                <a:ea typeface="Lora"/>
                <a:cs typeface="Lora"/>
                <a:sym typeface="Lora"/>
              </a:rPr>
              <a:t> through a logistic function</a:t>
            </a:r>
            <a:endParaRPr sz="1600">
              <a:latin typeface="Lora"/>
              <a:ea typeface="Lora"/>
              <a:cs typeface="Lora"/>
              <a:sym typeface="Lora"/>
            </a:endParaRPr>
          </a:p>
          <a:p>
            <a:pPr indent="-101600" lvl="0" marL="215900" marR="0" rtl="0" algn="l">
              <a:spcBef>
                <a:spcPts val="0"/>
              </a:spcBef>
              <a:spcAft>
                <a:spcPts val="0"/>
              </a:spcAft>
              <a:buClr>
                <a:schemeClr val="dk1"/>
              </a:buClr>
              <a:buSzPts val="1800"/>
              <a:buFont typeface="Arial"/>
              <a:buNone/>
            </a:pPr>
            <a:r>
              <a:t/>
            </a:r>
            <a:endParaRPr baseline="-25000" sz="1600">
              <a:solidFill>
                <a:schemeClr val="dk1"/>
              </a:solidFill>
              <a:latin typeface="Lora"/>
              <a:ea typeface="Lora"/>
              <a:cs typeface="Lora"/>
              <a:sym typeface="Lora"/>
            </a:endParaRPr>
          </a:p>
          <a:p>
            <a:pPr indent="-241300" lvl="0" marL="254000" marR="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We also run </a:t>
            </a:r>
            <a:r>
              <a:rPr i="1" lang="en" sz="1600">
                <a:solidFill>
                  <a:schemeClr val="dk1"/>
                </a:solidFill>
                <a:latin typeface="Lora"/>
                <a:ea typeface="Lora"/>
                <a:cs typeface="Lora"/>
                <a:sym typeface="Lora"/>
              </a:rPr>
              <a:t>C</a:t>
            </a:r>
            <a:r>
              <a:rPr baseline="-25000" i="1" lang="en" sz="1600">
                <a:solidFill>
                  <a:schemeClr val="dk1"/>
                </a:solidFill>
                <a:latin typeface="Lora"/>
                <a:ea typeface="Lora"/>
                <a:cs typeface="Lora"/>
                <a:sym typeface="Lora"/>
              </a:rPr>
              <a:t>t</a:t>
            </a:r>
            <a:r>
              <a:rPr lang="en" sz="1600">
                <a:solidFill>
                  <a:schemeClr val="dk1"/>
                </a:solidFill>
                <a:latin typeface="Lora"/>
                <a:ea typeface="Lora"/>
                <a:cs typeface="Lora"/>
                <a:sym typeface="Lora"/>
              </a:rPr>
              <a:t> through a tanh function and then multiple those together to create </a:t>
            </a:r>
            <a:r>
              <a:rPr i="1" lang="en" sz="1600">
                <a:solidFill>
                  <a:schemeClr val="dk1"/>
                </a:solidFill>
                <a:latin typeface="Lora"/>
                <a:ea typeface="Lora"/>
                <a:cs typeface="Lora"/>
                <a:sym typeface="Lora"/>
              </a:rPr>
              <a:t>h</a:t>
            </a:r>
            <a:r>
              <a:rPr baseline="-25000" i="1" lang="en" sz="1600">
                <a:solidFill>
                  <a:schemeClr val="dk1"/>
                </a:solidFill>
                <a:latin typeface="Lora"/>
                <a:ea typeface="Lora"/>
                <a:cs typeface="Lora"/>
                <a:sym typeface="Lora"/>
              </a:rPr>
              <a:t>t</a:t>
            </a:r>
            <a:endParaRPr baseline="-25000" i="1" sz="1600">
              <a:solidFill>
                <a:schemeClr val="dk1"/>
              </a:solidFill>
              <a:latin typeface="Lora"/>
              <a:ea typeface="Lora"/>
              <a:cs typeface="Lora"/>
              <a:sym typeface="Lora"/>
            </a:endParaRPr>
          </a:p>
          <a:p>
            <a:pPr indent="-139700" lvl="0" marL="254000" marR="0" rtl="0" algn="l">
              <a:spcBef>
                <a:spcPts val="0"/>
              </a:spcBef>
              <a:spcAft>
                <a:spcPts val="0"/>
              </a:spcAft>
              <a:buClr>
                <a:schemeClr val="dk1"/>
              </a:buClr>
              <a:buSzPts val="1800"/>
              <a:buFont typeface="Arial"/>
              <a:buNone/>
            </a:pPr>
            <a:r>
              <a:t/>
            </a:r>
            <a:endParaRPr baseline="-25000" sz="1600">
              <a:solidFill>
                <a:schemeClr val="dk1"/>
              </a:solidFill>
              <a:latin typeface="Lora"/>
              <a:ea typeface="Lora"/>
              <a:cs typeface="Lora"/>
              <a:sym typeface="Lora"/>
            </a:endParaRPr>
          </a:p>
          <a:p>
            <a:pPr indent="-241300" lvl="0" marL="254000" marR="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So </a:t>
            </a:r>
            <a:r>
              <a:rPr i="1" lang="en" sz="1600">
                <a:solidFill>
                  <a:schemeClr val="dk1"/>
                </a:solidFill>
                <a:latin typeface="Lora"/>
                <a:ea typeface="Lora"/>
                <a:cs typeface="Lora"/>
                <a:sym typeface="Lora"/>
              </a:rPr>
              <a:t>h</a:t>
            </a:r>
            <a:r>
              <a:rPr baseline="-25000" i="1" lang="en" sz="1600">
                <a:solidFill>
                  <a:schemeClr val="dk1"/>
                </a:solidFill>
                <a:latin typeface="Lora"/>
                <a:ea typeface="Lora"/>
                <a:cs typeface="Lora"/>
                <a:sym typeface="Lora"/>
              </a:rPr>
              <a:t>t</a:t>
            </a:r>
            <a:r>
              <a:rPr baseline="-25000" lang="en" sz="1600">
                <a:solidFill>
                  <a:schemeClr val="dk1"/>
                </a:solidFill>
                <a:latin typeface="Lora"/>
                <a:ea typeface="Lora"/>
                <a:cs typeface="Lora"/>
                <a:sym typeface="Lora"/>
              </a:rPr>
              <a:t> </a:t>
            </a:r>
            <a:r>
              <a:rPr lang="en" sz="1600">
                <a:solidFill>
                  <a:schemeClr val="dk1"/>
                </a:solidFill>
                <a:latin typeface="Lora"/>
                <a:ea typeface="Lora"/>
                <a:cs typeface="Lora"/>
                <a:sym typeface="Lora"/>
              </a:rPr>
              <a:t>is based on (but is not identical to) our cell state </a:t>
            </a:r>
            <a:r>
              <a:rPr i="1" lang="en" sz="1600">
                <a:solidFill>
                  <a:schemeClr val="dk1"/>
                </a:solidFill>
                <a:latin typeface="Lora"/>
                <a:ea typeface="Lora"/>
                <a:cs typeface="Lora"/>
                <a:sym typeface="Lora"/>
              </a:rPr>
              <a:t>C</a:t>
            </a:r>
            <a:r>
              <a:rPr baseline="-25000" i="1" lang="en" sz="1600">
                <a:solidFill>
                  <a:schemeClr val="dk1"/>
                </a:solidFill>
                <a:latin typeface="Lora"/>
                <a:ea typeface="Lora"/>
                <a:cs typeface="Lora"/>
                <a:sym typeface="Lora"/>
              </a:rPr>
              <a:t>t</a:t>
            </a:r>
            <a:endParaRPr sz="1600">
              <a:latin typeface="Lora"/>
              <a:ea typeface="Lora"/>
              <a:cs typeface="Lora"/>
              <a:sym typeface="Lora"/>
            </a:endParaRPr>
          </a:p>
        </p:txBody>
      </p:sp>
      <p:pic>
        <p:nvPicPr>
          <p:cNvPr id="600" name="Google Shape;600;p55"/>
          <p:cNvPicPr preferRelativeResize="0"/>
          <p:nvPr/>
        </p:nvPicPr>
        <p:blipFill rotWithShape="1">
          <a:blip r:embed="rId4">
            <a:alphaModFix/>
          </a:blip>
          <a:srcRect b="52239" l="55062" r="0" t="28400"/>
          <a:stretch/>
        </p:blipFill>
        <p:spPr>
          <a:xfrm>
            <a:off x="5502475" y="3995575"/>
            <a:ext cx="3227926" cy="507175"/>
          </a:xfrm>
          <a:prstGeom prst="rect">
            <a:avLst/>
          </a:prstGeom>
          <a:noFill/>
          <a:ln>
            <a:noFill/>
          </a:ln>
        </p:spPr>
      </p:pic>
      <p:pic>
        <p:nvPicPr>
          <p:cNvPr id="601" name="Google Shape;601;p55"/>
          <p:cNvPicPr preferRelativeResize="0"/>
          <p:nvPr/>
        </p:nvPicPr>
        <p:blipFill rotWithShape="1">
          <a:blip r:embed="rId4">
            <a:alphaModFix/>
          </a:blip>
          <a:srcRect b="5937" l="55062" r="0" t="77063"/>
          <a:stretch/>
        </p:blipFill>
        <p:spPr>
          <a:xfrm>
            <a:off x="5619725" y="4481525"/>
            <a:ext cx="3227926" cy="4453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6"/>
          <p:cNvSpPr txBox="1"/>
          <p:nvPr>
            <p:ph type="title"/>
          </p:nvPr>
        </p:nvSpPr>
        <p:spPr>
          <a:xfrm>
            <a:off x="471488" y="3302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latin typeface="Lora"/>
                <a:ea typeface="Lora"/>
                <a:cs typeface="Lora"/>
                <a:sym typeface="Lora"/>
              </a:rPr>
              <a:t>Cell state </a:t>
            </a:r>
            <a:r>
              <a:rPr i="1" lang="en">
                <a:latin typeface="Lora"/>
                <a:ea typeface="Lora"/>
                <a:cs typeface="Lora"/>
                <a:sym typeface="Lora"/>
              </a:rPr>
              <a:t>versus </a:t>
            </a:r>
            <a:r>
              <a:rPr lang="en">
                <a:latin typeface="Lora"/>
                <a:ea typeface="Lora"/>
                <a:cs typeface="Lora"/>
                <a:sym typeface="Lora"/>
              </a:rPr>
              <a:t>hidden state</a:t>
            </a:r>
            <a:endParaRPr>
              <a:latin typeface="Lora"/>
              <a:ea typeface="Lora"/>
              <a:cs typeface="Lora"/>
              <a:sym typeface="Lora"/>
            </a:endParaRPr>
          </a:p>
        </p:txBody>
      </p:sp>
      <p:sp>
        <p:nvSpPr>
          <p:cNvPr id="607" name="Google Shape;607;p56"/>
          <p:cNvSpPr txBox="1"/>
          <p:nvPr/>
        </p:nvSpPr>
        <p:spPr>
          <a:xfrm>
            <a:off x="471501" y="1888041"/>
            <a:ext cx="4368000" cy="2532000"/>
          </a:xfrm>
          <a:prstGeom prst="rect">
            <a:avLst/>
          </a:prstGeom>
          <a:noFill/>
          <a:ln>
            <a:noFill/>
          </a:ln>
        </p:spPr>
        <p:txBody>
          <a:bodyPr anchorCtr="0" anchor="t" bIns="34275" lIns="68575" spcFirstLastPara="1" rIns="68575" wrap="square" tIns="34275">
            <a:spAutoFit/>
          </a:bodyPr>
          <a:lstStyle/>
          <a:p>
            <a:pPr indent="-241300" lvl="0" marL="254000" marR="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The cell state is the </a:t>
            </a:r>
            <a:r>
              <a:rPr b="1" lang="en" sz="1600">
                <a:solidFill>
                  <a:schemeClr val="dk1"/>
                </a:solidFill>
                <a:latin typeface="Lora"/>
                <a:ea typeface="Lora"/>
                <a:cs typeface="Lora"/>
                <a:sym typeface="Lora"/>
              </a:rPr>
              <a:t>long-term memory of the network</a:t>
            </a:r>
            <a:endParaRPr b="1" sz="1600">
              <a:solidFill>
                <a:schemeClr val="dk1"/>
              </a:solidFill>
              <a:latin typeface="Lora"/>
              <a:ea typeface="Lora"/>
              <a:cs typeface="Lora"/>
              <a:sym typeface="Lora"/>
            </a:endParaRPr>
          </a:p>
          <a:p>
            <a:pPr indent="0" lvl="0" marL="0" marR="0" rtl="0" algn="l">
              <a:spcBef>
                <a:spcPts val="0"/>
              </a:spcBef>
              <a:spcAft>
                <a:spcPts val="0"/>
              </a:spcAft>
              <a:buNone/>
            </a:pPr>
            <a:r>
              <a:t/>
            </a:r>
            <a:endParaRPr b="1" sz="1600">
              <a:solidFill>
                <a:schemeClr val="dk1"/>
              </a:solidFill>
              <a:latin typeface="Lora"/>
              <a:ea typeface="Lora"/>
              <a:cs typeface="Lora"/>
              <a:sym typeface="Lora"/>
            </a:endParaRPr>
          </a:p>
          <a:p>
            <a:pPr indent="-241300" lvl="0" marL="254000" marR="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The hidden state is its</a:t>
            </a:r>
            <a:r>
              <a:rPr b="1" lang="en" sz="1600">
                <a:solidFill>
                  <a:schemeClr val="dk1"/>
                </a:solidFill>
                <a:latin typeface="Lora"/>
                <a:ea typeface="Lora"/>
                <a:cs typeface="Lora"/>
                <a:sym typeface="Lora"/>
              </a:rPr>
              <a:t> working memory </a:t>
            </a:r>
            <a:r>
              <a:rPr lang="en" sz="1600">
                <a:solidFill>
                  <a:schemeClr val="dk1"/>
                </a:solidFill>
                <a:latin typeface="Lora"/>
                <a:ea typeface="Lora"/>
                <a:cs typeface="Lora"/>
                <a:sym typeface="Lora"/>
              </a:rPr>
              <a:t>(it is the </a:t>
            </a:r>
            <a:r>
              <a:rPr b="1" lang="en" sz="1600">
                <a:solidFill>
                  <a:schemeClr val="dk1"/>
                </a:solidFill>
                <a:latin typeface="Lora"/>
                <a:ea typeface="Lora"/>
                <a:cs typeface="Lora"/>
                <a:sym typeface="Lora"/>
              </a:rPr>
              <a:t>cell state </a:t>
            </a:r>
            <a:r>
              <a:rPr lang="en" sz="1600">
                <a:solidFill>
                  <a:schemeClr val="dk1"/>
                </a:solidFill>
                <a:latin typeface="Lora"/>
                <a:ea typeface="Lora"/>
                <a:cs typeface="Lora"/>
                <a:sym typeface="Lora"/>
              </a:rPr>
              <a:t>“</a:t>
            </a:r>
            <a:r>
              <a:rPr b="1" lang="en" sz="1600">
                <a:solidFill>
                  <a:schemeClr val="dk1"/>
                </a:solidFill>
                <a:latin typeface="Lora"/>
                <a:ea typeface="Lora"/>
                <a:cs typeface="Lora"/>
                <a:sym typeface="Lora"/>
              </a:rPr>
              <a:t>augmented</a:t>
            </a:r>
            <a:r>
              <a:rPr lang="en" sz="1600">
                <a:solidFill>
                  <a:schemeClr val="dk1"/>
                </a:solidFill>
                <a:latin typeface="Lora"/>
                <a:ea typeface="Lora"/>
                <a:cs typeface="Lora"/>
                <a:sym typeface="Lora"/>
              </a:rPr>
              <a:t>” with </a:t>
            </a:r>
            <a:r>
              <a:rPr b="1" lang="en" sz="1600">
                <a:solidFill>
                  <a:schemeClr val="dk1"/>
                </a:solidFill>
                <a:latin typeface="Lora"/>
                <a:ea typeface="Lora"/>
                <a:cs typeface="Lora"/>
                <a:sym typeface="Lora"/>
              </a:rPr>
              <a:t>relevant information from the current input</a:t>
            </a:r>
            <a:r>
              <a:rPr lang="en" sz="1600">
                <a:solidFill>
                  <a:schemeClr val="dk1"/>
                </a:solidFill>
                <a:latin typeface="Lora"/>
                <a:ea typeface="Lora"/>
                <a:cs typeface="Lora"/>
                <a:sym typeface="Lora"/>
              </a:rPr>
              <a:t>)</a:t>
            </a:r>
            <a:endParaRPr sz="1600">
              <a:solidFill>
                <a:schemeClr val="dk1"/>
              </a:solidFill>
              <a:latin typeface="Lora"/>
              <a:ea typeface="Lora"/>
              <a:cs typeface="Lora"/>
              <a:sym typeface="Lora"/>
            </a:endParaRPr>
          </a:p>
          <a:p>
            <a:pPr indent="0" lvl="0" marL="0" marR="0" rtl="0" algn="l">
              <a:spcBef>
                <a:spcPts val="0"/>
              </a:spcBef>
              <a:spcAft>
                <a:spcPts val="0"/>
              </a:spcAft>
              <a:buNone/>
            </a:pPr>
            <a:r>
              <a:t/>
            </a:r>
            <a:endParaRPr sz="1600">
              <a:solidFill>
                <a:schemeClr val="dk1"/>
              </a:solidFill>
              <a:latin typeface="Lora"/>
              <a:ea typeface="Lora"/>
              <a:cs typeface="Lora"/>
              <a:sym typeface="Lora"/>
            </a:endParaRPr>
          </a:p>
          <a:p>
            <a:pPr indent="-241300" lvl="0" marL="254000" marR="0" rtl="0" algn="l">
              <a:spcBef>
                <a:spcPts val="0"/>
              </a:spcBef>
              <a:spcAft>
                <a:spcPts val="0"/>
              </a:spcAft>
              <a:buClr>
                <a:schemeClr val="dk1"/>
              </a:buClr>
              <a:buSzPts val="1600"/>
              <a:buFont typeface="Lora"/>
              <a:buChar char="•"/>
            </a:pPr>
            <a:r>
              <a:rPr lang="en" sz="1600">
                <a:solidFill>
                  <a:schemeClr val="dk1"/>
                </a:solidFill>
                <a:latin typeface="Lora"/>
                <a:ea typeface="Lora"/>
                <a:cs typeface="Lora"/>
                <a:sym typeface="Lora"/>
              </a:rPr>
              <a:t>The resulting models are </a:t>
            </a:r>
            <a:r>
              <a:rPr b="1" lang="en" sz="1600">
                <a:solidFill>
                  <a:schemeClr val="dk1"/>
                </a:solidFill>
                <a:latin typeface="Lora"/>
                <a:ea typeface="Lora"/>
                <a:cs typeface="Lora"/>
                <a:sym typeface="Lora"/>
              </a:rPr>
              <a:t>able to retain information over many more steps!</a:t>
            </a:r>
            <a:endParaRPr b="1" sz="1600">
              <a:solidFill>
                <a:schemeClr val="dk1"/>
              </a:solidFill>
              <a:latin typeface="Lora"/>
              <a:ea typeface="Lora"/>
              <a:cs typeface="Lora"/>
              <a:sym typeface="Lora"/>
            </a:endParaRPr>
          </a:p>
        </p:txBody>
      </p:sp>
      <p:pic>
        <p:nvPicPr>
          <p:cNvPr id="608" name="Google Shape;608;p56"/>
          <p:cNvPicPr preferRelativeResize="0"/>
          <p:nvPr/>
        </p:nvPicPr>
        <p:blipFill rotWithShape="1">
          <a:blip r:embed="rId3">
            <a:alphaModFix/>
          </a:blip>
          <a:srcRect b="0" l="32010" r="34030" t="0"/>
          <a:stretch/>
        </p:blipFill>
        <p:spPr>
          <a:xfrm>
            <a:off x="5777450" y="1731675"/>
            <a:ext cx="2170448" cy="23958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57"/>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latin typeface="Lora"/>
                <a:ea typeface="Lora"/>
                <a:cs typeface="Lora"/>
                <a:sym typeface="Lora"/>
              </a:rPr>
              <a:t>Bi-Directional LSTMs</a:t>
            </a:r>
            <a:endParaRPr>
              <a:latin typeface="Lora"/>
              <a:ea typeface="Lora"/>
              <a:cs typeface="Lora"/>
              <a:sym typeface="Lora"/>
            </a:endParaRPr>
          </a:p>
        </p:txBody>
      </p:sp>
      <p:pic>
        <p:nvPicPr>
          <p:cNvPr id="614" name="Google Shape;614;p57"/>
          <p:cNvPicPr preferRelativeResize="0"/>
          <p:nvPr>
            <p:ph idx="1" type="body"/>
          </p:nvPr>
        </p:nvPicPr>
        <p:blipFill rotWithShape="1">
          <a:blip r:embed="rId3">
            <a:alphaModFix/>
          </a:blip>
          <a:srcRect b="0" l="0" r="0" t="0"/>
          <a:stretch/>
        </p:blipFill>
        <p:spPr>
          <a:xfrm>
            <a:off x="4722795" y="1847472"/>
            <a:ext cx="3792600" cy="2010300"/>
          </a:xfrm>
          <a:prstGeom prst="rect">
            <a:avLst/>
          </a:prstGeom>
          <a:noFill/>
          <a:ln>
            <a:noFill/>
          </a:ln>
        </p:spPr>
      </p:pic>
      <p:sp>
        <p:nvSpPr>
          <p:cNvPr id="615" name="Google Shape;615;p57"/>
          <p:cNvSpPr txBox="1"/>
          <p:nvPr/>
        </p:nvSpPr>
        <p:spPr>
          <a:xfrm>
            <a:off x="471500" y="1279091"/>
            <a:ext cx="3943200" cy="37326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While LSTMs solve many of the issues of RNNs they only process input </a:t>
            </a:r>
            <a:r>
              <a:rPr i="1" lang="en">
                <a:solidFill>
                  <a:schemeClr val="dk1"/>
                </a:solidFill>
                <a:latin typeface="Lora"/>
                <a:ea typeface="Lora"/>
                <a:cs typeface="Lora"/>
                <a:sym typeface="Lora"/>
              </a:rPr>
              <a:t>unidirectionally</a:t>
            </a:r>
            <a:endParaRPr i="1">
              <a:solidFill>
                <a:schemeClr val="dk1"/>
              </a:solidFill>
              <a:latin typeface="Lora"/>
              <a:ea typeface="Lora"/>
              <a:cs typeface="Lora"/>
              <a:sym typeface="Lora"/>
            </a:endParaRPr>
          </a:p>
          <a:p>
            <a:pPr indent="0" lvl="0" marL="0" marR="0" rtl="0" algn="l">
              <a:spcBef>
                <a:spcPts val="0"/>
              </a:spcBef>
              <a:spcAft>
                <a:spcPts val="0"/>
              </a:spcAft>
              <a:buNone/>
            </a:pPr>
            <a:r>
              <a:t/>
            </a:r>
            <a:endParaRPr>
              <a:solidFill>
                <a:schemeClr val="dk1"/>
              </a:solidFill>
              <a:latin typeface="Lora"/>
              <a:ea typeface="Lora"/>
              <a:cs typeface="Lora"/>
              <a:sym typeface="Lora"/>
            </a:endParaRPr>
          </a:p>
          <a:p>
            <a:pPr indent="-215900" lvl="0" marL="215900" marR="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But meaning of words sometimes depends on words that come </a:t>
            </a:r>
            <a:r>
              <a:rPr i="1" lang="en">
                <a:solidFill>
                  <a:schemeClr val="dk1"/>
                </a:solidFill>
                <a:latin typeface="Lora"/>
                <a:ea typeface="Lora"/>
                <a:cs typeface="Lora"/>
                <a:sym typeface="Lora"/>
              </a:rPr>
              <a:t>after </a:t>
            </a:r>
            <a:r>
              <a:rPr lang="en">
                <a:solidFill>
                  <a:schemeClr val="dk1"/>
                </a:solidFill>
                <a:latin typeface="Lora"/>
                <a:ea typeface="Lora"/>
                <a:cs typeface="Lora"/>
                <a:sym typeface="Lora"/>
              </a:rPr>
              <a:t>(and sentence-level interpretation is updated based on later information)</a:t>
            </a:r>
            <a:endParaRPr>
              <a:solidFill>
                <a:schemeClr val="dk1"/>
              </a:solidFill>
              <a:latin typeface="Lora"/>
              <a:ea typeface="Lora"/>
              <a:cs typeface="Lora"/>
              <a:sym typeface="Lora"/>
            </a:endParaRPr>
          </a:p>
          <a:p>
            <a:pPr indent="-254000" lvl="1" marL="6858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The old </a:t>
            </a:r>
            <a:r>
              <a:rPr lang="en" u="sng">
                <a:solidFill>
                  <a:schemeClr val="dk1"/>
                </a:solidFill>
                <a:latin typeface="Lora"/>
                <a:ea typeface="Lora"/>
                <a:cs typeface="Lora"/>
                <a:sym typeface="Lora"/>
              </a:rPr>
              <a:t>man</a:t>
            </a:r>
            <a:r>
              <a:rPr lang="en">
                <a:solidFill>
                  <a:schemeClr val="dk1"/>
                </a:solidFill>
                <a:latin typeface="Lora"/>
                <a:ea typeface="Lora"/>
                <a:cs typeface="Lora"/>
                <a:sym typeface="Lora"/>
              </a:rPr>
              <a:t> the boat</a:t>
            </a:r>
            <a:endParaRPr sz="1100">
              <a:solidFill>
                <a:schemeClr val="dk1"/>
              </a:solidFill>
              <a:latin typeface="Lora"/>
              <a:ea typeface="Lora"/>
              <a:cs typeface="Lora"/>
              <a:sym typeface="Lora"/>
            </a:endParaRPr>
          </a:p>
          <a:p>
            <a:pPr indent="-254000" lvl="1" marL="6858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Until the police </a:t>
            </a:r>
            <a:r>
              <a:rPr lang="en" u="sng">
                <a:solidFill>
                  <a:schemeClr val="dk1"/>
                </a:solidFill>
                <a:latin typeface="Lora"/>
                <a:ea typeface="Lora"/>
                <a:cs typeface="Lora"/>
                <a:sym typeface="Lora"/>
              </a:rPr>
              <a:t>arrest</a:t>
            </a:r>
            <a:r>
              <a:rPr lang="en">
                <a:solidFill>
                  <a:schemeClr val="dk1"/>
                </a:solidFill>
                <a:latin typeface="Lora"/>
                <a:ea typeface="Lora"/>
                <a:cs typeface="Lora"/>
                <a:sym typeface="Lora"/>
              </a:rPr>
              <a:t> the gangsters controlled the street.</a:t>
            </a:r>
            <a:endParaRPr>
              <a:solidFill>
                <a:schemeClr val="dk1"/>
              </a:solidFill>
              <a:latin typeface="Lora"/>
              <a:ea typeface="Lora"/>
              <a:cs typeface="Lora"/>
              <a:sym typeface="Lora"/>
            </a:endParaRPr>
          </a:p>
          <a:p>
            <a:pPr indent="-127000" lvl="0" marL="215900" marR="0" rtl="0" algn="l">
              <a:spcBef>
                <a:spcPts val="0"/>
              </a:spcBef>
              <a:spcAft>
                <a:spcPts val="0"/>
              </a:spcAft>
              <a:buClr>
                <a:schemeClr val="dk1"/>
              </a:buClr>
              <a:buSzPts val="1400"/>
              <a:buFont typeface="Arial"/>
              <a:buNone/>
            </a:pPr>
            <a:r>
              <a:t/>
            </a:r>
            <a:endParaRPr sz="1400">
              <a:solidFill>
                <a:schemeClr val="dk1"/>
              </a:solidFill>
              <a:latin typeface="Lora"/>
              <a:ea typeface="Lora"/>
              <a:cs typeface="Lora"/>
              <a:sym typeface="Lora"/>
            </a:endParaRPr>
          </a:p>
          <a:p>
            <a:pPr indent="-215900" lvl="0" marL="215900" marR="0" rtl="0" algn="l">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In this case, we use two LSTM networks simultaneously – one going </a:t>
            </a:r>
            <a:r>
              <a:rPr i="1" lang="en" sz="1400">
                <a:solidFill>
                  <a:schemeClr val="dk1"/>
                </a:solidFill>
                <a:latin typeface="Lora"/>
                <a:ea typeface="Lora"/>
                <a:cs typeface="Lora"/>
                <a:sym typeface="Lora"/>
              </a:rPr>
              <a:t>forward</a:t>
            </a:r>
            <a:r>
              <a:rPr lang="en" sz="1400">
                <a:solidFill>
                  <a:schemeClr val="dk1"/>
                </a:solidFill>
                <a:latin typeface="Lora"/>
                <a:ea typeface="Lora"/>
                <a:cs typeface="Lora"/>
                <a:sym typeface="Lora"/>
              </a:rPr>
              <a:t> and one going </a:t>
            </a:r>
            <a:r>
              <a:rPr i="1" lang="en" sz="1400">
                <a:solidFill>
                  <a:schemeClr val="dk1"/>
                </a:solidFill>
                <a:latin typeface="Lora"/>
                <a:ea typeface="Lora"/>
                <a:cs typeface="Lora"/>
                <a:sym typeface="Lora"/>
              </a:rPr>
              <a:t>backward</a:t>
            </a:r>
            <a:endParaRPr sz="1100">
              <a:latin typeface="Lora"/>
              <a:ea typeface="Lora"/>
              <a:cs typeface="Lora"/>
              <a:sym typeface="Lora"/>
            </a:endParaRPr>
          </a:p>
          <a:p>
            <a:pPr indent="-127000" lvl="0" marL="215900" marR="0" rtl="0" algn="l">
              <a:spcBef>
                <a:spcPts val="0"/>
              </a:spcBef>
              <a:spcAft>
                <a:spcPts val="0"/>
              </a:spcAft>
              <a:buClr>
                <a:schemeClr val="dk1"/>
              </a:buClr>
              <a:buSzPts val="1400"/>
              <a:buFont typeface="Arial"/>
              <a:buNone/>
            </a:pPr>
            <a:r>
              <a:t/>
            </a:r>
            <a:endParaRPr sz="1400">
              <a:solidFill>
                <a:schemeClr val="dk1"/>
              </a:solidFill>
              <a:latin typeface="Lora"/>
              <a:ea typeface="Lora"/>
              <a:cs typeface="Lora"/>
              <a:sym typeface="Lora"/>
            </a:endParaRPr>
          </a:p>
          <a:p>
            <a:pPr indent="-127000" lvl="0" marL="215900" marR="0" rtl="0" algn="l">
              <a:spcBef>
                <a:spcPts val="0"/>
              </a:spcBef>
              <a:spcAft>
                <a:spcPts val="0"/>
              </a:spcAft>
              <a:buClr>
                <a:schemeClr val="dk1"/>
              </a:buClr>
              <a:buSzPts val="1400"/>
              <a:buFont typeface="Arial"/>
              <a:buNone/>
            </a:pPr>
            <a:r>
              <a:t/>
            </a:r>
            <a:endParaRPr sz="1400">
              <a:solidFill>
                <a:schemeClr val="dk1"/>
              </a:solidFill>
              <a:latin typeface="Lora"/>
              <a:ea typeface="Lora"/>
              <a:cs typeface="Lora"/>
              <a:sym typeface="Lor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58"/>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latin typeface="Lora"/>
                <a:ea typeface="Lora"/>
                <a:cs typeface="Lora"/>
                <a:sym typeface="Lora"/>
              </a:rPr>
              <a:t>Multi-layer RNNs</a:t>
            </a:r>
            <a:endParaRPr>
              <a:latin typeface="Lora"/>
              <a:ea typeface="Lora"/>
              <a:cs typeface="Lora"/>
              <a:sym typeface="Lora"/>
            </a:endParaRPr>
          </a:p>
        </p:txBody>
      </p:sp>
      <p:pic>
        <p:nvPicPr>
          <p:cNvPr id="621" name="Google Shape;621;p58"/>
          <p:cNvPicPr preferRelativeResize="0"/>
          <p:nvPr/>
        </p:nvPicPr>
        <p:blipFill>
          <a:blip r:embed="rId3">
            <a:alphaModFix/>
          </a:blip>
          <a:stretch>
            <a:fillRect/>
          </a:stretch>
        </p:blipFill>
        <p:spPr>
          <a:xfrm>
            <a:off x="1732375" y="951175"/>
            <a:ext cx="6215549" cy="396280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59"/>
          <p:cNvSpPr txBox="1"/>
          <p:nvPr>
            <p:ph type="title"/>
          </p:nvPr>
        </p:nvSpPr>
        <p:spPr>
          <a:xfrm>
            <a:off x="201338" y="102458"/>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2400">
                <a:latin typeface="Lora"/>
                <a:ea typeface="Lora"/>
                <a:cs typeface="Lora"/>
                <a:sym typeface="Lora"/>
              </a:rPr>
              <a:t>Summary</a:t>
            </a:r>
            <a:endParaRPr sz="2400">
              <a:latin typeface="Lora"/>
              <a:ea typeface="Lora"/>
              <a:cs typeface="Lora"/>
              <a:sym typeface="Lora"/>
            </a:endParaRPr>
          </a:p>
        </p:txBody>
      </p:sp>
      <p:sp>
        <p:nvSpPr>
          <p:cNvPr id="627" name="Google Shape;627;p59"/>
          <p:cNvSpPr txBox="1"/>
          <p:nvPr>
            <p:ph idx="1" type="body"/>
          </p:nvPr>
        </p:nvSpPr>
        <p:spPr>
          <a:xfrm>
            <a:off x="716650" y="723325"/>
            <a:ext cx="7898100" cy="4320300"/>
          </a:xfrm>
          <a:prstGeom prst="rect">
            <a:avLst/>
          </a:prstGeom>
          <a:noFill/>
          <a:ln>
            <a:noFill/>
          </a:ln>
        </p:spPr>
        <p:txBody>
          <a:bodyPr anchorCtr="0" anchor="t" bIns="34275" lIns="68575" spcFirstLastPara="1" rIns="68575" wrap="square" tIns="34275">
            <a:noAutofit/>
          </a:bodyPr>
          <a:lstStyle/>
          <a:p>
            <a:pPr indent="-190500" lvl="0" marL="177800" rtl="0" algn="l">
              <a:lnSpc>
                <a:spcPct val="90000"/>
              </a:lnSpc>
              <a:spcBef>
                <a:spcPts val="0"/>
              </a:spcBef>
              <a:spcAft>
                <a:spcPts val="0"/>
              </a:spcAft>
              <a:buClr>
                <a:schemeClr val="dk1"/>
              </a:buClr>
              <a:buSzPts val="1600"/>
              <a:buFont typeface="Lora"/>
              <a:buChar char="●"/>
            </a:pPr>
            <a:r>
              <a:rPr lang="en" sz="1600">
                <a:latin typeface="Lora"/>
                <a:ea typeface="Lora"/>
                <a:cs typeface="Lora"/>
                <a:sym typeface="Lora"/>
              </a:rPr>
              <a:t>Language is sequential and temporarily ordered: temporal order carries information relevant to </a:t>
            </a:r>
            <a:r>
              <a:rPr b="1" lang="en" sz="1600">
                <a:latin typeface="Lora"/>
                <a:ea typeface="Lora"/>
                <a:cs typeface="Lora"/>
                <a:sym typeface="Lora"/>
              </a:rPr>
              <a:t>meaning</a:t>
            </a:r>
            <a:endParaRPr b="1" sz="1600">
              <a:latin typeface="Lora"/>
              <a:ea typeface="Lora"/>
              <a:cs typeface="Lora"/>
              <a:sym typeface="Lora"/>
            </a:endParaRPr>
          </a:p>
          <a:p>
            <a:pPr indent="0" lvl="0" marL="0" rtl="0" algn="l">
              <a:lnSpc>
                <a:spcPct val="90000"/>
              </a:lnSpc>
              <a:spcBef>
                <a:spcPts val="0"/>
              </a:spcBef>
              <a:spcAft>
                <a:spcPts val="0"/>
              </a:spcAft>
              <a:buNone/>
            </a:pPr>
            <a:r>
              <a:t/>
            </a:r>
            <a:endParaRPr sz="1600">
              <a:latin typeface="Lora"/>
              <a:ea typeface="Lora"/>
              <a:cs typeface="Lora"/>
              <a:sym typeface="Lora"/>
            </a:endParaRPr>
          </a:p>
          <a:p>
            <a:pPr indent="-190500" lvl="0" marL="177800" rtl="0" algn="l">
              <a:spcBef>
                <a:spcPts val="0"/>
              </a:spcBef>
              <a:spcAft>
                <a:spcPts val="0"/>
              </a:spcAft>
              <a:buSzPts val="1600"/>
              <a:buFont typeface="Lora"/>
              <a:buChar char="●"/>
            </a:pPr>
            <a:r>
              <a:rPr lang="en" sz="1600">
                <a:latin typeface="Lora"/>
                <a:ea typeface="Lora"/>
                <a:cs typeface="Lora"/>
                <a:sym typeface="Lora"/>
              </a:rPr>
              <a:t>Language modeling is a simple “sequential” task that operationalizes what a good model of meaning should be able to do (and has analogies with human language processing)</a:t>
            </a:r>
            <a:endParaRPr sz="1600">
              <a:latin typeface="Lora"/>
              <a:ea typeface="Lora"/>
              <a:cs typeface="Lora"/>
              <a:sym typeface="Lora"/>
            </a:endParaRPr>
          </a:p>
          <a:p>
            <a:pPr indent="0" lvl="0" marL="0" rtl="0" algn="l">
              <a:spcBef>
                <a:spcPts val="0"/>
              </a:spcBef>
              <a:spcAft>
                <a:spcPts val="0"/>
              </a:spcAft>
              <a:buNone/>
            </a:pPr>
            <a:r>
              <a:t/>
            </a:r>
            <a:endParaRPr sz="1600">
              <a:latin typeface="Lora"/>
              <a:ea typeface="Lora"/>
              <a:cs typeface="Lora"/>
              <a:sym typeface="Lora"/>
            </a:endParaRPr>
          </a:p>
          <a:p>
            <a:pPr indent="-190500" lvl="0" marL="177800" rtl="0" algn="l">
              <a:lnSpc>
                <a:spcPct val="90000"/>
              </a:lnSpc>
              <a:spcBef>
                <a:spcPts val="0"/>
              </a:spcBef>
              <a:spcAft>
                <a:spcPts val="0"/>
              </a:spcAft>
              <a:buClr>
                <a:schemeClr val="dk1"/>
              </a:buClr>
              <a:buSzPts val="1600"/>
              <a:buFont typeface="Lora"/>
              <a:buChar char="●"/>
            </a:pPr>
            <a:r>
              <a:rPr lang="en" sz="1600">
                <a:latin typeface="Lora"/>
                <a:ea typeface="Lora"/>
                <a:cs typeface="Lora"/>
                <a:sym typeface="Lora"/>
              </a:rPr>
              <a:t>Recurrent neural networks are a good choice for creating neural language models, insofar as they are inherently designed to </a:t>
            </a:r>
            <a:r>
              <a:rPr b="1" lang="en" sz="1600">
                <a:latin typeface="Lora"/>
                <a:ea typeface="Lora"/>
                <a:cs typeface="Lora"/>
                <a:sym typeface="Lora"/>
              </a:rPr>
              <a:t>model sequential data</a:t>
            </a:r>
            <a:endParaRPr b="1" sz="1600">
              <a:latin typeface="Lora"/>
              <a:ea typeface="Lora"/>
              <a:cs typeface="Lora"/>
              <a:sym typeface="Lora"/>
            </a:endParaRPr>
          </a:p>
          <a:p>
            <a:pPr indent="0" lvl="0" marL="0" rtl="0" algn="l">
              <a:lnSpc>
                <a:spcPct val="90000"/>
              </a:lnSpc>
              <a:spcBef>
                <a:spcPts val="0"/>
              </a:spcBef>
              <a:spcAft>
                <a:spcPts val="0"/>
              </a:spcAft>
              <a:buNone/>
            </a:pPr>
            <a:r>
              <a:t/>
            </a:r>
            <a:endParaRPr sz="1600">
              <a:latin typeface="Lora"/>
              <a:ea typeface="Lora"/>
              <a:cs typeface="Lora"/>
              <a:sym typeface="Lora"/>
            </a:endParaRPr>
          </a:p>
          <a:p>
            <a:pPr indent="-190500" lvl="0" marL="177800" rtl="0" algn="l">
              <a:lnSpc>
                <a:spcPct val="90000"/>
              </a:lnSpc>
              <a:spcBef>
                <a:spcPts val="0"/>
              </a:spcBef>
              <a:spcAft>
                <a:spcPts val="0"/>
              </a:spcAft>
              <a:buClr>
                <a:schemeClr val="dk1"/>
              </a:buClr>
              <a:buSzPts val="1600"/>
              <a:buFont typeface="Lora"/>
              <a:buChar char="●"/>
            </a:pPr>
            <a:r>
              <a:rPr lang="en" sz="1600">
                <a:latin typeface="Lora"/>
                <a:ea typeface="Lora"/>
                <a:cs typeface="Lora"/>
                <a:sym typeface="Lora"/>
              </a:rPr>
              <a:t>RNNs suffer (greatly) from the vanishing gradient problem and struggle with long-distance dependencies which are frequent in natural language</a:t>
            </a:r>
            <a:endParaRPr sz="1600">
              <a:latin typeface="Lora"/>
              <a:ea typeface="Lora"/>
              <a:cs typeface="Lora"/>
              <a:sym typeface="Lora"/>
            </a:endParaRPr>
          </a:p>
          <a:p>
            <a:pPr indent="0" lvl="0" marL="0" rtl="0" algn="l">
              <a:lnSpc>
                <a:spcPct val="90000"/>
              </a:lnSpc>
              <a:spcBef>
                <a:spcPts val="0"/>
              </a:spcBef>
              <a:spcAft>
                <a:spcPts val="0"/>
              </a:spcAft>
              <a:buNone/>
            </a:pPr>
            <a:r>
              <a:t/>
            </a:r>
            <a:endParaRPr sz="1600">
              <a:latin typeface="Lora"/>
              <a:ea typeface="Lora"/>
              <a:cs typeface="Lora"/>
              <a:sym typeface="Lora"/>
            </a:endParaRPr>
          </a:p>
          <a:p>
            <a:pPr indent="-190500" lvl="0" marL="177800" rtl="0" algn="l">
              <a:lnSpc>
                <a:spcPct val="90000"/>
              </a:lnSpc>
              <a:spcBef>
                <a:spcPts val="0"/>
              </a:spcBef>
              <a:spcAft>
                <a:spcPts val="0"/>
              </a:spcAft>
              <a:buClr>
                <a:schemeClr val="dk1"/>
              </a:buClr>
              <a:buSzPts val="1600"/>
              <a:buFont typeface="Lora"/>
              <a:buChar char="●"/>
            </a:pPr>
            <a:r>
              <a:rPr lang="en" sz="1600">
                <a:latin typeface="Lora"/>
                <a:ea typeface="Lora"/>
                <a:cs typeface="Lora"/>
                <a:sym typeface="Lora"/>
              </a:rPr>
              <a:t>Long short term memory (LSTM) networks address this problem by adding a combination of different gates which regulate how information is passed along the chain of modules</a:t>
            </a:r>
            <a:endParaRPr sz="1600">
              <a:latin typeface="Lora"/>
              <a:ea typeface="Lora"/>
              <a:cs typeface="Lora"/>
              <a:sym typeface="Lora"/>
            </a:endParaRPr>
          </a:p>
          <a:p>
            <a:pPr indent="0" lvl="0" marL="0" rtl="0" algn="l">
              <a:lnSpc>
                <a:spcPct val="90000"/>
              </a:lnSpc>
              <a:spcBef>
                <a:spcPts val="0"/>
              </a:spcBef>
              <a:spcAft>
                <a:spcPts val="0"/>
              </a:spcAft>
              <a:buNone/>
            </a:pPr>
            <a:r>
              <a:t/>
            </a:r>
            <a:endParaRPr sz="1600">
              <a:latin typeface="Lora"/>
              <a:ea typeface="Lora"/>
              <a:cs typeface="Lora"/>
              <a:sym typeface="Lora"/>
            </a:endParaRPr>
          </a:p>
          <a:p>
            <a:pPr indent="-190500" lvl="0" marL="177800" rtl="0" algn="l">
              <a:lnSpc>
                <a:spcPct val="90000"/>
              </a:lnSpc>
              <a:spcBef>
                <a:spcPts val="0"/>
              </a:spcBef>
              <a:spcAft>
                <a:spcPts val="0"/>
              </a:spcAft>
              <a:buClr>
                <a:schemeClr val="dk1"/>
              </a:buClr>
              <a:buSzPts val="1600"/>
              <a:buFont typeface="Lora"/>
              <a:buChar char="●"/>
            </a:pPr>
            <a:r>
              <a:rPr lang="en" sz="1600">
                <a:latin typeface="Lora"/>
                <a:ea typeface="Lora"/>
                <a:cs typeface="Lora"/>
                <a:sym typeface="Lora"/>
              </a:rPr>
              <a:t>Bi-directional LSTM models traverse the input data twice, once forward and once backward, with both passes being given equal weighting</a:t>
            </a:r>
            <a:endParaRPr sz="1600">
              <a:latin typeface="Lora"/>
              <a:ea typeface="Lora"/>
              <a:cs typeface="Lora"/>
              <a:sym typeface="Lor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60"/>
          <p:cNvSpPr txBox="1"/>
          <p:nvPr>
            <p:ph idx="1" type="body"/>
          </p:nvPr>
        </p:nvSpPr>
        <p:spPr>
          <a:xfrm>
            <a:off x="2893050" y="2334000"/>
            <a:ext cx="3357900" cy="475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2400">
                <a:latin typeface="Lora"/>
                <a:ea typeface="Lora"/>
                <a:cs typeface="Lora"/>
                <a:sym typeface="Lora"/>
              </a:rPr>
              <a:t>See you tomorrow!</a:t>
            </a:r>
            <a:endParaRPr sz="2400">
              <a:latin typeface="Lora"/>
              <a:ea typeface="Lora"/>
              <a:cs typeface="Lora"/>
              <a:sym typeface="Lor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61"/>
          <p:cNvSpPr txBox="1"/>
          <p:nvPr>
            <p:ph idx="1" type="body"/>
          </p:nvPr>
        </p:nvSpPr>
        <p:spPr>
          <a:xfrm>
            <a:off x="471500" y="1026925"/>
            <a:ext cx="8148000" cy="3688800"/>
          </a:xfrm>
          <a:prstGeom prst="rect">
            <a:avLst/>
          </a:prstGeom>
          <a:noFill/>
          <a:ln>
            <a:noFill/>
          </a:ln>
        </p:spPr>
        <p:txBody>
          <a:bodyPr anchorCtr="0" anchor="t" bIns="34275" lIns="68575" spcFirstLastPara="1" rIns="68575" wrap="square" tIns="34275">
            <a:normAutofit fontScale="70000" lnSpcReduction="20000"/>
          </a:bodyPr>
          <a:lstStyle/>
          <a:p>
            <a:pPr indent="0" lvl="0" marL="0" rtl="0" algn="l">
              <a:lnSpc>
                <a:spcPct val="90000"/>
              </a:lnSpc>
              <a:spcBef>
                <a:spcPts val="0"/>
              </a:spcBef>
              <a:spcAft>
                <a:spcPts val="0"/>
              </a:spcAft>
              <a:buClr>
                <a:schemeClr val="dk1"/>
              </a:buClr>
              <a:buSzPct val="116666"/>
              <a:buNone/>
            </a:pPr>
            <a:r>
              <a:rPr b="1" lang="en">
                <a:latin typeface="Lora"/>
                <a:ea typeface="Lora"/>
                <a:cs typeface="Lora"/>
                <a:sym typeface="Lora"/>
              </a:rPr>
              <a:t>Research articles</a:t>
            </a:r>
            <a:endParaRPr>
              <a:latin typeface="Lora"/>
              <a:ea typeface="Lora"/>
              <a:cs typeface="Lora"/>
              <a:sym typeface="Lora"/>
            </a:endParaRPr>
          </a:p>
          <a:p>
            <a:pPr indent="-182245" lvl="0" marL="177800" rtl="0" algn="l">
              <a:lnSpc>
                <a:spcPct val="90000"/>
              </a:lnSpc>
              <a:spcBef>
                <a:spcPts val="800"/>
              </a:spcBef>
              <a:spcAft>
                <a:spcPts val="0"/>
              </a:spcAft>
              <a:buClr>
                <a:schemeClr val="dk1"/>
              </a:buClr>
              <a:buSzPct val="116666"/>
              <a:buFont typeface="Lora"/>
              <a:buChar char="●"/>
            </a:pPr>
            <a:r>
              <a:rPr lang="en">
                <a:latin typeface="Lora"/>
                <a:ea typeface="Lora"/>
                <a:cs typeface="Lora"/>
                <a:sym typeface="Lora"/>
              </a:rPr>
              <a:t>Bengio, Y., Simard, P.Y., Frasconi, P. (1994). ‘Learning long-term dependencies with gradient descent is difficult’, </a:t>
            </a:r>
            <a:r>
              <a:rPr i="1" lang="en">
                <a:latin typeface="Lora"/>
                <a:ea typeface="Lora"/>
                <a:cs typeface="Lora"/>
                <a:sym typeface="Lora"/>
              </a:rPr>
              <a:t>IEEE Transactions on Neural Networks</a:t>
            </a:r>
            <a:r>
              <a:rPr lang="en">
                <a:latin typeface="Lora"/>
                <a:ea typeface="Lora"/>
                <a:cs typeface="Lora"/>
                <a:sym typeface="Lora"/>
              </a:rPr>
              <a:t>, 5(2), 157-66.</a:t>
            </a:r>
            <a:endParaRPr>
              <a:latin typeface="Lora"/>
              <a:ea typeface="Lora"/>
              <a:cs typeface="Lora"/>
              <a:sym typeface="Lora"/>
            </a:endParaRPr>
          </a:p>
          <a:p>
            <a:pPr indent="-182245" lvl="0" marL="177800" rtl="0" algn="l">
              <a:lnSpc>
                <a:spcPct val="90000"/>
              </a:lnSpc>
              <a:spcBef>
                <a:spcPts val="800"/>
              </a:spcBef>
              <a:spcAft>
                <a:spcPts val="0"/>
              </a:spcAft>
              <a:buClr>
                <a:schemeClr val="dk1"/>
              </a:buClr>
              <a:buSzPct val="116666"/>
              <a:buFont typeface="Lora"/>
              <a:buChar char="●"/>
            </a:pPr>
            <a:r>
              <a:rPr lang="en">
                <a:latin typeface="Lora"/>
                <a:ea typeface="Lora"/>
                <a:cs typeface="Lora"/>
                <a:sym typeface="Lora"/>
              </a:rPr>
              <a:t>Futrell, R. &amp; Levy, R.P. (2019). “Do RNNs learn human-like abstract word order preferences?”, </a:t>
            </a:r>
            <a:r>
              <a:rPr i="1" lang="en">
                <a:latin typeface="Lora"/>
                <a:ea typeface="Lora"/>
                <a:cs typeface="Lora"/>
                <a:sym typeface="Lora"/>
              </a:rPr>
              <a:t>Proceedings of the Society for Computation in Linguistics (SCiL) 2019, </a:t>
            </a:r>
            <a:r>
              <a:rPr lang="en">
                <a:latin typeface="Lora"/>
                <a:ea typeface="Lora"/>
                <a:cs typeface="Lora"/>
                <a:sym typeface="Lora"/>
              </a:rPr>
              <a:t>pp. 50–59.</a:t>
            </a:r>
            <a:endParaRPr>
              <a:latin typeface="Lora"/>
              <a:ea typeface="Lora"/>
              <a:cs typeface="Lora"/>
              <a:sym typeface="Lora"/>
            </a:endParaRPr>
          </a:p>
          <a:p>
            <a:pPr indent="-182245" lvl="0" marL="177800" rtl="0" algn="l">
              <a:lnSpc>
                <a:spcPct val="90000"/>
              </a:lnSpc>
              <a:spcBef>
                <a:spcPts val="800"/>
              </a:spcBef>
              <a:spcAft>
                <a:spcPts val="0"/>
              </a:spcAft>
              <a:buClr>
                <a:schemeClr val="dk1"/>
              </a:buClr>
              <a:buSzPct val="116666"/>
              <a:buFont typeface="Lora"/>
              <a:buChar char="●"/>
            </a:pPr>
            <a:r>
              <a:rPr lang="en">
                <a:latin typeface="Lora"/>
                <a:ea typeface="Lora"/>
                <a:cs typeface="Lora"/>
                <a:sym typeface="Lora"/>
              </a:rPr>
              <a:t>van Schijndel, M. &amp; Linzen, T. (2021). "Single-stage prediction models do not explain the magnitude of syntactic disambiguation difficulty”, </a:t>
            </a:r>
            <a:r>
              <a:rPr i="1" lang="en">
                <a:latin typeface="Lora"/>
                <a:ea typeface="Lora"/>
                <a:cs typeface="Lora"/>
                <a:sym typeface="Lora"/>
              </a:rPr>
              <a:t>Cognitive Science</a:t>
            </a:r>
            <a:r>
              <a:rPr lang="en">
                <a:latin typeface="Lora"/>
                <a:ea typeface="Lora"/>
                <a:cs typeface="Lora"/>
                <a:sym typeface="Lora"/>
              </a:rPr>
              <a:t>, 45 (6): e12988. 2021. </a:t>
            </a:r>
            <a:endParaRPr>
              <a:latin typeface="Lora"/>
              <a:ea typeface="Lora"/>
              <a:cs typeface="Lora"/>
              <a:sym typeface="Lora"/>
            </a:endParaRPr>
          </a:p>
          <a:p>
            <a:pPr indent="-182245" lvl="0" marL="177800" rtl="0" algn="l">
              <a:lnSpc>
                <a:spcPct val="90000"/>
              </a:lnSpc>
              <a:spcBef>
                <a:spcPts val="800"/>
              </a:spcBef>
              <a:spcAft>
                <a:spcPts val="0"/>
              </a:spcAft>
              <a:buClr>
                <a:schemeClr val="dk1"/>
              </a:buClr>
              <a:buSzPct val="116666"/>
              <a:buFont typeface="Lora"/>
              <a:buChar char="●"/>
            </a:pPr>
            <a:r>
              <a:rPr lang="en">
                <a:latin typeface="Lora"/>
                <a:ea typeface="Lora"/>
                <a:cs typeface="Lora"/>
                <a:sym typeface="Lora"/>
              </a:rPr>
              <a:t>Wilcox, E., Levy, R.P., &amp; Futrell, R. (2019). “What Syntactic Structures Block Dependencies in RNN Language Models?”,  </a:t>
            </a:r>
            <a:r>
              <a:rPr i="1" lang="en">
                <a:latin typeface="Lora"/>
                <a:ea typeface="Lora"/>
                <a:cs typeface="Lora"/>
                <a:sym typeface="Lora"/>
              </a:rPr>
              <a:t>Proceedings of the 41st Annual Meeting of the Cognitive Science Society</a:t>
            </a:r>
            <a:r>
              <a:rPr lang="en">
                <a:latin typeface="Lora"/>
                <a:ea typeface="Lora"/>
                <a:cs typeface="Lora"/>
                <a:sym typeface="Lora"/>
              </a:rPr>
              <a:t>, pp. 1199–1205.</a:t>
            </a:r>
            <a:endParaRPr>
              <a:latin typeface="Lora"/>
              <a:ea typeface="Lora"/>
              <a:cs typeface="Lora"/>
              <a:sym typeface="Lora"/>
            </a:endParaRPr>
          </a:p>
          <a:p>
            <a:pPr indent="-88900" lvl="0" marL="177800" rtl="0" algn="l">
              <a:lnSpc>
                <a:spcPct val="90000"/>
              </a:lnSpc>
              <a:spcBef>
                <a:spcPts val="800"/>
              </a:spcBef>
              <a:spcAft>
                <a:spcPts val="0"/>
              </a:spcAft>
              <a:buClr>
                <a:schemeClr val="dk1"/>
              </a:buClr>
              <a:buSzPct val="116666"/>
              <a:buNone/>
            </a:pPr>
            <a:r>
              <a:t/>
            </a:r>
            <a:endParaRPr>
              <a:latin typeface="Lora"/>
              <a:ea typeface="Lora"/>
              <a:cs typeface="Lora"/>
              <a:sym typeface="Lora"/>
            </a:endParaRPr>
          </a:p>
          <a:p>
            <a:pPr indent="0" lvl="0" marL="0" rtl="0" algn="l">
              <a:lnSpc>
                <a:spcPct val="90000"/>
              </a:lnSpc>
              <a:spcBef>
                <a:spcPts val="800"/>
              </a:spcBef>
              <a:spcAft>
                <a:spcPts val="0"/>
              </a:spcAft>
              <a:buClr>
                <a:schemeClr val="dk1"/>
              </a:buClr>
              <a:buSzPct val="116666"/>
              <a:buNone/>
            </a:pPr>
            <a:r>
              <a:rPr b="1" lang="en">
                <a:latin typeface="Lora"/>
                <a:ea typeface="Lora"/>
                <a:cs typeface="Lora"/>
                <a:sym typeface="Lora"/>
              </a:rPr>
              <a:t>Blog posts</a:t>
            </a:r>
            <a:endParaRPr>
              <a:latin typeface="Lora"/>
              <a:ea typeface="Lora"/>
              <a:cs typeface="Lora"/>
              <a:sym typeface="Lora"/>
            </a:endParaRPr>
          </a:p>
          <a:p>
            <a:pPr indent="-182245" lvl="0" marL="177800" rtl="0" algn="l">
              <a:lnSpc>
                <a:spcPct val="90000"/>
              </a:lnSpc>
              <a:spcBef>
                <a:spcPts val="800"/>
              </a:spcBef>
              <a:spcAft>
                <a:spcPts val="0"/>
              </a:spcAft>
              <a:buClr>
                <a:schemeClr val="dk1"/>
              </a:buClr>
              <a:buSzPct val="116666"/>
              <a:buFont typeface="Lora"/>
              <a:buChar char="●"/>
            </a:pPr>
            <a:r>
              <a:rPr lang="en">
                <a:latin typeface="Lora"/>
                <a:ea typeface="Lora"/>
                <a:cs typeface="Lora"/>
                <a:sym typeface="Lora"/>
              </a:rPr>
              <a:t>Awesome  and well-known blog post </a:t>
            </a:r>
            <a:r>
              <a:rPr lang="en" u="sng">
                <a:solidFill>
                  <a:schemeClr val="hlink"/>
                </a:solidFill>
                <a:latin typeface="Lora"/>
                <a:ea typeface="Lora"/>
                <a:cs typeface="Lora"/>
                <a:sym typeface="Lora"/>
                <a:hlinkClick r:id="rId3"/>
              </a:rPr>
              <a:t>http://colah.github.io/posts/2015-08-Understanding-LSTMs/</a:t>
            </a:r>
            <a:endParaRPr>
              <a:latin typeface="Lora"/>
              <a:ea typeface="Lora"/>
              <a:cs typeface="Lora"/>
              <a:sym typeface="Lora"/>
            </a:endParaRPr>
          </a:p>
          <a:p>
            <a:pPr indent="-101600" lvl="1" marL="520700" rtl="0" algn="l">
              <a:lnSpc>
                <a:spcPct val="90000"/>
              </a:lnSpc>
              <a:spcBef>
                <a:spcPts val="400"/>
              </a:spcBef>
              <a:spcAft>
                <a:spcPts val="0"/>
              </a:spcAft>
              <a:buClr>
                <a:schemeClr val="dk1"/>
              </a:buClr>
              <a:buSzPct val="128571"/>
              <a:buNone/>
            </a:pPr>
            <a:r>
              <a:t/>
            </a:r>
            <a:endParaRPr>
              <a:latin typeface="Lora"/>
              <a:ea typeface="Lora"/>
              <a:cs typeface="Lora"/>
              <a:sym typeface="Lora"/>
            </a:endParaRPr>
          </a:p>
          <a:p>
            <a:pPr indent="-182245" lvl="0" marL="177800" rtl="0" algn="l">
              <a:lnSpc>
                <a:spcPct val="90000"/>
              </a:lnSpc>
              <a:spcBef>
                <a:spcPts val="800"/>
              </a:spcBef>
              <a:spcAft>
                <a:spcPts val="0"/>
              </a:spcAft>
              <a:buClr>
                <a:schemeClr val="dk1"/>
              </a:buClr>
              <a:buSzPct val="116666"/>
              <a:buFont typeface="Lora"/>
              <a:buChar char="●"/>
            </a:pPr>
            <a:r>
              <a:rPr lang="en">
                <a:latin typeface="Lora"/>
                <a:ea typeface="Lora"/>
                <a:cs typeface="Lora"/>
                <a:sym typeface="Lora"/>
              </a:rPr>
              <a:t>Some nice animated visualisations here: </a:t>
            </a:r>
            <a:r>
              <a:rPr lang="en" u="sng">
                <a:solidFill>
                  <a:schemeClr val="hlink"/>
                </a:solidFill>
                <a:latin typeface="Lora"/>
                <a:ea typeface="Lora"/>
                <a:cs typeface="Lora"/>
                <a:sym typeface="Lora"/>
                <a:hlinkClick r:id="rId4"/>
              </a:rPr>
              <a:t>https://towardsdatascience.com/illustrated-guide-to-lstms-and-gru-s-a-step-by-step-explanation-44e9eb85bf21</a:t>
            </a:r>
            <a:endParaRPr>
              <a:latin typeface="Lora"/>
              <a:ea typeface="Lora"/>
              <a:cs typeface="Lora"/>
              <a:sym typeface="Lora"/>
            </a:endParaRPr>
          </a:p>
          <a:p>
            <a:pPr indent="-88900" lvl="0" marL="177800" rtl="0" algn="l">
              <a:lnSpc>
                <a:spcPct val="90000"/>
              </a:lnSpc>
              <a:spcBef>
                <a:spcPts val="800"/>
              </a:spcBef>
              <a:spcAft>
                <a:spcPts val="1200"/>
              </a:spcAft>
              <a:buClr>
                <a:schemeClr val="dk1"/>
              </a:buClr>
              <a:buSzPct val="116666"/>
              <a:buNone/>
            </a:pPr>
            <a:r>
              <a:t/>
            </a:r>
            <a:endParaRPr>
              <a:latin typeface="Lora"/>
              <a:ea typeface="Lora"/>
              <a:cs typeface="Lora"/>
              <a:sym typeface="Lora"/>
            </a:endParaRPr>
          </a:p>
        </p:txBody>
      </p:sp>
      <p:sp>
        <p:nvSpPr>
          <p:cNvPr id="638" name="Google Shape;638;p61"/>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latin typeface="Lora"/>
                <a:ea typeface="Lora"/>
                <a:cs typeface="Lora"/>
                <a:sym typeface="Lora"/>
              </a:rPr>
              <a:t>Additional reading</a:t>
            </a:r>
            <a:endParaRPr>
              <a:latin typeface="Lora"/>
              <a:ea typeface="Lora"/>
              <a:cs typeface="Lora"/>
              <a:sym typeface="Lo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072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Recap</a:t>
            </a:r>
            <a:endParaRPr i="1">
              <a:latin typeface="Lora"/>
              <a:ea typeface="Lora"/>
              <a:cs typeface="Lora"/>
              <a:sym typeface="Lora"/>
            </a:endParaRPr>
          </a:p>
        </p:txBody>
      </p:sp>
      <p:sp>
        <p:nvSpPr>
          <p:cNvPr id="86" name="Google Shape;86;p18"/>
          <p:cNvSpPr txBox="1"/>
          <p:nvPr>
            <p:ph idx="1" type="body"/>
          </p:nvPr>
        </p:nvSpPr>
        <p:spPr>
          <a:xfrm>
            <a:off x="311700" y="1779525"/>
            <a:ext cx="8520600" cy="2831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Lora"/>
              <a:buAutoNum type="arabicPeriod"/>
            </a:pPr>
            <a:r>
              <a:rPr lang="en" sz="1600">
                <a:latin typeface="Lora"/>
                <a:ea typeface="Lora"/>
                <a:cs typeface="Lora"/>
                <a:sym typeface="Lora"/>
              </a:rPr>
              <a:t>We have looked at ways to </a:t>
            </a:r>
            <a:r>
              <a:rPr b="1" lang="en" sz="1600">
                <a:latin typeface="Lora"/>
                <a:ea typeface="Lora"/>
                <a:cs typeface="Lora"/>
                <a:sym typeface="Lora"/>
              </a:rPr>
              <a:t>represent the meaning of words </a:t>
            </a:r>
            <a:r>
              <a:rPr lang="en" sz="1600">
                <a:latin typeface="Lora"/>
                <a:ea typeface="Lora"/>
                <a:cs typeface="Lora"/>
                <a:sym typeface="Lora"/>
              </a:rPr>
              <a:t>or </a:t>
            </a:r>
            <a:r>
              <a:rPr b="1" lang="en" sz="1600">
                <a:latin typeface="Lora"/>
                <a:ea typeface="Lora"/>
                <a:cs typeface="Lora"/>
                <a:sym typeface="Lora"/>
              </a:rPr>
              <a:t>sentences</a:t>
            </a:r>
            <a:r>
              <a:rPr lang="en" sz="1600">
                <a:latin typeface="Lora"/>
                <a:ea typeface="Lora"/>
                <a:cs typeface="Lora"/>
                <a:sym typeface="Lora"/>
              </a:rPr>
              <a:t> based on distributional properties of text</a:t>
            </a:r>
            <a:endParaRPr sz="1600">
              <a:latin typeface="Lora"/>
              <a:ea typeface="Lora"/>
              <a:cs typeface="Lora"/>
              <a:sym typeface="Lora"/>
            </a:endParaRPr>
          </a:p>
          <a:p>
            <a:pPr indent="-330200" lvl="0" marL="457200" rtl="0" algn="l">
              <a:spcBef>
                <a:spcPts val="0"/>
              </a:spcBef>
              <a:spcAft>
                <a:spcPts val="0"/>
              </a:spcAft>
              <a:buSzPts val="1600"/>
              <a:buFont typeface="Lora"/>
              <a:buAutoNum type="arabicPeriod"/>
            </a:pPr>
            <a:r>
              <a:rPr lang="en" sz="1600">
                <a:latin typeface="Lora"/>
                <a:ea typeface="Lora"/>
                <a:cs typeface="Lora"/>
                <a:sym typeface="Lora"/>
              </a:rPr>
              <a:t>We have looked at </a:t>
            </a:r>
            <a:r>
              <a:rPr b="1" lang="en" sz="1600">
                <a:latin typeface="Lora"/>
                <a:ea typeface="Lora"/>
                <a:cs typeface="Lora"/>
                <a:sym typeface="Lora"/>
              </a:rPr>
              <a:t>neural networks </a:t>
            </a:r>
            <a:r>
              <a:rPr lang="en" sz="1600">
                <a:latin typeface="Lora"/>
                <a:ea typeface="Lora"/>
                <a:cs typeface="Lora"/>
                <a:sym typeface="Lora"/>
              </a:rPr>
              <a:t>as ways to:</a:t>
            </a:r>
            <a:endParaRPr sz="1600">
              <a:latin typeface="Lora"/>
              <a:ea typeface="Lora"/>
              <a:cs typeface="Lora"/>
              <a:sym typeface="Lora"/>
            </a:endParaRPr>
          </a:p>
          <a:p>
            <a:pPr indent="-330200" lvl="1" marL="914400" rtl="0" algn="l">
              <a:spcBef>
                <a:spcPts val="0"/>
              </a:spcBef>
              <a:spcAft>
                <a:spcPts val="0"/>
              </a:spcAft>
              <a:buSzPts val="1600"/>
              <a:buFont typeface="Lora"/>
              <a:buAutoNum type="alphaLcPeriod"/>
            </a:pPr>
            <a:r>
              <a:rPr b="1" lang="en" sz="1600">
                <a:latin typeface="Lora"/>
                <a:ea typeface="Lora"/>
                <a:cs typeface="Lora"/>
                <a:sym typeface="Lora"/>
              </a:rPr>
              <a:t>Learn good word </a:t>
            </a:r>
            <a:r>
              <a:rPr b="1" lang="en" sz="1600">
                <a:latin typeface="Lora"/>
                <a:ea typeface="Lora"/>
                <a:cs typeface="Lora"/>
                <a:sym typeface="Lora"/>
              </a:rPr>
              <a:t>representations</a:t>
            </a:r>
            <a:endParaRPr b="1" sz="1600">
              <a:latin typeface="Lora"/>
              <a:ea typeface="Lora"/>
              <a:cs typeface="Lora"/>
              <a:sym typeface="Lora"/>
            </a:endParaRPr>
          </a:p>
          <a:p>
            <a:pPr indent="-330200" lvl="1" marL="914400" rtl="0" algn="l">
              <a:spcBef>
                <a:spcPts val="0"/>
              </a:spcBef>
              <a:spcAft>
                <a:spcPts val="0"/>
              </a:spcAft>
              <a:buSzPts val="1600"/>
              <a:buFont typeface="Lora"/>
              <a:buAutoNum type="alphaLcPeriod"/>
            </a:pPr>
            <a:r>
              <a:rPr b="1" lang="en" sz="1600">
                <a:latin typeface="Lora"/>
                <a:ea typeface="Lora"/>
                <a:cs typeface="Lora"/>
                <a:sym typeface="Lora"/>
              </a:rPr>
              <a:t>Process text representations to perform predictive tasks (e.g., classification)</a:t>
            </a:r>
            <a:endParaRPr b="1" sz="1600">
              <a:latin typeface="Lora"/>
              <a:ea typeface="Lora"/>
              <a:cs typeface="Lora"/>
              <a:sym typeface="Lora"/>
            </a:endParaRPr>
          </a:p>
          <a:p>
            <a:pPr indent="-330200" lvl="0" marL="457200" rtl="0" algn="l">
              <a:spcBef>
                <a:spcPts val="0"/>
              </a:spcBef>
              <a:spcAft>
                <a:spcPts val="0"/>
              </a:spcAft>
              <a:buSzPts val="1600"/>
              <a:buFont typeface="Lora"/>
              <a:buAutoNum type="arabicPeriod"/>
            </a:pPr>
            <a:r>
              <a:rPr lang="en" sz="1600">
                <a:latin typeface="Lora"/>
                <a:ea typeface="Lora"/>
                <a:cs typeface="Lora"/>
                <a:sym typeface="Lora"/>
              </a:rPr>
              <a:t>We have looked at </a:t>
            </a:r>
            <a:r>
              <a:rPr b="1" lang="en" sz="1600">
                <a:latin typeface="Lora"/>
                <a:ea typeface="Lora"/>
                <a:cs typeface="Lora"/>
                <a:sym typeface="Lora"/>
              </a:rPr>
              <a:t>feedforward neural networks</a:t>
            </a:r>
            <a:endParaRPr sz="1600">
              <a:latin typeface="Lora"/>
              <a:ea typeface="Lora"/>
              <a:cs typeface="Lora"/>
              <a:sym typeface="Lora"/>
            </a:endParaRPr>
          </a:p>
          <a:p>
            <a:pPr indent="-330200" lvl="0" marL="457200" rtl="0" algn="l">
              <a:spcBef>
                <a:spcPts val="0"/>
              </a:spcBef>
              <a:spcAft>
                <a:spcPts val="0"/>
              </a:spcAft>
              <a:buSzPts val="1600"/>
              <a:buFont typeface="Lora"/>
              <a:buAutoNum type="arabicPeriod"/>
            </a:pPr>
            <a:r>
              <a:rPr lang="en" sz="1600">
                <a:latin typeface="Lora"/>
                <a:ea typeface="Lora"/>
                <a:cs typeface="Lora"/>
                <a:sym typeface="Lora"/>
              </a:rPr>
              <a:t>There are ways to use these models to do things like </a:t>
            </a:r>
            <a:r>
              <a:rPr b="1" lang="en" sz="1600">
                <a:latin typeface="Lora"/>
                <a:ea typeface="Lora"/>
                <a:cs typeface="Lora"/>
                <a:sym typeface="Lora"/>
              </a:rPr>
              <a:t>sentiment classification </a:t>
            </a:r>
            <a:r>
              <a:rPr lang="en" sz="1600">
                <a:latin typeface="Lora"/>
                <a:ea typeface="Lora"/>
                <a:cs typeface="Lora"/>
                <a:sym typeface="Lora"/>
              </a:rPr>
              <a:t>or </a:t>
            </a:r>
            <a:r>
              <a:rPr b="1" lang="en" sz="1600">
                <a:latin typeface="Lora"/>
                <a:ea typeface="Lora"/>
                <a:cs typeface="Lora"/>
                <a:sym typeface="Lora"/>
              </a:rPr>
              <a:t>named entity recognition</a:t>
            </a:r>
            <a:endParaRPr b="1" sz="1600">
              <a:latin typeface="Lora"/>
              <a:ea typeface="Lora"/>
              <a:cs typeface="Lora"/>
              <a:sym typeface="Lora"/>
            </a:endParaRPr>
          </a:p>
          <a:p>
            <a:pPr indent="0" lvl="0" marL="0" rtl="0" algn="l">
              <a:spcBef>
                <a:spcPts val="1200"/>
              </a:spcBef>
              <a:spcAft>
                <a:spcPts val="1200"/>
              </a:spcAft>
              <a:buNone/>
            </a:pPr>
            <a:r>
              <a:rPr b="1" lang="en" sz="1600">
                <a:latin typeface="Lora"/>
                <a:ea typeface="Lora"/>
                <a:cs typeface="Lora"/>
                <a:sym typeface="Lora"/>
              </a:rPr>
              <a:t>… </a:t>
            </a:r>
            <a:r>
              <a:rPr lang="en" sz="1600">
                <a:latin typeface="Lora"/>
                <a:ea typeface="Lora"/>
                <a:cs typeface="Lora"/>
                <a:sym typeface="Lora"/>
              </a:rPr>
              <a:t>what are the downsides of this approach?</a:t>
            </a:r>
            <a:endParaRPr sz="1600">
              <a:latin typeface="Lora"/>
              <a:ea typeface="Lora"/>
              <a:cs typeface="Lora"/>
              <a:sym typeface="L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1425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Meaning representation so far</a:t>
            </a:r>
            <a:endParaRPr i="1">
              <a:latin typeface="Lora"/>
              <a:ea typeface="Lora"/>
              <a:cs typeface="Lora"/>
              <a:sym typeface="Lora"/>
            </a:endParaRPr>
          </a:p>
        </p:txBody>
      </p:sp>
      <p:sp>
        <p:nvSpPr>
          <p:cNvPr id="92" name="Google Shape;92;p19"/>
          <p:cNvSpPr txBox="1"/>
          <p:nvPr>
            <p:ph idx="1" type="body"/>
          </p:nvPr>
        </p:nvSpPr>
        <p:spPr>
          <a:xfrm>
            <a:off x="311700" y="2132725"/>
            <a:ext cx="8520600" cy="224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ora"/>
              <a:buAutoNum type="arabicPeriod"/>
            </a:pPr>
            <a:r>
              <a:rPr lang="en">
                <a:latin typeface="Lora"/>
                <a:ea typeface="Lora"/>
                <a:cs typeface="Lora"/>
                <a:sym typeface="Lora"/>
              </a:rPr>
              <a:t>So far, we have represented the meaning of a word as:</a:t>
            </a:r>
            <a:endParaRPr>
              <a:latin typeface="Lora"/>
              <a:ea typeface="Lora"/>
              <a:cs typeface="Lora"/>
              <a:sym typeface="Lora"/>
            </a:endParaRPr>
          </a:p>
          <a:p>
            <a:pPr indent="-342900" lvl="1" marL="914400" rtl="0" algn="l">
              <a:spcBef>
                <a:spcPts val="0"/>
              </a:spcBef>
              <a:spcAft>
                <a:spcPts val="0"/>
              </a:spcAft>
              <a:buSzPts val="1800"/>
              <a:buFont typeface="Lora"/>
              <a:buAutoNum type="alphaLcPeriod"/>
            </a:pPr>
            <a:r>
              <a:rPr lang="en" sz="1800">
                <a:latin typeface="Lora"/>
                <a:ea typeface="Lora"/>
                <a:cs typeface="Lora"/>
                <a:sym typeface="Lora"/>
              </a:rPr>
              <a:t>Co-occurrences with other words</a:t>
            </a:r>
            <a:endParaRPr sz="1800">
              <a:latin typeface="Lora"/>
              <a:ea typeface="Lora"/>
              <a:cs typeface="Lora"/>
              <a:sym typeface="Lora"/>
            </a:endParaRPr>
          </a:p>
          <a:p>
            <a:pPr indent="-342900" lvl="1" marL="914400" rtl="0" algn="l">
              <a:spcBef>
                <a:spcPts val="0"/>
              </a:spcBef>
              <a:spcAft>
                <a:spcPts val="0"/>
              </a:spcAft>
              <a:buSzPts val="1800"/>
              <a:buFont typeface="Lora"/>
              <a:buAutoNum type="alphaLcPeriod"/>
            </a:pPr>
            <a:r>
              <a:rPr lang="en" sz="1800">
                <a:latin typeface="Lora"/>
                <a:ea typeface="Lora"/>
                <a:cs typeface="Lora"/>
                <a:sym typeface="Lora"/>
              </a:rPr>
              <a:t>Word vectors learned from a predictive task</a:t>
            </a:r>
            <a:endParaRPr sz="1800">
              <a:latin typeface="Lora"/>
              <a:ea typeface="Lora"/>
              <a:cs typeface="Lora"/>
              <a:sym typeface="Lora"/>
            </a:endParaRPr>
          </a:p>
          <a:p>
            <a:pPr indent="-342900" lvl="0" marL="457200" rtl="0" algn="l">
              <a:spcBef>
                <a:spcPts val="0"/>
              </a:spcBef>
              <a:spcAft>
                <a:spcPts val="0"/>
              </a:spcAft>
              <a:buSzPts val="1800"/>
              <a:buFont typeface="Lora"/>
              <a:buAutoNum type="arabicPeriod"/>
            </a:pPr>
            <a:r>
              <a:rPr lang="en">
                <a:latin typeface="Lora"/>
                <a:ea typeface="Lora"/>
                <a:cs typeface="Lora"/>
                <a:sym typeface="Lora"/>
              </a:rPr>
              <a:t>Correspondingly, the meaning of a sentence/paragraph/document:</a:t>
            </a:r>
            <a:endParaRPr>
              <a:latin typeface="Lora"/>
              <a:ea typeface="Lora"/>
              <a:cs typeface="Lora"/>
              <a:sym typeface="Lora"/>
            </a:endParaRPr>
          </a:p>
          <a:p>
            <a:pPr indent="-342900" lvl="1" marL="914400" rtl="0" algn="l">
              <a:spcBef>
                <a:spcPts val="0"/>
              </a:spcBef>
              <a:spcAft>
                <a:spcPts val="0"/>
              </a:spcAft>
              <a:buSzPts val="1800"/>
              <a:buFont typeface="Lora"/>
              <a:buAutoNum type="alphaLcPeriod"/>
            </a:pPr>
            <a:r>
              <a:rPr lang="en" sz="1800">
                <a:latin typeface="Lora"/>
                <a:ea typeface="Lora"/>
                <a:cs typeface="Lora"/>
                <a:sym typeface="Lora"/>
              </a:rPr>
              <a:t>Normalized counts of words occurring in it</a:t>
            </a:r>
            <a:endParaRPr sz="1800">
              <a:latin typeface="Lora"/>
              <a:ea typeface="Lora"/>
              <a:cs typeface="Lora"/>
              <a:sym typeface="Lora"/>
            </a:endParaRPr>
          </a:p>
          <a:p>
            <a:pPr indent="-342900" lvl="1" marL="914400" rtl="0" algn="l">
              <a:spcBef>
                <a:spcPts val="0"/>
              </a:spcBef>
              <a:spcAft>
                <a:spcPts val="0"/>
              </a:spcAft>
              <a:buSzPts val="1800"/>
              <a:buFont typeface="Lora"/>
              <a:buAutoNum type="alphaLcPeriod"/>
            </a:pPr>
            <a:r>
              <a:rPr lang="en" sz="1800">
                <a:latin typeface="Lora"/>
                <a:ea typeface="Lora"/>
                <a:cs typeface="Lora"/>
                <a:sym typeface="Lora"/>
              </a:rPr>
              <a:t>Averaged or concatenated word vectors</a:t>
            </a:r>
            <a:endParaRPr sz="1800">
              <a:latin typeface="Lora"/>
              <a:ea typeface="Lora"/>
              <a:cs typeface="Lora"/>
              <a:sym typeface="Lora"/>
            </a:endParaRPr>
          </a:p>
          <a:p>
            <a:pPr indent="-342900" lvl="0" marL="457200" rtl="0" algn="l">
              <a:spcBef>
                <a:spcPts val="0"/>
              </a:spcBef>
              <a:spcAft>
                <a:spcPts val="0"/>
              </a:spcAft>
              <a:buSzPts val="1800"/>
              <a:buFont typeface="Lora"/>
              <a:buAutoNum type="arabicPeriod"/>
            </a:pPr>
            <a:r>
              <a:rPr lang="en">
                <a:latin typeface="Lora"/>
                <a:ea typeface="Lora"/>
                <a:cs typeface="Lora"/>
                <a:sym typeface="Lora"/>
              </a:rPr>
              <a:t>These approaches are computationally very </a:t>
            </a:r>
            <a:r>
              <a:rPr b="1" lang="en">
                <a:latin typeface="Lora"/>
                <a:ea typeface="Lora"/>
                <a:cs typeface="Lora"/>
                <a:sym typeface="Lora"/>
              </a:rPr>
              <a:t>convenient</a:t>
            </a:r>
            <a:r>
              <a:rPr lang="en">
                <a:latin typeface="Lora"/>
                <a:ea typeface="Lora"/>
                <a:cs typeface="Lora"/>
                <a:sym typeface="Lora"/>
              </a:rPr>
              <a:t>, but …</a:t>
            </a:r>
            <a:endParaRPr>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404850" y="1192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Downsides</a:t>
            </a:r>
            <a:endParaRPr i="1">
              <a:latin typeface="Lora"/>
              <a:ea typeface="Lora"/>
              <a:cs typeface="Lora"/>
              <a:sym typeface="Lora"/>
            </a:endParaRPr>
          </a:p>
        </p:txBody>
      </p:sp>
      <p:sp>
        <p:nvSpPr>
          <p:cNvPr id="98" name="Google Shape;98;p20"/>
          <p:cNvSpPr txBox="1"/>
          <p:nvPr>
            <p:ph idx="1" type="body"/>
          </p:nvPr>
        </p:nvSpPr>
        <p:spPr>
          <a:xfrm>
            <a:off x="404850" y="1884325"/>
            <a:ext cx="8520600" cy="2788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Lora"/>
              <a:buAutoNum type="arabicPeriod"/>
            </a:pPr>
            <a:r>
              <a:rPr lang="en">
                <a:latin typeface="Lora"/>
                <a:ea typeface="Lora"/>
                <a:cs typeface="Lora"/>
                <a:sym typeface="Lora"/>
              </a:rPr>
              <a:t>The meaning of </a:t>
            </a:r>
            <a:r>
              <a:rPr b="1" lang="en">
                <a:latin typeface="Lora"/>
                <a:ea typeface="Lora"/>
                <a:cs typeface="Lora"/>
                <a:sym typeface="Lora"/>
              </a:rPr>
              <a:t>words</a:t>
            </a:r>
            <a:r>
              <a:rPr lang="en">
                <a:latin typeface="Lora"/>
                <a:ea typeface="Lora"/>
                <a:cs typeface="Lora"/>
                <a:sym typeface="Lora"/>
              </a:rPr>
              <a:t> is </a:t>
            </a:r>
            <a:r>
              <a:rPr b="1" lang="en">
                <a:latin typeface="Lora"/>
                <a:ea typeface="Lora"/>
                <a:cs typeface="Lora"/>
                <a:sym typeface="Lora"/>
              </a:rPr>
              <a:t>not static</a:t>
            </a:r>
            <a:r>
              <a:rPr lang="en">
                <a:latin typeface="Lora"/>
                <a:ea typeface="Lora"/>
                <a:cs typeface="Lora"/>
                <a:sym typeface="Lora"/>
              </a:rPr>
              <a:t>: it varies (slightly or dramatically) as a function of the surrounding context</a:t>
            </a:r>
            <a:endParaRPr>
              <a:latin typeface="Lora"/>
              <a:ea typeface="Lora"/>
              <a:cs typeface="Lora"/>
              <a:sym typeface="Lora"/>
            </a:endParaRPr>
          </a:p>
          <a:p>
            <a:pPr indent="0" lvl="0" marL="0" rtl="0" algn="ctr">
              <a:lnSpc>
                <a:spcPct val="100000"/>
              </a:lnSpc>
              <a:spcBef>
                <a:spcPts val="1200"/>
              </a:spcBef>
              <a:spcAft>
                <a:spcPts val="0"/>
              </a:spcAft>
              <a:buNone/>
            </a:pPr>
            <a:r>
              <a:rPr lang="en">
                <a:latin typeface="Lora"/>
                <a:ea typeface="Lora"/>
                <a:cs typeface="Lora"/>
                <a:sym typeface="Lora"/>
              </a:rPr>
              <a:t>“I’ll </a:t>
            </a:r>
            <a:r>
              <a:rPr b="1" lang="en">
                <a:latin typeface="Lora"/>
                <a:ea typeface="Lora"/>
                <a:cs typeface="Lora"/>
                <a:sym typeface="Lora"/>
              </a:rPr>
              <a:t>get</a:t>
            </a:r>
            <a:r>
              <a:rPr lang="en">
                <a:latin typeface="Lora"/>
                <a:ea typeface="Lora"/>
                <a:cs typeface="Lora"/>
                <a:sym typeface="Lora"/>
              </a:rPr>
              <a:t> the drinks” / “He’ll </a:t>
            </a:r>
            <a:r>
              <a:rPr b="1" lang="en">
                <a:latin typeface="Lora"/>
                <a:ea typeface="Lora"/>
                <a:cs typeface="Lora"/>
                <a:sym typeface="Lora"/>
              </a:rPr>
              <a:t>get</a:t>
            </a:r>
            <a:r>
              <a:rPr lang="en">
                <a:latin typeface="Lora"/>
                <a:ea typeface="Lora"/>
                <a:cs typeface="Lora"/>
                <a:sym typeface="Lora"/>
              </a:rPr>
              <a:t> scared!”</a:t>
            </a:r>
            <a:endParaRPr>
              <a:latin typeface="Lora"/>
              <a:ea typeface="Lora"/>
              <a:cs typeface="Lora"/>
              <a:sym typeface="Lora"/>
            </a:endParaRPr>
          </a:p>
          <a:p>
            <a:pPr indent="0" lvl="0" marL="0" rtl="0" algn="ctr">
              <a:lnSpc>
                <a:spcPct val="100000"/>
              </a:lnSpc>
              <a:spcBef>
                <a:spcPts val="0"/>
              </a:spcBef>
              <a:spcAft>
                <a:spcPts val="0"/>
              </a:spcAft>
              <a:buNone/>
            </a:pPr>
            <a:r>
              <a:rPr lang="en">
                <a:latin typeface="Lora"/>
                <a:ea typeface="Lora"/>
                <a:cs typeface="Lora"/>
                <a:sym typeface="Lora"/>
              </a:rPr>
              <a:t>“The bird had broken his </a:t>
            </a:r>
            <a:r>
              <a:rPr b="1" lang="en">
                <a:latin typeface="Lora"/>
                <a:ea typeface="Lora"/>
                <a:cs typeface="Lora"/>
                <a:sym typeface="Lora"/>
              </a:rPr>
              <a:t>wing</a:t>
            </a:r>
            <a:r>
              <a:rPr lang="en">
                <a:latin typeface="Lora"/>
                <a:ea typeface="Lora"/>
                <a:cs typeface="Lora"/>
                <a:sym typeface="Lora"/>
              </a:rPr>
              <a:t>” / “The airport has a new </a:t>
            </a:r>
            <a:r>
              <a:rPr b="1" lang="en">
                <a:latin typeface="Lora"/>
                <a:ea typeface="Lora"/>
                <a:cs typeface="Lora"/>
                <a:sym typeface="Lora"/>
              </a:rPr>
              <a:t>wing</a:t>
            </a:r>
            <a:r>
              <a:rPr lang="en">
                <a:latin typeface="Lora"/>
                <a:ea typeface="Lora"/>
                <a:cs typeface="Lora"/>
                <a:sym typeface="Lora"/>
              </a:rPr>
              <a:t>”</a:t>
            </a:r>
            <a:endParaRPr>
              <a:latin typeface="Lora"/>
              <a:ea typeface="Lora"/>
              <a:cs typeface="Lora"/>
              <a:sym typeface="Lora"/>
            </a:endParaRPr>
          </a:p>
          <a:p>
            <a:pPr indent="0" lvl="0" marL="0" rtl="0" algn="ctr">
              <a:spcBef>
                <a:spcPts val="0"/>
              </a:spcBef>
              <a:spcAft>
                <a:spcPts val="0"/>
              </a:spcAft>
              <a:buNone/>
            </a:pPr>
            <a:r>
              <a:t/>
            </a:r>
            <a:endParaRPr>
              <a:latin typeface="Lora"/>
              <a:ea typeface="Lora"/>
              <a:cs typeface="Lora"/>
              <a:sym typeface="Lora"/>
            </a:endParaRPr>
          </a:p>
          <a:p>
            <a:pPr indent="-342900" lvl="0" marL="457200" rtl="0" algn="l">
              <a:spcBef>
                <a:spcPts val="1200"/>
              </a:spcBef>
              <a:spcAft>
                <a:spcPts val="0"/>
              </a:spcAft>
              <a:buSzPts val="1800"/>
              <a:buFont typeface="Lora"/>
              <a:buAutoNum type="arabicPeriod"/>
            </a:pPr>
            <a:r>
              <a:rPr lang="en">
                <a:latin typeface="Lora"/>
                <a:ea typeface="Lora"/>
                <a:cs typeface="Lora"/>
                <a:sym typeface="Lora"/>
              </a:rPr>
              <a:t>Our approach to representing </a:t>
            </a:r>
            <a:r>
              <a:rPr b="1" lang="en">
                <a:latin typeface="Lora"/>
                <a:ea typeface="Lora"/>
                <a:cs typeface="Lora"/>
                <a:sym typeface="Lora"/>
              </a:rPr>
              <a:t>sentences</a:t>
            </a:r>
            <a:r>
              <a:rPr lang="en">
                <a:latin typeface="Lora"/>
                <a:ea typeface="Lora"/>
                <a:cs typeface="Lora"/>
                <a:sym typeface="Lora"/>
              </a:rPr>
              <a:t> bears no traces of the </a:t>
            </a:r>
            <a:r>
              <a:rPr b="1" lang="en">
                <a:latin typeface="Lora"/>
                <a:ea typeface="Lora"/>
                <a:cs typeface="Lora"/>
                <a:sym typeface="Lora"/>
              </a:rPr>
              <a:t>order </a:t>
            </a:r>
            <a:r>
              <a:rPr lang="en">
                <a:latin typeface="Lora"/>
                <a:ea typeface="Lora"/>
                <a:cs typeface="Lora"/>
                <a:sym typeface="Lora"/>
              </a:rPr>
              <a:t>in which items occur…</a:t>
            </a:r>
            <a:endParaRPr>
              <a:latin typeface="Lora"/>
              <a:ea typeface="Lora"/>
              <a:cs typeface="Lora"/>
              <a:sym typeface="Lor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404850" y="1409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The importance of sequential structure (1)</a:t>
            </a:r>
            <a:endParaRPr i="1">
              <a:latin typeface="Lora"/>
              <a:ea typeface="Lora"/>
              <a:cs typeface="Lora"/>
              <a:sym typeface="Lora"/>
            </a:endParaRPr>
          </a:p>
        </p:txBody>
      </p:sp>
      <p:sp>
        <p:nvSpPr>
          <p:cNvPr id="104" name="Google Shape;104;p21"/>
          <p:cNvSpPr txBox="1"/>
          <p:nvPr>
            <p:ph idx="1" type="body"/>
          </p:nvPr>
        </p:nvSpPr>
        <p:spPr>
          <a:xfrm>
            <a:off x="404850" y="2152600"/>
            <a:ext cx="8520600" cy="245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ora"/>
                <a:ea typeface="Lora"/>
                <a:cs typeface="Lora"/>
                <a:sym typeface="Lora"/>
              </a:rPr>
              <a:t>“The student praised the teacher” / “The teacher praised the student”</a:t>
            </a:r>
            <a:endParaRPr>
              <a:latin typeface="Lora"/>
              <a:ea typeface="Lora"/>
              <a:cs typeface="Lora"/>
              <a:sym typeface="Lora"/>
            </a:endParaRPr>
          </a:p>
          <a:p>
            <a:pPr indent="0" lvl="0" marL="0" rtl="0" algn="l">
              <a:spcBef>
                <a:spcPts val="1200"/>
              </a:spcBef>
              <a:spcAft>
                <a:spcPts val="0"/>
              </a:spcAft>
              <a:buNone/>
            </a:pPr>
            <a:r>
              <a:rPr lang="en">
                <a:latin typeface="Lora"/>
                <a:ea typeface="Lora"/>
                <a:cs typeface="Lora"/>
                <a:sym typeface="Lora"/>
              </a:rPr>
              <a:t>“The show was bad, not good at all!” / “The show was good, not bad at all!”</a:t>
            </a:r>
            <a:endParaRPr>
              <a:latin typeface="Lora"/>
              <a:ea typeface="Lora"/>
              <a:cs typeface="Lora"/>
              <a:sym typeface="Lora"/>
            </a:endParaRPr>
          </a:p>
          <a:p>
            <a:pPr indent="0" lvl="0" marL="0" rtl="0" algn="l">
              <a:spcBef>
                <a:spcPts val="1200"/>
              </a:spcBef>
              <a:spcAft>
                <a:spcPts val="0"/>
              </a:spcAft>
              <a:buNone/>
            </a:pPr>
            <a:r>
              <a:t/>
            </a:r>
            <a:endParaRPr>
              <a:latin typeface="Lora"/>
              <a:ea typeface="Lora"/>
              <a:cs typeface="Lora"/>
              <a:sym typeface="Lora"/>
            </a:endParaRPr>
          </a:p>
          <a:p>
            <a:pPr indent="0" lvl="0" marL="0" rtl="0" algn="l">
              <a:spcBef>
                <a:spcPts val="1200"/>
              </a:spcBef>
              <a:spcAft>
                <a:spcPts val="1200"/>
              </a:spcAft>
              <a:buNone/>
            </a:pPr>
            <a:r>
              <a:rPr lang="en">
                <a:latin typeface="Lora"/>
                <a:ea typeface="Lora"/>
                <a:cs typeface="Lora"/>
                <a:sym typeface="Lora"/>
              </a:rPr>
              <a:t>With all the approaches to sequence representation we have seen so far, these sentences would have the </a:t>
            </a:r>
            <a:r>
              <a:rPr b="1" lang="en">
                <a:latin typeface="Lora"/>
                <a:ea typeface="Lora"/>
                <a:cs typeface="Lora"/>
                <a:sym typeface="Lora"/>
              </a:rPr>
              <a:t>exact same representation</a:t>
            </a:r>
            <a:r>
              <a:rPr lang="en">
                <a:latin typeface="Lora"/>
                <a:ea typeface="Lora"/>
                <a:cs typeface="Lora"/>
                <a:sym typeface="Lora"/>
              </a:rPr>
              <a:t>!</a:t>
            </a:r>
            <a:endParaRPr>
              <a:latin typeface="Lora"/>
              <a:ea typeface="Lora"/>
              <a:cs typeface="Lora"/>
              <a:sym typeface="Lo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351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ora"/>
                <a:ea typeface="Lora"/>
                <a:cs typeface="Lora"/>
                <a:sym typeface="Lora"/>
              </a:rPr>
              <a:t>The importance of </a:t>
            </a:r>
            <a:r>
              <a:rPr lang="en">
                <a:latin typeface="Lora"/>
                <a:ea typeface="Lora"/>
                <a:cs typeface="Lora"/>
                <a:sym typeface="Lora"/>
              </a:rPr>
              <a:t>sequential structure (2)</a:t>
            </a:r>
            <a:endParaRPr i="1">
              <a:latin typeface="Lora"/>
              <a:ea typeface="Lora"/>
              <a:cs typeface="Lora"/>
              <a:sym typeface="Lora"/>
            </a:endParaRPr>
          </a:p>
        </p:txBody>
      </p:sp>
      <p:sp>
        <p:nvSpPr>
          <p:cNvPr id="110" name="Google Shape;110;p22"/>
          <p:cNvSpPr txBox="1"/>
          <p:nvPr>
            <p:ph idx="1" type="body"/>
          </p:nvPr>
        </p:nvSpPr>
        <p:spPr>
          <a:xfrm>
            <a:off x="4003200" y="2681750"/>
            <a:ext cx="485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Lora"/>
                <a:ea typeface="Lora"/>
                <a:cs typeface="Lora"/>
                <a:sym typeface="Lora"/>
              </a:rPr>
              <a:t>the teacher told the students to open their </a:t>
            </a:r>
            <a:r>
              <a:rPr b="1" lang="en" sz="1700">
                <a:latin typeface="Lora"/>
                <a:ea typeface="Lora"/>
                <a:cs typeface="Lora"/>
                <a:sym typeface="Lora"/>
              </a:rPr>
              <a:t>_</a:t>
            </a:r>
            <a:r>
              <a:rPr lang="en" sz="1700">
                <a:latin typeface="Lora"/>
                <a:ea typeface="Lora"/>
                <a:cs typeface="Lora"/>
                <a:sym typeface="Lora"/>
              </a:rPr>
              <a:t> </a:t>
            </a:r>
            <a:endParaRPr sz="1700">
              <a:latin typeface="Lora"/>
              <a:ea typeface="Lora"/>
              <a:cs typeface="Lora"/>
              <a:sym typeface="Lora"/>
            </a:endParaRPr>
          </a:p>
          <a:p>
            <a:pPr indent="0" lvl="0" marL="0" rtl="0" algn="l">
              <a:spcBef>
                <a:spcPts val="1200"/>
              </a:spcBef>
              <a:spcAft>
                <a:spcPts val="1200"/>
              </a:spcAft>
              <a:buNone/>
            </a:pPr>
            <a:r>
              <a:t/>
            </a:r>
            <a:endParaRPr sz="1700">
              <a:latin typeface="Lora"/>
              <a:ea typeface="Lora"/>
              <a:cs typeface="Lora"/>
              <a:sym typeface="Lora"/>
            </a:endParaRPr>
          </a:p>
        </p:txBody>
      </p:sp>
      <p:sp>
        <p:nvSpPr>
          <p:cNvPr id="111" name="Google Shape;111;p22"/>
          <p:cNvSpPr txBox="1"/>
          <p:nvPr>
            <p:ph idx="1" type="body"/>
          </p:nvPr>
        </p:nvSpPr>
        <p:spPr>
          <a:xfrm>
            <a:off x="557275" y="2098688"/>
            <a:ext cx="485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latin typeface="Lora"/>
                <a:ea typeface="Lora"/>
                <a:cs typeface="Lora"/>
                <a:sym typeface="Lora"/>
              </a:rPr>
              <a:t>the</a:t>
            </a:r>
            <a:endParaRPr sz="1700">
              <a:latin typeface="Lora"/>
              <a:ea typeface="Lora"/>
              <a:cs typeface="Lora"/>
              <a:sym typeface="Lora"/>
            </a:endParaRPr>
          </a:p>
        </p:txBody>
      </p:sp>
      <p:sp>
        <p:nvSpPr>
          <p:cNvPr id="112" name="Google Shape;112;p22"/>
          <p:cNvSpPr txBox="1"/>
          <p:nvPr>
            <p:ph idx="1" type="body"/>
          </p:nvPr>
        </p:nvSpPr>
        <p:spPr>
          <a:xfrm>
            <a:off x="800400" y="2487038"/>
            <a:ext cx="485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latin typeface="Lora"/>
                <a:ea typeface="Lora"/>
                <a:cs typeface="Lora"/>
                <a:sym typeface="Lora"/>
              </a:rPr>
              <a:t>told</a:t>
            </a:r>
            <a:endParaRPr sz="1700">
              <a:latin typeface="Lora"/>
              <a:ea typeface="Lora"/>
              <a:cs typeface="Lora"/>
              <a:sym typeface="Lora"/>
            </a:endParaRPr>
          </a:p>
        </p:txBody>
      </p:sp>
      <p:sp>
        <p:nvSpPr>
          <p:cNvPr id="113" name="Google Shape;113;p22"/>
          <p:cNvSpPr txBox="1"/>
          <p:nvPr>
            <p:ph idx="1" type="body"/>
          </p:nvPr>
        </p:nvSpPr>
        <p:spPr>
          <a:xfrm>
            <a:off x="800400" y="3352013"/>
            <a:ext cx="485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latin typeface="Lora"/>
                <a:ea typeface="Lora"/>
                <a:cs typeface="Lora"/>
                <a:sym typeface="Lora"/>
              </a:rPr>
              <a:t>the</a:t>
            </a:r>
            <a:endParaRPr sz="1700">
              <a:latin typeface="Lora"/>
              <a:ea typeface="Lora"/>
              <a:cs typeface="Lora"/>
              <a:sym typeface="Lora"/>
            </a:endParaRPr>
          </a:p>
        </p:txBody>
      </p:sp>
      <p:sp>
        <p:nvSpPr>
          <p:cNvPr id="114" name="Google Shape;114;p22"/>
          <p:cNvSpPr txBox="1"/>
          <p:nvPr>
            <p:ph idx="1" type="body"/>
          </p:nvPr>
        </p:nvSpPr>
        <p:spPr>
          <a:xfrm>
            <a:off x="984250" y="2994638"/>
            <a:ext cx="485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latin typeface="Lora"/>
                <a:ea typeface="Lora"/>
                <a:cs typeface="Lora"/>
                <a:sym typeface="Lora"/>
              </a:rPr>
              <a:t>open</a:t>
            </a:r>
            <a:endParaRPr sz="1700">
              <a:latin typeface="Lora"/>
              <a:ea typeface="Lora"/>
              <a:cs typeface="Lora"/>
              <a:sym typeface="Lora"/>
            </a:endParaRPr>
          </a:p>
        </p:txBody>
      </p:sp>
      <p:sp>
        <p:nvSpPr>
          <p:cNvPr id="115" name="Google Shape;115;p22"/>
          <p:cNvSpPr txBox="1"/>
          <p:nvPr>
            <p:ph idx="1" type="body"/>
          </p:nvPr>
        </p:nvSpPr>
        <p:spPr>
          <a:xfrm>
            <a:off x="1272700" y="3585788"/>
            <a:ext cx="485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latin typeface="Lora"/>
                <a:ea typeface="Lora"/>
                <a:cs typeface="Lora"/>
                <a:sym typeface="Lora"/>
              </a:rPr>
              <a:t>students</a:t>
            </a:r>
            <a:endParaRPr sz="1700">
              <a:latin typeface="Lora"/>
              <a:ea typeface="Lora"/>
              <a:cs typeface="Lora"/>
              <a:sym typeface="Lora"/>
            </a:endParaRPr>
          </a:p>
        </p:txBody>
      </p:sp>
      <p:sp>
        <p:nvSpPr>
          <p:cNvPr id="116" name="Google Shape;116;p22"/>
          <p:cNvSpPr txBox="1"/>
          <p:nvPr>
            <p:ph idx="1" type="body"/>
          </p:nvPr>
        </p:nvSpPr>
        <p:spPr>
          <a:xfrm>
            <a:off x="984250" y="4101838"/>
            <a:ext cx="485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latin typeface="Lora"/>
                <a:ea typeface="Lora"/>
                <a:cs typeface="Lora"/>
                <a:sym typeface="Lora"/>
              </a:rPr>
              <a:t>teacher</a:t>
            </a:r>
            <a:endParaRPr sz="1700">
              <a:latin typeface="Lora"/>
              <a:ea typeface="Lora"/>
              <a:cs typeface="Lora"/>
              <a:sym typeface="Lora"/>
            </a:endParaRPr>
          </a:p>
        </p:txBody>
      </p:sp>
      <p:sp>
        <p:nvSpPr>
          <p:cNvPr id="117" name="Google Shape;117;p22"/>
          <p:cNvSpPr txBox="1"/>
          <p:nvPr>
            <p:ph idx="1" type="body"/>
          </p:nvPr>
        </p:nvSpPr>
        <p:spPr>
          <a:xfrm>
            <a:off x="1910150" y="2934388"/>
            <a:ext cx="485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latin typeface="Lora"/>
                <a:ea typeface="Lora"/>
                <a:cs typeface="Lora"/>
                <a:sym typeface="Lora"/>
              </a:rPr>
              <a:t>to</a:t>
            </a:r>
            <a:endParaRPr sz="1700">
              <a:latin typeface="Lora"/>
              <a:ea typeface="Lora"/>
              <a:cs typeface="Lora"/>
              <a:sym typeface="Lora"/>
            </a:endParaRPr>
          </a:p>
        </p:txBody>
      </p:sp>
      <p:sp>
        <p:nvSpPr>
          <p:cNvPr id="118" name="Google Shape;118;p22"/>
          <p:cNvSpPr txBox="1"/>
          <p:nvPr>
            <p:ph idx="1" type="body"/>
          </p:nvPr>
        </p:nvSpPr>
        <p:spPr>
          <a:xfrm>
            <a:off x="1805525" y="2361700"/>
            <a:ext cx="485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latin typeface="Lora"/>
                <a:ea typeface="Lora"/>
                <a:cs typeface="Lora"/>
                <a:sym typeface="Lora"/>
              </a:rPr>
              <a:t>their</a:t>
            </a:r>
            <a:endParaRPr sz="1700">
              <a:latin typeface="Lora"/>
              <a:ea typeface="Lora"/>
              <a:cs typeface="Lora"/>
              <a:sym typeface="Lora"/>
            </a:endParaRPr>
          </a:p>
        </p:txBody>
      </p:sp>
      <p:cxnSp>
        <p:nvCxnSpPr>
          <p:cNvPr id="119" name="Google Shape;119;p22"/>
          <p:cNvCxnSpPr/>
          <p:nvPr/>
        </p:nvCxnSpPr>
        <p:spPr>
          <a:xfrm>
            <a:off x="3613450" y="2025950"/>
            <a:ext cx="0" cy="2933100"/>
          </a:xfrm>
          <a:prstGeom prst="straightConnector1">
            <a:avLst/>
          </a:prstGeom>
          <a:noFill/>
          <a:ln cap="flat" cmpd="sng" w="9525">
            <a:solidFill>
              <a:schemeClr val="dk2"/>
            </a:solidFill>
            <a:prstDash val="solid"/>
            <a:round/>
            <a:headEnd len="med" w="med" type="none"/>
            <a:tailEnd len="med" w="med" type="none"/>
          </a:ln>
        </p:spPr>
      </p:cxnSp>
      <p:sp>
        <p:nvSpPr>
          <p:cNvPr id="120" name="Google Shape;120;p22"/>
          <p:cNvSpPr txBox="1"/>
          <p:nvPr>
            <p:ph idx="1" type="body"/>
          </p:nvPr>
        </p:nvSpPr>
        <p:spPr>
          <a:xfrm>
            <a:off x="400650" y="1225050"/>
            <a:ext cx="684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latin typeface="Lora"/>
                <a:ea typeface="Lora"/>
                <a:cs typeface="Lora"/>
                <a:sym typeface="Lora"/>
              </a:rPr>
              <a:t>Which word is missing from these </a:t>
            </a:r>
            <a:r>
              <a:rPr b="1" lang="en" sz="1700">
                <a:latin typeface="Lora"/>
                <a:ea typeface="Lora"/>
                <a:cs typeface="Lora"/>
                <a:sym typeface="Lora"/>
              </a:rPr>
              <a:t>sentences</a:t>
            </a:r>
            <a:r>
              <a:rPr lang="en" sz="1700">
                <a:latin typeface="Lora"/>
                <a:ea typeface="Lora"/>
                <a:cs typeface="Lora"/>
                <a:sym typeface="Lora"/>
              </a:rPr>
              <a:t>?</a:t>
            </a:r>
            <a:endParaRPr sz="1700">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