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58" r:id="rId5"/>
    <p:sldId id="262" r:id="rId6"/>
    <p:sldId id="266" r:id="rId7"/>
    <p:sldId id="264" r:id="rId8"/>
    <p:sldId id="268" r:id="rId9"/>
    <p:sldId id="267" r:id="rId10"/>
    <p:sldId id="263" r:id="rId11"/>
    <p:sldId id="275" r:id="rId12"/>
    <p:sldId id="278" r:id="rId13"/>
    <p:sldId id="279"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33319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28300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72711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9093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153975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305633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74032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304258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338717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32474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286184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E5AC5-A415-4D1C-804A-89412E0362BF}" type="datetimeFigureOut">
              <a:rPr lang="zh-CN" altLang="en-US" smtClean="0"/>
              <a:t>2021/7/5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C9E2D-5EB1-4E79-B3EB-3E13B42E66E6}" type="slidenum">
              <a:rPr lang="zh-CN" altLang="en-US" smtClean="0"/>
              <a:t>‹#›</a:t>
            </a:fld>
            <a:endParaRPr lang="zh-CN" altLang="en-US"/>
          </a:p>
        </p:txBody>
      </p:sp>
      <p:sp>
        <p:nvSpPr>
          <p:cNvPr id="7" name="矩形 6"/>
          <p:cNvSpPr/>
          <p:nvPr userDrawn="1"/>
        </p:nvSpPr>
        <p:spPr>
          <a:xfrm>
            <a:off x="9926424" y="6080288"/>
            <a:ext cx="1923069"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华文新魏" panose="02010800040101010101" pitchFamily="2" charset="-122"/>
                <a:ea typeface="华文新魏" panose="02010800040101010101" pitchFamily="2" charset="-122"/>
              </a:rPr>
              <a:t>平行</a:t>
            </a:r>
            <a:r>
              <a:rPr lang="zh-CN" altLang="en-US" dirty="0" smtClean="0">
                <a:solidFill>
                  <a:schemeClr val="tx1"/>
                </a:solidFill>
                <a:latin typeface="华文新魏" panose="02010800040101010101" pitchFamily="2" charset="-122"/>
                <a:ea typeface="华文新魏" panose="02010800040101010101" pitchFamily="2" charset="-122"/>
              </a:rPr>
              <a:t>时空团队</a:t>
            </a:r>
            <a:endParaRPr lang="zh-CN" altLang="en-US" dirty="0">
              <a:solidFill>
                <a:schemeClr val="tx1"/>
              </a:solidFill>
              <a:latin typeface="华文新魏" panose="02010800040101010101" pitchFamily="2" charset="-122"/>
              <a:ea typeface="华文新魏" panose="02010800040101010101" pitchFamily="2" charset="-122"/>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28994" y="34300"/>
            <a:ext cx="2400299" cy="661650"/>
          </a:xfrm>
          <a:prstGeom prst="rect">
            <a:avLst/>
          </a:prstGeom>
        </p:spPr>
      </p:pic>
    </p:spTree>
    <p:extLst>
      <p:ext uri="{BB962C8B-B14F-4D97-AF65-F5344CB8AC3E}">
        <p14:creationId xmlns:p14="http://schemas.microsoft.com/office/powerpoint/2010/main" val="192342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8000" dirty="0" smtClean="0">
                <a:latin typeface="华文新魏" panose="02010800040101010101" pitchFamily="2" charset="-122"/>
                <a:ea typeface="华文新魏" panose="02010800040101010101" pitchFamily="2" charset="-122"/>
              </a:rPr>
              <a:t>约链</a:t>
            </a:r>
            <a:endParaRPr lang="zh-CN" altLang="en-US" sz="8000" dirty="0">
              <a:latin typeface="华文新魏" panose="02010800040101010101" pitchFamily="2" charset="-122"/>
              <a:ea typeface="华文新魏" panose="02010800040101010101" pitchFamily="2" charset="-122"/>
            </a:endParaRPr>
          </a:p>
        </p:txBody>
      </p:sp>
      <p:sp>
        <p:nvSpPr>
          <p:cNvPr id="3" name="副标题 2"/>
          <p:cNvSpPr>
            <a:spLocks noGrp="1"/>
          </p:cNvSpPr>
          <p:nvPr>
            <p:ph type="subTitle" idx="1"/>
          </p:nvPr>
        </p:nvSpPr>
        <p:spPr/>
        <p:txBody>
          <a:bodyPr/>
          <a:lstStyle/>
          <a:p>
            <a:r>
              <a:rPr lang="zh-CN" altLang="en-US" dirty="0" smtClean="0"/>
              <a:t>构建一个全人类共同参与、共同认可的信用价值体系</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743" y="1993710"/>
            <a:ext cx="1580219" cy="1580219"/>
          </a:xfrm>
          <a:prstGeom prst="rect">
            <a:avLst/>
          </a:prstGeom>
        </p:spPr>
      </p:pic>
    </p:spTree>
    <p:extLst>
      <p:ext uri="{BB962C8B-B14F-4D97-AF65-F5344CB8AC3E}">
        <p14:creationId xmlns:p14="http://schemas.microsoft.com/office/powerpoint/2010/main" val="405504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997858" y="1054554"/>
            <a:ext cx="10515600" cy="2679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契约</a:t>
            </a:r>
            <a:r>
              <a:rPr lang="zh-CN" altLang="en-US" dirty="0" smtClean="0"/>
              <a:t>链</a:t>
            </a:r>
            <a:endParaRPr lang="en-US" altLang="zh-CN" dirty="0" smtClean="0"/>
          </a:p>
          <a:p>
            <a:endParaRPr lang="en-US" altLang="zh-CN" dirty="0"/>
          </a:p>
          <a:p>
            <a:r>
              <a:rPr lang="zh-CN" altLang="en-US" dirty="0" smtClean="0"/>
              <a:t>就是将企业内部的契约通过区块链的共识和历史数据外化到整个社会。</a:t>
            </a:r>
            <a:endParaRPr lang="zh-CN" altLang="en-US" dirty="0"/>
          </a:p>
        </p:txBody>
      </p:sp>
    </p:spTree>
    <p:extLst>
      <p:ext uri="{BB962C8B-B14F-4D97-AF65-F5344CB8AC3E}">
        <p14:creationId xmlns:p14="http://schemas.microsoft.com/office/powerpoint/2010/main" val="17920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02265" y="1075138"/>
            <a:ext cx="2723823" cy="646331"/>
          </a:xfrm>
          <a:prstGeom prst="rect">
            <a:avLst/>
          </a:prstGeom>
          <a:noFill/>
        </p:spPr>
        <p:txBody>
          <a:bodyPr wrap="none" rtlCol="0">
            <a:spAutoFit/>
          </a:bodyPr>
          <a:lstStyle/>
          <a:p>
            <a:r>
              <a:rPr lang="zh-CN" altLang="en-US" b="1" dirty="0" smtClean="0"/>
              <a:t>契约链正常信用抵押交易</a:t>
            </a:r>
            <a:endParaRPr lang="en-US" altLang="zh-CN" b="1" dirty="0" smtClean="0"/>
          </a:p>
          <a:p>
            <a:r>
              <a:rPr lang="en-US" altLang="zh-CN" dirty="0"/>
              <a:t> </a:t>
            </a:r>
            <a:r>
              <a:rPr lang="en-US" altLang="zh-CN" dirty="0" smtClean="0"/>
              <a:t>    </a:t>
            </a:r>
            <a:endParaRPr lang="zh-CN" altLang="en-US" dirty="0"/>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r="15004" b="72172"/>
          <a:stretch/>
        </p:blipFill>
        <p:spPr>
          <a:xfrm>
            <a:off x="1834676" y="704850"/>
            <a:ext cx="8388824" cy="5829300"/>
          </a:xfrm>
          <a:prstGeom prst="rect">
            <a:avLst/>
          </a:prstGeom>
        </p:spPr>
      </p:pic>
    </p:spTree>
    <p:extLst>
      <p:ext uri="{BB962C8B-B14F-4D97-AF65-F5344CB8AC3E}">
        <p14:creationId xmlns:p14="http://schemas.microsoft.com/office/powerpoint/2010/main" val="195175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2511" b="30298"/>
          <a:stretch/>
        </p:blipFill>
        <p:spPr>
          <a:xfrm>
            <a:off x="1310801" y="-1295401"/>
            <a:ext cx="9869644" cy="7790529"/>
          </a:xfrm>
          <a:prstGeom prst="rect">
            <a:avLst/>
          </a:prstGeom>
        </p:spPr>
      </p:pic>
      <p:sp>
        <p:nvSpPr>
          <p:cNvPr id="4" name="文本框 3"/>
          <p:cNvSpPr txBox="1"/>
          <p:nvPr/>
        </p:nvSpPr>
        <p:spPr>
          <a:xfrm>
            <a:off x="8143565" y="897338"/>
            <a:ext cx="2492990" cy="646331"/>
          </a:xfrm>
          <a:prstGeom prst="rect">
            <a:avLst/>
          </a:prstGeom>
          <a:noFill/>
        </p:spPr>
        <p:txBody>
          <a:bodyPr wrap="none" rtlCol="0">
            <a:spAutoFit/>
          </a:bodyPr>
          <a:lstStyle/>
          <a:p>
            <a:r>
              <a:rPr lang="zh-CN" altLang="en-US" b="1" dirty="0" smtClean="0"/>
              <a:t>契约链需要仲裁的交易</a:t>
            </a:r>
            <a:endParaRPr lang="en-US" altLang="zh-CN" b="1" dirty="0" smtClean="0"/>
          </a:p>
          <a:p>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111853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69353"/>
          <a:stretch/>
        </p:blipFill>
        <p:spPr>
          <a:xfrm>
            <a:off x="1536226" y="438150"/>
            <a:ext cx="9869644" cy="6419850"/>
          </a:xfrm>
          <a:prstGeom prst="rect">
            <a:avLst/>
          </a:prstGeom>
        </p:spPr>
      </p:pic>
      <p:sp>
        <p:nvSpPr>
          <p:cNvPr id="6" name="文本框 5"/>
          <p:cNvSpPr txBox="1"/>
          <p:nvPr/>
        </p:nvSpPr>
        <p:spPr>
          <a:xfrm>
            <a:off x="8842065" y="656038"/>
            <a:ext cx="1800493" cy="646331"/>
          </a:xfrm>
          <a:prstGeom prst="rect">
            <a:avLst/>
          </a:prstGeom>
          <a:noFill/>
        </p:spPr>
        <p:txBody>
          <a:bodyPr wrap="none" rtlCol="0">
            <a:spAutoFit/>
          </a:bodyPr>
          <a:lstStyle/>
          <a:p>
            <a:r>
              <a:rPr lang="zh-CN" altLang="en-US" b="1" dirty="0" smtClean="0"/>
              <a:t>契约链仲裁流程</a:t>
            </a:r>
            <a:endParaRPr lang="en-US" altLang="zh-CN" b="1" dirty="0" smtClean="0"/>
          </a:p>
          <a:p>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1485601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技术路线</a:t>
            </a:r>
            <a:endParaRPr lang="zh-CN" altLang="en-US" dirty="0"/>
          </a:p>
        </p:txBody>
      </p:sp>
      <p:sp>
        <p:nvSpPr>
          <p:cNvPr id="3" name="内容占位符 2"/>
          <p:cNvSpPr>
            <a:spLocks noGrp="1"/>
          </p:cNvSpPr>
          <p:nvPr>
            <p:ph idx="1"/>
          </p:nvPr>
        </p:nvSpPr>
        <p:spPr/>
        <p:txBody>
          <a:bodyPr/>
          <a:lstStyle/>
          <a:p>
            <a:r>
              <a:rPr lang="zh-CN" altLang="en-US" dirty="0" smtClean="0"/>
              <a:t>基础契约结构网络</a:t>
            </a:r>
            <a:endParaRPr lang="en-US" altLang="zh-CN" dirty="0" smtClean="0"/>
          </a:p>
          <a:p>
            <a:r>
              <a:rPr lang="zh-CN" altLang="en-US" dirty="0" smtClean="0"/>
              <a:t>仲裁挖矿奖励</a:t>
            </a:r>
            <a:endParaRPr lang="en-US" altLang="zh-CN" dirty="0" smtClean="0"/>
          </a:p>
          <a:p>
            <a:r>
              <a:rPr lang="zh-CN" altLang="en-US" dirty="0" smtClean="0"/>
              <a:t>契约信任系统</a:t>
            </a:r>
            <a:endParaRPr lang="zh-CN" altLang="en-US" dirty="0"/>
          </a:p>
        </p:txBody>
      </p:sp>
    </p:spTree>
    <p:extLst>
      <p:ext uri="{BB962C8B-B14F-4D97-AF65-F5344CB8AC3E}">
        <p14:creationId xmlns:p14="http://schemas.microsoft.com/office/powerpoint/2010/main" val="398266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4800" dirty="0" smtClean="0"/>
              <a:t>为什么有的企业能发展成巨无霸？</a:t>
            </a:r>
            <a:endParaRPr lang="en-US" altLang="zh-CN" sz="4800" dirty="0" smtClean="0"/>
          </a:p>
        </p:txBody>
      </p:sp>
      <p:sp>
        <p:nvSpPr>
          <p:cNvPr id="5" name="副标题 4"/>
          <p:cNvSpPr>
            <a:spLocks noGrp="1"/>
          </p:cNvSpPr>
          <p:nvPr>
            <p:ph type="subTitle" idx="1"/>
          </p:nvPr>
        </p:nvSpPr>
        <p:spPr/>
        <p:txBody>
          <a:bodyPr/>
          <a:lstStyle/>
          <a:p>
            <a:r>
              <a:rPr lang="zh-CN" altLang="en-US" dirty="0" smtClean="0"/>
              <a:t>像沃尔玛，像苹果，亚马逊</a:t>
            </a:r>
            <a:endParaRPr lang="zh-CN" altLang="en-US" dirty="0"/>
          </a:p>
        </p:txBody>
      </p:sp>
    </p:spTree>
    <p:extLst>
      <p:ext uri="{BB962C8B-B14F-4D97-AF65-F5344CB8AC3E}">
        <p14:creationId xmlns:p14="http://schemas.microsoft.com/office/powerpoint/2010/main" val="2787835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4800" dirty="0" smtClean="0"/>
              <a:t>而有的企业却一直以个体户为主</a:t>
            </a:r>
            <a:r>
              <a:rPr lang="en-US" altLang="zh-CN" sz="4800" dirty="0" smtClean="0"/>
              <a:t>?</a:t>
            </a:r>
          </a:p>
        </p:txBody>
      </p:sp>
      <p:sp>
        <p:nvSpPr>
          <p:cNvPr id="5" name="副标题 4"/>
          <p:cNvSpPr>
            <a:spLocks noGrp="1"/>
          </p:cNvSpPr>
          <p:nvPr>
            <p:ph type="subTitle" idx="1"/>
          </p:nvPr>
        </p:nvSpPr>
        <p:spPr/>
        <p:txBody>
          <a:bodyPr/>
          <a:lstStyle/>
          <a:p>
            <a:r>
              <a:rPr lang="zh-CN" altLang="en-US" dirty="0"/>
              <a:t>像街边摊，像楼房漏水</a:t>
            </a:r>
          </a:p>
        </p:txBody>
      </p:sp>
    </p:spTree>
    <p:extLst>
      <p:ext uri="{BB962C8B-B14F-4D97-AF65-F5344CB8AC3E}">
        <p14:creationId xmlns:p14="http://schemas.microsoft.com/office/powerpoint/2010/main" val="267507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企业的边界在哪里？</a:t>
            </a:r>
            <a:endParaRPr lang="zh-CN" altLang="en-US" dirty="0"/>
          </a:p>
        </p:txBody>
      </p:sp>
      <p:sp>
        <p:nvSpPr>
          <p:cNvPr id="5" name="副标题 4"/>
          <p:cNvSpPr>
            <a:spLocks noGrp="1"/>
          </p:cNvSpPr>
          <p:nvPr>
            <p:ph type="subTitle"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209366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53287" y="1150069"/>
            <a:ext cx="4034672" cy="9521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546050" y="985098"/>
            <a:ext cx="4034672" cy="9521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28360" b="18730"/>
          <a:stretch/>
        </p:blipFill>
        <p:spPr>
          <a:xfrm>
            <a:off x="1524000" y="1944914"/>
            <a:ext cx="9144000" cy="3628572"/>
          </a:xfrm>
          <a:prstGeom prst="rect">
            <a:avLst/>
          </a:prstGeom>
        </p:spPr>
      </p:pic>
    </p:spTree>
    <p:extLst>
      <p:ext uri="{BB962C8B-B14F-4D97-AF65-F5344CB8AC3E}">
        <p14:creationId xmlns:p14="http://schemas.microsoft.com/office/powerpoint/2010/main" val="318712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3213" t="61283" r="19364" b="6964"/>
          <a:stretch/>
        </p:blipFill>
        <p:spPr>
          <a:xfrm>
            <a:off x="1310325" y="1894786"/>
            <a:ext cx="10052318" cy="3091993"/>
          </a:xfrm>
          <a:prstGeom prst="rect">
            <a:avLst/>
          </a:prstGeom>
        </p:spPr>
      </p:pic>
      <p:sp>
        <p:nvSpPr>
          <p:cNvPr id="6" name="矩形 5"/>
          <p:cNvSpPr/>
          <p:nvPr/>
        </p:nvSpPr>
        <p:spPr>
          <a:xfrm>
            <a:off x="6853287" y="1150069"/>
            <a:ext cx="4034672" cy="9521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546050" y="985098"/>
            <a:ext cx="4034672" cy="9521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03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21057"/>
          <a:stretch/>
        </p:blipFill>
        <p:spPr bwMode="auto">
          <a:xfrm>
            <a:off x="6421188" y="3135085"/>
            <a:ext cx="5515730" cy="326571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422399" y="1935388"/>
            <a:ext cx="9777035" cy="769441"/>
          </a:xfrm>
          <a:prstGeom prst="rect">
            <a:avLst/>
          </a:prstGeom>
          <a:noFill/>
        </p:spPr>
        <p:txBody>
          <a:bodyPr wrap="none" rtlCol="0">
            <a:spAutoFit/>
          </a:bodyPr>
          <a:lstStyle/>
          <a:p>
            <a:r>
              <a:rPr lang="zh-CN" altLang="en-US" sz="4400" dirty="0" smtClean="0">
                <a:latin typeface="微软雅黑 Light" panose="020B0502040204020203" pitchFamily="34" charset="-122"/>
                <a:ea typeface="微软雅黑 Light" panose="020B0502040204020203" pitchFamily="34" charset="-122"/>
              </a:rPr>
              <a:t>企业的存在，可以降低资源配置的成本</a:t>
            </a:r>
            <a:endParaRPr lang="zh-CN" altLang="en-US" sz="4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7528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21057"/>
          <a:stretch/>
        </p:blipFill>
        <p:spPr bwMode="auto">
          <a:xfrm>
            <a:off x="6421188" y="3135085"/>
            <a:ext cx="5515730" cy="326571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754742" y="1514474"/>
            <a:ext cx="11229356" cy="2677656"/>
          </a:xfrm>
          <a:prstGeom prst="rect">
            <a:avLst/>
          </a:prstGeom>
          <a:noFill/>
        </p:spPr>
        <p:txBody>
          <a:bodyPr wrap="none" rtlCol="0">
            <a:spAutoFit/>
          </a:bodyPr>
          <a:lstStyle/>
          <a:p>
            <a:r>
              <a:rPr lang="zh-CN" altLang="en-US" sz="4400" dirty="0" smtClean="0">
                <a:latin typeface="微软雅黑 Light" panose="020B0502040204020203" pitchFamily="34" charset="-122"/>
                <a:ea typeface="微软雅黑 Light" panose="020B0502040204020203" pitchFamily="34" charset="-122"/>
              </a:rPr>
              <a:t>  企业会扩张到这样一个状态：</a:t>
            </a:r>
            <a:endParaRPr lang="en-US" altLang="zh-CN" sz="4400" dirty="0" smtClean="0">
              <a:latin typeface="微软雅黑 Light" panose="020B0502040204020203" pitchFamily="34" charset="-122"/>
              <a:ea typeface="微软雅黑 Light" panose="020B0502040204020203" pitchFamily="34" charset="-122"/>
            </a:endParaRPr>
          </a:p>
          <a:p>
            <a:r>
              <a:rPr lang="zh-CN" altLang="en-US" sz="4000" dirty="0" smtClean="0">
                <a:latin typeface="微软雅黑 Light" panose="020B0502040204020203" pitchFamily="34" charset="-122"/>
                <a:ea typeface="微软雅黑 Light" panose="020B0502040204020203" pitchFamily="34" charset="-122"/>
              </a:rPr>
              <a:t>内部员工协作的成本</a:t>
            </a:r>
            <a:endParaRPr lang="en-US" altLang="zh-CN" sz="4000" dirty="0" smtClean="0">
              <a:latin typeface="微软雅黑 Light" panose="020B0502040204020203" pitchFamily="34" charset="-122"/>
              <a:ea typeface="微软雅黑 Light" panose="020B0502040204020203" pitchFamily="34" charset="-122"/>
            </a:endParaRPr>
          </a:p>
          <a:p>
            <a:r>
              <a:rPr lang="en-US" altLang="zh-CN" sz="4000" dirty="0">
                <a:latin typeface="微软雅黑 Light" panose="020B0502040204020203" pitchFamily="34" charset="-122"/>
                <a:ea typeface="微软雅黑 Light" panose="020B0502040204020203" pitchFamily="34" charset="-122"/>
              </a:rPr>
              <a:t> </a:t>
            </a:r>
            <a:r>
              <a:rPr lang="en-US" altLang="zh-CN" sz="4000" dirty="0" smtClean="0">
                <a:latin typeface="微软雅黑 Light" panose="020B0502040204020203" pitchFamily="34" charset="-122"/>
                <a:ea typeface="微软雅黑 Light" panose="020B0502040204020203" pitchFamily="34" charset="-122"/>
              </a:rPr>
              <a:t>                     </a:t>
            </a:r>
            <a:r>
              <a:rPr lang="zh-CN" altLang="en-US" sz="4000" dirty="0" smtClean="0">
                <a:latin typeface="微软雅黑 Light" panose="020B0502040204020203" pitchFamily="34" charset="-122"/>
                <a:ea typeface="微软雅黑 Light" panose="020B0502040204020203" pitchFamily="34" charset="-122"/>
              </a:rPr>
              <a:t>大于公开市场上完成</a:t>
            </a:r>
            <a:r>
              <a:rPr lang="zh-CN" altLang="en-US" sz="4000" dirty="0">
                <a:latin typeface="微软雅黑 Light" panose="020B0502040204020203" pitchFamily="34" charset="-122"/>
                <a:ea typeface="微软雅黑 Light" panose="020B0502040204020203" pitchFamily="34" charset="-122"/>
              </a:rPr>
              <a:t>该</a:t>
            </a:r>
            <a:r>
              <a:rPr lang="zh-CN" altLang="en-US" sz="4000" dirty="0" smtClean="0">
                <a:latin typeface="微软雅黑 Light" panose="020B0502040204020203" pitchFamily="34" charset="-122"/>
                <a:ea typeface="微软雅黑 Light" panose="020B0502040204020203" pitchFamily="34" charset="-122"/>
              </a:rPr>
              <a:t>任务的成本</a:t>
            </a:r>
            <a:endParaRPr lang="en-US" altLang="zh-CN" sz="4000" dirty="0" smtClean="0">
              <a:latin typeface="微软雅黑 Light" panose="020B0502040204020203" pitchFamily="34" charset="-122"/>
              <a:ea typeface="微软雅黑 Light" panose="020B0502040204020203" pitchFamily="34" charset="-122"/>
            </a:endParaRPr>
          </a:p>
          <a:p>
            <a:endParaRPr lang="zh-CN" altLang="en-US" sz="4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4013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212" y="1430353"/>
            <a:ext cx="10515600" cy="1325563"/>
          </a:xfrm>
        </p:spPr>
        <p:txBody>
          <a:bodyPr/>
          <a:lstStyle/>
          <a:p>
            <a:r>
              <a:rPr lang="zh-CN" altLang="en-US" dirty="0" smtClean="0"/>
              <a:t>而如果公开市场中的价格非常低，企业就会变得非常小。</a:t>
            </a:r>
            <a:endParaRPr lang="zh-CN" altLang="en-US" dirty="0"/>
          </a:p>
        </p:txBody>
      </p:sp>
      <p:sp>
        <p:nvSpPr>
          <p:cNvPr id="4" name="标题 1"/>
          <p:cNvSpPr txBox="1">
            <a:spLocks/>
          </p:cNvSpPr>
          <p:nvPr/>
        </p:nvSpPr>
        <p:spPr>
          <a:xfrm>
            <a:off x="838200" y="32171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企业内部因为有一份长期契约</a:t>
            </a:r>
            <a:endParaRPr lang="zh-CN" altLang="en-US" dirty="0"/>
          </a:p>
        </p:txBody>
      </p:sp>
    </p:spTree>
    <p:extLst>
      <p:ext uri="{BB962C8B-B14F-4D97-AF65-F5344CB8AC3E}">
        <p14:creationId xmlns:p14="http://schemas.microsoft.com/office/powerpoint/2010/main" val="10903594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174</Words>
  <Application>Microsoft Office PowerPoint</Application>
  <PresentationFormat>宽屏</PresentationFormat>
  <Paragraphs>27</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华文新魏</vt:lpstr>
      <vt:lpstr>微软雅黑 Light</vt:lpstr>
      <vt:lpstr>Arial</vt:lpstr>
      <vt:lpstr>Office 主题​​</vt:lpstr>
      <vt:lpstr>约链</vt:lpstr>
      <vt:lpstr>为什么有的企业能发展成巨无霸？</vt:lpstr>
      <vt:lpstr>而有的企业却一直以个体户为主?</vt:lpstr>
      <vt:lpstr>企业的边界在哪里？</vt:lpstr>
      <vt:lpstr>PowerPoint 演示文稿</vt:lpstr>
      <vt:lpstr>PowerPoint 演示文稿</vt:lpstr>
      <vt:lpstr>PowerPoint 演示文稿</vt:lpstr>
      <vt:lpstr>PowerPoint 演示文稿</vt:lpstr>
      <vt:lpstr>而如果公开市场中的价格非常低，企业就会变得非常小。</vt:lpstr>
      <vt:lpstr>PowerPoint 演示文稿</vt:lpstr>
      <vt:lpstr>PowerPoint 演示文稿</vt:lpstr>
      <vt:lpstr>PowerPoint 演示文稿</vt:lpstr>
      <vt:lpstr>PowerPoint 演示文稿</vt:lpstr>
      <vt:lpstr>技术路线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契约链</dc:title>
  <dc:creator>三 川</dc:creator>
  <cp:lastModifiedBy>三 川</cp:lastModifiedBy>
  <cp:revision>79</cp:revision>
  <dcterms:created xsi:type="dcterms:W3CDTF">2021-06-28T11:21:59Z</dcterms:created>
  <dcterms:modified xsi:type="dcterms:W3CDTF">2021-07-05T06:26:05Z</dcterms:modified>
</cp:coreProperties>
</file>