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8" r:id="rId6"/>
    <p:sldId id="262" r:id="rId7"/>
    <p:sldId id="266" r:id="rId8"/>
    <p:sldId id="265" r:id="rId9"/>
    <p:sldId id="264" r:id="rId10"/>
    <p:sldId id="268" r:id="rId11"/>
    <p:sldId id="267" r:id="rId12"/>
    <p:sldId id="263" r:id="rId13"/>
    <p:sldId id="257" r:id="rId14"/>
    <p:sldId id="270" r:id="rId15"/>
    <p:sldId id="271" r:id="rId16"/>
    <p:sldId id="269" r:id="rId17"/>
    <p:sldId id="27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52" d="100"/>
          <a:sy n="52" d="100"/>
        </p:scale>
        <p:origin x="84"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33319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28300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72711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9093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153975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3056338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740328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304258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338717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324740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7FE5AC5-A415-4D1C-804A-89412E0362BF}" type="datetimeFigureOut">
              <a:rPr lang="zh-CN" altLang="en-US" smtClean="0"/>
              <a:t>2021/7/5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81C9E2D-5EB1-4E79-B3EB-3E13B42E66E6}" type="slidenum">
              <a:rPr lang="zh-CN" altLang="en-US" smtClean="0"/>
              <a:t>‹#›</a:t>
            </a:fld>
            <a:endParaRPr lang="zh-CN" altLang="en-US"/>
          </a:p>
        </p:txBody>
      </p:sp>
    </p:spTree>
    <p:extLst>
      <p:ext uri="{BB962C8B-B14F-4D97-AF65-F5344CB8AC3E}">
        <p14:creationId xmlns:p14="http://schemas.microsoft.com/office/powerpoint/2010/main" val="286184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E5AC5-A415-4D1C-804A-89412E0362BF}" type="datetimeFigureOut">
              <a:rPr lang="zh-CN" altLang="en-US" smtClean="0"/>
              <a:t>2021/7/5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C9E2D-5EB1-4E79-B3EB-3E13B42E66E6}" type="slidenum">
              <a:rPr lang="zh-CN" altLang="en-US" smtClean="0"/>
              <a:t>‹#›</a:t>
            </a:fld>
            <a:endParaRPr lang="zh-CN" altLang="en-US"/>
          </a:p>
        </p:txBody>
      </p:sp>
      <p:sp>
        <p:nvSpPr>
          <p:cNvPr id="7" name="矩形 6"/>
          <p:cNvSpPr/>
          <p:nvPr userDrawn="1"/>
        </p:nvSpPr>
        <p:spPr>
          <a:xfrm>
            <a:off x="9926424" y="6080288"/>
            <a:ext cx="1923069"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By </a:t>
            </a:r>
            <a:r>
              <a:rPr lang="zh-CN" altLang="en-US" dirty="0" smtClean="0">
                <a:solidFill>
                  <a:schemeClr val="tx1"/>
                </a:solidFill>
              </a:rPr>
              <a:t>平行时空团队</a:t>
            </a:r>
            <a:endParaRPr lang="zh-CN" altLang="en-US" dirty="0">
              <a:solidFill>
                <a:schemeClr val="tx1"/>
              </a:solidFill>
            </a:endParaRPr>
          </a:p>
        </p:txBody>
      </p:sp>
    </p:spTree>
    <p:extLst>
      <p:ext uri="{BB962C8B-B14F-4D97-AF65-F5344CB8AC3E}">
        <p14:creationId xmlns:p14="http://schemas.microsoft.com/office/powerpoint/2010/main" val="1923421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微软雅黑 Light" panose="020B0502040204020203" pitchFamily="34" charset="-122"/>
                <a:ea typeface="微软雅黑 Light" panose="020B0502040204020203" pitchFamily="34" charset="-122"/>
              </a:rPr>
              <a:t>契约链</a:t>
            </a:r>
            <a:endParaRPr lang="zh-CN" altLang="en-US" dirty="0">
              <a:latin typeface="微软雅黑 Light" panose="020B0502040204020203" pitchFamily="34" charset="-122"/>
              <a:ea typeface="微软雅黑 Light" panose="020B0502040204020203" pitchFamily="34" charset="-122"/>
            </a:endParaRPr>
          </a:p>
        </p:txBody>
      </p:sp>
      <p:sp>
        <p:nvSpPr>
          <p:cNvPr id="3" name="副标题 2"/>
          <p:cNvSpPr>
            <a:spLocks noGrp="1"/>
          </p:cNvSpPr>
          <p:nvPr>
            <p:ph type="subTitle" idx="1"/>
          </p:nvPr>
        </p:nvSpPr>
        <p:spPr/>
        <p:txBody>
          <a:bodyPr/>
          <a:lstStyle/>
          <a:p>
            <a:r>
              <a:rPr lang="zh-CN" altLang="en-US" dirty="0" smtClean="0"/>
              <a:t>                                                    重塑企业的边界</a:t>
            </a:r>
            <a:endParaRPr lang="zh-CN" altLang="en-US" dirty="0"/>
          </a:p>
        </p:txBody>
      </p:sp>
    </p:spTree>
    <p:extLst>
      <p:ext uri="{BB962C8B-B14F-4D97-AF65-F5344CB8AC3E}">
        <p14:creationId xmlns:p14="http://schemas.microsoft.com/office/powerpoint/2010/main" val="4055042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21057"/>
          <a:stretch/>
        </p:blipFill>
        <p:spPr bwMode="auto">
          <a:xfrm>
            <a:off x="6421188" y="3135085"/>
            <a:ext cx="5515730" cy="326571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754742" y="1514474"/>
            <a:ext cx="11229356" cy="2677656"/>
          </a:xfrm>
          <a:prstGeom prst="rect">
            <a:avLst/>
          </a:prstGeom>
          <a:noFill/>
        </p:spPr>
        <p:txBody>
          <a:bodyPr wrap="none" rtlCol="0">
            <a:spAutoFit/>
          </a:bodyPr>
          <a:lstStyle/>
          <a:p>
            <a:r>
              <a:rPr lang="zh-CN" altLang="en-US" sz="4400" dirty="0" smtClean="0">
                <a:latin typeface="微软雅黑 Light" panose="020B0502040204020203" pitchFamily="34" charset="-122"/>
                <a:ea typeface="微软雅黑 Light" panose="020B0502040204020203" pitchFamily="34" charset="-122"/>
              </a:rPr>
              <a:t>  企业会扩张到这样一个状态：</a:t>
            </a:r>
            <a:endParaRPr lang="en-US" altLang="zh-CN" sz="4400" dirty="0" smtClean="0">
              <a:latin typeface="微软雅黑 Light" panose="020B0502040204020203" pitchFamily="34" charset="-122"/>
              <a:ea typeface="微软雅黑 Light" panose="020B0502040204020203" pitchFamily="34" charset="-122"/>
            </a:endParaRPr>
          </a:p>
          <a:p>
            <a:r>
              <a:rPr lang="zh-CN" altLang="en-US" sz="4000" dirty="0" smtClean="0">
                <a:latin typeface="微软雅黑 Light" panose="020B0502040204020203" pitchFamily="34" charset="-122"/>
                <a:ea typeface="微软雅黑 Light" panose="020B0502040204020203" pitchFamily="34" charset="-122"/>
              </a:rPr>
              <a:t>内部员工协作的成本</a:t>
            </a:r>
            <a:endParaRPr lang="en-US" altLang="zh-CN" sz="4000" dirty="0" smtClean="0">
              <a:latin typeface="微软雅黑 Light" panose="020B0502040204020203" pitchFamily="34" charset="-122"/>
              <a:ea typeface="微软雅黑 Light" panose="020B0502040204020203" pitchFamily="34" charset="-122"/>
            </a:endParaRPr>
          </a:p>
          <a:p>
            <a:r>
              <a:rPr lang="en-US" altLang="zh-CN" sz="4000" dirty="0">
                <a:latin typeface="微软雅黑 Light" panose="020B0502040204020203" pitchFamily="34" charset="-122"/>
                <a:ea typeface="微软雅黑 Light" panose="020B0502040204020203" pitchFamily="34" charset="-122"/>
              </a:rPr>
              <a:t> </a:t>
            </a:r>
            <a:r>
              <a:rPr lang="en-US" altLang="zh-CN" sz="4000" dirty="0" smtClean="0">
                <a:latin typeface="微软雅黑 Light" panose="020B0502040204020203" pitchFamily="34" charset="-122"/>
                <a:ea typeface="微软雅黑 Light" panose="020B0502040204020203" pitchFamily="34" charset="-122"/>
              </a:rPr>
              <a:t>                     </a:t>
            </a:r>
            <a:r>
              <a:rPr lang="zh-CN" altLang="en-US" sz="4000" dirty="0" smtClean="0">
                <a:latin typeface="微软雅黑 Light" panose="020B0502040204020203" pitchFamily="34" charset="-122"/>
                <a:ea typeface="微软雅黑 Light" panose="020B0502040204020203" pitchFamily="34" charset="-122"/>
              </a:rPr>
              <a:t>大于公开市场上完成</a:t>
            </a:r>
            <a:r>
              <a:rPr lang="zh-CN" altLang="en-US" sz="4000" dirty="0">
                <a:latin typeface="微软雅黑 Light" panose="020B0502040204020203" pitchFamily="34" charset="-122"/>
                <a:ea typeface="微软雅黑 Light" panose="020B0502040204020203" pitchFamily="34" charset="-122"/>
              </a:rPr>
              <a:t>该</a:t>
            </a:r>
            <a:r>
              <a:rPr lang="zh-CN" altLang="en-US" sz="4000" dirty="0" smtClean="0">
                <a:latin typeface="微软雅黑 Light" panose="020B0502040204020203" pitchFamily="34" charset="-122"/>
                <a:ea typeface="微软雅黑 Light" panose="020B0502040204020203" pitchFamily="34" charset="-122"/>
              </a:rPr>
              <a:t>任务的成本</a:t>
            </a:r>
            <a:endParaRPr lang="en-US" altLang="zh-CN" sz="4000" dirty="0" smtClean="0">
              <a:latin typeface="微软雅黑 Light" panose="020B0502040204020203" pitchFamily="34" charset="-122"/>
              <a:ea typeface="微软雅黑 Light" panose="020B0502040204020203" pitchFamily="34" charset="-122"/>
            </a:endParaRPr>
          </a:p>
          <a:p>
            <a:endParaRPr lang="zh-CN" altLang="en-US" sz="4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140131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2212" y="1430353"/>
            <a:ext cx="10515600" cy="1325563"/>
          </a:xfrm>
        </p:spPr>
        <p:txBody>
          <a:bodyPr/>
          <a:lstStyle/>
          <a:p>
            <a:r>
              <a:rPr lang="zh-CN" altLang="en-US" dirty="0" smtClean="0"/>
              <a:t>而如果公开市场中的价格非常低，企业就会变得非常小。</a:t>
            </a:r>
            <a:endParaRPr lang="zh-CN" altLang="en-US" dirty="0"/>
          </a:p>
        </p:txBody>
      </p:sp>
      <p:sp>
        <p:nvSpPr>
          <p:cNvPr id="4" name="标题 1"/>
          <p:cNvSpPr txBox="1">
            <a:spLocks/>
          </p:cNvSpPr>
          <p:nvPr/>
        </p:nvSpPr>
        <p:spPr>
          <a:xfrm>
            <a:off x="838200" y="32171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企业内部因为有一份长期契约</a:t>
            </a:r>
            <a:endParaRPr lang="zh-CN" altLang="en-US" dirty="0"/>
          </a:p>
        </p:txBody>
      </p:sp>
    </p:spTree>
    <p:extLst>
      <p:ext uri="{BB962C8B-B14F-4D97-AF65-F5344CB8AC3E}">
        <p14:creationId xmlns:p14="http://schemas.microsoft.com/office/powerpoint/2010/main" val="109035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3135766" y="2041751"/>
            <a:ext cx="5572125" cy="4429125"/>
          </a:xfrm>
          <a:prstGeom prst="rect">
            <a:avLst/>
          </a:prstGeom>
        </p:spPr>
      </p:pic>
      <p:sp>
        <p:nvSpPr>
          <p:cNvPr id="8" name="标题 1"/>
          <p:cNvSpPr txBox="1">
            <a:spLocks/>
          </p:cNvSpPr>
          <p:nvPr/>
        </p:nvSpPr>
        <p:spPr>
          <a:xfrm>
            <a:off x="997858" y="10545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smtClean="0"/>
              <a:t>契约链就是将企业内部的契约通过区块链的共识和历史数据外化到整个社会。</a:t>
            </a:r>
            <a:endParaRPr lang="zh-CN" altLang="en-US" dirty="0"/>
          </a:p>
        </p:txBody>
      </p:sp>
    </p:spTree>
    <p:extLst>
      <p:ext uri="{BB962C8B-B14F-4D97-AF65-F5344CB8AC3E}">
        <p14:creationId xmlns:p14="http://schemas.microsoft.com/office/powerpoint/2010/main" val="17920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6529" t="28866" r="13471" b="37594"/>
          <a:stretch/>
        </p:blipFill>
        <p:spPr>
          <a:xfrm>
            <a:off x="424206" y="1338605"/>
            <a:ext cx="10583056" cy="3327663"/>
          </a:xfrm>
          <a:prstGeom prst="rect">
            <a:avLst/>
          </a:prstGeom>
        </p:spPr>
      </p:pic>
    </p:spTree>
    <p:extLst>
      <p:ext uri="{BB962C8B-B14F-4D97-AF65-F5344CB8AC3E}">
        <p14:creationId xmlns:p14="http://schemas.microsoft.com/office/powerpoint/2010/main" val="261286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3139126" y="424206"/>
            <a:ext cx="1753386" cy="11500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契约合同</a:t>
            </a:r>
            <a:endParaRPr lang="zh-CN" altLang="en-US" dirty="0"/>
          </a:p>
        </p:txBody>
      </p:sp>
      <p:sp>
        <p:nvSpPr>
          <p:cNvPr id="5" name="加号 4"/>
          <p:cNvSpPr/>
          <p:nvPr/>
        </p:nvSpPr>
        <p:spPr>
          <a:xfrm>
            <a:off x="5335571" y="688157"/>
            <a:ext cx="659877" cy="622169"/>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6138421" y="424206"/>
            <a:ext cx="1753386" cy="11500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抵押币</a:t>
            </a:r>
            <a:endParaRPr lang="zh-CN" altLang="en-US" dirty="0"/>
          </a:p>
        </p:txBody>
      </p:sp>
      <p:sp>
        <p:nvSpPr>
          <p:cNvPr id="7" name="下箭头 6"/>
          <p:cNvSpPr/>
          <p:nvPr/>
        </p:nvSpPr>
        <p:spPr>
          <a:xfrm>
            <a:off x="5222450" y="1904216"/>
            <a:ext cx="772998" cy="659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886120" y="2564092"/>
            <a:ext cx="1753386" cy="11500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t>协作方</a:t>
            </a:r>
            <a:endParaRPr lang="zh-CN" altLang="en-US" dirty="0"/>
          </a:p>
        </p:txBody>
      </p:sp>
      <p:sp>
        <p:nvSpPr>
          <p:cNvPr id="9" name="圆角矩形 8"/>
          <p:cNvSpPr/>
          <p:nvPr/>
        </p:nvSpPr>
        <p:spPr>
          <a:xfrm>
            <a:off x="762786" y="424206"/>
            <a:ext cx="1753386" cy="11500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需求方</a:t>
            </a:r>
          </a:p>
        </p:txBody>
      </p:sp>
      <p:sp>
        <p:nvSpPr>
          <p:cNvPr id="10" name="圆角矩形 9"/>
          <p:cNvSpPr/>
          <p:nvPr/>
        </p:nvSpPr>
        <p:spPr>
          <a:xfrm>
            <a:off x="4732256" y="2582947"/>
            <a:ext cx="1753386" cy="11500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完成任务，</a:t>
            </a:r>
            <a:r>
              <a:rPr lang="en-US" altLang="zh-CN" dirty="0" smtClean="0"/>
              <a:t>hash</a:t>
            </a:r>
            <a:r>
              <a:rPr lang="zh-CN" altLang="en-US" dirty="0" smtClean="0"/>
              <a:t>上传</a:t>
            </a:r>
            <a:endParaRPr lang="zh-CN" altLang="en-US" dirty="0"/>
          </a:p>
        </p:txBody>
      </p:sp>
      <p:sp>
        <p:nvSpPr>
          <p:cNvPr id="11" name="圆角矩形 10"/>
          <p:cNvSpPr/>
          <p:nvPr/>
        </p:nvSpPr>
        <p:spPr>
          <a:xfrm>
            <a:off x="871981" y="4281340"/>
            <a:ext cx="1753386" cy="11500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需求方</a:t>
            </a:r>
          </a:p>
        </p:txBody>
      </p:sp>
      <p:sp>
        <p:nvSpPr>
          <p:cNvPr id="12" name="下箭头 11"/>
          <p:cNvSpPr/>
          <p:nvPr/>
        </p:nvSpPr>
        <p:spPr>
          <a:xfrm>
            <a:off x="5222450" y="3751872"/>
            <a:ext cx="772998" cy="659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4015819" y="4430607"/>
            <a:ext cx="3314306" cy="11500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确认接收，放行</a:t>
            </a:r>
            <a:endParaRPr lang="en-US" altLang="zh-CN" dirty="0" smtClean="0"/>
          </a:p>
        </p:txBody>
      </p:sp>
    </p:spTree>
    <p:extLst>
      <p:ext uri="{BB962C8B-B14F-4D97-AF65-F5344CB8AC3E}">
        <p14:creationId xmlns:p14="http://schemas.microsoft.com/office/powerpoint/2010/main" val="3262184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1178350" y="1338607"/>
            <a:ext cx="1753386" cy="11500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smtClean="0"/>
              <a:t>协作方</a:t>
            </a:r>
            <a:endParaRPr lang="zh-CN" altLang="en-US" dirty="0"/>
          </a:p>
        </p:txBody>
      </p:sp>
      <p:sp>
        <p:nvSpPr>
          <p:cNvPr id="10" name="圆角矩形 9"/>
          <p:cNvSpPr/>
          <p:nvPr/>
        </p:nvSpPr>
        <p:spPr>
          <a:xfrm>
            <a:off x="5024486" y="1357462"/>
            <a:ext cx="1753386" cy="11500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出现问题</a:t>
            </a:r>
            <a:endParaRPr lang="zh-CN" altLang="en-US" dirty="0"/>
          </a:p>
        </p:txBody>
      </p:sp>
      <p:sp>
        <p:nvSpPr>
          <p:cNvPr id="11" name="圆角矩形 10"/>
          <p:cNvSpPr/>
          <p:nvPr/>
        </p:nvSpPr>
        <p:spPr>
          <a:xfrm>
            <a:off x="1164211" y="3055855"/>
            <a:ext cx="1753386" cy="11500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第三</a:t>
            </a:r>
            <a:r>
              <a:rPr lang="zh-CN" altLang="en-US" dirty="0" smtClean="0"/>
              <a:t>方仲裁机构</a:t>
            </a:r>
            <a:endParaRPr lang="zh-CN" altLang="en-US" dirty="0"/>
          </a:p>
        </p:txBody>
      </p:sp>
      <p:sp>
        <p:nvSpPr>
          <p:cNvPr id="12" name="下箭头 11"/>
          <p:cNvSpPr/>
          <p:nvPr/>
        </p:nvSpPr>
        <p:spPr>
          <a:xfrm>
            <a:off x="5514680" y="2526387"/>
            <a:ext cx="772998" cy="6598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5024486" y="3205118"/>
            <a:ext cx="1847654" cy="115007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审计仲裁</a:t>
            </a:r>
            <a:endParaRPr lang="en-US" altLang="zh-CN" dirty="0" smtClean="0"/>
          </a:p>
        </p:txBody>
      </p:sp>
      <p:sp>
        <p:nvSpPr>
          <p:cNvPr id="14" name="圆角矩形 13"/>
          <p:cNvSpPr/>
          <p:nvPr/>
        </p:nvSpPr>
        <p:spPr>
          <a:xfrm>
            <a:off x="9285402" y="3055855"/>
            <a:ext cx="1753386" cy="115007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t>第三</a:t>
            </a:r>
            <a:r>
              <a:rPr lang="zh-CN" altLang="en-US" dirty="0" smtClean="0"/>
              <a:t>方仲裁机构</a:t>
            </a:r>
            <a:endParaRPr lang="zh-CN" altLang="en-US" dirty="0"/>
          </a:p>
        </p:txBody>
      </p:sp>
      <p:cxnSp>
        <p:nvCxnSpPr>
          <p:cNvPr id="3" name="直接箭头连接符 2"/>
          <p:cNvCxnSpPr/>
          <p:nvPr/>
        </p:nvCxnSpPr>
        <p:spPr>
          <a:xfrm>
            <a:off x="3337088" y="3630890"/>
            <a:ext cx="1442301" cy="149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176941" y="3547620"/>
            <a:ext cx="2108461" cy="307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49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技术路线</a:t>
            </a:r>
            <a:endParaRPr lang="zh-CN" altLang="en-US" dirty="0"/>
          </a:p>
        </p:txBody>
      </p:sp>
      <p:sp>
        <p:nvSpPr>
          <p:cNvPr id="3" name="内容占位符 2"/>
          <p:cNvSpPr>
            <a:spLocks noGrp="1"/>
          </p:cNvSpPr>
          <p:nvPr>
            <p:ph idx="1"/>
          </p:nvPr>
        </p:nvSpPr>
        <p:spPr/>
        <p:txBody>
          <a:bodyPr/>
          <a:lstStyle/>
          <a:p>
            <a:r>
              <a:rPr lang="zh-CN" altLang="en-US" dirty="0" smtClean="0"/>
              <a:t>基础契约结构网络</a:t>
            </a:r>
            <a:endParaRPr lang="en-US" altLang="zh-CN" dirty="0" smtClean="0"/>
          </a:p>
          <a:p>
            <a:r>
              <a:rPr lang="zh-CN" altLang="en-US" dirty="0" smtClean="0"/>
              <a:t>仲裁挖矿奖励</a:t>
            </a:r>
            <a:endParaRPr lang="en-US" altLang="zh-CN" dirty="0" smtClean="0"/>
          </a:p>
          <a:p>
            <a:r>
              <a:rPr lang="zh-CN" altLang="en-US" dirty="0" smtClean="0"/>
              <a:t>契约信任系统</a:t>
            </a:r>
            <a:endParaRPr lang="zh-CN" altLang="en-US" dirty="0"/>
          </a:p>
        </p:txBody>
      </p:sp>
    </p:spTree>
    <p:extLst>
      <p:ext uri="{BB962C8B-B14F-4D97-AF65-F5344CB8AC3E}">
        <p14:creationId xmlns:p14="http://schemas.microsoft.com/office/powerpoint/2010/main" val="39826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60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4800" dirty="0" smtClean="0"/>
              <a:t>为什么有的企业能发展成巨无霸？</a:t>
            </a:r>
            <a:endParaRPr lang="en-US" altLang="zh-CN" sz="4800" dirty="0" smtClean="0"/>
          </a:p>
        </p:txBody>
      </p:sp>
      <p:sp>
        <p:nvSpPr>
          <p:cNvPr id="5" name="副标题 4"/>
          <p:cNvSpPr>
            <a:spLocks noGrp="1"/>
          </p:cNvSpPr>
          <p:nvPr>
            <p:ph type="subTitle" idx="1"/>
          </p:nvPr>
        </p:nvSpPr>
        <p:spPr/>
        <p:txBody>
          <a:bodyPr/>
          <a:lstStyle/>
          <a:p>
            <a:r>
              <a:rPr lang="zh-CN" altLang="en-US" dirty="0" smtClean="0"/>
              <a:t>像沃尔玛，像苹果，亚马逊</a:t>
            </a:r>
            <a:endParaRPr lang="zh-CN" altLang="en-US" dirty="0"/>
          </a:p>
        </p:txBody>
      </p:sp>
    </p:spTree>
    <p:extLst>
      <p:ext uri="{BB962C8B-B14F-4D97-AF65-F5344CB8AC3E}">
        <p14:creationId xmlns:p14="http://schemas.microsoft.com/office/powerpoint/2010/main" val="2787835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zh-CN" altLang="en-US" sz="4800" dirty="0" smtClean="0"/>
              <a:t>而有的企业却一直以个体户为主</a:t>
            </a:r>
            <a:r>
              <a:rPr lang="en-US" altLang="zh-CN" sz="4800" dirty="0" smtClean="0"/>
              <a:t>?</a:t>
            </a:r>
          </a:p>
        </p:txBody>
      </p:sp>
      <p:sp>
        <p:nvSpPr>
          <p:cNvPr id="5" name="副标题 4"/>
          <p:cNvSpPr>
            <a:spLocks noGrp="1"/>
          </p:cNvSpPr>
          <p:nvPr>
            <p:ph type="subTitle" idx="1"/>
          </p:nvPr>
        </p:nvSpPr>
        <p:spPr/>
        <p:txBody>
          <a:bodyPr/>
          <a:lstStyle/>
          <a:p>
            <a:r>
              <a:rPr lang="zh-CN" altLang="en-US" dirty="0"/>
              <a:t>像街边摊，像楼房漏水</a:t>
            </a:r>
          </a:p>
        </p:txBody>
      </p:sp>
    </p:spTree>
    <p:extLst>
      <p:ext uri="{BB962C8B-B14F-4D97-AF65-F5344CB8AC3E}">
        <p14:creationId xmlns:p14="http://schemas.microsoft.com/office/powerpoint/2010/main" val="267507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1122362"/>
            <a:ext cx="9144000" cy="3652837"/>
          </a:xfrm>
        </p:spPr>
        <p:txBody>
          <a:bodyPr>
            <a:normAutofit/>
          </a:bodyPr>
          <a:lstStyle/>
          <a:p>
            <a:r>
              <a:rPr lang="zh-CN" altLang="en-US" sz="4800" dirty="0" smtClean="0"/>
              <a:t>前苏联把整个国家纳入计划经济？</a:t>
            </a:r>
            <a:r>
              <a:rPr lang="en-US" altLang="zh-CN" sz="4800" dirty="0" smtClean="0"/>
              <a:t/>
            </a:r>
            <a:br>
              <a:rPr lang="en-US" altLang="zh-CN" sz="4800" dirty="0" smtClean="0"/>
            </a:br>
            <a:r>
              <a:rPr lang="zh-CN" altLang="en-US" sz="4800" dirty="0" smtClean="0"/>
              <a:t>最终却问题不断，导致解体？</a:t>
            </a:r>
            <a:r>
              <a:rPr lang="en-US" altLang="zh-CN" sz="4800" dirty="0" smtClean="0"/>
              <a:t/>
            </a:r>
            <a:br>
              <a:rPr lang="en-US" altLang="zh-CN" sz="4800" dirty="0" smtClean="0"/>
            </a:br>
            <a:r>
              <a:rPr lang="en-US" altLang="zh-CN" sz="4800" dirty="0" smtClean="0"/>
              <a:t/>
            </a:r>
            <a:br>
              <a:rPr lang="en-US" altLang="zh-CN" sz="4800" dirty="0" smtClean="0"/>
            </a:br>
            <a:r>
              <a:rPr lang="zh-CN" altLang="en-US" sz="4800" dirty="0"/>
              <a:t>同样</a:t>
            </a:r>
            <a:r>
              <a:rPr lang="zh-CN" altLang="en-US" sz="4800" dirty="0" smtClean="0"/>
              <a:t>公司中有的员工经常摸鱼划水，老板却不会开出他。</a:t>
            </a:r>
            <a:endParaRPr lang="en-US" altLang="zh-CN" sz="4800" dirty="0" smtClean="0"/>
          </a:p>
        </p:txBody>
      </p:sp>
    </p:spTree>
    <p:extLst>
      <p:ext uri="{BB962C8B-B14F-4D97-AF65-F5344CB8AC3E}">
        <p14:creationId xmlns:p14="http://schemas.microsoft.com/office/powerpoint/2010/main" val="42081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企业的边界在哪里？</a:t>
            </a:r>
            <a:endParaRPr lang="zh-CN" altLang="en-US" dirty="0"/>
          </a:p>
        </p:txBody>
      </p:sp>
      <p:sp>
        <p:nvSpPr>
          <p:cNvPr id="5" name="副标题 4"/>
          <p:cNvSpPr>
            <a:spLocks noGrp="1"/>
          </p:cNvSpPr>
          <p:nvPr>
            <p:ph type="subTitle" idx="1"/>
          </p:nvPr>
        </p:nvSpPr>
        <p:spPr/>
        <p:txBody>
          <a:bodyPr/>
          <a:lstStyle/>
          <a:p>
            <a:r>
              <a:rPr lang="en-US" altLang="zh-CN" dirty="0" smtClean="0"/>
              <a:t> </a:t>
            </a:r>
            <a:endParaRPr lang="zh-CN" altLang="en-US" dirty="0"/>
          </a:p>
        </p:txBody>
      </p:sp>
    </p:spTree>
    <p:extLst>
      <p:ext uri="{BB962C8B-B14F-4D97-AF65-F5344CB8AC3E}">
        <p14:creationId xmlns:p14="http://schemas.microsoft.com/office/powerpoint/2010/main" val="209366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853287" y="1150069"/>
            <a:ext cx="4034672" cy="9521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546050" y="985098"/>
            <a:ext cx="4034672" cy="9521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t="28360" b="18730"/>
          <a:stretch/>
        </p:blipFill>
        <p:spPr>
          <a:xfrm>
            <a:off x="1524000" y="1944914"/>
            <a:ext cx="9144000" cy="3628572"/>
          </a:xfrm>
          <a:prstGeom prst="rect">
            <a:avLst/>
          </a:prstGeom>
        </p:spPr>
      </p:pic>
    </p:spTree>
    <p:extLst>
      <p:ext uri="{BB962C8B-B14F-4D97-AF65-F5344CB8AC3E}">
        <p14:creationId xmlns:p14="http://schemas.microsoft.com/office/powerpoint/2010/main" val="318712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3213" t="61283" r="19364" b="6964"/>
          <a:stretch/>
        </p:blipFill>
        <p:spPr>
          <a:xfrm>
            <a:off x="1310325" y="1894786"/>
            <a:ext cx="10052318" cy="3091993"/>
          </a:xfrm>
          <a:prstGeom prst="rect">
            <a:avLst/>
          </a:prstGeom>
        </p:spPr>
      </p:pic>
      <p:sp>
        <p:nvSpPr>
          <p:cNvPr id="6" name="矩形 5"/>
          <p:cNvSpPr/>
          <p:nvPr/>
        </p:nvSpPr>
        <p:spPr>
          <a:xfrm>
            <a:off x="6853287" y="1150069"/>
            <a:ext cx="4034672" cy="9521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546050" y="985098"/>
            <a:ext cx="4034672" cy="95210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03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74172" y="333829"/>
            <a:ext cx="11292114" cy="5780314"/>
          </a:xfrm>
        </p:spPr>
        <p:txBody>
          <a:bodyPr>
            <a:normAutofit fontScale="90000"/>
          </a:bodyPr>
          <a:lstStyle/>
          <a:p>
            <a:r>
              <a:rPr lang="zh-CN" altLang="en-US" dirty="0" smtClean="0"/>
              <a:t>在企业的边界区域：</a:t>
            </a:r>
            <a:r>
              <a:rPr lang="en-US" altLang="zh-CN" dirty="0" smtClean="0"/>
              <a:t/>
            </a:r>
            <a:br>
              <a:rPr lang="en-US" altLang="zh-CN" dirty="0" smtClean="0"/>
            </a:br>
            <a:r>
              <a:rPr lang="zh-CN" altLang="en-US" dirty="0" smtClean="0"/>
              <a:t>成本严重浪费在交易费用上。</a:t>
            </a:r>
            <a:r>
              <a:rPr lang="en-US" altLang="zh-CN" dirty="0" smtClean="0"/>
              <a:t/>
            </a:r>
            <a:br>
              <a:rPr lang="en-US" altLang="zh-CN" dirty="0" smtClean="0"/>
            </a:br>
            <a:r>
              <a:rPr lang="zh-CN" altLang="en-US" sz="3600" dirty="0" smtClean="0"/>
              <a:t>这些交易成本被中介，销售，掮客等赚取。</a:t>
            </a:r>
            <a:r>
              <a:rPr lang="en-US" altLang="zh-CN" dirty="0" smtClean="0"/>
              <a:t/>
            </a:r>
            <a:br>
              <a:rPr lang="en-US" altLang="zh-CN" dirty="0" smtClean="0"/>
            </a:br>
            <a:r>
              <a:rPr lang="zh-CN" altLang="en-US" dirty="0" smtClean="0"/>
              <a:t>完全市场中是依靠价格机制撮合买卖双方。</a:t>
            </a:r>
            <a:r>
              <a:rPr lang="en-US" altLang="zh-CN" dirty="0" smtClean="0"/>
              <a:t/>
            </a:r>
            <a:br>
              <a:rPr lang="en-US" altLang="zh-CN" dirty="0" smtClean="0"/>
            </a:br>
            <a:r>
              <a:rPr lang="zh-CN" altLang="en-US" dirty="0" smtClean="0"/>
              <a:t>而企业的存在有利于达成长期契约。从而减少</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45616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e the source image"/>
          <p:cNvPicPr>
            <a:picLocks noChangeAspect="1" noChangeArrowheads="1"/>
          </p:cNvPicPr>
          <p:nvPr/>
        </p:nvPicPr>
        <p:blipFill rotWithShape="1">
          <a:blip r:embed="rId2">
            <a:extLst>
              <a:ext uri="{28A0092B-C50C-407E-A947-70E740481C1C}">
                <a14:useLocalDpi xmlns:a14="http://schemas.microsoft.com/office/drawing/2010/main" val="0"/>
              </a:ext>
            </a:extLst>
          </a:blip>
          <a:srcRect b="21057"/>
          <a:stretch/>
        </p:blipFill>
        <p:spPr bwMode="auto">
          <a:xfrm>
            <a:off x="6421188" y="3135085"/>
            <a:ext cx="5515730" cy="326571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422399" y="1935388"/>
            <a:ext cx="9777035" cy="769441"/>
          </a:xfrm>
          <a:prstGeom prst="rect">
            <a:avLst/>
          </a:prstGeom>
          <a:noFill/>
        </p:spPr>
        <p:txBody>
          <a:bodyPr wrap="none" rtlCol="0">
            <a:spAutoFit/>
          </a:bodyPr>
          <a:lstStyle/>
          <a:p>
            <a:r>
              <a:rPr lang="zh-CN" altLang="en-US" sz="4400" dirty="0" smtClean="0">
                <a:latin typeface="微软雅黑 Light" panose="020B0502040204020203" pitchFamily="34" charset="-122"/>
                <a:ea typeface="微软雅黑 Light" panose="020B0502040204020203" pitchFamily="34" charset="-122"/>
              </a:rPr>
              <a:t>企业的存在，可以降低资源配置的成本</a:t>
            </a:r>
            <a:endParaRPr lang="zh-CN" altLang="en-US" sz="44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67528826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195</Words>
  <Application>Microsoft Office PowerPoint</Application>
  <PresentationFormat>宽屏</PresentationFormat>
  <Paragraphs>33</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等线</vt:lpstr>
      <vt:lpstr>等线 Light</vt:lpstr>
      <vt:lpstr>微软雅黑 Light</vt:lpstr>
      <vt:lpstr>Arial</vt:lpstr>
      <vt:lpstr>Office 主题​​</vt:lpstr>
      <vt:lpstr>契约链</vt:lpstr>
      <vt:lpstr>为什么有的企业能发展成巨无霸？</vt:lpstr>
      <vt:lpstr>而有的企业却一直以个体户为主?</vt:lpstr>
      <vt:lpstr>前苏联把整个国家纳入计划经济？ 最终却问题不断，导致解体？  同样公司中有的员工经常摸鱼划水，老板却不会开出他。</vt:lpstr>
      <vt:lpstr>企业的边界在哪里？</vt:lpstr>
      <vt:lpstr>PowerPoint 演示文稿</vt:lpstr>
      <vt:lpstr>PowerPoint 演示文稿</vt:lpstr>
      <vt:lpstr>在企业的边界区域： 成本严重浪费在交易费用上。 这些交易成本被中介，销售，掮客等赚取。 完全市场中是依靠价格机制撮合买卖双方。 而企业的存在有利于达成长期契约。从而减少 </vt:lpstr>
      <vt:lpstr>PowerPoint 演示文稿</vt:lpstr>
      <vt:lpstr>PowerPoint 演示文稿</vt:lpstr>
      <vt:lpstr>而如果公开市场中的价格非常低，企业就会变得非常小。</vt:lpstr>
      <vt:lpstr>PowerPoint 演示文稿</vt:lpstr>
      <vt:lpstr>PowerPoint 演示文稿</vt:lpstr>
      <vt:lpstr>PowerPoint 演示文稿</vt:lpstr>
      <vt:lpstr>PowerPoint 演示文稿</vt:lpstr>
      <vt:lpstr>技术路线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契约链</dc:title>
  <dc:creator>三 川</dc:creator>
  <cp:lastModifiedBy>三 川</cp:lastModifiedBy>
  <cp:revision>71</cp:revision>
  <dcterms:created xsi:type="dcterms:W3CDTF">2021-06-28T11:21:59Z</dcterms:created>
  <dcterms:modified xsi:type="dcterms:W3CDTF">2021-07-05T03:15:48Z</dcterms:modified>
</cp:coreProperties>
</file>