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31" r:id="rId5"/>
    <p:sldId id="309" r:id="rId6"/>
    <p:sldId id="314" r:id="rId7"/>
    <p:sldId id="313" r:id="rId8"/>
    <p:sldId id="332" r:id="rId9"/>
    <p:sldId id="363" r:id="rId10"/>
    <p:sldId id="311" r:id="rId11"/>
    <p:sldId id="318" r:id="rId12"/>
    <p:sldId id="308" r:id="rId13"/>
    <p:sldId id="354" r:id="rId14"/>
    <p:sldId id="353" r:id="rId15"/>
    <p:sldId id="355" r:id="rId16"/>
    <p:sldId id="356" r:id="rId17"/>
    <p:sldId id="357" r:id="rId18"/>
    <p:sldId id="358" r:id="rId19"/>
    <p:sldId id="359" r:id="rId20"/>
    <p:sldId id="360" r:id="rId21"/>
    <p:sldId id="362" r:id="rId22"/>
    <p:sldId id="365" r:id="rId23"/>
    <p:sldId id="29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varScale="1">
        <p:scale>
          <a:sx n="115" d="100"/>
          <a:sy n="115" d="100"/>
        </p:scale>
        <p:origin x="1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92500" lnSpcReduction="1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9</a:t>
            </a:r>
            <a:r>
              <a:rPr lang="zh-CN" altLang="en-US" sz="2800" dirty="0" smtClean="0">
                <a:latin typeface="微软雅黑" panose="020B0503020204020204" pitchFamily="34" charset="-122"/>
                <a:ea typeface="微软雅黑" panose="020B0503020204020204" pitchFamily="34" charset="-122"/>
              </a:rPr>
              <a:t>月</a:t>
            </a:r>
            <a:r>
              <a:rPr lang="en-US" altLang="zh-CN" sz="2800" dirty="0" smtClean="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演化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鹰</a:t>
            </a:r>
            <a:r>
              <a:rPr lang="zh-CN" altLang="en-US" dirty="0">
                <a:latin typeface="微软雅黑" panose="020B0503020204020204" pitchFamily="34" charset="-122"/>
                <a:ea typeface="微软雅黑" panose="020B0503020204020204" pitchFamily="34" charset="-122"/>
              </a:rPr>
              <a:t>鸽博弈</a:t>
            </a:r>
            <a:endParaRPr lang="zh-CN" altLang="en-US" dirty="0">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3619500" y="2619296"/>
            <a:ext cx="4953000" cy="2190750"/>
          </a:xfrm>
          <a:prstGeom prst="rect">
            <a:avLst/>
          </a:prstGeom>
          <a:noFill/>
          <a:ln w="9525">
            <a:noFill/>
          </a:ln>
        </p:spPr>
      </p:pic>
      <p:sp>
        <p:nvSpPr>
          <p:cNvPr id="4" name="文本框 3"/>
          <p:cNvSpPr txBox="1"/>
          <p:nvPr/>
        </p:nvSpPr>
        <p:spPr>
          <a:xfrm>
            <a:off x="1020445" y="5276215"/>
            <a:ext cx="10227310" cy="368300"/>
          </a:xfrm>
          <a:prstGeom prst="rect">
            <a:avLst/>
          </a:prstGeom>
          <a:noFill/>
        </p:spPr>
        <p:txBody>
          <a:bodyPr wrap="square" rtlCol="0">
            <a:spAutoFit/>
          </a:bodyPr>
          <a:lstStyle/>
          <a:p>
            <a:r>
              <a:rPr lang="zh-CN" altLang="en-US"/>
              <a:t>鹰之间的战斗十分惨烈，所以</a:t>
            </a:r>
            <a:r>
              <a:rPr lang="en-US" altLang="zh-CN"/>
              <a:t>C&gt;V</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假设V = 6， C = 18：</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020445" y="5276215"/>
            <a:ext cx="10227310" cy="368300"/>
          </a:xfrm>
          <a:prstGeom prst="rect">
            <a:avLst/>
          </a:prstGeom>
          <a:noFill/>
        </p:spPr>
        <p:txBody>
          <a:bodyPr wrap="square" rtlCol="0">
            <a:spAutoFit/>
          </a:bodyPr>
          <a:lstStyle/>
          <a:p>
            <a:r>
              <a:t>结局应该是鹰和鸽各占一定的比例。</a:t>
            </a:r>
          </a:p>
        </p:txBody>
      </p:sp>
      <p:pic>
        <p:nvPicPr>
          <p:cNvPr id="101" name="图片 100"/>
          <p:cNvPicPr/>
          <p:nvPr/>
        </p:nvPicPr>
        <p:blipFill>
          <a:blip r:embed="rId1"/>
          <a:stretch>
            <a:fillRect/>
          </a:stretch>
        </p:blipFill>
        <p:spPr>
          <a:xfrm>
            <a:off x="3606800" y="2802255"/>
            <a:ext cx="4857750" cy="21907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690688"/>
            <a:ext cx="10596245" cy="507831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不再</a:t>
            </a:r>
            <a:r>
              <a:rPr lang="zh-CN" altLang="en-US" dirty="0">
                <a:latin typeface="微软雅黑" panose="020B0503020204020204" pitchFamily="34" charset="-122"/>
                <a:ea typeface="微软雅黑" panose="020B0503020204020204" pitchFamily="34" charset="-122"/>
              </a:rPr>
              <a:t>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 1998-On </a:t>
            </a:r>
            <a:r>
              <a:rPr lang="en-US" altLang="zh-CN" dirty="0">
                <a:latin typeface="微软雅黑" panose="020B0503020204020204" pitchFamily="34" charset="-122"/>
                <a:ea typeface="微软雅黑" panose="020B0503020204020204" pitchFamily="34" charset="-122"/>
              </a:rPr>
              <a:t>economic applications of evolutionary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 P2P </a:t>
            </a:r>
            <a:r>
              <a:rPr lang="en-US" altLang="zh-CN" dirty="0">
                <a:latin typeface="微软雅黑" panose="020B0503020204020204" pitchFamily="34" charset="-122"/>
                <a:ea typeface="微软雅黑" panose="020B0503020204020204" pitchFamily="34" charset="-122"/>
              </a:rPr>
              <a:t>Incentive Model On Evolutionary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Building and Environment-2020-Evolutionary game theory analysis for understanding the decision-making mechanisms of governments and developers on green building </a:t>
            </a:r>
            <a:r>
              <a:rPr lang="en-US" altLang="zh-CN" dirty="0" smtClean="0">
                <a:latin typeface="微软雅黑" panose="020B0503020204020204" pitchFamily="34" charset="-122"/>
                <a:ea typeface="微软雅黑" panose="020B0503020204020204" pitchFamily="34" charset="-122"/>
              </a:rPr>
              <a:t>incentives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Journal of Network and Computer </a:t>
            </a:r>
            <a:r>
              <a:rPr lang="en-US" altLang="zh-CN" dirty="0">
                <a:latin typeface="微软雅黑" panose="020B0503020204020204" pitchFamily="34" charset="-122"/>
                <a:ea typeface="微软雅黑" panose="020B0503020204020204" pitchFamily="34" charset="-122"/>
              </a:rPr>
              <a:t>Applications- 2014-</a:t>
            </a:r>
            <a:r>
              <a:rPr lang="en-US" altLang="zh-CN" dirty="0">
                <a:latin typeface="微软雅黑" panose="020B0503020204020204" pitchFamily="34" charset="-122"/>
                <a:ea typeface="微软雅黑" panose="020B0503020204020204" pitchFamily="34" charset="-122"/>
              </a:rPr>
              <a:t>Incentive mechanism for P2P file sharing based on social network and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arXiv-2014-</a:t>
            </a:r>
            <a:r>
              <a:rPr lang="en-US" altLang="zh-CN" dirty="0">
                <a:latin typeface="微软雅黑" panose="020B0503020204020204" pitchFamily="34" charset="-122"/>
                <a:ea typeface="微软雅黑" panose="020B0503020204020204" pitchFamily="34" charset="-122"/>
              </a:rPr>
              <a:t>Aggregating </a:t>
            </a:r>
            <a:r>
              <a:rPr lang="en-US" altLang="zh-CN" dirty="0">
                <a:latin typeface="微软雅黑" panose="020B0503020204020204" pitchFamily="34" charset="-122"/>
                <a:ea typeface="微软雅黑" panose="020B0503020204020204" pitchFamily="34" charset="-122"/>
              </a:rPr>
              <a:t>partial rankings with applications to peer grading in massive online open </a:t>
            </a:r>
            <a:r>
              <a:rPr lang="en-US" altLang="zh-CN" dirty="0">
                <a:latin typeface="微软雅黑" panose="020B0503020204020204" pitchFamily="34" charset="-122"/>
                <a:ea typeface="微软雅黑" panose="020B0503020204020204" pitchFamily="34" charset="-122"/>
              </a:rPr>
              <a:t>courses</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 arXiv-2019-Evaluating Reputation Management Schemes of Internet of </a:t>
            </a:r>
            <a:r>
              <a:rPr lang="en-US" altLang="zh-CN" dirty="0" smtClean="0">
                <a:latin typeface="微软雅黑" panose="020B0503020204020204" pitchFamily="34" charset="-122"/>
                <a:ea typeface="微软雅黑" panose="020B0503020204020204" pitchFamily="34" charset="-122"/>
              </a:rPr>
              <a:t>Vehicles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7. </a:t>
            </a:r>
            <a:r>
              <a:rPr lang="zh-CN" altLang="en-US" dirty="0" smtClean="0">
                <a:latin typeface="微软雅黑" panose="020B0503020204020204" pitchFamily="34" charset="-122"/>
                <a:ea typeface="微软雅黑" panose="020B0503020204020204" pitchFamily="34" charset="-122"/>
              </a:rPr>
              <a:t>运筹与管理</a:t>
            </a:r>
            <a:r>
              <a:rPr lang="en-US" altLang="zh-CN" dirty="0" smtClean="0">
                <a:latin typeface="微软雅黑" panose="020B0503020204020204" pitchFamily="34" charset="-122"/>
                <a:ea typeface="微软雅黑" panose="020B0503020204020204" pitchFamily="34" charset="-122"/>
              </a:rPr>
              <a:t>-2021-</a:t>
            </a:r>
            <a:r>
              <a:rPr lang="zh-CN" altLang="en-US" dirty="0" smtClean="0">
                <a:latin typeface="微软雅黑" panose="020B0503020204020204" pitchFamily="34" charset="-122"/>
                <a:ea typeface="微软雅黑" panose="020B0503020204020204" pitchFamily="34" charset="-122"/>
              </a:rPr>
              <a:t>基于</a:t>
            </a:r>
            <a:r>
              <a:rPr lang="zh-CN" altLang="en-US" dirty="0">
                <a:latin typeface="微软雅黑" panose="020B0503020204020204" pitchFamily="34" charset="-122"/>
                <a:ea typeface="微软雅黑" panose="020B0503020204020204" pitchFamily="34" charset="-122"/>
              </a:rPr>
              <a:t>演化博弈论的环卫自律组织激励机制</a:t>
            </a:r>
            <a:r>
              <a:rPr lang="zh-CN" altLang="en-US" dirty="0" smtClean="0">
                <a:latin typeface="微软雅黑" panose="020B0503020204020204" pitchFamily="34" charset="-122"/>
                <a:ea typeface="微软雅黑" panose="020B0503020204020204" pitchFamily="34" charset="-122"/>
              </a:rPr>
              <a:t>研究</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8. </a:t>
            </a:r>
            <a:r>
              <a:rPr lang="zh-CN" altLang="en-US" dirty="0" smtClean="0">
                <a:latin typeface="微软雅黑" panose="020B0503020204020204" pitchFamily="34" charset="-122"/>
                <a:ea typeface="微软雅黑" panose="020B0503020204020204" pitchFamily="34" charset="-122"/>
              </a:rPr>
              <a:t>管理学报</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用户会员选择与网络视频平台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竞争多阶段进化博弈</a:t>
            </a:r>
            <a:r>
              <a:rPr lang="zh-CN" altLang="en-US" dirty="0" smtClean="0">
                <a:latin typeface="微软雅黑" panose="020B0503020204020204" pitchFamily="34" charset="-122"/>
                <a:ea typeface="微软雅黑" panose="020B0503020204020204" pitchFamily="34" charset="-122"/>
              </a:rPr>
              <a:t>分析</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9. </a:t>
            </a:r>
            <a:r>
              <a:rPr lang="en-US" altLang="zh-CN" dirty="0">
                <a:latin typeface="微软雅黑" panose="020B0503020204020204" pitchFamily="34" charset="-122"/>
                <a:ea typeface="微软雅黑" panose="020B0503020204020204" pitchFamily="34" charset="-122"/>
              </a:rPr>
              <a:t>1978-</a:t>
            </a:r>
            <a:r>
              <a:rPr lang="en-US" altLang="zh-CN" dirty="0">
                <a:latin typeface="微软雅黑" panose="020B0503020204020204" pitchFamily="34" charset="-122"/>
                <a:ea typeface="微软雅黑" panose="020B0503020204020204" pitchFamily="34" charset="-122"/>
              </a:rPr>
              <a:t>Evolutionarily Stable Strategies and Game </a:t>
            </a:r>
            <a:r>
              <a:rPr lang="en-US" altLang="zh-CN" dirty="0" smtClean="0">
                <a:latin typeface="微软雅黑" panose="020B0503020204020204" pitchFamily="34" charset="-122"/>
                <a:ea typeface="微软雅黑" panose="020B0503020204020204" pitchFamily="34" charset="-122"/>
              </a:rPr>
              <a:t>Dynamics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10. </a:t>
            </a:r>
            <a:r>
              <a:rPr lang="en-US" altLang="zh-CN" dirty="0">
                <a:latin typeface="微软雅黑" panose="020B0503020204020204" pitchFamily="34" charset="-122"/>
                <a:ea typeface="微软雅黑" panose="020B0503020204020204" pitchFamily="34" charset="-122"/>
              </a:rPr>
              <a:t>Evolutionary Ecology </a:t>
            </a:r>
            <a:r>
              <a:rPr lang="en-US" altLang="zh-CN" dirty="0">
                <a:latin typeface="微软雅黑" panose="020B0503020204020204" pitchFamily="34" charset="-122"/>
                <a:ea typeface="微软雅黑" panose="020B0503020204020204" pitchFamily="34" charset="-122"/>
              </a:rPr>
              <a:t>Research-2009-Evolutionary </a:t>
            </a:r>
            <a:r>
              <a:rPr lang="en-US" altLang="zh-CN" dirty="0">
                <a:latin typeface="微软雅黑" panose="020B0503020204020204" pitchFamily="34" charset="-122"/>
                <a:ea typeface="微软雅黑" panose="020B0503020204020204" pitchFamily="34" charset="-122"/>
              </a:rPr>
              <a:t>game theory: ESS, convergence stability, and NIS</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37565" y="1869440"/>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8292465" y="255270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策略</a:t>
            </a:r>
            <a:endParaRPr lang="zh-CN" altLang="en-US"/>
          </a:p>
        </p:txBody>
      </p:sp>
      <p:sp>
        <p:nvSpPr>
          <p:cNvPr id="7" name="矩形 6"/>
          <p:cNvSpPr/>
          <p:nvPr/>
        </p:nvSpPr>
        <p:spPr>
          <a:xfrm>
            <a:off x="702945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上次收益最高的策略</a:t>
            </a:r>
            <a:endParaRPr lang="zh-CN" altLang="en-US" dirty="0"/>
          </a:p>
        </p:txBody>
      </p:sp>
      <p:sp>
        <p:nvSpPr>
          <p:cNvPr id="8" name="矩形 7"/>
          <p:cNvSpPr/>
          <p:nvPr/>
        </p:nvSpPr>
        <p:spPr>
          <a:xfrm>
            <a:off x="961517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原策略</a:t>
            </a:r>
            <a:endParaRPr lang="zh-CN" altLang="en-US" dirty="0"/>
          </a:p>
        </p:txBody>
      </p:sp>
      <p:cxnSp>
        <p:nvCxnSpPr>
          <p:cNvPr id="9" name="直接箭头连接符 8"/>
          <p:cNvCxnSpPr>
            <a:stCxn id="4" idx="2"/>
            <a:endCxn id="7" idx="0"/>
          </p:cNvCxnSpPr>
          <p:nvPr/>
        </p:nvCxnSpPr>
        <p:spPr>
          <a:xfrm flipH="1">
            <a:off x="7727315" y="3467100"/>
            <a:ext cx="126301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2"/>
            <a:endCxn id="8" idx="0"/>
          </p:cNvCxnSpPr>
          <p:nvPr/>
        </p:nvCxnSpPr>
        <p:spPr>
          <a:xfrm>
            <a:off x="8990330" y="3467100"/>
            <a:ext cx="132270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8484235" y="3905885"/>
            <a:ext cx="1130935" cy="368300"/>
          </a:xfrm>
          <a:prstGeom prst="rect">
            <a:avLst/>
          </a:prstGeom>
          <a:noFill/>
        </p:spPr>
        <p:txBody>
          <a:bodyPr wrap="square" rtlCol="0">
            <a:spAutoFit/>
          </a:bodyPr>
          <a:lstStyle/>
          <a:p>
            <a:r>
              <a:rPr lang="zh-CN" altLang="en-US" dirty="0"/>
              <a:t>下次策略</a:t>
            </a:r>
            <a:endParaRPr lang="zh-CN" altLang="en-US" dirty="0"/>
          </a:p>
        </p:txBody>
      </p:sp>
      <p:sp>
        <p:nvSpPr>
          <p:cNvPr id="3" name="文本框 2"/>
          <p:cNvSpPr txBox="1"/>
          <p:nvPr/>
        </p:nvSpPr>
        <p:spPr>
          <a:xfrm>
            <a:off x="837565" y="2743637"/>
            <a:ext cx="5852160" cy="369332"/>
          </a:xfrm>
          <a:prstGeom prst="rect">
            <a:avLst/>
          </a:prstGeom>
          <a:noFill/>
        </p:spPr>
        <p:txBody>
          <a:bodyPr wrap="square" rtlCol="0">
            <a:spAutoFit/>
          </a:bodyPr>
          <a:lstStyle/>
          <a:p>
            <a:r>
              <a:rPr lang="zh-CN" altLang="en-US" dirty="0" smtClean="0"/>
              <a:t>假设每轮迭代所有人数都将会发生变化</a:t>
            </a:r>
            <a:endParaRPr lang="zh-CN" altLang="en-US" dirty="0"/>
          </a:p>
        </p:txBody>
      </p:sp>
      <p:sp>
        <p:nvSpPr>
          <p:cNvPr id="6" name="文本框 5"/>
          <p:cNvSpPr txBox="1"/>
          <p:nvPr/>
        </p:nvSpPr>
        <p:spPr>
          <a:xfrm>
            <a:off x="837565" y="3358342"/>
            <a:ext cx="6132772" cy="368300"/>
          </a:xfrm>
          <a:prstGeom prst="rect">
            <a:avLst/>
          </a:prstGeom>
          <a:noFill/>
        </p:spPr>
        <p:txBody>
          <a:bodyPr wrap="square" rtlCol="0">
            <a:spAutoFit/>
          </a:bodyPr>
          <a:lstStyle/>
          <a:p>
            <a:r>
              <a:rPr lang="en-US" altLang="zh-CN" dirty="0"/>
              <a:t>Evolutionarily Stable Strategies and Game </a:t>
            </a:r>
            <a:r>
              <a:rPr lang="en-US" altLang="zh-CN" dirty="0" smtClean="0"/>
              <a:t>Dynamics-1978</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1932709" y="4233571"/>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932709" y="4233571"/>
                <a:ext cx="2385974" cy="276999"/>
              </a:xfrm>
              <a:prstGeom prst="rect">
                <a:avLst/>
              </a:prstGeom>
              <a:blipFill rotWithShape="1">
                <a:blip r:embed="rId1"/>
                <a:stretch>
                  <a:fillRect l="-17" t="-9" r="-1409" b="60"/>
                </a:stretch>
              </a:blipFill>
            </p:spPr>
            <p:txBody>
              <a:bodyPr/>
              <a:lstStyle/>
              <a:p>
                <a:r>
                  <a:rPr lang="zh-CN" altLang="en-US">
                    <a:noFill/>
                  </a:rPr>
                  <a:t> </a:t>
                </a:r>
              </a:p>
            </p:txBody>
          </p:sp>
        </mc:Fallback>
      </mc:AlternateContent>
      <p:sp>
        <p:nvSpPr>
          <p:cNvPr id="13" name="文本框 12"/>
          <p:cNvSpPr txBox="1"/>
          <p:nvPr/>
        </p:nvSpPr>
        <p:spPr>
          <a:xfrm>
            <a:off x="837565" y="4796444"/>
            <a:ext cx="5613111" cy="369332"/>
          </a:xfrm>
          <a:prstGeom prst="rect">
            <a:avLst/>
          </a:prstGeom>
          <a:noFill/>
        </p:spPr>
        <p:txBody>
          <a:bodyPr wrap="square" rtlCol="0">
            <a:spAutoFit/>
          </a:bodyPr>
          <a:lstStyle/>
          <a:p>
            <a:r>
              <a:rPr lang="zh-CN" altLang="en-US" dirty="0"/>
              <a:t>当</a:t>
            </a:r>
            <a:r>
              <a:rPr lang="zh-CN" altLang="en-US" dirty="0" smtClean="0"/>
              <a:t>变化率等于</a:t>
            </a:r>
            <a:r>
              <a:rPr lang="en-US" altLang="zh-CN" dirty="0" smtClean="0"/>
              <a:t>0</a:t>
            </a:r>
            <a:r>
              <a:rPr lang="zh-CN" altLang="en-US" dirty="0" smtClean="0"/>
              <a:t>时，可以求出稳定态</a:t>
            </a:r>
            <a:endParaRPr lang="zh-CN" altLang="en-US" dirty="0"/>
          </a:p>
        </p:txBody>
      </p:sp>
      <p:sp>
        <p:nvSpPr>
          <p:cNvPr id="14" name="文本框 13"/>
          <p:cNvSpPr txBox="1"/>
          <p:nvPr/>
        </p:nvSpPr>
        <p:spPr>
          <a:xfrm>
            <a:off x="837564" y="5956704"/>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9224" y="505514"/>
            <a:ext cx="11090564" cy="646331"/>
          </a:xfrm>
          <a:prstGeom prst="rect">
            <a:avLst/>
          </a:prstGeom>
          <a:noFill/>
        </p:spPr>
        <p:txBody>
          <a:bodyPr wrap="square" rtlCol="0">
            <a:spAutoFit/>
          </a:bodyPr>
          <a:lstStyle/>
          <a:p>
            <a:r>
              <a:rPr lang="en-US" altLang="zh-CN" dirty="0"/>
              <a:t>Building and </a:t>
            </a:r>
            <a:r>
              <a:rPr lang="en-US" altLang="zh-CN" dirty="0" smtClean="0"/>
              <a:t>Environment-2020-</a:t>
            </a:r>
            <a:r>
              <a:rPr lang="en-US" altLang="zh-CN" dirty="0"/>
              <a:t>Evolutionary game theory analysis for understanding the decision-making mechanisms of governments and developers on green building incentives</a:t>
            </a:r>
            <a:r>
              <a:rPr lang="en-US" altLang="zh-CN" dirty="0" smtClean="0"/>
              <a:t> </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9718" y="1829852"/>
            <a:ext cx="6195585" cy="15931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 y="4101009"/>
            <a:ext cx="4024205" cy="173832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809" y="4101009"/>
            <a:ext cx="3328560" cy="173880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055415" y="2626427"/>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8055415" y="2626427"/>
                <a:ext cx="2385974" cy="276999"/>
              </a:xfrm>
              <a:prstGeom prst="rect">
                <a:avLst/>
              </a:prstGeom>
              <a:blipFill rotWithShape="1">
                <a:blip r:embed="rId4"/>
                <a:stretch>
                  <a:fillRect l="-18" t="-24" r="-1407" b="74"/>
                </a:stretch>
              </a:blipFill>
            </p:spPr>
            <p:txBody>
              <a:bodyPr/>
              <a:lstStyle/>
              <a:p>
                <a:r>
                  <a:rPr lang="zh-CN" altLang="en-US">
                    <a:noFill/>
                  </a:rPr>
                  <a:t> </a:t>
                </a:r>
              </a:p>
            </p:txBody>
          </p:sp>
        </mc:Fallback>
      </mc:AlternateContent>
      <p:sp>
        <p:nvSpPr>
          <p:cNvPr id="10" name="矩形 9"/>
          <p:cNvSpPr/>
          <p:nvPr/>
        </p:nvSpPr>
        <p:spPr>
          <a:xfrm>
            <a:off x="8463572" y="1858547"/>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a:t>
            </a:r>
            <a:endParaRPr lang="zh-CN" altLang="en-US"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3369" y="4101009"/>
            <a:ext cx="5277191" cy="15056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公式推导</a:t>
            </a:r>
            <a:endParaRPr lang="en-US" altLang="zh-CN"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14873" y="3739863"/>
            <a:ext cx="6840160" cy="369332"/>
          </a:xfrm>
          <a:prstGeom prst="rect">
            <a:avLst/>
          </a:prstGeom>
          <a:noFill/>
        </p:spPr>
        <p:txBody>
          <a:bodyPr wrap="square" rtlCol="0">
            <a:spAutoFit/>
          </a:bodyPr>
          <a:lstStyle/>
          <a:p>
            <a:r>
              <a:rPr lang="zh-CN" altLang="en-US" dirty="0" smtClean="0"/>
              <a:t>当变化率等于</a:t>
            </a:r>
            <a:r>
              <a:rPr lang="en-US" altLang="zh-CN" dirty="0" smtClean="0"/>
              <a:t>0</a:t>
            </a:r>
            <a:r>
              <a:rPr lang="zh-CN" altLang="en-US" dirty="0" smtClean="0"/>
              <a:t>时，为稳定状态。</a:t>
            </a:r>
            <a:endParaRPr lang="zh-CN" altLang="en-US" dirty="0"/>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4872" y="1808809"/>
            <a:ext cx="6768193" cy="1931054"/>
          </a:xfrm>
          <a:prstGeom prst="rect">
            <a:avLst/>
          </a:prstGeom>
        </p:spPr>
      </p:pic>
      <p:sp>
        <p:nvSpPr>
          <p:cNvPr id="16" name="文本框 15"/>
          <p:cNvSpPr txBox="1"/>
          <p:nvPr/>
        </p:nvSpPr>
        <p:spPr>
          <a:xfrm>
            <a:off x="1214873" y="4430684"/>
            <a:ext cx="6042138" cy="369332"/>
          </a:xfrm>
          <a:prstGeom prst="rect">
            <a:avLst/>
          </a:prstGeom>
          <a:noFill/>
        </p:spPr>
        <p:txBody>
          <a:bodyPr wrap="square" rtlCol="0">
            <a:spAutoFit/>
          </a:bodyPr>
          <a:lstStyle/>
          <a:p>
            <a:r>
              <a:rPr lang="en-US" altLang="zh-CN" dirty="0"/>
              <a:t>(</a:t>
            </a:r>
            <a:r>
              <a:rPr lang="en-US" altLang="zh-CN" dirty="0" smtClean="0"/>
              <a:t>0, 0); (0, 1); (0, 1); (1, 1)</a:t>
            </a:r>
            <a:endParaRPr lang="zh-CN" altLang="en-US" dirty="0"/>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391" y="4430684"/>
            <a:ext cx="3876674" cy="19115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公式推导</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690688"/>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0406" y="2441445"/>
            <a:ext cx="1753987" cy="126439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328" y="2441445"/>
            <a:ext cx="2295698" cy="1327067"/>
          </a:xfrm>
          <a:prstGeom prst="rect">
            <a:avLst/>
          </a:prstGeom>
        </p:spPr>
      </p:pic>
      <p:sp>
        <p:nvSpPr>
          <p:cNvPr id="5" name="文本框 4"/>
          <p:cNvSpPr txBox="1"/>
          <p:nvPr/>
        </p:nvSpPr>
        <p:spPr>
          <a:xfrm>
            <a:off x="838200" y="3966303"/>
            <a:ext cx="9827029" cy="369332"/>
          </a:xfrm>
          <a:prstGeom prst="rect">
            <a:avLst/>
          </a:prstGeom>
          <a:noFill/>
        </p:spPr>
        <p:txBody>
          <a:bodyPr wrap="square" rtlCol="0">
            <a:spAutoFit/>
          </a:bodyPr>
          <a:lstStyle/>
          <a:p>
            <a:r>
              <a:rPr lang="zh-CN" altLang="en-US" dirty="0" smtClean="0"/>
              <a:t>如果</a:t>
            </a:r>
            <a:r>
              <a:rPr lang="en-US" altLang="zh-CN" dirty="0" err="1" smtClean="0"/>
              <a:t>Tr</a:t>
            </a:r>
            <a:r>
              <a:rPr lang="en-US" altLang="zh-CN" dirty="0" smtClean="0"/>
              <a:t>(J)&lt;0,Det(J)&gt;0</a:t>
            </a:r>
            <a:r>
              <a:rPr lang="zh-CN" altLang="en-US" dirty="0" smtClean="0"/>
              <a:t>，那么</a:t>
            </a:r>
            <a:r>
              <a:rPr lang="zh-CN" altLang="en-US" dirty="0"/>
              <a:t>对应的平衡点是稳定的，点是</a:t>
            </a:r>
            <a:r>
              <a:rPr lang="en-US" altLang="zh-CN" dirty="0"/>
              <a:t>ESS</a:t>
            </a:r>
            <a:r>
              <a:rPr lang="en-US" altLang="zh-CN" dirty="0" smtClean="0"/>
              <a:t>;</a:t>
            </a:r>
            <a:endParaRPr lang="en-US" altLang="zh-CN" dirty="0" smtClean="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103" y="4184305"/>
            <a:ext cx="4151174" cy="259399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432" y="1511628"/>
            <a:ext cx="4181303" cy="245467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75" y="5247774"/>
            <a:ext cx="6928027" cy="1103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200" y="1274098"/>
            <a:ext cx="3944020" cy="2630577"/>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5917" y="1244734"/>
            <a:ext cx="4327074" cy="26316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608" y="3876334"/>
            <a:ext cx="4008423" cy="26316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5917" y="3904675"/>
            <a:ext cx="4177716" cy="2631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运筹与管理</a:t>
            </a:r>
            <a:r>
              <a:rPr lang="en-US" altLang="zh-CN" dirty="0"/>
              <a:t>-2021-</a:t>
            </a:r>
            <a:r>
              <a:rPr lang="zh-CN" altLang="en-US" dirty="0"/>
              <a:t>基于演化博弈论的环卫自律组织激励机制研究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82103"/>
            <a:ext cx="6283036" cy="193409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11447"/>
            <a:ext cx="10058400" cy="8494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3" y="4844106"/>
            <a:ext cx="9883833" cy="2013894"/>
          </a:xfrm>
          <a:prstGeom prst="rect">
            <a:avLst/>
          </a:prstGeom>
        </p:spPr>
      </p:pic>
      <p:sp>
        <p:nvSpPr>
          <p:cNvPr id="7" name="文本框 6"/>
          <p:cNvSpPr txBox="1"/>
          <p:nvPr/>
        </p:nvSpPr>
        <p:spPr>
          <a:xfrm>
            <a:off x="7511822" y="2078182"/>
            <a:ext cx="4451578" cy="203132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自律组织激励管理</a:t>
            </a:r>
            <a:r>
              <a:rPr lang="zh-CN" altLang="en-US" dirty="0">
                <a:latin typeface="微软雅黑" panose="020B0503020204020204" pitchFamily="34" charset="-122"/>
                <a:ea typeface="微软雅黑" panose="020B0503020204020204" pitchFamily="34" charset="-122"/>
              </a:rPr>
              <a:t>成本</a:t>
            </a:r>
            <a:r>
              <a:rPr lang="en-US" altLang="zh-CN" dirty="0" smtClean="0">
                <a:latin typeface="微软雅黑" panose="020B0503020204020204" pitchFamily="34" charset="-122"/>
                <a:ea typeface="微软雅黑" panose="020B0503020204020204" pitchFamily="34" charset="-122"/>
              </a:rPr>
              <a:t>c1</a:t>
            </a:r>
            <a:r>
              <a:rPr lang="zh-CN" altLang="en-US" dirty="0" smtClean="0">
                <a:latin typeface="微软雅黑" panose="020B0503020204020204" pitchFamily="34" charset="-122"/>
                <a:ea typeface="微软雅黑" panose="020B0503020204020204" pitchFamily="34" charset="-122"/>
              </a:rPr>
              <a:t>，无激励管理</a:t>
            </a:r>
            <a:r>
              <a:rPr lang="en-US" altLang="zh-CN" dirty="0" smtClean="0">
                <a:latin typeface="微软雅黑" panose="020B0503020204020204" pitchFamily="34" charset="-122"/>
                <a:ea typeface="微软雅黑" panose="020B0503020204020204" pitchFamily="34" charset="-122"/>
              </a:rPr>
              <a:t>c2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c1&gt;c2.</a:t>
            </a:r>
            <a:r>
              <a:rPr lang="zh-CN" altLang="en-US" dirty="0" smtClean="0">
                <a:latin typeface="微软雅黑" panose="020B0503020204020204" pitchFamily="34" charset="-122"/>
                <a:ea typeface="微软雅黑" panose="020B0503020204020204" pitchFamily="34" charset="-122"/>
              </a:rPr>
              <a:t>组织成员积极参与成本</a:t>
            </a:r>
            <a:r>
              <a:rPr lang="en-US" altLang="zh-CN" dirty="0" smtClean="0">
                <a:latin typeface="微软雅黑" panose="020B0503020204020204" pitchFamily="34" charset="-122"/>
                <a:ea typeface="微软雅黑" panose="020B0503020204020204" pitchFamily="34" charset="-122"/>
              </a:rPr>
              <a:t>c3</a:t>
            </a:r>
            <a:r>
              <a:rPr lang="zh-CN" altLang="en-US" dirty="0" smtClean="0">
                <a:latin typeface="微软雅黑" panose="020B0503020204020204" pitchFamily="34" charset="-122"/>
                <a:ea typeface="微软雅黑" panose="020B0503020204020204" pitchFamily="34" charset="-122"/>
              </a:rPr>
              <a:t>，将会带来利益</a:t>
            </a:r>
            <a:r>
              <a:rPr lang="en-US" altLang="zh-CN" dirty="0" smtClean="0">
                <a:latin typeface="微软雅黑" panose="020B0503020204020204" pitchFamily="34" charset="-122"/>
                <a:ea typeface="微软雅黑" panose="020B0503020204020204" pitchFamily="34" charset="-122"/>
              </a:rPr>
              <a:t>p1</a:t>
            </a:r>
            <a:r>
              <a:rPr lang="zh-CN" altLang="en-US" dirty="0" smtClean="0">
                <a:latin typeface="微软雅黑" panose="020B0503020204020204" pitchFamily="34" charset="-122"/>
                <a:ea typeface="微软雅黑" panose="020B0503020204020204" pitchFamily="34" charset="-122"/>
              </a:rPr>
              <a:t>，消极参与成本为</a:t>
            </a:r>
            <a:r>
              <a:rPr lang="en-US" altLang="zh-CN" dirty="0" smtClean="0">
                <a:latin typeface="微软雅黑" panose="020B0503020204020204" pitchFamily="34" charset="-122"/>
                <a:ea typeface="微软雅黑" panose="020B0503020204020204" pitchFamily="34" charset="-122"/>
              </a:rPr>
              <a:t>c4</a:t>
            </a:r>
            <a:r>
              <a:rPr lang="zh-CN" altLang="en-US" dirty="0" smtClean="0">
                <a:latin typeface="微软雅黑" panose="020B0503020204020204" pitchFamily="34" charset="-122"/>
                <a:ea typeface="微软雅黑" panose="020B0503020204020204" pitchFamily="34" charset="-122"/>
              </a:rPr>
              <a:t>，节省的成本</a:t>
            </a:r>
            <a:r>
              <a:rPr lang="en-US" altLang="zh-CN" dirty="0" smtClean="0">
                <a:latin typeface="微软雅黑" panose="020B0503020204020204" pitchFamily="34" charset="-122"/>
                <a:ea typeface="微软雅黑" panose="020B0503020204020204" pitchFamily="34" charset="-122"/>
              </a:rPr>
              <a:t>p2</a:t>
            </a:r>
            <a:r>
              <a:rPr lang="zh-CN" altLang="en-US" dirty="0" smtClean="0">
                <a:latin typeface="微软雅黑" panose="020B0503020204020204" pitchFamily="34" charset="-122"/>
                <a:ea typeface="微软雅黑" panose="020B0503020204020204" pitchFamily="34" charset="-122"/>
              </a:rPr>
              <a:t>，但会收到投诉</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。激励的内容包括正激励</a:t>
            </a: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和负激励</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。组织成员表现良好，自律组织将会得到奖励</a:t>
            </a:r>
            <a:r>
              <a:rPr lang="en-US" altLang="zh-CN" dirty="0" smtClean="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，否则得到负面评价</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33400" y="1690688"/>
            <a:ext cx="11201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时，系统存在唯一演化稳定策略</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33400" y="2237126"/>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(2) 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 p1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 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c3 +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33400" y="2779708"/>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533400" y="3322290"/>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(4)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 系统存在演化稳定策略</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533400" y="3886194"/>
            <a:ext cx="1569660" cy="369332"/>
          </a:xfrm>
          <a:prstGeom prst="rect">
            <a:avLst/>
          </a:prstGeom>
        </p:spPr>
        <p:txBody>
          <a:bodyPr wrap="none">
            <a:spAutoFit/>
          </a:bodyPr>
          <a:lstStyle/>
          <a:p>
            <a:r>
              <a:rPr lang="zh-CN" altLang="en-US" dirty="0"/>
              <a:t>数值仿真分析</a:t>
            </a:r>
            <a:endParaRPr lang="zh-CN" altLang="en-US"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3400" y="4371706"/>
            <a:ext cx="2812801" cy="2264417"/>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6201" y="4371706"/>
            <a:ext cx="2826267" cy="2187036"/>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371706"/>
            <a:ext cx="2793930" cy="2187037"/>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9930" y="4371706"/>
            <a:ext cx="2796598" cy="21870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 </a:t>
            </a:r>
            <a:r>
              <a:rPr lang="zh-CN" altLang="en-US"/>
              <a:t>文献调研</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2. </a:t>
            </a:r>
            <a:r>
              <a:rPr lang="zh-CN" altLang="en-US"/>
              <a:t>详细调研</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3. </a:t>
            </a:r>
            <a:r>
              <a:rPr lang="zh-CN" altLang="en-US"/>
              <a:t>系统开发</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演化博弈论结合互评</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3249121"/>
            <a:ext cx="10596245" cy="119888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首先：通过博弈论来证明原始的评分制度中存在普遍打高分的纳什均衡，证明原来规则的漏洞</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其次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，通过改变规则（规则如何定义参与人数）来修改填充漏洞，例如增加了更高的同伴互评者受到惩罚的规则，但是学生们不一定是合理的决策者，于是我们尝试演化博弈论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最后，通过</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演化博弈论证明最后学生们将会抛弃打高分的</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策略。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49959" y="1608614"/>
            <a:ext cx="9885028" cy="4771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pitchFamily="34" charset="-122"/>
                <a:ea typeface="微软雅黑" panose="020B0503020204020204" pitchFamily="34" charset="-122"/>
              </a:rPr>
              <a:t>文献调研</a:t>
            </a:r>
            <a:endParaRPr 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7193" y="1939180"/>
            <a:ext cx="6789862" cy="37197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sym typeface="+mn-ea"/>
              </a:rPr>
              <a:t>1. </a:t>
            </a:r>
            <a:r>
              <a:rPr lang="zh-CN" altLang="en-US" dirty="0" smtClean="0">
                <a:latin typeface="微软雅黑" panose="020B0503020204020204" pitchFamily="34" charset="-122"/>
                <a:ea typeface="微软雅黑" panose="020B0503020204020204" pitchFamily="34" charset="-122"/>
                <a:sym typeface="+mn-ea"/>
              </a:rPr>
              <a:t>囚徒困境</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fontScale="77500" lnSpcReduction="20000"/>
          </a:bodyPr>
          <a:lstStyle/>
          <a:p>
            <a:pPr marL="0" indent="0">
              <a:buNone/>
            </a:pPr>
            <a:r>
              <a:rPr lang="zh-CN" altLang="en-US" sz="2000" dirty="0">
                <a:latin typeface="微软雅黑" panose="020B0503020204020204" pitchFamily="34" charset="-122"/>
                <a:ea typeface="微软雅黑" panose="020B0503020204020204" pitchFamily="34" charset="-122"/>
              </a:rPr>
              <a:t>对现有的场景，</a:t>
            </a:r>
            <a:r>
              <a:rPr lang="zh-CN" altLang="en-US" sz="2000" dirty="0" smtClean="0">
                <a:latin typeface="微软雅黑" panose="020B0503020204020204" pitchFamily="34" charset="-122"/>
                <a:ea typeface="微软雅黑" panose="020B0503020204020204" pitchFamily="34" charset="-122"/>
              </a:rPr>
              <a:t>使用囚徒困境建立收益矩阵进行</a:t>
            </a:r>
            <a:r>
              <a:rPr lang="zh-CN" altLang="en-US" sz="2000" dirty="0">
                <a:latin typeface="微软雅黑" panose="020B0503020204020204" pitchFamily="34" charset="-122"/>
                <a:ea typeface="微软雅黑" panose="020B0503020204020204" pitchFamily="34" charset="-122"/>
              </a:rPr>
              <a:t>分析，给出建议。</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Journal of Education for Business-2018-The effectiveness of peer assessment and a proposal for its analysis using game theory</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PACCS-2015-Game Theory Analysis on College Student Cheating</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3. 学位与研究生教育-2015-博弈论视角下的导师与研究生关系探析</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4. 教育学报-2019-高校师生之间的互评博弈是合作博弈吗</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5. International Journal of System Assurance Engineering and Management-2020-Analysis and reflection on peer assessment results based on short play of game </a:t>
            </a:r>
            <a:r>
              <a:rPr lang="en-US" altLang="zh-CN" sz="1600" dirty="0" smtClean="0">
                <a:latin typeface="微软雅黑" panose="020B0503020204020204" pitchFamily="34" charset="-122"/>
                <a:ea typeface="微软雅黑" panose="020B0503020204020204" pitchFamily="34" charset="-122"/>
              </a:rPr>
              <a:t>theory</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6. Journal </a:t>
            </a:r>
            <a:r>
              <a:rPr lang="en-US" altLang="zh-CN" sz="1600" dirty="0">
                <a:latin typeface="微软雅黑" panose="020B0503020204020204" pitchFamily="34" charset="-122"/>
                <a:ea typeface="微软雅黑" panose="020B0503020204020204" pitchFamily="34" charset="-122"/>
              </a:rPr>
              <a:t>of Network and Computer Applications-2014-Incentive mechanism for P2Pfile sharing based on social network and game theory</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7. </a:t>
            </a:r>
            <a:r>
              <a:rPr lang="en-US" altLang="zh-CN" sz="1600" dirty="0">
                <a:latin typeface="微软雅黑" panose="020B0503020204020204" pitchFamily="34" charset="-122"/>
                <a:ea typeface="微软雅黑" panose="020B0503020204020204" pitchFamily="34" charset="-122"/>
              </a:rPr>
              <a:t>IEEEAccess-2018-Game-Theoretic Approach to Group Learning Enhancement Through Peer-to-Peer Explanation and Competition</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8. </a:t>
            </a:r>
            <a:r>
              <a:rPr lang="en-US" altLang="zh-CN" sz="1600" dirty="0">
                <a:latin typeface="微软雅黑" panose="020B0503020204020204" pitchFamily="34" charset="-122"/>
                <a:ea typeface="微软雅黑" panose="020B0503020204020204" pitchFamily="34" charset="-122"/>
              </a:rPr>
              <a:t>arXiv-2015-Incentives for Truthful Peer Grading</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9. </a:t>
            </a:r>
            <a:r>
              <a:rPr lang="en-US" altLang="zh-CN" sz="1600" dirty="0">
                <a:latin typeface="微软雅黑" panose="020B0503020204020204" pitchFamily="34" charset="-122"/>
                <a:ea typeface="微软雅黑" panose="020B0503020204020204" pitchFamily="34" charset="-122"/>
              </a:rPr>
              <a:t>arXiv-2019-Fostering Peer Learning through a New Game-Theoretical Approach in a Blended Learning Environment</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10. </a:t>
            </a:r>
            <a:r>
              <a:rPr lang="en-US" altLang="zh-CN" sz="1600" dirty="0">
                <a:latin typeface="微软雅黑" panose="020B0503020204020204" pitchFamily="34" charset="-122"/>
                <a:ea typeface="微软雅黑" panose="020B0503020204020204" pitchFamily="34" charset="-122"/>
              </a:rPr>
              <a:t>International World Wide Web Conference-2015-Grading the Graders Motivating Peer Graders in a MOOC</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11. </a:t>
            </a:r>
            <a:r>
              <a:rPr lang="en-US" altLang="zh-CN" sz="1600" dirty="0">
                <a:latin typeface="微软雅黑" panose="020B0503020204020204" pitchFamily="34" charset="-122"/>
                <a:ea typeface="微软雅黑" panose="020B0503020204020204" pitchFamily="34" charset="-122"/>
              </a:rPr>
              <a:t>JITE-2012-Collaborative Learning in Online Study Groups: An Evolutionary Game Theory Perspective</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12. </a:t>
            </a:r>
            <a:r>
              <a:rPr lang="en-US" altLang="zh-CN" sz="1600" dirty="0">
                <a:latin typeface="微软雅黑" panose="020B0503020204020204" pitchFamily="34" charset="-122"/>
                <a:ea typeface="微软雅黑" panose="020B0503020204020204" pitchFamily="34" charset="-122"/>
              </a:rPr>
              <a:t>Learning at Scale-2015-Game Theory Based Peer Grading Mechanisms For MOOCs</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smtClean="0">
                <a:latin typeface="微软雅黑" panose="020B0503020204020204" pitchFamily="34" charset="-122"/>
                <a:ea typeface="微软雅黑" panose="020B0503020204020204" pitchFamily="34" charset="-122"/>
              </a:rPr>
              <a:t>13. </a:t>
            </a:r>
            <a:r>
              <a:rPr lang="en-US" altLang="zh-CN" sz="1600" dirty="0">
                <a:latin typeface="微软雅黑" panose="020B0503020204020204" pitchFamily="34" charset="-122"/>
                <a:ea typeface="微软雅黑" panose="020B0503020204020204" pitchFamily="34" charset="-122"/>
              </a:rPr>
              <a:t>IEEE TRANSACTIONS ON LEARNING TECHNOLOGIES-2020-Motivating Students in Collaborative Activities With Game-Theoretic Group Recommendations</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囚徒困境</a:t>
            </a:r>
            <a:r>
              <a:rPr lang="zh-CN" altLang="en-US" dirty="0" smtClean="0">
                <a:latin typeface="微软雅黑" panose="020B0503020204020204" pitchFamily="34" charset="-122"/>
                <a:ea typeface="微软雅黑" panose="020B0503020204020204" pitchFamily="34" charset="-122"/>
                <a:sym typeface="+mn-ea"/>
              </a:rPr>
              <a:t>分析考试作弊</a:t>
            </a:r>
            <a:endParaRPr lang="en-US" altLang="zh-CN" b="1"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a:xfrm>
            <a:off x="838200" y="1472529"/>
            <a:ext cx="10515600" cy="400077"/>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PACCS-2015-Game Theory Analysis on College Student Cheating</a:t>
            </a:r>
            <a:endParaRPr lang="en-US" altLang="zh-CN" sz="20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custDataLst>
              <p:tags r:id="rId1"/>
            </p:custDataLst>
          </p:nvPr>
        </p:nvPicPr>
        <p:blipFill>
          <a:blip r:embed="rId2"/>
          <a:stretch>
            <a:fillRect/>
          </a:stretch>
        </p:blipFill>
        <p:spPr>
          <a:xfrm>
            <a:off x="555567" y="3322700"/>
            <a:ext cx="4877933" cy="1933212"/>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633306" y="3322701"/>
            <a:ext cx="4428100" cy="1933211"/>
          </a:xfrm>
          <a:prstGeom prst="rect">
            <a:avLst/>
          </a:prstGeom>
        </p:spPr>
      </p:pic>
      <p:sp>
        <p:nvSpPr>
          <p:cNvPr id="3" name="文本框 2"/>
          <p:cNvSpPr txBox="1"/>
          <p:nvPr/>
        </p:nvSpPr>
        <p:spPr>
          <a:xfrm>
            <a:off x="820865" y="1922135"/>
            <a:ext cx="5022273" cy="1476375"/>
          </a:xfrm>
          <a:prstGeom prst="rect">
            <a:avLst/>
          </a:prstGeom>
          <a:noFill/>
        </p:spPr>
        <p:txBody>
          <a:bodyPr wrap="square" rtlCol="0">
            <a:spAutoFit/>
          </a:bodyPr>
          <a:lstStyle/>
          <a:p>
            <a:r>
              <a:rPr lang="en-US" altLang="zh-CN" dirty="0" smtClean="0"/>
              <a:t>a</a:t>
            </a:r>
            <a:r>
              <a:rPr lang="zh-CN" altLang="en-US" dirty="0" smtClean="0"/>
              <a:t>是为了</a:t>
            </a:r>
            <a:r>
              <a:rPr lang="zh-CN" altLang="en-US" dirty="0"/>
              <a:t>通过考试而花在学习课程上的</a:t>
            </a:r>
            <a:r>
              <a:rPr lang="zh-CN" altLang="en-US" dirty="0" smtClean="0"/>
              <a:t>时间，视为成本</a:t>
            </a:r>
            <a:endParaRPr lang="en-US" altLang="zh-CN" dirty="0" smtClean="0"/>
          </a:p>
          <a:p>
            <a:r>
              <a:rPr lang="en-US" altLang="zh-CN" dirty="0" smtClean="0"/>
              <a:t>b</a:t>
            </a:r>
            <a:r>
              <a:rPr lang="zh-CN" altLang="en-US" dirty="0" smtClean="0"/>
              <a:t>是作弊行为的心理负担</a:t>
            </a:r>
            <a:endParaRPr lang="en-US" altLang="zh-CN" dirty="0" smtClean="0"/>
          </a:p>
          <a:p>
            <a:r>
              <a:rPr lang="en-US" altLang="zh-CN" dirty="0" smtClean="0"/>
              <a:t>c</a:t>
            </a:r>
            <a:r>
              <a:rPr lang="zh-CN" altLang="en-US" dirty="0" smtClean="0"/>
              <a:t>为不作弊的收益</a:t>
            </a:r>
            <a:endParaRPr lang="en-US" altLang="zh-CN" dirty="0" smtClean="0"/>
          </a:p>
          <a:p>
            <a:r>
              <a:rPr lang="en-US" altLang="zh-CN" dirty="0" smtClean="0"/>
              <a:t>d</a:t>
            </a:r>
            <a:r>
              <a:rPr lang="zh-CN" altLang="en-US" dirty="0" smtClean="0"/>
              <a:t>为作弊的收益，</a:t>
            </a:r>
            <a:r>
              <a:rPr lang="en-US" altLang="zh-CN" dirty="0" smtClean="0"/>
              <a:t>e</a:t>
            </a:r>
            <a:r>
              <a:rPr lang="zh-CN" altLang="en-US" dirty="0" smtClean="0"/>
              <a:t>为另一人不作弊的额外收益</a:t>
            </a:r>
            <a:endParaRPr lang="zh-CN" altLang="en-US" dirty="0" smtClean="0"/>
          </a:p>
        </p:txBody>
      </p:sp>
      <p:sp>
        <p:nvSpPr>
          <p:cNvPr id="4" name="矩形 3"/>
          <p:cNvSpPr/>
          <p:nvPr/>
        </p:nvSpPr>
        <p:spPr>
          <a:xfrm>
            <a:off x="6252776" y="2119398"/>
            <a:ext cx="5368417" cy="1200329"/>
          </a:xfrm>
          <a:prstGeom prst="rect">
            <a:avLst/>
          </a:prstGeom>
        </p:spPr>
        <p:txBody>
          <a:bodyPr wrap="square">
            <a:spAutoFit/>
          </a:bodyPr>
          <a:lstStyle/>
          <a:p>
            <a:r>
              <a:rPr lang="zh-CN" altLang="en-US" dirty="0" smtClean="0"/>
              <a:t>对于学生，</a:t>
            </a:r>
            <a:r>
              <a:rPr lang="zh-CN" altLang="en-US" dirty="0"/>
              <a:t>不作弊时，成本为</a:t>
            </a:r>
            <a:r>
              <a:rPr lang="en-US" altLang="zh-CN" dirty="0"/>
              <a:t>A1</a:t>
            </a:r>
            <a:r>
              <a:rPr lang="zh-CN" altLang="en-US" dirty="0"/>
              <a:t>，收益为</a:t>
            </a:r>
            <a:r>
              <a:rPr lang="en-US" altLang="zh-CN" dirty="0"/>
              <a:t>B1</a:t>
            </a:r>
            <a:r>
              <a:rPr lang="zh-CN" altLang="en-US" dirty="0"/>
              <a:t>；作弊时，成本是</a:t>
            </a:r>
            <a:r>
              <a:rPr lang="en-US" altLang="zh-CN" dirty="0"/>
              <a:t>A2</a:t>
            </a:r>
            <a:r>
              <a:rPr lang="zh-CN" altLang="en-US" dirty="0"/>
              <a:t>，收益是</a:t>
            </a:r>
            <a:r>
              <a:rPr lang="en-US" altLang="zh-CN" dirty="0"/>
              <a:t>B2</a:t>
            </a:r>
            <a:r>
              <a:rPr lang="zh-CN" altLang="en-US" dirty="0" smtClean="0"/>
              <a:t>，</a:t>
            </a:r>
            <a:r>
              <a:rPr lang="en-US" altLang="zh-CN" dirty="0" smtClean="0"/>
              <a:t>A1&gt;A2</a:t>
            </a:r>
            <a:r>
              <a:rPr lang="zh-CN" altLang="en-US" dirty="0"/>
              <a:t>，</a:t>
            </a:r>
            <a:r>
              <a:rPr lang="en-US" altLang="zh-CN" dirty="0"/>
              <a:t>B2≥B1</a:t>
            </a:r>
            <a:r>
              <a:rPr lang="zh-CN" altLang="en-US" dirty="0" smtClean="0"/>
              <a:t>。监考教师监考成本为</a:t>
            </a:r>
            <a:r>
              <a:rPr lang="en-US" altLang="zh-CN" dirty="0" smtClean="0"/>
              <a:t>C</a:t>
            </a:r>
            <a:r>
              <a:rPr lang="zh-CN" altLang="en-US" dirty="0" smtClean="0"/>
              <a:t>，抓住作弊的奖励为</a:t>
            </a:r>
            <a:r>
              <a:rPr lang="en-US" altLang="zh-CN" dirty="0" smtClean="0"/>
              <a:t>D2</a:t>
            </a:r>
            <a:r>
              <a:rPr lang="zh-CN" altLang="en-US" dirty="0" smtClean="0"/>
              <a:t>，未抓住将会受到惩罚</a:t>
            </a:r>
            <a:r>
              <a:rPr lang="en-US" altLang="zh-CN" dirty="0" smtClean="0"/>
              <a:t>D1</a:t>
            </a:r>
            <a:endParaRPr lang="zh-CN" altLang="en-US" dirty="0"/>
          </a:p>
        </p:txBody>
      </p:sp>
      <p:sp>
        <p:nvSpPr>
          <p:cNvPr id="11" name="内容占位符 4"/>
          <p:cNvSpPr txBox="1"/>
          <p:nvPr/>
        </p:nvSpPr>
        <p:spPr>
          <a:xfrm>
            <a:off x="585338" y="5341847"/>
            <a:ext cx="10515600" cy="1565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smtClean="0">
                <a:latin typeface="微软雅黑" panose="020B0503020204020204" pitchFamily="34" charset="-122"/>
                <a:ea typeface="微软雅黑" panose="020B0503020204020204" pitchFamily="34" charset="-122"/>
              </a:rPr>
              <a:t>根据纳什均衡提出建议：</a:t>
            </a:r>
            <a:endParaRPr lang="en-US" altLang="zh-CN" sz="18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学生作弊的根本原因是在当前的考试环境下，作弊的净收益大于不作弊。作为一个理性的人，大学生会选择作弊。</a:t>
            </a:r>
            <a:endParaRPr lang="en-US" altLang="zh-CN" sz="18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可以通过增加对监考人员的奖惩力度，以激励他们有效地工作。</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囚徒困境结合</a:t>
            </a:r>
            <a:r>
              <a:rPr lang="zh-CN" altLang="en-US" dirty="0">
                <a:latin typeface="微软雅黑" panose="020B0503020204020204" pitchFamily="34" charset="-122"/>
                <a:ea typeface="微软雅黑" panose="020B0503020204020204" pitchFamily="34" charset="-122"/>
              </a:rPr>
              <a:t>组内推荐</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542993"/>
            <a:ext cx="10823575"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IEEE TRANSACTIONS ON LEARNING TECHNOLOGIES-2020-Motivating Students in Collaborative Activities With Game-Theoretic Group Recommendations</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8200" y="2432628"/>
            <a:ext cx="6116955" cy="922020"/>
          </a:xfrm>
          <a:prstGeom prst="rect">
            <a:avLst/>
          </a:prstGeom>
          <a:noFill/>
        </p:spPr>
        <p:txBody>
          <a:bodyPr wrap="square" rtlCol="0">
            <a:spAutoFit/>
          </a:bodyPr>
          <a:lstStyle/>
          <a:p>
            <a:r>
              <a:rPr lang="zh-CN" altLang="en-US" dirty="0"/>
              <a:t>博弈论结合组内推荐，向组内配套推荐一套教育资源。</a:t>
            </a:r>
            <a:endParaRPr lang="en-US" altLang="zh-CN" dirty="0"/>
          </a:p>
          <a:p>
            <a:r>
              <a:rPr lang="zh-CN" altLang="en-US" dirty="0"/>
              <a:t>量化组内成员的需求，通过收益矩阵找出利润最大的推荐结果。</a:t>
            </a:r>
            <a:endParaRPr lang="zh-CN" altLang="en-US" dirty="0"/>
          </a:p>
        </p:txBody>
      </p:sp>
      <p:pic>
        <p:nvPicPr>
          <p:cNvPr id="11" name="图片 10"/>
          <p:cNvPicPr>
            <a:picLocks noChangeAspect="1"/>
          </p:cNvPicPr>
          <p:nvPr/>
        </p:nvPicPr>
        <p:blipFill>
          <a:blip r:embed="rId1"/>
          <a:stretch>
            <a:fillRect/>
          </a:stretch>
        </p:blipFill>
        <p:spPr>
          <a:xfrm>
            <a:off x="7080250" y="2082743"/>
            <a:ext cx="4273550" cy="1400810"/>
          </a:xfrm>
          <a:prstGeom prst="rect">
            <a:avLst/>
          </a:prstGeom>
        </p:spPr>
      </p:pic>
      <p:pic>
        <p:nvPicPr>
          <p:cNvPr id="12" name="图片 11"/>
          <p:cNvPicPr>
            <a:picLocks noChangeAspect="1"/>
          </p:cNvPicPr>
          <p:nvPr/>
        </p:nvPicPr>
        <p:blipFill>
          <a:blip r:embed="rId2"/>
          <a:stretch>
            <a:fillRect/>
          </a:stretch>
        </p:blipFill>
        <p:spPr>
          <a:xfrm>
            <a:off x="5594146" y="3483645"/>
            <a:ext cx="5759445" cy="2808513"/>
          </a:xfrm>
          <a:prstGeom prst="rect">
            <a:avLst/>
          </a:prstGeom>
        </p:spPr>
      </p:pic>
      <p:sp>
        <p:nvSpPr>
          <p:cNvPr id="13" name="文本框 12"/>
          <p:cNvSpPr txBox="1"/>
          <p:nvPr/>
        </p:nvSpPr>
        <p:spPr>
          <a:xfrm>
            <a:off x="695756" y="3599123"/>
            <a:ext cx="4898390" cy="645160"/>
          </a:xfrm>
          <a:prstGeom prst="rect">
            <a:avLst/>
          </a:prstGeom>
          <a:noFill/>
        </p:spPr>
        <p:txBody>
          <a:bodyPr wrap="square" rtlCol="0">
            <a:spAutoFit/>
          </a:bodyPr>
          <a:lstStyle/>
          <a:p>
            <a:r>
              <a:rPr lang="zh-CN" altLang="en-US" dirty="0"/>
              <a:t>问题场景——学生分组，推荐教育资源。</a:t>
            </a:r>
            <a:endParaRPr lang="zh-CN" altLang="en-US" dirty="0"/>
          </a:p>
          <a:p>
            <a:r>
              <a:rPr lang="zh-CN" altLang="en-US" dirty="0"/>
              <a:t>贡献：量化学生需求，博弈论寻找纳什均衡。</a:t>
            </a:r>
            <a:endParaRPr lang="zh-CN" altLang="en-US" dirty="0"/>
          </a:p>
        </p:txBody>
      </p:sp>
      <p:sp>
        <p:nvSpPr>
          <p:cNvPr id="10" name="文本框 9"/>
          <p:cNvSpPr txBox="1"/>
          <p:nvPr/>
        </p:nvSpPr>
        <p:spPr>
          <a:xfrm>
            <a:off x="695756" y="4887901"/>
            <a:ext cx="4566200" cy="1198880"/>
          </a:xfrm>
          <a:prstGeom prst="rect">
            <a:avLst/>
          </a:prstGeom>
          <a:noFill/>
        </p:spPr>
        <p:txBody>
          <a:bodyPr wrap="square" rtlCol="0">
            <a:spAutoFit/>
          </a:bodyPr>
          <a:lstStyle/>
          <a:p>
            <a:r>
              <a:rPr lang="zh-CN" altLang="en-US" dirty="0" smtClean="0"/>
              <a:t>总结：引入囚徒困境的论文在博弈论的运用方面较为简单，将囚徒困境中的纳什均衡作为解决问题的关键一节。收益矩阵主要根据相关的情景进行建模。</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囚徒困境</a:t>
            </a:r>
            <a:r>
              <a:rPr lang="zh-CN" altLang="en-US" dirty="0" smtClean="0">
                <a:latin typeface="微软雅黑" panose="020B0503020204020204" pitchFamily="34" charset="-122"/>
                <a:ea typeface="微软雅黑" panose="020B0503020204020204" pitchFamily="34" charset="-122"/>
              </a:rPr>
              <a:t>结合</a:t>
            </a:r>
            <a:r>
              <a:rPr lang="zh-CN" altLang="en-US" dirty="0">
                <a:latin typeface="微软雅黑" panose="020B0503020204020204" pitchFamily="34" charset="-122"/>
                <a:ea typeface="微软雅黑" panose="020B0503020204020204" pitchFamily="34" charset="-122"/>
              </a:rPr>
              <a:t>组内推荐</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8269" y="1794042"/>
            <a:ext cx="5165802" cy="4382313"/>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719" y="1370220"/>
            <a:ext cx="5191850" cy="5229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AAAI-2015-Incentivizing Peer Grading in MOOCS: an Audit Game Approach</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AAAI-2018-Optimal Spot-Checking for Improving Evaluation Accuracy of Peer Grading Systems</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dl.acm.org-2015-Mechanical TA: Partially Automated High-Stakes Peer Grading</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38200" y="3429000"/>
            <a:ext cx="100507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互评中的抽查机制（</a:t>
            </a:r>
            <a:r>
              <a:rPr lang="en-US" altLang="zh-CN" dirty="0">
                <a:latin typeface="微软雅黑" panose="020B0503020204020204" pitchFamily="34" charset="-122"/>
                <a:ea typeface="微软雅黑" panose="020B0503020204020204" pitchFamily="34" charset="-122"/>
              </a:rPr>
              <a:t>Spot-checking (SC) </a:t>
            </a:r>
            <a:r>
              <a:rPr lang="zh-CN" altLang="en-US" dirty="0">
                <a:latin typeface="微软雅黑" panose="020B0503020204020204" pitchFamily="34" charset="-122"/>
                <a:ea typeface="微软雅黑" panose="020B0503020204020204" pitchFamily="34" charset="-122"/>
              </a:rPr>
              <a:t>）：学生评分后，老师会随机抽取作业进行检查。</a:t>
            </a:r>
            <a:endParaRPr lang="zh-CN" altLang="en-US" dirty="0"/>
          </a:p>
        </p:txBody>
      </p:sp>
      <p:cxnSp>
        <p:nvCxnSpPr>
          <p:cNvPr id="8" name="直接箭头连接符 7"/>
          <p:cNvCxnSpPr/>
          <p:nvPr/>
        </p:nvCxnSpPr>
        <p:spPr>
          <a:xfrm>
            <a:off x="3875714" y="3882221"/>
            <a:ext cx="0" cy="8221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38199" y="4839279"/>
            <a:ext cx="1051559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斯塔克尔伯格均衡（</a:t>
            </a:r>
            <a:r>
              <a:rPr lang="en-US" altLang="zh-CN" dirty="0"/>
              <a:t> </a:t>
            </a:r>
            <a:r>
              <a:rPr lang="en-US" altLang="zh-CN" dirty="0" err="1">
                <a:latin typeface="微软雅黑" panose="020B0503020204020204" pitchFamily="34" charset="-122"/>
                <a:ea typeface="微软雅黑" panose="020B0503020204020204" pitchFamily="34" charset="-122"/>
              </a:rPr>
              <a:t>Stackelberg</a:t>
            </a:r>
            <a:r>
              <a:rPr lang="zh-CN" altLang="en-US" dirty="0">
                <a:latin typeface="微软雅黑" panose="020B0503020204020204" pitchFamily="34" charset="-122"/>
                <a:ea typeface="微软雅黑" panose="020B0503020204020204" pitchFamily="34" charset="-122"/>
              </a:rPr>
              <a:t>均衡）</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550713" y="5268047"/>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防守者</a:t>
            </a:r>
            <a:endParaRPr lang="zh-CN" altLang="en-US" dirty="0"/>
          </a:p>
        </p:txBody>
      </p:sp>
      <p:sp>
        <p:nvSpPr>
          <p:cNvPr id="11" name="矩形 10"/>
          <p:cNvSpPr/>
          <p:nvPr/>
        </p:nvSpPr>
        <p:spPr>
          <a:xfrm>
            <a:off x="8555370" y="3881418"/>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攻击者</a:t>
            </a:r>
            <a:endParaRPr lang="zh-CN" altLang="en-US" dirty="0"/>
          </a:p>
        </p:txBody>
      </p:sp>
      <p:sp>
        <p:nvSpPr>
          <p:cNvPr id="12" name="矩形 11"/>
          <p:cNvSpPr/>
          <p:nvPr/>
        </p:nvSpPr>
        <p:spPr>
          <a:xfrm>
            <a:off x="8555370" y="5268046"/>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决策</a:t>
            </a:r>
            <a:endParaRPr lang="zh-CN" altLang="en-US" dirty="0"/>
          </a:p>
        </p:txBody>
      </p:sp>
      <p:cxnSp>
        <p:nvCxnSpPr>
          <p:cNvPr id="14" name="直接箭头连接符 13"/>
          <p:cNvCxnSpPr>
            <a:stCxn id="10" idx="3"/>
            <a:endCxn id="12" idx="1"/>
          </p:cNvCxnSpPr>
          <p:nvPr/>
        </p:nvCxnSpPr>
        <p:spPr>
          <a:xfrm flipV="1">
            <a:off x="7119453" y="5679107"/>
            <a:ext cx="143591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12" idx="0"/>
          </p:cNvCxnSpPr>
          <p:nvPr/>
        </p:nvCxnSpPr>
        <p:spPr>
          <a:xfrm>
            <a:off x="9339740" y="4703539"/>
            <a:ext cx="0" cy="564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3634" y="1690688"/>
            <a:ext cx="5638536" cy="376566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772" y="1690688"/>
            <a:ext cx="4324594" cy="3874472"/>
          </a:xfrm>
          <a:prstGeom prst="rect">
            <a:avLst/>
          </a:prstGeom>
        </p:spPr>
      </p:pic>
      <p:sp>
        <p:nvSpPr>
          <p:cNvPr id="10" name="文本框 9"/>
          <p:cNvSpPr txBox="1"/>
          <p:nvPr/>
        </p:nvSpPr>
        <p:spPr>
          <a:xfrm>
            <a:off x="838200" y="5871989"/>
            <a:ext cx="10766367" cy="369332"/>
          </a:xfrm>
          <a:prstGeom prst="rect">
            <a:avLst/>
          </a:prstGeom>
          <a:noFill/>
        </p:spPr>
        <p:txBody>
          <a:bodyPr wrap="square" rtlCol="0">
            <a:spAutoFit/>
          </a:bodyPr>
          <a:lstStyle/>
          <a:p>
            <a:r>
              <a:rPr lang="zh-CN" altLang="en-US" dirty="0" smtClean="0"/>
              <a:t>总结：论文偏重于</a:t>
            </a:r>
            <a:r>
              <a:rPr lang="en-US" altLang="zh-CN" dirty="0" smtClean="0"/>
              <a:t>NP</a:t>
            </a:r>
            <a:r>
              <a:rPr lang="zh-CN" altLang="en-US" dirty="0" smtClean="0"/>
              <a:t>问题简化研究，大部分内容为公式推导，没有进行实际的实验验证。</a:t>
            </a:r>
            <a:endParaRPr lang="zh-CN" altLang="en-US" dirty="0"/>
          </a:p>
        </p:txBody>
      </p:sp>
    </p:spTree>
  </p:cSld>
  <p:clrMapOvr>
    <a:masterClrMapping/>
  </p:clrMapOvr>
</p:sld>
</file>

<file path=ppt/tags/tag1.xml><?xml version="1.0" encoding="utf-8"?>
<p:tagLst xmlns:p="http://schemas.openxmlformats.org/presentationml/2006/main">
  <p:tag name="KSO_WM_UNIT_PLACING_PICTURE_USER_VIEWPORT" val="{&quot;height&quot;:3044.428346456693,&quot;width&quot;:7681.784251968504}"/>
</p:tagLst>
</file>

<file path=ppt/tags/tag2.xml><?xml version="1.0" encoding="utf-8"?>
<p:tagLst xmlns:p="http://schemas.openxmlformats.org/presentationml/2006/main">
  <p:tag name="KSO_WM_UNIT_PLACING_PICTURE_USER_VIEWPORT" val="{&quot;height&quot;:3044.4267716535433,&quot;width&quot;:6973.3858267716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4465</Words>
  <Application>WPS 演示</Application>
  <PresentationFormat>宽屏</PresentationFormat>
  <Paragraphs>180</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宋体</vt:lpstr>
      <vt:lpstr>Wingdings</vt:lpstr>
      <vt:lpstr>微软雅黑</vt:lpstr>
      <vt:lpstr>Times New Roman</vt:lpstr>
      <vt:lpstr>Arial Unicode MS</vt:lpstr>
      <vt:lpstr>等线 Light</vt:lpstr>
      <vt:lpstr>等线</vt:lpstr>
      <vt:lpstr>Calibri</vt:lpstr>
      <vt:lpstr>Cambria Math</vt:lpstr>
      <vt:lpstr>Office 主题​​</vt:lpstr>
      <vt:lpstr>1_Office 主题​​</vt:lpstr>
      <vt:lpstr>每周汇报</vt:lpstr>
      <vt:lpstr>本周汇报的内容</vt:lpstr>
      <vt:lpstr>文献调研</vt:lpstr>
      <vt:lpstr>1. 囚徒困境</vt:lpstr>
      <vt:lpstr>囚徒困境分析考试作弊</vt:lpstr>
      <vt:lpstr>囚徒困境结合组内推荐</vt:lpstr>
      <vt:lpstr>囚徒困境结合组内推荐</vt:lpstr>
      <vt:lpstr>斯塔克尔伯格均衡</vt:lpstr>
      <vt:lpstr>斯塔克尔伯格均衡</vt:lpstr>
      <vt:lpstr>3. 演化博弈论</vt:lpstr>
      <vt:lpstr>3. 演化博弈论</vt:lpstr>
      <vt:lpstr>3. 演化博弈论</vt:lpstr>
      <vt:lpstr>3. 演化博弈论</vt:lpstr>
      <vt:lpstr>PowerPoint 演示文稿</vt:lpstr>
      <vt:lpstr>公式推导</vt:lpstr>
      <vt:lpstr>公式推导</vt:lpstr>
      <vt:lpstr>均衡点分析</vt:lpstr>
      <vt:lpstr>运筹与管理-2021-基于演化博弈论的环卫自律组织激励机制研究</vt:lpstr>
      <vt:lpstr>均衡点分析</vt:lpstr>
      <vt:lpstr>演化博弈论结合互评</vt:lpstr>
      <vt:lpstr>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lenovo</cp:lastModifiedBy>
  <cp:revision>350</cp:revision>
  <dcterms:created xsi:type="dcterms:W3CDTF">2021-06-17T09:27:00Z</dcterms:created>
  <dcterms:modified xsi:type="dcterms:W3CDTF">2021-09-06T01:10:29Z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EF154508450B434389ADBFD38FB3F5E5</vt:lpwstr>
  </property>
  <property fmtid="{D5CDD505-2E9C-101B-9397-08002B2CF9AE}" pid="3" name="KSOProductBuildVer">
    <vt:lpwstr>2052-11.1.0.10700</vt:lpwstr>
  </property>
</Properties>
</file>