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4" r:id="rId5"/>
    <p:sldId id="279" r:id="rId6"/>
    <p:sldId id="268" r:id="rId7"/>
    <p:sldId id="262" r:id="rId8"/>
    <p:sldId id="269" r:id="rId9"/>
    <p:sldId id="257" r:id="rId10"/>
    <p:sldId id="266" r:id="rId11"/>
    <p:sldId id="258" r:id="rId12"/>
    <p:sldId id="259" r:id="rId13"/>
    <p:sldId id="281" r:id="rId14"/>
    <p:sldId id="263" r:id="rId15"/>
    <p:sldId id="265" r:id="rId16"/>
    <p:sldId id="271" r:id="rId17"/>
    <p:sldId id="273" r:id="rId18"/>
    <p:sldId id="272" r:id="rId19"/>
    <p:sldId id="274" r:id="rId20"/>
    <p:sldId id="275" r:id="rId21"/>
    <p:sldId id="277" r:id="rId22"/>
    <p:sldId id="270" r:id="rId23"/>
    <p:sldId id="278" r:id="rId24"/>
    <p:sldId id="280" r:id="rId25"/>
    <p:sldId id="27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38475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383421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94405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192531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396110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390223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316845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385065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10108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378898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F72F16-356E-41E6-B710-9A7244F76F62}"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372208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72F16-356E-41E6-B710-9A7244F76F62}" type="datetimeFigureOut">
              <a:rPr lang="zh-CN" altLang="en-US" smtClean="0"/>
              <a:t>2021/6/2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55AD1-0287-40E7-B685-AC088DDC02A7}" type="slidenum">
              <a:rPr lang="zh-CN" altLang="en-US" smtClean="0"/>
              <a:t>‹#›</a:t>
            </a:fld>
            <a:endParaRPr lang="zh-CN" altLang="en-US"/>
          </a:p>
        </p:txBody>
      </p:sp>
    </p:spTree>
    <p:extLst>
      <p:ext uri="{BB962C8B-B14F-4D97-AF65-F5344CB8AC3E}">
        <p14:creationId xmlns:p14="http://schemas.microsoft.com/office/powerpoint/2010/main" val="221519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dirty="0">
                <a:latin typeface="微软雅黑" panose="020B0503020204020204" pitchFamily="34" charset="-122"/>
                <a:ea typeface="微软雅黑" panose="020B0503020204020204" pitchFamily="34" charset="-122"/>
              </a:rPr>
              <a:t>课题汇报</a:t>
            </a:r>
          </a:p>
        </p:txBody>
      </p:sp>
      <p:sp>
        <p:nvSpPr>
          <p:cNvPr id="3" name="副标题 2"/>
          <p:cNvSpPr>
            <a:spLocks noGrp="1"/>
          </p:cNvSpPr>
          <p:nvPr>
            <p:ph type="subTitle" idx="1"/>
          </p:nvPr>
        </p:nvSpPr>
        <p:spPr>
          <a:xfrm>
            <a:off x="1524000" y="4569704"/>
            <a:ext cx="9144000" cy="508323"/>
          </a:xfrm>
        </p:spPr>
        <p:txBody>
          <a:bodyPr/>
          <a:lstStyle/>
          <a:p>
            <a:r>
              <a:rPr lang="zh-CN" altLang="en-US" dirty="0">
                <a:latin typeface="微软雅黑" panose="020B0503020204020204" pitchFamily="34" charset="-122"/>
                <a:ea typeface="微软雅黑" panose="020B0503020204020204" pitchFamily="34" charset="-122"/>
              </a:rPr>
              <a:t>杨攀原  </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49447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233CA-CC86-4201-A187-E8FEB10D8DB8}"/>
              </a:ext>
            </a:extLst>
          </p:cNvPr>
          <p:cNvSpPr>
            <a:spLocks noGrp="1"/>
          </p:cNvSpPr>
          <p:nvPr>
            <p:ph type="title"/>
          </p:nvPr>
        </p:nvSpPr>
        <p:spPr/>
        <p:txBody>
          <a:bodyPr/>
          <a:lstStyle/>
          <a:p>
            <a:r>
              <a:rPr lang="zh-CN" altLang="en-US" dirty="0"/>
              <a:t>模型</a:t>
            </a:r>
          </a:p>
        </p:txBody>
      </p:sp>
      <p:pic>
        <p:nvPicPr>
          <p:cNvPr id="4" name="内容占位符 3">
            <a:extLst>
              <a:ext uri="{FF2B5EF4-FFF2-40B4-BE49-F238E27FC236}">
                <a16:creationId xmlns:a16="http://schemas.microsoft.com/office/drawing/2014/main" id="{4AAB42CB-BC92-4991-AEED-16B01632E0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94" y="1834503"/>
            <a:ext cx="8455038" cy="4351338"/>
          </a:xfrm>
          <a:prstGeom prst="rect">
            <a:avLst/>
          </a:prstGeom>
        </p:spPr>
      </p:pic>
    </p:spTree>
    <p:extLst>
      <p:ext uri="{BB962C8B-B14F-4D97-AF65-F5344CB8AC3E}">
        <p14:creationId xmlns:p14="http://schemas.microsoft.com/office/powerpoint/2010/main" val="39710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Task Assignment of Peer Grading in MOOCs</a:t>
            </a:r>
            <a:br>
              <a:rPr lang="en-US" altLang="zh-CN" dirty="0"/>
            </a:br>
            <a:endParaRPr lang="zh-CN" altLang="en-US" dirty="0"/>
          </a:p>
        </p:txBody>
      </p:sp>
      <p:sp>
        <p:nvSpPr>
          <p:cNvPr id="3" name="内容占位符 2"/>
          <p:cNvSpPr>
            <a:spLocks noGrp="1"/>
          </p:cNvSpPr>
          <p:nvPr>
            <p:ph idx="1"/>
          </p:nvPr>
        </p:nvSpPr>
        <p:spPr/>
        <p:txBody>
          <a:bodyPr/>
          <a:lstStyle/>
          <a:p>
            <a:pPr marL="0" indent="0">
              <a:buNone/>
            </a:pPr>
            <a:r>
              <a:rPr lang="zh-CN" altLang="en-US" dirty="0"/>
              <a:t>学生成绩的评估：建立了一个两阶段模型来评估学生对每项知识技能的掌握程度。</a:t>
            </a:r>
            <a:endParaRPr lang="en-US" altLang="zh-CN" dirty="0"/>
          </a:p>
          <a:p>
            <a:pPr marL="0" indent="0">
              <a:buNone/>
            </a:pPr>
            <a:r>
              <a:rPr lang="zh-CN" altLang="en-US" dirty="0"/>
              <a:t>第一阶段是基于行为的学生参与模型，它首先分析学生在一章内的视频观看活动，并提取解释量来预测学生掌握该章知识的概率。</a:t>
            </a:r>
            <a:endParaRPr lang="en-US" altLang="zh-CN" dirty="0"/>
          </a:p>
          <a:p>
            <a:pPr marL="0" indent="0">
              <a:buNone/>
            </a:pPr>
            <a:r>
              <a:rPr lang="zh-CN" altLang="en-US" dirty="0"/>
              <a:t>第二阶段是知识追踪模型，用于推断学生对知识的掌握程度。在智能教学系统</a:t>
            </a:r>
            <a:r>
              <a:rPr lang="en-US" altLang="zh-CN" dirty="0"/>
              <a:t>(ITS)</a:t>
            </a:r>
            <a:r>
              <a:rPr lang="zh-CN" altLang="en-US" dirty="0"/>
              <a:t>中推广的知识跟踪模型利用每个学生的测验响应序列来评估他们的学习结果。本文采用了</a:t>
            </a:r>
            <a:r>
              <a:rPr lang="en-US" altLang="zh-CN" dirty="0"/>
              <a:t>BKT</a:t>
            </a:r>
            <a:r>
              <a:rPr lang="zh-CN" altLang="en-US" dirty="0"/>
              <a:t>模型，并结合基于行为的学生参与模型的预测结果对其进行了改进。</a:t>
            </a:r>
          </a:p>
        </p:txBody>
      </p:sp>
    </p:spTree>
    <p:extLst>
      <p:ext uri="{BB962C8B-B14F-4D97-AF65-F5344CB8AC3E}">
        <p14:creationId xmlns:p14="http://schemas.microsoft.com/office/powerpoint/2010/main" val="252331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Task Assignment of Peer Grading in MOOCs</a:t>
            </a:r>
            <a:endParaRPr lang="zh-CN" altLang="en-US" sz="4000" dirty="0"/>
          </a:p>
        </p:txBody>
      </p:sp>
      <p:sp>
        <p:nvSpPr>
          <p:cNvPr id="3" name="内容占位符 2"/>
          <p:cNvSpPr>
            <a:spLocks noGrp="1"/>
          </p:cNvSpPr>
          <p:nvPr>
            <p:ph idx="1"/>
          </p:nvPr>
        </p:nvSpPr>
        <p:spPr/>
        <p:txBody>
          <a:bodyPr/>
          <a:lstStyle/>
          <a:p>
            <a:pPr marL="0" indent="0">
              <a:buNone/>
            </a:pPr>
            <a:r>
              <a:rPr lang="zh-CN" altLang="en-US" dirty="0"/>
              <a:t>不足之处在于：评价学生能力的模型不够好。</a:t>
            </a:r>
            <a:endParaRPr lang="en-US" altLang="zh-CN" dirty="0"/>
          </a:p>
          <a:p>
            <a:pPr marL="0" indent="0">
              <a:buNone/>
            </a:pPr>
            <a:r>
              <a:rPr lang="zh-CN" altLang="en-US" dirty="0"/>
              <a:t>没有考虑到互评在学习中的作用，应该让水平低的人尽量评价比他水平高的人。</a:t>
            </a:r>
          </a:p>
        </p:txBody>
      </p:sp>
    </p:spTree>
    <p:extLst>
      <p:ext uri="{BB962C8B-B14F-4D97-AF65-F5344CB8AC3E}">
        <p14:creationId xmlns:p14="http://schemas.microsoft.com/office/powerpoint/2010/main" val="78189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dirty="0">
                <a:latin typeface="微软雅黑" panose="020B0503020204020204" pitchFamily="34" charset="-122"/>
                <a:ea typeface="微软雅黑" panose="020B0503020204020204" pitchFamily="34" charset="-122"/>
              </a:rPr>
              <a:t>研究思路之二</a:t>
            </a:r>
          </a:p>
        </p:txBody>
      </p:sp>
      <p:sp>
        <p:nvSpPr>
          <p:cNvPr id="3" name="副标题 2"/>
          <p:cNvSpPr>
            <a:spLocks noGrp="1"/>
          </p:cNvSpPr>
          <p:nvPr>
            <p:ph type="subTitle" idx="1"/>
          </p:nvPr>
        </p:nvSpPr>
        <p:spPr>
          <a:xfrm>
            <a:off x="1440110" y="4016031"/>
            <a:ext cx="9144000" cy="508323"/>
          </a:xfrm>
        </p:spPr>
        <p:txBody>
          <a:bodyPr>
            <a:noAutofit/>
          </a:bodyPr>
          <a:lstStyle/>
          <a:p>
            <a:r>
              <a:rPr lang="zh-CN" altLang="en-US" sz="4400" dirty="0">
                <a:latin typeface="微软雅黑" panose="020B0503020204020204" pitchFamily="34" charset="-122"/>
                <a:ea typeface="微软雅黑" panose="020B0503020204020204" pitchFamily="34" charset="-122"/>
              </a:rPr>
              <a:t>同伴互评的</a:t>
            </a:r>
            <a:r>
              <a:rPr lang="zh-CN" altLang="en-US" sz="4400" dirty="0">
                <a:solidFill>
                  <a:srgbClr val="FF0000"/>
                </a:solidFill>
                <a:latin typeface="微软雅黑" panose="020B0503020204020204" pitchFamily="34" charset="-122"/>
                <a:ea typeface="微软雅黑" panose="020B0503020204020204" pitchFamily="34" charset="-122"/>
              </a:rPr>
              <a:t>汇总</a:t>
            </a:r>
            <a:r>
              <a:rPr lang="zh-CN" altLang="en-US" sz="4400"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180916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C3B5-56E3-4AE9-A5C3-1B7F1396BFDF}"/>
              </a:ext>
            </a:extLst>
          </p:cNvPr>
          <p:cNvSpPr>
            <a:spLocks noGrp="1"/>
          </p:cNvSpPr>
          <p:nvPr>
            <p:ph type="title"/>
          </p:nvPr>
        </p:nvSpPr>
        <p:spPr/>
        <p:txBody>
          <a:bodyPr/>
          <a:lstStyle/>
          <a:p>
            <a:r>
              <a:rPr lang="en-US" altLang="zh-CN" dirty="0"/>
              <a:t>Peer assessment</a:t>
            </a:r>
            <a:r>
              <a:rPr lang="zh-CN" altLang="en-US" dirty="0"/>
              <a:t>之汇总</a:t>
            </a:r>
          </a:p>
        </p:txBody>
      </p:sp>
      <p:sp>
        <p:nvSpPr>
          <p:cNvPr id="3" name="内容占位符 2">
            <a:extLst>
              <a:ext uri="{FF2B5EF4-FFF2-40B4-BE49-F238E27FC236}">
                <a16:creationId xmlns:a16="http://schemas.microsoft.com/office/drawing/2014/main" id="{09B29F07-ED31-43B9-9F3A-13123C46E835}"/>
              </a:ext>
            </a:extLst>
          </p:cNvPr>
          <p:cNvSpPr>
            <a:spLocks noGrp="1"/>
          </p:cNvSpPr>
          <p:nvPr>
            <p:ph idx="1"/>
          </p:nvPr>
        </p:nvSpPr>
        <p:spPr/>
        <p:txBody>
          <a:bodyPr/>
          <a:lstStyle/>
          <a:p>
            <a:pPr marL="0" indent="0">
              <a:buNone/>
            </a:pPr>
            <a:r>
              <a:rPr lang="zh-CN" altLang="en-US" dirty="0"/>
              <a:t>现有的研究：</a:t>
            </a:r>
            <a:endParaRPr lang="en-US" altLang="zh-CN" dirty="0"/>
          </a:p>
          <a:p>
            <a:pPr marL="0" indent="0">
              <a:buNone/>
            </a:pPr>
            <a:r>
              <a:rPr lang="en-US" altLang="zh-CN" dirty="0"/>
              <a:t>1. </a:t>
            </a:r>
            <a:r>
              <a:rPr lang="zh-CN" altLang="en-US" dirty="0"/>
              <a:t>通过赋予每个学生评分的权重来进行汇总。</a:t>
            </a:r>
            <a:endParaRPr lang="en-US" altLang="zh-CN" dirty="0"/>
          </a:p>
          <a:p>
            <a:pPr marL="0" indent="0">
              <a:buNone/>
            </a:pPr>
            <a:endParaRPr lang="en-US" altLang="zh-CN" dirty="0"/>
          </a:p>
          <a:p>
            <a:pPr marL="0" indent="0">
              <a:buNone/>
            </a:pPr>
            <a:r>
              <a:rPr lang="en-US" altLang="zh-CN" dirty="0"/>
              <a:t>2. </a:t>
            </a:r>
            <a:r>
              <a:rPr lang="zh-CN" altLang="en-US" dirty="0"/>
              <a:t>通过对每个同学的评分偏置和评分可信度建立概率模型，通过吉布斯采样来确定最终得分。</a:t>
            </a:r>
            <a:endParaRPr lang="en-US" altLang="zh-CN" dirty="0"/>
          </a:p>
        </p:txBody>
      </p:sp>
    </p:spTree>
    <p:extLst>
      <p:ext uri="{BB962C8B-B14F-4D97-AF65-F5344CB8AC3E}">
        <p14:creationId xmlns:p14="http://schemas.microsoft.com/office/powerpoint/2010/main" val="40841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5931E-2DC4-44FD-A070-17C78BFDF68B}"/>
              </a:ext>
            </a:extLst>
          </p:cNvPr>
          <p:cNvSpPr>
            <a:spLocks noGrp="1"/>
          </p:cNvSpPr>
          <p:nvPr>
            <p:ph type="title"/>
          </p:nvPr>
        </p:nvSpPr>
        <p:spPr/>
        <p:txBody>
          <a:bodyPr/>
          <a:lstStyle/>
          <a:p>
            <a:r>
              <a:rPr lang="en-US" altLang="zh-CN" dirty="0"/>
              <a:t>Peer assessment</a:t>
            </a:r>
            <a:r>
              <a:rPr lang="zh-CN" altLang="en-US" dirty="0"/>
              <a:t>之概率模型</a:t>
            </a:r>
          </a:p>
        </p:txBody>
      </p:sp>
      <p:sp>
        <p:nvSpPr>
          <p:cNvPr id="5" name="矩形 4">
            <a:extLst>
              <a:ext uri="{FF2B5EF4-FFF2-40B4-BE49-F238E27FC236}">
                <a16:creationId xmlns:a16="http://schemas.microsoft.com/office/drawing/2014/main" id="{ECEA44CA-95A0-426A-9A9C-2A12A734CBF6}"/>
              </a:ext>
            </a:extLst>
          </p:cNvPr>
          <p:cNvSpPr/>
          <p:nvPr/>
        </p:nvSpPr>
        <p:spPr>
          <a:xfrm>
            <a:off x="1540507" y="1690688"/>
            <a:ext cx="9110986" cy="1477328"/>
          </a:xfrm>
          <a:prstGeom prst="rect">
            <a:avLst/>
          </a:prstGeom>
        </p:spPr>
        <p:txBody>
          <a:bodyPr wrap="square">
            <a:spAutoFit/>
          </a:bodyPr>
          <a:lstStyle/>
          <a:p>
            <a:r>
              <a:rPr lang="zh-CN" altLang="en-US" dirty="0"/>
              <a:t>作者：</a:t>
            </a:r>
            <a:r>
              <a:rPr lang="en-US" altLang="zh-CN" dirty="0"/>
              <a:t>Chris </a:t>
            </a:r>
            <a:r>
              <a:rPr lang="en-US" altLang="zh-CN" dirty="0" err="1"/>
              <a:t>Piech</a:t>
            </a:r>
            <a:r>
              <a:rPr lang="zh-CN" altLang="en-US" dirty="0"/>
              <a:t>，</a:t>
            </a:r>
            <a:r>
              <a:rPr lang="en-US" altLang="zh-CN" dirty="0"/>
              <a:t>Jonathan Huang</a:t>
            </a:r>
            <a:r>
              <a:rPr lang="zh-CN" altLang="en-US" dirty="0"/>
              <a:t>，</a:t>
            </a:r>
            <a:r>
              <a:rPr lang="en-US" altLang="zh-CN" dirty="0" err="1"/>
              <a:t>Zhenghao</a:t>
            </a:r>
            <a:r>
              <a:rPr lang="en-US" altLang="zh-CN" dirty="0"/>
              <a:t> Chen</a:t>
            </a:r>
          </a:p>
          <a:p>
            <a:endParaRPr lang="en-US" altLang="zh-CN" dirty="0"/>
          </a:p>
          <a:p>
            <a:r>
              <a:rPr lang="zh-CN" altLang="en-US" dirty="0"/>
              <a:t>会议：</a:t>
            </a:r>
            <a:r>
              <a:rPr lang="en-US" altLang="zh-CN" dirty="0" err="1"/>
              <a:t>ComputerScience</a:t>
            </a:r>
            <a:endParaRPr lang="en-US" altLang="zh-CN" dirty="0"/>
          </a:p>
          <a:p>
            <a:endParaRPr lang="en-US" altLang="zh-CN" dirty="0"/>
          </a:p>
          <a:p>
            <a:r>
              <a:rPr lang="zh-CN" altLang="en-US" dirty="0"/>
              <a:t>年份：</a:t>
            </a:r>
            <a:r>
              <a:rPr lang="en-US" altLang="zh-CN" dirty="0"/>
              <a:t>2013</a:t>
            </a:r>
          </a:p>
        </p:txBody>
      </p:sp>
      <p:pic>
        <p:nvPicPr>
          <p:cNvPr id="6" name="图片 5">
            <a:extLst>
              <a:ext uri="{FF2B5EF4-FFF2-40B4-BE49-F238E27FC236}">
                <a16:creationId xmlns:a16="http://schemas.microsoft.com/office/drawing/2014/main" id="{1D56C6BE-2F19-498C-B8CA-E9D102C82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001" y="3596101"/>
            <a:ext cx="9441998" cy="2621507"/>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1375001" y="3226769"/>
                <a:ext cx="3894993" cy="369332"/>
              </a:xfrm>
              <a:prstGeom prst="rect">
                <a:avLst/>
              </a:prstGeom>
              <a:noFill/>
            </p:spPr>
            <p:txBody>
              <a:bodyPr wrap="square" rtlCol="0">
                <a:spAutoFit/>
              </a:bodyPr>
              <a:lstStyle/>
              <a:p>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𝑷𝑮</m:t>
                        </m:r>
                      </m:e>
                      <m:sub>
                        <m:r>
                          <a:rPr lang="en-US" altLang="zh-CN" b="1" i="1" dirty="0" smtClean="0">
                            <a:latin typeface="Cambria Math" panose="02040503050406030204" pitchFamily="18" charset="0"/>
                          </a:rPr>
                          <m:t>𝟏</m:t>
                        </m:r>
                      </m:sub>
                    </m:sSub>
                  </m:oMath>
                </a14:m>
                <a:r>
                  <a:rPr lang="zh-CN" altLang="en-US" b="1" dirty="0"/>
                  <a:t>模型</a:t>
                </a:r>
              </a:p>
            </p:txBody>
          </p:sp>
        </mc:Choice>
        <mc:Fallback xmlns="">
          <p:sp>
            <p:nvSpPr>
              <p:cNvPr id="7" name="文本框 6"/>
              <p:cNvSpPr txBox="1">
                <a:spLocks noRot="1" noChangeAspect="1" noMove="1" noResize="1" noEditPoints="1" noAdjustHandles="1" noChangeArrowheads="1" noChangeShapeType="1" noTextEdit="1"/>
              </p:cNvSpPr>
              <p:nvPr/>
            </p:nvSpPr>
            <p:spPr>
              <a:xfrm>
                <a:off x="1375001" y="3226769"/>
                <a:ext cx="3894993" cy="369332"/>
              </a:xfrm>
              <a:prstGeom prst="rect">
                <a:avLst/>
              </a:prstGeom>
              <a:blipFill>
                <a:blip r:embed="rId3"/>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568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5931E-2DC4-44FD-A070-17C78BFDF68B}"/>
              </a:ext>
            </a:extLst>
          </p:cNvPr>
          <p:cNvSpPr>
            <a:spLocks noGrp="1"/>
          </p:cNvSpPr>
          <p:nvPr>
            <p:ph type="title"/>
          </p:nvPr>
        </p:nvSpPr>
        <p:spPr/>
        <p:txBody>
          <a:bodyPr/>
          <a:lstStyle/>
          <a:p>
            <a:r>
              <a:rPr lang="en-US" altLang="zh-CN" dirty="0"/>
              <a:t>Peer assessment</a:t>
            </a:r>
            <a:r>
              <a:rPr lang="zh-CN" altLang="en-US" dirty="0"/>
              <a:t>之概率模型</a:t>
            </a:r>
          </a:p>
        </p:txBody>
      </p:sp>
      <mc:AlternateContent xmlns:mc="http://schemas.openxmlformats.org/markup-compatibility/2006" xmlns:a14="http://schemas.microsoft.com/office/drawing/2010/main">
        <mc:Choice Requires="a14">
          <p:sp>
            <p:nvSpPr>
              <p:cNvPr id="10" name="文本框 9"/>
              <p:cNvSpPr txBox="1"/>
              <p:nvPr/>
            </p:nvSpPr>
            <p:spPr>
              <a:xfrm>
                <a:off x="1409434" y="1690688"/>
                <a:ext cx="3894993" cy="369332"/>
              </a:xfrm>
              <a:prstGeom prst="rect">
                <a:avLst/>
              </a:prstGeom>
              <a:noFill/>
            </p:spPr>
            <p:txBody>
              <a:bodyPr wrap="square" rtlCol="0">
                <a:spAutoFit/>
              </a:bodyPr>
              <a:lstStyle/>
              <a:p>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𝑷𝑮</m:t>
                        </m:r>
                      </m:e>
                      <m:sub>
                        <m:r>
                          <a:rPr lang="en-US" altLang="zh-CN" b="1" i="1" dirty="0" smtClean="0">
                            <a:latin typeface="Cambria Math" panose="02040503050406030204" pitchFamily="18" charset="0"/>
                          </a:rPr>
                          <m:t>𝟐</m:t>
                        </m:r>
                      </m:sub>
                    </m:sSub>
                  </m:oMath>
                </a14:m>
                <a:r>
                  <a:rPr lang="zh-CN" altLang="en-US" b="1" dirty="0"/>
                  <a:t>模型</a:t>
                </a:r>
              </a:p>
            </p:txBody>
          </p:sp>
        </mc:Choice>
        <mc:Fallback xmlns="">
          <p:sp>
            <p:nvSpPr>
              <p:cNvPr id="10" name="文本框 9"/>
              <p:cNvSpPr txBox="1">
                <a:spLocks noRot="1" noChangeAspect="1" noMove="1" noResize="1" noEditPoints="1" noAdjustHandles="1" noChangeArrowheads="1" noChangeShapeType="1" noTextEdit="1"/>
              </p:cNvSpPr>
              <p:nvPr/>
            </p:nvSpPr>
            <p:spPr>
              <a:xfrm>
                <a:off x="1409434" y="1690688"/>
                <a:ext cx="3894993" cy="369332"/>
              </a:xfrm>
              <a:prstGeom prst="rect">
                <a:avLst/>
              </a:prstGeom>
              <a:blipFill>
                <a:blip r:embed="rId2"/>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409434" y="5030893"/>
                <a:ext cx="9096638" cy="646331"/>
              </a:xfrm>
              <a:prstGeom prst="rect">
                <a:avLst/>
              </a:prstGeom>
              <a:noFill/>
            </p:spPr>
            <p:txBody>
              <a:bodyPr wrap="square" rtlCol="0">
                <a:spAutoFit/>
              </a:bodyPr>
              <a:lstStyle/>
              <a:p>
                <a:r>
                  <a:rPr lang="zh-CN" altLang="en-US" dirty="0"/>
                  <a:t>这个模型引入了时间的相关性，通过</a:t>
                </a:r>
                <a:r>
                  <a:rPr lang="en-US" altLang="zh-CN" dirty="0"/>
                  <a:t>Pearson</a:t>
                </a:r>
                <a:r>
                  <a:rPr lang="zh-CN" altLang="en-US" dirty="0"/>
                  <a:t>相关系数，检验出评分者的偏置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𝑣</m:t>
                        </m:r>
                      </m:sub>
                    </m:sSub>
                  </m:oMath>
                </a14:m>
                <a:r>
                  <a:rPr lang="zh-CN" altLang="en-US" dirty="0"/>
                  <a:t>与时间</a:t>
                </a:r>
                <a:r>
                  <a:rPr lang="en-US" altLang="zh-CN" dirty="0"/>
                  <a:t>T</a:t>
                </a:r>
                <a:r>
                  <a:rPr lang="zh-CN" altLang="en-US" dirty="0"/>
                  <a:t>存在较高的相关性。</a:t>
                </a:r>
              </a:p>
            </p:txBody>
          </p:sp>
        </mc:Choice>
        <mc:Fallback xmlns="">
          <p:sp>
            <p:nvSpPr>
              <p:cNvPr id="11" name="文本框 10"/>
              <p:cNvSpPr txBox="1">
                <a:spLocks noRot="1" noChangeAspect="1" noMove="1" noResize="1" noEditPoints="1" noAdjustHandles="1" noChangeArrowheads="1" noChangeShapeType="1" noTextEdit="1"/>
              </p:cNvSpPr>
              <p:nvPr/>
            </p:nvSpPr>
            <p:spPr>
              <a:xfrm>
                <a:off x="1409434" y="5030893"/>
                <a:ext cx="9096638" cy="646331"/>
              </a:xfrm>
              <a:prstGeom prst="rect">
                <a:avLst/>
              </a:prstGeom>
              <a:blipFill>
                <a:blip r:embed="rId3"/>
                <a:stretch>
                  <a:fillRect l="-536" t="-4717" r="-603" b="-14151"/>
                </a:stretch>
              </a:blipFill>
            </p:spPr>
            <p:txBody>
              <a:bodyPr/>
              <a:lstStyle/>
              <a:p>
                <a:r>
                  <a:rPr lang="zh-CN" altLang="en-US">
                    <a:noFill/>
                  </a:rPr>
                  <a:t> </a:t>
                </a:r>
              </a:p>
            </p:txBody>
          </p:sp>
        </mc:Fallback>
      </mc:AlternateContent>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8109" y="2213357"/>
            <a:ext cx="7446091" cy="2664198"/>
          </a:xfrm>
          <a:prstGeom prst="rect">
            <a:avLst/>
          </a:prstGeom>
        </p:spPr>
      </p:pic>
    </p:spTree>
    <p:extLst>
      <p:ext uri="{BB962C8B-B14F-4D97-AF65-F5344CB8AC3E}">
        <p14:creationId xmlns:p14="http://schemas.microsoft.com/office/powerpoint/2010/main" val="332357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5931E-2DC4-44FD-A070-17C78BFDF68B}"/>
              </a:ext>
            </a:extLst>
          </p:cNvPr>
          <p:cNvSpPr>
            <a:spLocks noGrp="1"/>
          </p:cNvSpPr>
          <p:nvPr>
            <p:ph type="title"/>
          </p:nvPr>
        </p:nvSpPr>
        <p:spPr/>
        <p:txBody>
          <a:bodyPr/>
          <a:lstStyle/>
          <a:p>
            <a:r>
              <a:rPr lang="en-US" altLang="zh-CN" dirty="0"/>
              <a:t>Peer assessment</a:t>
            </a:r>
            <a:r>
              <a:rPr lang="zh-CN" altLang="en-US" dirty="0"/>
              <a:t>之概率模型</a:t>
            </a:r>
          </a:p>
        </p:txBody>
      </p:sp>
      <mc:AlternateContent xmlns:mc="http://schemas.openxmlformats.org/markup-compatibility/2006" xmlns:a14="http://schemas.microsoft.com/office/drawing/2010/main">
        <mc:Choice Requires="a14">
          <p:sp>
            <p:nvSpPr>
              <p:cNvPr id="3" name="文本框 2"/>
              <p:cNvSpPr txBox="1"/>
              <p:nvPr/>
            </p:nvSpPr>
            <p:spPr>
              <a:xfrm>
                <a:off x="1307833" y="1709594"/>
                <a:ext cx="3894993" cy="369332"/>
              </a:xfrm>
              <a:prstGeom prst="rect">
                <a:avLst/>
              </a:prstGeom>
              <a:noFill/>
            </p:spPr>
            <p:txBody>
              <a:bodyPr wrap="square" rtlCol="0">
                <a:spAutoFit/>
              </a:bodyPr>
              <a:lstStyle/>
              <a:p>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𝑷𝑮</m:t>
                        </m:r>
                      </m:e>
                      <m:sub>
                        <m:r>
                          <a:rPr lang="en-US" altLang="zh-CN" b="1" i="1" dirty="0" smtClean="0">
                            <a:latin typeface="Cambria Math" panose="02040503050406030204" pitchFamily="18" charset="0"/>
                          </a:rPr>
                          <m:t>𝟑</m:t>
                        </m:r>
                      </m:sub>
                    </m:sSub>
                  </m:oMath>
                </a14:m>
                <a:r>
                  <a:rPr lang="zh-CN" altLang="en-US" b="1" dirty="0"/>
                  <a:t>模型</a:t>
                </a:r>
              </a:p>
            </p:txBody>
          </p:sp>
        </mc:Choice>
        <mc:Fallback xmlns="">
          <p:sp>
            <p:nvSpPr>
              <p:cNvPr id="3" name="文本框 2"/>
              <p:cNvSpPr txBox="1">
                <a:spLocks noRot="1" noChangeAspect="1" noMove="1" noResize="1" noEditPoints="1" noAdjustHandles="1" noChangeArrowheads="1" noChangeShapeType="1" noTextEdit="1"/>
              </p:cNvSpPr>
              <p:nvPr/>
            </p:nvSpPr>
            <p:spPr>
              <a:xfrm>
                <a:off x="1307833" y="1709594"/>
                <a:ext cx="3894993" cy="369332"/>
              </a:xfrm>
              <a:prstGeom prst="rect">
                <a:avLst/>
              </a:prstGeom>
              <a:blipFill>
                <a:blip r:embed="rId2"/>
                <a:stretch>
                  <a:fillRect t="-8197" b="-24590"/>
                </a:stretch>
              </a:blipFill>
            </p:spPr>
            <p:txBody>
              <a:bodyPr/>
              <a:lstStyle/>
              <a:p>
                <a:r>
                  <a:rPr lang="zh-CN" altLang="en-US">
                    <a:noFill/>
                  </a:rPr>
                  <a:t> </a:t>
                </a:r>
              </a:p>
            </p:txBody>
          </p:sp>
        </mc:Fallback>
      </mc:AlternateContent>
      <p:sp>
        <p:nvSpPr>
          <p:cNvPr id="4" name="文本框 3"/>
          <p:cNvSpPr txBox="1"/>
          <p:nvPr/>
        </p:nvSpPr>
        <p:spPr>
          <a:xfrm>
            <a:off x="1307832" y="5366971"/>
            <a:ext cx="9096638" cy="646331"/>
          </a:xfrm>
          <a:prstGeom prst="rect">
            <a:avLst/>
          </a:prstGeom>
          <a:noFill/>
        </p:spPr>
        <p:txBody>
          <a:bodyPr wrap="square" rtlCol="0">
            <a:spAutoFit/>
          </a:bodyPr>
          <a:lstStyle/>
          <a:p>
            <a:r>
              <a:rPr lang="zh-CN" altLang="en-US" dirty="0"/>
              <a:t>由于评分者自己也可以在互评中获得分数，我们可以考虑，一个得分越高的评分者是否更具有可信度。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114" y="2078926"/>
            <a:ext cx="7994073" cy="2918713"/>
          </a:xfrm>
          <a:prstGeom prst="rect">
            <a:avLst/>
          </a:prstGeom>
        </p:spPr>
      </p:pic>
    </p:spTree>
    <p:extLst>
      <p:ext uri="{BB962C8B-B14F-4D97-AF65-F5344CB8AC3E}">
        <p14:creationId xmlns:p14="http://schemas.microsoft.com/office/powerpoint/2010/main" val="353596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5931E-2DC4-44FD-A070-17C78BFDF68B}"/>
              </a:ext>
            </a:extLst>
          </p:cNvPr>
          <p:cNvSpPr>
            <a:spLocks noGrp="1"/>
          </p:cNvSpPr>
          <p:nvPr>
            <p:ph type="title"/>
          </p:nvPr>
        </p:nvSpPr>
        <p:spPr/>
        <p:txBody>
          <a:bodyPr/>
          <a:lstStyle/>
          <a:p>
            <a:r>
              <a:rPr lang="en-US" altLang="zh-CN" dirty="0"/>
              <a:t>Peer assessment</a:t>
            </a:r>
            <a:r>
              <a:rPr lang="zh-CN" altLang="en-US" dirty="0"/>
              <a:t>之概率模型</a:t>
            </a:r>
          </a:p>
        </p:txBody>
      </p:sp>
      <mc:AlternateContent xmlns:mc="http://schemas.openxmlformats.org/markup-compatibility/2006" xmlns:a14="http://schemas.microsoft.com/office/drawing/2010/main">
        <mc:Choice Requires="a14">
          <p:sp>
            <p:nvSpPr>
              <p:cNvPr id="6" name="文本框 5"/>
              <p:cNvSpPr txBox="1"/>
              <p:nvPr/>
            </p:nvSpPr>
            <p:spPr>
              <a:xfrm>
                <a:off x="1344779" y="1549756"/>
                <a:ext cx="3894993" cy="369332"/>
              </a:xfrm>
              <a:prstGeom prst="rect">
                <a:avLst/>
              </a:prstGeom>
              <a:noFill/>
            </p:spPr>
            <p:txBody>
              <a:bodyPr wrap="square" rtlCol="0">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𝑷𝑮</m:t>
                        </m:r>
                      </m:e>
                      <m:sub>
                        <m:r>
                          <a:rPr lang="en-US" altLang="zh-CN" b="1" i="1" smtClean="0">
                            <a:latin typeface="Cambria Math" panose="02040503050406030204" pitchFamily="18" charset="0"/>
                          </a:rPr>
                          <m:t>𝟒</m:t>
                        </m:r>
                      </m:sub>
                    </m:sSub>
                  </m:oMath>
                </a14:m>
                <a:r>
                  <a:rPr lang="zh-CN" altLang="en-US" b="1" dirty="0"/>
                  <a:t>和</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𝑷𝑮</m:t>
                        </m:r>
                      </m:e>
                      <m:sub>
                        <m:r>
                          <a:rPr lang="en-US" altLang="zh-CN" b="1" i="1" dirty="0" smtClean="0">
                            <a:latin typeface="Cambria Math" panose="02040503050406030204" pitchFamily="18" charset="0"/>
                          </a:rPr>
                          <m:t>𝟓</m:t>
                        </m:r>
                      </m:sub>
                    </m:sSub>
                  </m:oMath>
                </a14:m>
                <a:endParaRPr lang="zh-CN" altLang="en-US"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1344779" y="1549756"/>
                <a:ext cx="3894993" cy="369332"/>
              </a:xfrm>
              <a:prstGeom prst="rect">
                <a:avLst/>
              </a:prstGeom>
              <a:blipFill>
                <a:blip r:embed="rId2"/>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784394" y="5520246"/>
                <a:ext cx="9096638" cy="646331"/>
              </a:xfrm>
              <a:prstGeom prst="rect">
                <a:avLst/>
              </a:prstGeom>
              <a:noFill/>
            </p:spPr>
            <p:txBody>
              <a:bodyPr wrap="square" rtlCol="0">
                <a:spAutoFit/>
              </a:bodyPr>
              <a:lstStyle/>
              <a:p>
                <a:r>
                  <a:rPr lang="zh-CN" altLang="en-US" dirty="0"/>
                  <a:t>比起</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𝑃𝐺</m:t>
                        </m:r>
                      </m:e>
                      <m:sub>
                        <m:r>
                          <a:rPr lang="en-US" altLang="zh-CN" b="0" i="1" smtClean="0">
                            <a:latin typeface="Cambria Math" panose="02040503050406030204" pitchFamily="18" charset="0"/>
                          </a:rPr>
                          <m:t>3</m:t>
                        </m:r>
                      </m:sub>
                    </m:sSub>
                  </m:oMath>
                </a14:m>
                <a:r>
                  <a:rPr lang="zh-CN" altLang="en-US" dirty="0"/>
                  <a:t> 中的简单线性模型，转化为概率模型。</a:t>
                </a:r>
                <a:endParaRPr lang="en-US" altLang="zh-CN" dirty="0"/>
              </a:p>
              <a:p>
                <a:r>
                  <a:rPr lang="zh-CN" altLang="en-US" dirty="0"/>
                  <a:t>对于没有提交作业的评分者，假设他们的真实分数最低。</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784394" y="5520246"/>
                <a:ext cx="9096638" cy="646331"/>
              </a:xfrm>
              <a:prstGeom prst="rect">
                <a:avLst/>
              </a:prstGeom>
              <a:blipFill>
                <a:blip r:embed="rId3"/>
                <a:stretch>
                  <a:fillRect l="-603" t="-5660" b="-14151"/>
                </a:stretch>
              </a:blipFill>
            </p:spPr>
            <p:txBody>
              <a:bodyPr/>
              <a:lstStyle/>
              <a:p>
                <a:r>
                  <a:rPr lang="zh-CN" altLang="en-US">
                    <a:noFill/>
                  </a:rPr>
                  <a:t> </a:t>
                </a:r>
              </a:p>
            </p:txBody>
          </p:sp>
        </mc:Fallback>
      </mc:AlternateContent>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3781" y="2111937"/>
            <a:ext cx="7366564" cy="3215459"/>
          </a:xfrm>
          <a:prstGeom prst="rect">
            <a:avLst/>
          </a:prstGeom>
        </p:spPr>
      </p:pic>
    </p:spTree>
    <p:extLst>
      <p:ext uri="{BB962C8B-B14F-4D97-AF65-F5344CB8AC3E}">
        <p14:creationId xmlns:p14="http://schemas.microsoft.com/office/powerpoint/2010/main" val="49763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5931E-2DC4-44FD-A070-17C78BFDF68B}"/>
              </a:ext>
            </a:extLst>
          </p:cNvPr>
          <p:cNvSpPr>
            <a:spLocks noGrp="1"/>
          </p:cNvSpPr>
          <p:nvPr>
            <p:ph type="title"/>
          </p:nvPr>
        </p:nvSpPr>
        <p:spPr/>
        <p:txBody>
          <a:bodyPr/>
          <a:lstStyle/>
          <a:p>
            <a:r>
              <a:rPr lang="en-US" altLang="zh-CN" dirty="0"/>
              <a:t>Peer assessment</a:t>
            </a:r>
            <a:r>
              <a:rPr lang="zh-CN" altLang="en-US" dirty="0"/>
              <a:t>之概率模型</a:t>
            </a:r>
          </a:p>
        </p:txBody>
      </p:sp>
      <mc:AlternateContent xmlns:mc="http://schemas.openxmlformats.org/markup-compatibility/2006" xmlns:a14="http://schemas.microsoft.com/office/drawing/2010/main">
        <mc:Choice Requires="a14">
          <p:sp>
            <p:nvSpPr>
              <p:cNvPr id="3" name="文本框 2"/>
              <p:cNvSpPr txBox="1"/>
              <p:nvPr/>
            </p:nvSpPr>
            <p:spPr>
              <a:xfrm>
                <a:off x="1344779" y="1549756"/>
                <a:ext cx="3894993" cy="369332"/>
              </a:xfrm>
              <a:prstGeom prst="rect">
                <a:avLst/>
              </a:prstGeom>
              <a:noFill/>
            </p:spPr>
            <p:txBody>
              <a:bodyPr wrap="square" rtlCol="0">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𝑷𝑮</m:t>
                        </m:r>
                      </m:e>
                      <m:sub>
                        <m:r>
                          <a:rPr lang="en-US" altLang="zh-CN" b="1" i="1" smtClean="0">
                            <a:latin typeface="Cambria Math" panose="02040503050406030204" pitchFamily="18" charset="0"/>
                          </a:rPr>
                          <m:t>𝟔</m:t>
                        </m:r>
                      </m:sub>
                    </m:sSub>
                  </m:oMath>
                </a14:m>
                <a:r>
                  <a:rPr lang="zh-CN" altLang="en-US" b="1" dirty="0"/>
                  <a:t>和</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𝑷𝑮</m:t>
                        </m:r>
                      </m:e>
                      <m:sub>
                        <m:r>
                          <a:rPr lang="en-US" altLang="zh-CN" b="1" i="1" dirty="0" smtClean="0">
                            <a:latin typeface="Cambria Math" panose="02040503050406030204" pitchFamily="18" charset="0"/>
                          </a:rPr>
                          <m:t>𝟕</m:t>
                        </m:r>
                      </m:sub>
                    </m:sSub>
                  </m:oMath>
                </a14:m>
                <a:endParaRPr lang="zh-CN" altLang="en-US" b="1" dirty="0"/>
              </a:p>
            </p:txBody>
          </p:sp>
        </mc:Choice>
        <mc:Fallback xmlns="">
          <p:sp>
            <p:nvSpPr>
              <p:cNvPr id="3" name="文本框 2"/>
              <p:cNvSpPr txBox="1">
                <a:spLocks noRot="1" noChangeAspect="1" noMove="1" noResize="1" noEditPoints="1" noAdjustHandles="1" noChangeArrowheads="1" noChangeShapeType="1" noTextEdit="1"/>
              </p:cNvSpPr>
              <p:nvPr/>
            </p:nvSpPr>
            <p:spPr>
              <a:xfrm>
                <a:off x="1344779" y="1549756"/>
                <a:ext cx="3894993" cy="369332"/>
              </a:xfrm>
              <a:prstGeom prst="rect">
                <a:avLst/>
              </a:prstGeom>
              <a:blipFill>
                <a:blip r:embed="rId2"/>
                <a:stretch>
                  <a:fillRect t="-8197" b="-2459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456DF1B-5F61-400B-9199-1BC387A2B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69" y="2031211"/>
            <a:ext cx="6314102" cy="4461664"/>
          </a:xfrm>
          <a:prstGeom prst="rect">
            <a:avLst/>
          </a:prstGeom>
        </p:spPr>
      </p:pic>
      <p:pic>
        <p:nvPicPr>
          <p:cNvPr id="7" name="图片 6">
            <a:extLst>
              <a:ext uri="{FF2B5EF4-FFF2-40B4-BE49-F238E27FC236}">
                <a16:creationId xmlns:a16="http://schemas.microsoft.com/office/drawing/2014/main" id="{1A76AA01-D637-495E-8426-D0BCA9E51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31211"/>
            <a:ext cx="5442012" cy="4460400"/>
          </a:xfrm>
          <a:prstGeom prst="rect">
            <a:avLst/>
          </a:prstGeom>
        </p:spPr>
      </p:pic>
    </p:spTree>
    <p:extLst>
      <p:ext uri="{BB962C8B-B14F-4D97-AF65-F5344CB8AC3E}">
        <p14:creationId xmlns:p14="http://schemas.microsoft.com/office/powerpoint/2010/main" val="150181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731FB-85CB-4658-B639-B5EB55B0C4FE}"/>
              </a:ext>
            </a:extLst>
          </p:cNvPr>
          <p:cNvSpPr>
            <a:spLocks noGrp="1"/>
          </p:cNvSpPr>
          <p:nvPr>
            <p:ph type="title"/>
          </p:nvPr>
        </p:nvSpPr>
        <p:spPr/>
        <p:txBody>
          <a:bodyPr/>
          <a:lstStyle/>
          <a:p>
            <a:r>
              <a:rPr lang="en-US" altLang="zh-CN" dirty="0"/>
              <a:t>Peer assessment</a:t>
            </a:r>
            <a:endParaRPr lang="zh-CN" altLang="en-US" dirty="0"/>
          </a:p>
        </p:txBody>
      </p:sp>
      <p:sp>
        <p:nvSpPr>
          <p:cNvPr id="3" name="内容占位符 2">
            <a:extLst>
              <a:ext uri="{FF2B5EF4-FFF2-40B4-BE49-F238E27FC236}">
                <a16:creationId xmlns:a16="http://schemas.microsoft.com/office/drawing/2014/main" id="{1798CF59-5463-4E27-A69C-088A2D97576F}"/>
              </a:ext>
            </a:extLst>
          </p:cNvPr>
          <p:cNvSpPr>
            <a:spLocks noGrp="1"/>
          </p:cNvSpPr>
          <p:nvPr>
            <p:ph idx="1"/>
          </p:nvPr>
        </p:nvSpPr>
        <p:spPr/>
        <p:txBody>
          <a:bodyPr/>
          <a:lstStyle/>
          <a:p>
            <a:r>
              <a:rPr lang="zh-CN" altLang="en-US" dirty="0"/>
              <a:t>同伴评估，指学生根据教师的基准来对作业和测试评分的过程。</a:t>
            </a:r>
            <a:endParaRPr lang="en-US" altLang="zh-CN" dirty="0"/>
          </a:p>
          <a:p>
            <a:pPr marL="0" indent="0">
              <a:buNone/>
            </a:pPr>
            <a:endParaRPr lang="en-US" altLang="zh-CN" dirty="0"/>
          </a:p>
          <a:p>
            <a:r>
              <a:rPr lang="en-US" altLang="zh-CN" dirty="0"/>
              <a:t>Peer assessment</a:t>
            </a:r>
            <a:r>
              <a:rPr lang="zh-CN" altLang="en-US" dirty="0"/>
              <a:t>相关的领域有众包，</a:t>
            </a:r>
            <a:r>
              <a:rPr lang="en-US" altLang="zh-CN" dirty="0"/>
              <a:t>peer assessment</a:t>
            </a:r>
            <a:r>
              <a:rPr lang="zh-CN" altLang="en-US" dirty="0"/>
              <a:t>对教育的影响。</a:t>
            </a:r>
            <a:endParaRPr lang="en-US" altLang="zh-CN" dirty="0"/>
          </a:p>
          <a:p>
            <a:pPr marL="0" indent="0">
              <a:buNone/>
            </a:pPr>
            <a:endParaRPr lang="en-US" altLang="zh-CN" dirty="0"/>
          </a:p>
          <a:p>
            <a:r>
              <a:rPr lang="en-US" altLang="zh-CN" dirty="0"/>
              <a:t>Peer assessment in MOOCS</a:t>
            </a:r>
            <a:r>
              <a:rPr lang="zh-CN" altLang="en-US" dirty="0"/>
              <a:t>的主要特点：</a:t>
            </a:r>
            <a:endParaRPr lang="en-US" altLang="zh-CN" dirty="0"/>
          </a:p>
          <a:p>
            <a:pPr marL="514350" indent="-514350">
              <a:buAutoNum type="arabicPeriod"/>
            </a:pPr>
            <a:r>
              <a:rPr lang="zh-CN" altLang="en-US" dirty="0"/>
              <a:t>数据量有限，每份作业只有少量的评分数据。</a:t>
            </a:r>
            <a:endParaRPr lang="en-US" altLang="zh-CN" dirty="0"/>
          </a:p>
          <a:p>
            <a:pPr marL="514350" indent="-514350">
              <a:buAutoNum type="arabicPeriod"/>
            </a:pPr>
            <a:r>
              <a:rPr lang="zh-CN" altLang="en-US" dirty="0"/>
              <a:t>对历史数据的使用有限。</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61348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5931E-2DC4-44FD-A070-17C78BFDF68B}"/>
              </a:ext>
            </a:extLst>
          </p:cNvPr>
          <p:cNvSpPr>
            <a:spLocks noGrp="1"/>
          </p:cNvSpPr>
          <p:nvPr>
            <p:ph type="title"/>
          </p:nvPr>
        </p:nvSpPr>
        <p:spPr/>
        <p:txBody>
          <a:bodyPr/>
          <a:lstStyle/>
          <a:p>
            <a:r>
              <a:rPr lang="en-US" altLang="zh-CN" dirty="0"/>
              <a:t>Peer assessment</a:t>
            </a:r>
            <a:r>
              <a:rPr lang="zh-CN" altLang="en-US" dirty="0"/>
              <a:t>之概率模型</a:t>
            </a:r>
          </a:p>
        </p:txBody>
      </p:sp>
      <mc:AlternateContent xmlns:mc="http://schemas.openxmlformats.org/markup-compatibility/2006" xmlns:a14="http://schemas.microsoft.com/office/drawing/2010/main">
        <mc:Choice Requires="a14">
          <p:sp>
            <p:nvSpPr>
              <p:cNvPr id="3" name="文本框 2"/>
              <p:cNvSpPr txBox="1"/>
              <p:nvPr/>
            </p:nvSpPr>
            <p:spPr>
              <a:xfrm>
                <a:off x="1123025" y="1624461"/>
                <a:ext cx="38949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𝑷𝑮</m:t>
                          </m:r>
                        </m:e>
                        <m:sub>
                          <m:r>
                            <a:rPr lang="en-US" altLang="zh-CN" b="1" i="1" smtClean="0">
                              <a:latin typeface="Cambria Math" panose="02040503050406030204" pitchFamily="18" charset="0"/>
                            </a:rPr>
                            <m:t>𝟖</m:t>
                          </m:r>
                        </m:sub>
                      </m:sSub>
                    </m:oMath>
                  </m:oMathPara>
                </a14:m>
                <a:endParaRPr lang="zh-CN" altLang="en-US" b="1" dirty="0"/>
              </a:p>
            </p:txBody>
          </p:sp>
        </mc:Choice>
        <mc:Fallback xmlns="">
          <p:sp>
            <p:nvSpPr>
              <p:cNvPr id="3" name="文本框 2"/>
              <p:cNvSpPr txBox="1">
                <a:spLocks noRot="1" noChangeAspect="1" noMove="1" noResize="1" noEditPoints="1" noAdjustHandles="1" noChangeArrowheads="1" noChangeShapeType="1" noTextEdit="1"/>
              </p:cNvSpPr>
              <p:nvPr/>
            </p:nvSpPr>
            <p:spPr>
              <a:xfrm>
                <a:off x="1123025" y="1624461"/>
                <a:ext cx="3894993" cy="369332"/>
              </a:xfrm>
              <a:prstGeom prst="rect">
                <a:avLst/>
              </a:prstGeom>
              <a:blipFill>
                <a:blip r:embed="rId2"/>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63E93AF-DB57-4F49-BAC0-F378C367E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05" y="2060020"/>
            <a:ext cx="6249272" cy="4096322"/>
          </a:xfrm>
          <a:prstGeom prst="rect">
            <a:avLst/>
          </a:prstGeom>
        </p:spPr>
      </p:pic>
      <p:pic>
        <p:nvPicPr>
          <p:cNvPr id="7" name="图片 6">
            <a:extLst>
              <a:ext uri="{FF2B5EF4-FFF2-40B4-BE49-F238E27FC236}">
                <a16:creationId xmlns:a16="http://schemas.microsoft.com/office/drawing/2014/main" id="{17BAFA2A-BEC8-4FAD-B6DB-79A71EB99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50851"/>
            <a:ext cx="5010849" cy="389626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9730152-A1F7-4846-8FDE-7540E99B472B}"/>
                  </a:ext>
                </a:extLst>
              </p:cNvPr>
              <p:cNvSpPr txBox="1"/>
              <p:nvPr/>
            </p:nvSpPr>
            <p:spPr>
              <a:xfrm>
                <a:off x="6591783" y="1690688"/>
                <a:ext cx="38949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𝑷𝑮</m:t>
                          </m:r>
                        </m:e>
                        <m:sub>
                          <m:r>
                            <a:rPr lang="en-US" altLang="zh-CN" b="1" i="1" smtClean="0">
                              <a:latin typeface="Cambria Math" panose="02040503050406030204" pitchFamily="18" charset="0"/>
                            </a:rPr>
                            <m:t>𝟗</m:t>
                          </m:r>
                        </m:sub>
                      </m:sSub>
                    </m:oMath>
                  </m:oMathPara>
                </a14:m>
                <a:endParaRPr lang="zh-CN" altLang="en-US" b="1" dirty="0"/>
              </a:p>
            </p:txBody>
          </p:sp>
        </mc:Choice>
        <mc:Fallback xmlns="">
          <p:sp>
            <p:nvSpPr>
              <p:cNvPr id="9" name="文本框 8">
                <a:extLst>
                  <a:ext uri="{FF2B5EF4-FFF2-40B4-BE49-F238E27FC236}">
                    <a16:creationId xmlns:a16="http://schemas.microsoft.com/office/drawing/2014/main" id="{B9730152-A1F7-4846-8FDE-7540E99B472B}"/>
                  </a:ext>
                </a:extLst>
              </p:cNvPr>
              <p:cNvSpPr txBox="1">
                <a:spLocks noRot="1" noChangeAspect="1" noMove="1" noResize="1" noEditPoints="1" noAdjustHandles="1" noChangeArrowheads="1" noChangeShapeType="1" noTextEdit="1"/>
              </p:cNvSpPr>
              <p:nvPr/>
            </p:nvSpPr>
            <p:spPr>
              <a:xfrm>
                <a:off x="6591783" y="1690688"/>
                <a:ext cx="389499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52CB6B9-8D8E-4167-97CE-536AB246172D}"/>
                  </a:ext>
                </a:extLst>
              </p:cNvPr>
              <p:cNvSpPr txBox="1"/>
              <p:nvPr/>
            </p:nvSpPr>
            <p:spPr>
              <a:xfrm>
                <a:off x="1060694" y="1321356"/>
                <a:ext cx="3894993" cy="369332"/>
              </a:xfrm>
              <a:prstGeom prst="rect">
                <a:avLst/>
              </a:prstGeom>
              <a:noFill/>
            </p:spPr>
            <p:txBody>
              <a:bodyPr wrap="square" rtlCol="0">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𝑷𝑮</m:t>
                        </m:r>
                      </m:e>
                      <m:sub>
                        <m:r>
                          <a:rPr lang="en-US" altLang="zh-CN" b="1" i="1" smtClean="0">
                            <a:latin typeface="Cambria Math" panose="02040503050406030204" pitchFamily="18" charset="0"/>
                          </a:rPr>
                          <m:t>𝟖</m:t>
                        </m:r>
                      </m:sub>
                    </m:sSub>
                  </m:oMath>
                </a14:m>
                <a:r>
                  <a:rPr lang="zh-CN" altLang="en-US" b="1" dirty="0"/>
                  <a:t>和</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𝑷𝑮</m:t>
                        </m:r>
                      </m:e>
                      <m:sub>
                        <m:r>
                          <a:rPr lang="en-US" altLang="zh-CN" b="1" i="1" dirty="0" smtClean="0">
                            <a:latin typeface="Cambria Math" panose="02040503050406030204" pitchFamily="18" charset="0"/>
                          </a:rPr>
                          <m:t>𝟗</m:t>
                        </m:r>
                      </m:sub>
                    </m:sSub>
                  </m:oMath>
                </a14:m>
                <a:endParaRPr lang="zh-CN" altLang="en-US" b="1" dirty="0"/>
              </a:p>
            </p:txBody>
          </p:sp>
        </mc:Choice>
        <mc:Fallback xmlns="">
          <p:sp>
            <p:nvSpPr>
              <p:cNvPr id="10" name="文本框 9">
                <a:extLst>
                  <a:ext uri="{FF2B5EF4-FFF2-40B4-BE49-F238E27FC236}">
                    <a16:creationId xmlns:a16="http://schemas.microsoft.com/office/drawing/2014/main" id="{752CB6B9-8D8E-4167-97CE-536AB246172D}"/>
                  </a:ext>
                </a:extLst>
              </p:cNvPr>
              <p:cNvSpPr txBox="1">
                <a:spLocks noRot="1" noChangeAspect="1" noMove="1" noResize="1" noEditPoints="1" noAdjustHandles="1" noChangeArrowheads="1" noChangeShapeType="1" noTextEdit="1"/>
              </p:cNvSpPr>
              <p:nvPr/>
            </p:nvSpPr>
            <p:spPr>
              <a:xfrm>
                <a:off x="1060694" y="1321356"/>
                <a:ext cx="3894993" cy="369332"/>
              </a:xfrm>
              <a:prstGeom prst="rect">
                <a:avLst/>
              </a:prstGeom>
              <a:blipFill>
                <a:blip r:embed="rId6"/>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67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5931E-2DC4-44FD-A070-17C78BFDF68B}"/>
              </a:ext>
            </a:extLst>
          </p:cNvPr>
          <p:cNvSpPr>
            <a:spLocks noGrp="1"/>
          </p:cNvSpPr>
          <p:nvPr>
            <p:ph type="title"/>
          </p:nvPr>
        </p:nvSpPr>
        <p:spPr/>
        <p:txBody>
          <a:bodyPr/>
          <a:lstStyle/>
          <a:p>
            <a:r>
              <a:rPr lang="en-US" altLang="zh-CN" dirty="0"/>
              <a:t>Peer assessment</a:t>
            </a:r>
            <a:r>
              <a:rPr lang="zh-CN" altLang="en-US" dirty="0"/>
              <a:t>之概率模型</a:t>
            </a:r>
          </a:p>
        </p:txBody>
      </p:sp>
      <mc:AlternateContent xmlns:mc="http://schemas.openxmlformats.org/markup-compatibility/2006" xmlns:a14="http://schemas.microsoft.com/office/drawing/2010/main">
        <mc:Choice Requires="a14">
          <p:sp>
            <p:nvSpPr>
              <p:cNvPr id="3" name="文本框 2"/>
              <p:cNvSpPr txBox="1"/>
              <p:nvPr/>
            </p:nvSpPr>
            <p:spPr>
              <a:xfrm>
                <a:off x="1344779" y="1549756"/>
                <a:ext cx="3894993" cy="369332"/>
              </a:xfrm>
              <a:prstGeom prst="rect">
                <a:avLst/>
              </a:prstGeom>
              <a:noFill/>
            </p:spPr>
            <p:txBody>
              <a:bodyPr wrap="square" rtlCol="0">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𝑷𝑮</m:t>
                        </m:r>
                      </m:e>
                      <m:sub>
                        <m:r>
                          <a:rPr lang="en-US" altLang="zh-CN" b="1" i="1" smtClean="0">
                            <a:latin typeface="Cambria Math" panose="02040503050406030204" pitchFamily="18" charset="0"/>
                          </a:rPr>
                          <m:t>𝟖</m:t>
                        </m:r>
                      </m:sub>
                    </m:sSub>
                  </m:oMath>
                </a14:m>
                <a:r>
                  <a:rPr lang="zh-CN" altLang="en-US" b="1" dirty="0"/>
                  <a:t>和</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𝑷𝑮</m:t>
                        </m:r>
                      </m:e>
                      <m:sub>
                        <m:r>
                          <a:rPr lang="en-US" altLang="zh-CN" b="1" i="1" dirty="0" smtClean="0">
                            <a:latin typeface="Cambria Math" panose="02040503050406030204" pitchFamily="18" charset="0"/>
                          </a:rPr>
                          <m:t>𝟗</m:t>
                        </m:r>
                      </m:sub>
                    </m:sSub>
                  </m:oMath>
                </a14:m>
                <a:endParaRPr lang="zh-CN" altLang="en-US" b="1" dirty="0"/>
              </a:p>
            </p:txBody>
          </p:sp>
        </mc:Choice>
        <mc:Fallback xmlns="">
          <p:sp>
            <p:nvSpPr>
              <p:cNvPr id="3" name="文本框 2"/>
              <p:cNvSpPr txBox="1">
                <a:spLocks noRot="1" noChangeAspect="1" noMove="1" noResize="1" noEditPoints="1" noAdjustHandles="1" noChangeArrowheads="1" noChangeShapeType="1" noTextEdit="1"/>
              </p:cNvSpPr>
              <p:nvPr/>
            </p:nvSpPr>
            <p:spPr>
              <a:xfrm>
                <a:off x="1344779" y="1549756"/>
                <a:ext cx="3894993" cy="369332"/>
              </a:xfrm>
              <a:prstGeom prst="rect">
                <a:avLst/>
              </a:prstGeom>
              <a:blipFill>
                <a:blip r:embed="rId2"/>
                <a:stretch>
                  <a:fillRect t="-8197" b="-2459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3408246-6CF4-4D7E-ACF5-936425B04B4A}"/>
              </a:ext>
            </a:extLst>
          </p:cNvPr>
          <p:cNvSpPr txBox="1"/>
          <p:nvPr/>
        </p:nvSpPr>
        <p:spPr>
          <a:xfrm>
            <a:off x="1344779" y="2254326"/>
            <a:ext cx="9494856" cy="646331"/>
          </a:xfrm>
          <a:prstGeom prst="rect">
            <a:avLst/>
          </a:prstGeom>
          <a:noFill/>
        </p:spPr>
        <p:txBody>
          <a:bodyPr wrap="square" rtlCol="0">
            <a:spAutoFit/>
          </a:bodyPr>
          <a:lstStyle/>
          <a:p>
            <a:r>
              <a:rPr lang="zh-CN" altLang="en-US" dirty="0"/>
              <a:t>通过认知诊断模型</a:t>
            </a:r>
            <a:r>
              <a:rPr lang="en-US" altLang="zh-CN" dirty="0"/>
              <a:t>DINA</a:t>
            </a:r>
            <a:r>
              <a:rPr lang="zh-CN" altLang="en-US" dirty="0"/>
              <a:t>来获取学生对知识点的掌握程度。</a:t>
            </a:r>
            <a:endParaRPr lang="en-US" altLang="zh-CN" dirty="0"/>
          </a:p>
          <a:p>
            <a:endParaRPr lang="zh-CN" altLang="en-US" dirty="0"/>
          </a:p>
        </p:txBody>
      </p:sp>
      <p:sp>
        <p:nvSpPr>
          <p:cNvPr id="5" name="矩形 4">
            <a:extLst>
              <a:ext uri="{FF2B5EF4-FFF2-40B4-BE49-F238E27FC236}">
                <a16:creationId xmlns:a16="http://schemas.microsoft.com/office/drawing/2014/main" id="{D7CB7085-4B36-49A0-99A8-DD38AE36A078}"/>
              </a:ext>
            </a:extLst>
          </p:cNvPr>
          <p:cNvSpPr/>
          <p:nvPr/>
        </p:nvSpPr>
        <p:spPr>
          <a:xfrm>
            <a:off x="2139193" y="2900657"/>
            <a:ext cx="1333849" cy="7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t>
            </a:r>
            <a:r>
              <a:rPr lang="zh-CN" altLang="en-US" dirty="0"/>
              <a:t>个学生</a:t>
            </a:r>
            <a:endParaRPr lang="en-US" altLang="zh-CN" dirty="0"/>
          </a:p>
          <a:p>
            <a:pPr algn="ctr"/>
            <a:r>
              <a:rPr lang="en-US" altLang="zh-CN" dirty="0"/>
              <a:t>C</a:t>
            </a:r>
            <a:endParaRPr lang="zh-CN" altLang="en-US" dirty="0"/>
          </a:p>
        </p:txBody>
      </p:sp>
      <p:sp>
        <p:nvSpPr>
          <p:cNvPr id="6" name="矩形 5">
            <a:extLst>
              <a:ext uri="{FF2B5EF4-FFF2-40B4-BE49-F238E27FC236}">
                <a16:creationId xmlns:a16="http://schemas.microsoft.com/office/drawing/2014/main" id="{978C6266-69C9-4B85-8D26-4625E9917681}"/>
              </a:ext>
            </a:extLst>
          </p:cNvPr>
          <p:cNvSpPr/>
          <p:nvPr/>
        </p:nvSpPr>
        <p:spPr>
          <a:xfrm>
            <a:off x="805344" y="4981720"/>
            <a:ext cx="1333849" cy="7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a:t>
            </a:r>
            <a:r>
              <a:rPr lang="zh-CN" altLang="en-US" dirty="0"/>
              <a:t>个知识点</a:t>
            </a:r>
            <a:endParaRPr lang="en-US" altLang="zh-CN" dirty="0"/>
          </a:p>
          <a:p>
            <a:pPr algn="ctr"/>
            <a:r>
              <a:rPr lang="en-US" altLang="zh-CN" dirty="0"/>
              <a:t>KP</a:t>
            </a:r>
            <a:endParaRPr lang="zh-CN" altLang="en-US" dirty="0"/>
          </a:p>
        </p:txBody>
      </p:sp>
      <p:sp>
        <p:nvSpPr>
          <p:cNvPr id="7" name="矩形 6">
            <a:extLst>
              <a:ext uri="{FF2B5EF4-FFF2-40B4-BE49-F238E27FC236}">
                <a16:creationId xmlns:a16="http://schemas.microsoft.com/office/drawing/2014/main" id="{43987504-73CF-44FC-9613-4117B6C5C8D5}"/>
              </a:ext>
            </a:extLst>
          </p:cNvPr>
          <p:cNvSpPr/>
          <p:nvPr/>
        </p:nvSpPr>
        <p:spPr>
          <a:xfrm>
            <a:off x="3473042" y="4981720"/>
            <a:ext cx="1333849" cy="7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r>
              <a:rPr lang="zh-CN" altLang="en-US" dirty="0"/>
              <a:t>个习题</a:t>
            </a:r>
            <a:endParaRPr lang="en-US" altLang="zh-CN" dirty="0"/>
          </a:p>
          <a:p>
            <a:pPr algn="ctr"/>
            <a:r>
              <a:rPr lang="en-US" altLang="zh-CN" dirty="0"/>
              <a:t>E</a:t>
            </a:r>
            <a:endParaRPr lang="zh-CN" altLang="en-US" dirty="0"/>
          </a:p>
        </p:txBody>
      </p:sp>
      <p:cxnSp>
        <p:nvCxnSpPr>
          <p:cNvPr id="9" name="直接连接符 8">
            <a:extLst>
              <a:ext uri="{FF2B5EF4-FFF2-40B4-BE49-F238E27FC236}">
                <a16:creationId xmlns:a16="http://schemas.microsoft.com/office/drawing/2014/main" id="{73425BFE-C07B-439B-B464-496912F3890B}"/>
              </a:ext>
            </a:extLst>
          </p:cNvPr>
          <p:cNvCxnSpPr>
            <a:stCxn id="5" idx="1"/>
            <a:endCxn id="6" idx="0"/>
          </p:cNvCxnSpPr>
          <p:nvPr/>
        </p:nvCxnSpPr>
        <p:spPr>
          <a:xfrm flipH="1">
            <a:off x="1472269" y="3285421"/>
            <a:ext cx="666924" cy="1696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C3EC45A-A500-472B-AD83-71E4CB64AFF3}"/>
              </a:ext>
            </a:extLst>
          </p:cNvPr>
          <p:cNvCxnSpPr>
            <a:cxnSpLocks/>
            <a:stCxn id="5" idx="3"/>
            <a:endCxn id="7" idx="0"/>
          </p:cNvCxnSpPr>
          <p:nvPr/>
        </p:nvCxnSpPr>
        <p:spPr>
          <a:xfrm>
            <a:off x="3473042" y="3285421"/>
            <a:ext cx="666925" cy="1696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F9E8F13-566A-4FF4-8C78-3910A1510782}"/>
              </a:ext>
            </a:extLst>
          </p:cNvPr>
          <p:cNvCxnSpPr>
            <a:cxnSpLocks/>
            <a:stCxn id="6" idx="3"/>
            <a:endCxn id="7" idx="1"/>
          </p:cNvCxnSpPr>
          <p:nvPr/>
        </p:nvCxnSpPr>
        <p:spPr>
          <a:xfrm>
            <a:off x="2139193" y="5366484"/>
            <a:ext cx="133384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CC97EF1C-2223-4632-A431-EBE92C430731}"/>
                  </a:ext>
                </a:extLst>
              </p:cNvPr>
              <p:cNvSpPr txBox="1"/>
              <p:nvPr/>
            </p:nvSpPr>
            <p:spPr>
              <a:xfrm>
                <a:off x="1283516" y="3957344"/>
                <a:ext cx="1241570" cy="369332"/>
              </a:xfrm>
              <a:prstGeom prst="rect">
                <a:avLst/>
              </a:prstGeom>
              <a:noFill/>
            </p:spPr>
            <p:txBody>
              <a:bodyPr wrap="square" rtlCol="0">
                <a:spAutoFit/>
              </a:bodyPr>
              <a:lstStyle/>
              <a:p>
                <a:r>
                  <a:rPr lang="en-US" altLang="zh-CN" dirty="0"/>
                  <a:t>1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 K   </a:t>
                </a:r>
                <a14:m>
                  <m:oMath xmlns:m="http://schemas.openxmlformats.org/officeDocument/2006/math">
                    <m:r>
                      <a:rPr lang="zh-CN" altLang="en-US" i="1" smtClean="0">
                        <a:latin typeface="Cambria Math" panose="02040503050406030204" pitchFamily="18" charset="0"/>
                      </a:rPr>
                      <m:t>𝛼</m:t>
                    </m:r>
                  </m:oMath>
                </a14:m>
                <a:endParaRPr lang="zh-CN" altLang="en-US" dirty="0"/>
              </a:p>
            </p:txBody>
          </p:sp>
        </mc:Choice>
        <mc:Fallback>
          <p:sp>
            <p:nvSpPr>
              <p:cNvPr id="16" name="文本框 15">
                <a:extLst>
                  <a:ext uri="{FF2B5EF4-FFF2-40B4-BE49-F238E27FC236}">
                    <a16:creationId xmlns:a16="http://schemas.microsoft.com/office/drawing/2014/main" id="{CC97EF1C-2223-4632-A431-EBE92C430731}"/>
                  </a:ext>
                </a:extLst>
              </p:cNvPr>
              <p:cNvSpPr txBox="1">
                <a:spLocks noRot="1" noChangeAspect="1" noMove="1" noResize="1" noEditPoints="1" noAdjustHandles="1" noChangeArrowheads="1" noChangeShapeType="1" noTextEdit="1"/>
              </p:cNvSpPr>
              <p:nvPr/>
            </p:nvSpPr>
            <p:spPr>
              <a:xfrm>
                <a:off x="1283516" y="3957344"/>
                <a:ext cx="1241570" cy="369332"/>
              </a:xfrm>
              <a:prstGeom prst="rect">
                <a:avLst/>
              </a:prstGeom>
              <a:blipFill>
                <a:blip r:embed="rId3"/>
                <a:stretch>
                  <a:fillRect l="-4433"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758B8650-DC13-4556-AB3A-25D7F97C2EA0}"/>
                  </a:ext>
                </a:extLst>
              </p:cNvPr>
              <p:cNvSpPr txBox="1"/>
              <p:nvPr/>
            </p:nvSpPr>
            <p:spPr>
              <a:xfrm>
                <a:off x="3344411" y="3925078"/>
                <a:ext cx="1241570" cy="369332"/>
              </a:xfrm>
              <a:prstGeom prst="rect">
                <a:avLst/>
              </a:prstGeom>
              <a:noFill/>
            </p:spPr>
            <p:txBody>
              <a:bodyPr wrap="square" rtlCol="0">
                <a:spAutoFit/>
              </a:bodyPr>
              <a:lstStyle/>
              <a:p>
                <a:r>
                  <a:rPr lang="en-US" altLang="zh-CN" dirty="0"/>
                  <a:t>M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 N   R</a:t>
                </a:r>
                <a:endParaRPr lang="zh-CN" altLang="en-US" dirty="0"/>
              </a:p>
            </p:txBody>
          </p:sp>
        </mc:Choice>
        <mc:Fallback>
          <p:sp>
            <p:nvSpPr>
              <p:cNvPr id="17" name="文本框 16">
                <a:extLst>
                  <a:ext uri="{FF2B5EF4-FFF2-40B4-BE49-F238E27FC236}">
                    <a16:creationId xmlns:a16="http://schemas.microsoft.com/office/drawing/2014/main" id="{758B8650-DC13-4556-AB3A-25D7F97C2EA0}"/>
                  </a:ext>
                </a:extLst>
              </p:cNvPr>
              <p:cNvSpPr txBox="1">
                <a:spLocks noRot="1" noChangeAspect="1" noMove="1" noResize="1" noEditPoints="1" noAdjustHandles="1" noChangeArrowheads="1" noChangeShapeType="1" noTextEdit="1"/>
              </p:cNvSpPr>
              <p:nvPr/>
            </p:nvSpPr>
            <p:spPr>
              <a:xfrm>
                <a:off x="3344411" y="3925078"/>
                <a:ext cx="1241570" cy="369332"/>
              </a:xfrm>
              <a:prstGeom prst="rect">
                <a:avLst/>
              </a:prstGeom>
              <a:blipFill>
                <a:blip r:embed="rId4"/>
                <a:stretch>
                  <a:fillRect l="-4433"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19667520-CFBF-4C83-A9FD-65E7C224C3CB}"/>
                  </a:ext>
                </a:extLst>
              </p:cNvPr>
              <p:cNvSpPr txBox="1"/>
              <p:nvPr/>
            </p:nvSpPr>
            <p:spPr>
              <a:xfrm>
                <a:off x="2277611" y="5181817"/>
                <a:ext cx="1241570" cy="369332"/>
              </a:xfrm>
              <a:prstGeom prst="rect">
                <a:avLst/>
              </a:prstGeom>
              <a:noFill/>
            </p:spPr>
            <p:txBody>
              <a:bodyPr wrap="square" rtlCol="0">
                <a:spAutoFit/>
              </a:bodyPr>
              <a:lstStyle/>
              <a:p>
                <a:r>
                  <a:rPr lang="en-US" altLang="zh-CN" dirty="0"/>
                  <a:t>N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 K   Q</a:t>
                </a:r>
                <a:endParaRPr lang="zh-CN" altLang="en-US" dirty="0"/>
              </a:p>
            </p:txBody>
          </p:sp>
        </mc:Choice>
        <mc:Fallback>
          <p:sp>
            <p:nvSpPr>
              <p:cNvPr id="18" name="文本框 17">
                <a:extLst>
                  <a:ext uri="{FF2B5EF4-FFF2-40B4-BE49-F238E27FC236}">
                    <a16:creationId xmlns:a16="http://schemas.microsoft.com/office/drawing/2014/main" id="{19667520-CFBF-4C83-A9FD-65E7C224C3CB}"/>
                  </a:ext>
                </a:extLst>
              </p:cNvPr>
              <p:cNvSpPr txBox="1">
                <a:spLocks noRot="1" noChangeAspect="1" noMove="1" noResize="1" noEditPoints="1" noAdjustHandles="1" noChangeArrowheads="1" noChangeShapeType="1" noTextEdit="1"/>
              </p:cNvSpPr>
              <p:nvPr/>
            </p:nvSpPr>
            <p:spPr>
              <a:xfrm>
                <a:off x="2277611" y="5181817"/>
                <a:ext cx="1241570" cy="369332"/>
              </a:xfrm>
              <a:prstGeom prst="rect">
                <a:avLst/>
              </a:prstGeom>
              <a:blipFill>
                <a:blip r:embed="rId5"/>
                <a:stretch>
                  <a:fillRect l="-4433"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6D18D34D-7F4F-4E33-B768-E5D949C1F7A7}"/>
                  </a:ext>
                </a:extLst>
              </p:cNvPr>
              <p:cNvSpPr txBox="1"/>
              <p:nvPr/>
            </p:nvSpPr>
            <p:spPr>
              <a:xfrm>
                <a:off x="5980478" y="2858869"/>
                <a:ext cx="6193005" cy="3767313"/>
              </a:xfrm>
              <a:prstGeom prst="rect">
                <a:avLst/>
              </a:prstGeom>
              <a:noFill/>
            </p:spPr>
            <p:txBody>
              <a:bodyPr wrap="square" rtlCol="0">
                <a:spAutoFit/>
              </a:bodyPr>
              <a:lstStyle/>
              <a:p>
                <a:r>
                  <a:rPr lang="en-US" altLang="zh-CN" dirty="0"/>
                  <a:t>DINA </a:t>
                </a:r>
                <a:r>
                  <a:rPr lang="zh-CN" altLang="en-US" dirty="0"/>
                  <a:t>认知诊断模型的项目反应函数为：</a:t>
                </a:r>
                <a:endParaRPr lang="en-US" altLang="zh-CN" dirty="0"/>
              </a:p>
              <a:p>
                <a:endParaRPr lang="en-US" altLang="zh-CN" dirty="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zh-CN" altLang="en-US" b="0" i="1" smtClean="0">
                              <a:latin typeface="Cambria Math" panose="02040503050406030204" pitchFamily="18" charset="0"/>
                            </a:rPr>
                          </m:ctrlPr>
                        </m:dP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b="0" i="1" smtClean="0">
                                  <a:latin typeface="Cambria Math" panose="02040503050406030204" pitchFamily="18" charset="0"/>
                                </a:rPr>
                                <m:t>𝑚𝑛</m:t>
                              </m:r>
                            </m:sub>
                          </m:sSub>
                          <m:r>
                            <a:rPr lang="en-US" altLang="zh-CN" b="0" i="1" smtClean="0">
                              <a:latin typeface="Cambria Math" panose="02040503050406030204" pitchFamily="18" charset="0"/>
                            </a:rPr>
                            <m:t>=1</m:t>
                          </m:r>
                        </m:e>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𝑔𝑢𝑒𝑠𝑠</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𝛿</m:t>
                              </m:r>
                            </m:e>
                            <m:sub>
                              <m:r>
                                <a:rPr lang="en-US" altLang="zh-CN" b="0" i="1" smtClean="0">
                                  <a:latin typeface="Cambria Math" panose="02040503050406030204" pitchFamily="18" charset="0"/>
                                </a:rPr>
                                <m:t>𝑚𝑛</m:t>
                              </m:r>
                            </m:sub>
                          </m:sSub>
                          <m:r>
                            <a:rPr lang="en-US" altLang="zh-CN" b="0" i="1" smtClean="0">
                              <a:latin typeface="Cambria Math" panose="02040503050406030204" pitchFamily="18" charset="0"/>
                            </a:rPr>
                            <m:t>)</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𝑠𝑙𝑖𝑝</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e>
                        <m:sup>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𝛿</m:t>
                              </m:r>
                            </m:e>
                            <m:sub>
                              <m:r>
                                <a:rPr lang="en-US" altLang="zh-CN" b="0" i="1" smtClean="0">
                                  <a:latin typeface="Cambria Math" panose="02040503050406030204" pitchFamily="18" charset="0"/>
                                </a:rPr>
                                <m:t>𝑚𝑛</m:t>
                              </m:r>
                            </m:sub>
                          </m:sSub>
                        </m:sup>
                      </m:sSup>
                    </m:oMath>
                  </m:oMathPara>
                </a14:m>
                <a:endParaRPr lang="en-US" altLang="zh-CN" dirty="0"/>
              </a:p>
              <a:p>
                <a:endParaRPr lang="en-US" altLang="zh-CN" dirty="0"/>
              </a:p>
              <a:p>
                <a:r>
                  <a:rPr lang="zh-CN" altLang="en-US" dirty="0"/>
                  <a:t>其中，</a:t>
                </a:r>
                <a:endParaRPr lang="en-US" altLang="zh-CN" dirty="0"/>
              </a:p>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m:rPr>
                              <m:sty m:val="p"/>
                            </m:rPr>
                            <a:rPr lang="en-US" altLang="zh-CN" i="1">
                              <a:latin typeface="Cambria Math" panose="02040503050406030204" pitchFamily="18" charset="0"/>
                            </a:rPr>
                            <m:t>mn</m:t>
                          </m:r>
                        </m:sub>
                      </m:sSub>
                      <m:r>
                        <a:rPr lang="en-US" altLang="zh-CN" b="0" i="1" smtClean="0">
                          <a:latin typeface="Cambria Math" panose="02040503050406030204" pitchFamily="18" charset="0"/>
                        </a:rPr>
                        <m:t>=</m:t>
                      </m:r>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𝑚𝑘</m:t>
                                  </m:r>
                                </m:sub>
                              </m:sSub>
                            </m:e>
                            <m: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𝑛𝑘</m:t>
                                  </m:r>
                                </m:sub>
                              </m:sSub>
                            </m:sup>
                          </m:sSup>
                        </m:e>
                      </m:nary>
                    </m:oMath>
                  </m:oMathPara>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m:rPr>
                            <m:sty m:val="p"/>
                          </m:rPr>
                          <a:rPr lang="en-US" altLang="zh-CN" i="1">
                            <a:latin typeface="Cambria Math" panose="02040503050406030204" pitchFamily="18" charset="0"/>
                          </a:rPr>
                          <m:t>mn</m:t>
                        </m:r>
                      </m:sub>
                    </m:sSub>
                  </m:oMath>
                </a14:m>
                <a:r>
                  <a:rPr lang="zh-CN" altLang="en-US" dirty="0"/>
                  <a:t>表示已知学生</a:t>
                </a:r>
                <a:r>
                  <a:rPr lang="en-US" altLang="zh-CN" dirty="0"/>
                  <a:t>m</a:t>
                </a:r>
                <a:r>
                  <a:rPr lang="zh-CN" altLang="en-US" dirty="0"/>
                  <a:t>对知识点掌握程度，和习题</a:t>
                </a:r>
                <a:r>
                  <a:rPr lang="en-US" altLang="zh-CN" dirty="0"/>
                  <a:t>n</a:t>
                </a:r>
                <a:r>
                  <a:rPr lang="zh-CN" altLang="en-US" dirty="0"/>
                  <a:t>涉及的知识点，该学生是否可以回答正确的概率。</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𝑠𝑙𝑖𝑝</m:t>
                        </m:r>
                      </m:e>
                      <m:sub>
                        <m:r>
                          <a:rPr lang="en-US" altLang="zh-CN" b="0" i="1" smtClean="0">
                            <a:latin typeface="Cambria Math" panose="02040503050406030204" pitchFamily="18" charset="0"/>
                          </a:rPr>
                          <m:t>𝑛</m:t>
                        </m:r>
                      </m:sub>
                    </m:sSub>
                  </m:oMath>
                </a14:m>
                <a:r>
                  <a:rPr lang="en-US" altLang="zh-CN" dirty="0"/>
                  <a:t>=</a:t>
                </a:r>
                <a14:m>
                  <m:oMath xmlns:m="http://schemas.openxmlformats.org/officeDocument/2006/math">
                    <m:r>
                      <a:rPr lang="en-US" altLang="zh-CN"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i="1">
                                <a:latin typeface="Cambria Math" panose="02040503050406030204" pitchFamily="18" charset="0"/>
                              </a:rPr>
                              <m:t>𝑚𝑛</m:t>
                            </m:r>
                          </m:sub>
                        </m:sSub>
                        <m:r>
                          <a:rPr lang="en-US" altLang="zh-CN" i="1">
                            <a:latin typeface="Cambria Math" panose="02040503050406030204" pitchFamily="18" charset="0"/>
                          </a:rPr>
                          <m:t>=</m:t>
                        </m:r>
                        <m:r>
                          <a:rPr lang="en-US" altLang="zh-CN" b="0" i="1" smtClean="0">
                            <a:latin typeface="Cambria Math" panose="02040503050406030204" pitchFamily="18" charset="0"/>
                          </a:rPr>
                          <m:t>0</m:t>
                        </m:r>
                      </m:e>
                      <m:e>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i="1">
                                <a:latin typeface="Cambria Math" panose="02040503050406030204" pitchFamily="18" charset="0"/>
                              </a:rPr>
                              <m:t>𝑚</m:t>
                            </m:r>
                            <m:r>
                              <m:rPr>
                                <m:sty m:val="p"/>
                              </m:rPr>
                              <a:rPr lang="en-US" altLang="zh-CN" i="1" smtClean="0">
                                <a:latin typeface="Cambria Math" panose="02040503050406030204" pitchFamily="18" charset="0"/>
                              </a:rPr>
                              <m:t>n</m:t>
                            </m:r>
                          </m:sub>
                        </m:sSub>
                        <m:r>
                          <a:rPr lang="en-US" altLang="zh-CN" b="0" i="1" smtClean="0">
                            <a:latin typeface="Cambria Math" panose="02040503050406030204" pitchFamily="18" charset="0"/>
                          </a:rPr>
                          <m:t>=1</m:t>
                        </m:r>
                      </m:e>
                    </m:d>
                  </m:oMath>
                </a14:m>
                <a:r>
                  <a:rPr lang="zh-CN" altLang="en-US" dirty="0"/>
                  <a:t>表示被试掌握习题</a:t>
                </a:r>
                <a:r>
                  <a:rPr lang="en-US" altLang="zh-CN" dirty="0"/>
                  <a:t>n</a:t>
                </a:r>
                <a:r>
                  <a:rPr lang="zh-CN" altLang="en-US" dirty="0"/>
                  <a:t>考察的所有知识点但是答错该题的概率。</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𝑔𝑢𝑒𝑠𝑠</m:t>
                        </m:r>
                      </m:e>
                      <m:sub>
                        <m:r>
                          <a:rPr lang="en-US" altLang="zh-CN" b="0" i="1" smtClean="0">
                            <a:latin typeface="Cambria Math" panose="02040503050406030204" pitchFamily="18" charset="0"/>
                          </a:rPr>
                          <m:t>𝑛</m:t>
                        </m:r>
                      </m:sub>
                    </m:sSub>
                  </m:oMath>
                </a14:m>
                <a:r>
                  <a:rPr lang="en-US" altLang="zh-CN" dirty="0"/>
                  <a:t>= </a:t>
                </a:r>
                <a14:m>
                  <m:oMath xmlns:m="http://schemas.openxmlformats.org/officeDocument/2006/math">
                    <m:r>
                      <a:rPr lang="en-US" altLang="zh-CN"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i="1">
                                <a:latin typeface="Cambria Math" panose="02040503050406030204" pitchFamily="18" charset="0"/>
                              </a:rPr>
                              <m:t>𝑚𝑛</m:t>
                            </m:r>
                          </m:sub>
                        </m:sSub>
                        <m:r>
                          <a:rPr lang="en-US" altLang="zh-CN" i="1">
                            <a:latin typeface="Cambria Math" panose="02040503050406030204" pitchFamily="18" charset="0"/>
                          </a:rPr>
                          <m:t>=</m:t>
                        </m:r>
                        <m:r>
                          <a:rPr lang="en-US" altLang="zh-CN" b="0" i="1" smtClean="0">
                            <a:latin typeface="Cambria Math" panose="02040503050406030204" pitchFamily="18" charset="0"/>
                          </a:rPr>
                          <m:t>1</m:t>
                        </m:r>
                      </m:e>
                      <m:e>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i="1">
                                <a:latin typeface="Cambria Math" panose="02040503050406030204" pitchFamily="18" charset="0"/>
                              </a:rPr>
                              <m:t>𝑚</m:t>
                            </m:r>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=0</m:t>
                        </m:r>
                      </m:e>
                    </m:d>
                    <m:r>
                      <a:rPr lang="zh-CN" altLang="en-US" i="1">
                        <a:latin typeface="Cambria Math" panose="02040503050406030204" pitchFamily="18" charset="0"/>
                      </a:rPr>
                      <m:t>表</m:t>
                    </m:r>
                  </m:oMath>
                </a14:m>
                <a:r>
                  <a:rPr lang="zh-CN" altLang="en-US" dirty="0"/>
                  <a:t>示被试没有掌握习题</a:t>
                </a:r>
                <a:r>
                  <a:rPr lang="en-US" altLang="zh-CN" dirty="0"/>
                  <a:t>n</a:t>
                </a:r>
                <a:r>
                  <a:rPr lang="zh-CN" altLang="en-US" dirty="0"/>
                  <a:t>考察的所有知识点但是答对该题的概率。</a:t>
                </a:r>
              </a:p>
            </p:txBody>
          </p:sp>
        </mc:Choice>
        <mc:Fallback>
          <p:sp>
            <p:nvSpPr>
              <p:cNvPr id="19" name="文本框 18">
                <a:extLst>
                  <a:ext uri="{FF2B5EF4-FFF2-40B4-BE49-F238E27FC236}">
                    <a16:creationId xmlns:a16="http://schemas.microsoft.com/office/drawing/2014/main" id="{6D18D34D-7F4F-4E33-B768-E5D949C1F7A7}"/>
                  </a:ext>
                </a:extLst>
              </p:cNvPr>
              <p:cNvSpPr txBox="1">
                <a:spLocks noRot="1" noChangeAspect="1" noMove="1" noResize="1" noEditPoints="1" noAdjustHandles="1" noChangeArrowheads="1" noChangeShapeType="1" noTextEdit="1"/>
              </p:cNvSpPr>
              <p:nvPr/>
            </p:nvSpPr>
            <p:spPr>
              <a:xfrm>
                <a:off x="5980478" y="2858869"/>
                <a:ext cx="6193005" cy="3767313"/>
              </a:xfrm>
              <a:prstGeom prst="rect">
                <a:avLst/>
              </a:prstGeom>
              <a:blipFill>
                <a:blip r:embed="rId6"/>
                <a:stretch>
                  <a:fillRect l="-787" t="-971" r="-787" b="-1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4400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Peer assessment</a:t>
            </a:r>
            <a:r>
              <a:rPr lang="zh-CN" altLang="en-US" dirty="0"/>
              <a:t>之概率模型</a:t>
            </a:r>
          </a:p>
        </p:txBody>
      </p:sp>
      <p:sp>
        <p:nvSpPr>
          <p:cNvPr id="3" name="内容占位符 2"/>
          <p:cNvSpPr>
            <a:spLocks noGrp="1"/>
          </p:cNvSpPr>
          <p:nvPr>
            <p:ph idx="1"/>
          </p:nvPr>
        </p:nvSpPr>
        <p:spPr/>
        <p:txBody>
          <a:bodyPr/>
          <a:lstStyle/>
          <a:p>
            <a:pPr marL="0" indent="0">
              <a:buNone/>
            </a:pPr>
            <a:r>
              <a:rPr lang="en-US" altLang="zh-CN" dirty="0"/>
              <a:t>1.</a:t>
            </a:r>
            <a:r>
              <a:rPr lang="zh-CN" altLang="en-US" dirty="0"/>
              <a:t>基于概率图模型推理隐含变量的后验分布。</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2.</a:t>
            </a:r>
            <a:r>
              <a:rPr lang="zh-CN" altLang="en-US" dirty="0"/>
              <a:t>通过吉布斯采样对概率图模型取样，估计真实分数。</a:t>
            </a:r>
          </a:p>
        </p:txBody>
      </p:sp>
    </p:spTree>
    <p:extLst>
      <p:ext uri="{BB962C8B-B14F-4D97-AF65-F5344CB8AC3E}">
        <p14:creationId xmlns:p14="http://schemas.microsoft.com/office/powerpoint/2010/main" val="656438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吉布斯采样</a:t>
            </a:r>
          </a:p>
        </p:txBody>
      </p:sp>
      <p:sp>
        <p:nvSpPr>
          <p:cNvPr id="3" name="内容占位符 2"/>
          <p:cNvSpPr>
            <a:spLocks noGrp="1"/>
          </p:cNvSpPr>
          <p:nvPr>
            <p:ph idx="1"/>
          </p:nvPr>
        </p:nvSpPr>
        <p:spPr>
          <a:xfrm>
            <a:off x="838200" y="1825625"/>
            <a:ext cx="10515600" cy="1015229"/>
          </a:xfrm>
        </p:spPr>
        <p:txBody>
          <a:bodyPr>
            <a:normAutofit/>
          </a:bodyPr>
          <a:lstStyle/>
          <a:p>
            <a:pPr marL="0" indent="0">
              <a:buNone/>
            </a:pPr>
            <a:r>
              <a:rPr lang="en-US" altLang="zh-CN" sz="2000" dirty="0"/>
              <a:t>Gibbs </a:t>
            </a:r>
            <a:r>
              <a:rPr lang="zh-CN" altLang="en-US" sz="2000" dirty="0"/>
              <a:t>采样技术：首先基于每个隐含变量的近似后验分布信息运行若干次 </a:t>
            </a:r>
            <a:r>
              <a:rPr lang="en-US" altLang="zh-CN" sz="2000" dirty="0"/>
              <a:t>Gibbs </a:t>
            </a:r>
            <a:r>
              <a:rPr lang="zh-CN" altLang="en-US" sz="2000" dirty="0"/>
              <a:t>采样以生成该变量的若干个样本，得到该变量的样本集；其后，当隐含变量样本的分布逐渐趋于收敛和稳定时，基于隐含变量的样本集推断变量的真实值。</a:t>
            </a:r>
            <a:endParaRPr lang="en-US" altLang="zh-CN" sz="2000"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CA2FE15-94C0-4A00-B5BC-57C673B44D7E}"/>
                  </a:ext>
                </a:extLst>
              </p:cNvPr>
              <p:cNvSpPr txBox="1"/>
              <p:nvPr/>
            </p:nvSpPr>
            <p:spPr>
              <a:xfrm>
                <a:off x="838200" y="2991775"/>
                <a:ext cx="10515600" cy="1716432"/>
              </a:xfrm>
              <a:prstGeom prst="rect">
                <a:avLst/>
              </a:prstGeom>
              <a:noFill/>
            </p:spPr>
            <p:txBody>
              <a:bodyPr wrap="square" rtlCol="0">
                <a:spAutoFit/>
              </a:bodyPr>
              <a:lstStyle/>
              <a:p>
                <a:r>
                  <a:rPr lang="zh-CN" altLang="en-US" dirty="0"/>
                  <a:t>假设观测值</a:t>
                </a:r>
                <a14:m>
                  <m:oMath xmlns:m="http://schemas.openxmlformats.org/officeDocument/2006/math">
                    <m:r>
                      <m:rPr>
                        <m:sty m:val="p"/>
                      </m:rPr>
                      <a:rPr lang="en-US" altLang="zh-CN" b="0" i="0" smtClean="0">
                        <a:latin typeface="Cambria Math" panose="02040503050406030204" pitchFamily="18" charset="0"/>
                      </a:rPr>
                      <m:t>y</m:t>
                    </m:r>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t>服从均值（未知）为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t>，协方差（已知）为 </a:t>
                </a:r>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zh-CN" altLang="en-US" b="0" i="1" smtClean="0">
                                      <a:latin typeface="Cambria Math" panose="02040503050406030204" pitchFamily="18" charset="0"/>
                                    </a:rPr>
                                    <m:t>𝜌</m:t>
                                  </m:r>
                                </m:e>
                              </m:mr>
                              <m:mr>
                                <m:e>
                                  <m:r>
                                    <a:rPr lang="zh-CN" altLang="en-US" b="0" i="1" smtClean="0">
                                      <a:latin typeface="Cambria Math" panose="02040503050406030204" pitchFamily="18" charset="0"/>
                                    </a:rPr>
                                    <m:t>𝜌</m:t>
                                  </m:r>
                                </m:e>
                                <m:e>
                                  <m:r>
                                    <a:rPr lang="en-US" altLang="zh-CN" b="0" i="1" smtClean="0">
                                      <a:latin typeface="Cambria Math" panose="02040503050406030204" pitchFamily="18" charset="0"/>
                                    </a:rPr>
                                    <m:t>1</m:t>
                                  </m:r>
                                </m:e>
                              </m:mr>
                            </m:m>
                          </m:e>
                        </m:d>
                      </m:e>
                    </m:nary>
                  </m:oMath>
                </a14:m>
                <a:r>
                  <a:rPr lang="zh-CN" altLang="en-US" dirty="0"/>
                  <a:t>，且变量</a:t>
                </a:r>
                <a14:m>
                  <m:oMath xmlns:m="http://schemas.openxmlformats.org/officeDocument/2006/math">
                    <m:r>
                      <a:rPr lang="zh-CN" altLang="en-US" i="1">
                        <a:latin typeface="Cambria Math" panose="02040503050406030204" pitchFamily="18" charset="0"/>
                      </a:rPr>
                      <m:t>𝜃</m:t>
                    </m:r>
                  </m:oMath>
                </a14:m>
                <a:r>
                  <a:rPr lang="zh-CN" altLang="en-US" dirty="0"/>
                  <a:t>服从均匀分布。</a:t>
                </a:r>
                <a14:m>
                  <m:oMath xmlns:m="http://schemas.openxmlformats.org/officeDocument/2006/math">
                    <m:r>
                      <a:rPr lang="zh-CN" altLang="en-US" i="1">
                        <a:latin typeface="Cambria Math" panose="02040503050406030204" pitchFamily="18" charset="0"/>
                      </a:rPr>
                      <m:t>𝜃</m:t>
                    </m:r>
                    <m:r>
                      <a:rPr lang="en-US" altLang="zh-CN" i="1">
                        <a:latin typeface="Cambria Math" panose="02040503050406030204" pitchFamily="18" charset="0"/>
                      </a:rPr>
                      <m:t>=</m:t>
                    </m:r>
                  </m:oMath>
                </a14:m>
                <a:endParaRPr lang="en-US" altLang="zh-CN" dirty="0"/>
              </a:p>
              <a:p>
                <a:endParaRPr lang="en-US" altLang="zh-CN" dirty="0"/>
              </a:p>
              <a:p>
                <a:r>
                  <a:rPr lang="zh-CN" altLang="en-US" dirty="0"/>
                  <a:t>假设协方差矩阵中的 </a:t>
                </a:r>
                <a14:m>
                  <m:oMath xmlns:m="http://schemas.openxmlformats.org/officeDocument/2006/math">
                    <m:r>
                      <a:rPr lang="zh-CN" altLang="en-US" i="1" dirty="0" smtClean="0">
                        <a:latin typeface="Cambria Math" panose="02040503050406030204" pitchFamily="18" charset="0"/>
                      </a:rPr>
                      <m:t>𝜌</m:t>
                    </m:r>
                    <m:r>
                      <a:rPr lang="en-US" altLang="zh-CN" b="0" i="1" dirty="0" smtClean="0">
                        <a:latin typeface="Cambria Math" panose="02040503050406030204" pitchFamily="18" charset="0"/>
                      </a:rPr>
                      <m:t>=0.8</m:t>
                    </m:r>
                  </m:oMath>
                </a14:m>
                <a:r>
                  <a:rPr lang="zh-CN" altLang="en-US" dirty="0"/>
                  <a:t>，观测值为 </a:t>
                </a:r>
                <a14:m>
                  <m:oMath xmlns:m="http://schemas.openxmlformats.org/officeDocument/2006/math">
                    <m:d>
                      <m:dPr>
                        <m:ctrlPr>
                          <a:rPr lang="en-US" altLang="zh-CN" b="0" i="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d>
                    <m:r>
                      <a:rPr lang="en-US" altLang="zh-CN" b="0" i="1" smtClean="0">
                        <a:latin typeface="Cambria Math" panose="02040503050406030204" pitchFamily="18" charset="0"/>
                      </a:rPr>
                      <m:t>=(0,0)</m:t>
                    </m:r>
                    <m:r>
                      <a:rPr lang="en-US" altLang="zh-CN" i="1">
                        <a:latin typeface="Cambria Math" panose="02040503050406030204" pitchFamily="18" charset="0"/>
                      </a:rPr>
                      <m:t> </m:t>
                    </m:r>
                  </m:oMath>
                </a14:m>
                <a:r>
                  <a:rPr lang="zh-CN" altLang="en-US" dirty="0"/>
                  <a:t>，并给定四个独立变量</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oMath>
                </a14:m>
                <a:r>
                  <a:rPr lang="en-US" altLang="zh-CN" dirty="0"/>
                  <a:t> </a:t>
                </a:r>
                <a:r>
                  <a:rPr lang="zh-CN" altLang="en-US" dirty="0"/>
                  <a:t>，相应的初始值为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=(−2.5, −2.5)</m:t>
                    </m:r>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2</m:t>
                        </m:r>
                      </m:sub>
                    </m:sSub>
                    <m:r>
                      <a:rPr lang="en-US" altLang="zh-CN" i="1">
                        <a:latin typeface="Cambria Math" panose="02040503050406030204" pitchFamily="18" charset="0"/>
                      </a:rPr>
                      <m:t>=(−2.5, 2.5)</m:t>
                    </m:r>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3</m:t>
                        </m:r>
                      </m:sub>
                    </m:sSub>
                    <m:r>
                      <a:rPr lang="en-US" altLang="zh-CN" i="1">
                        <a:latin typeface="Cambria Math" panose="02040503050406030204" pitchFamily="18" charset="0"/>
                      </a:rPr>
                      <m:t>=(2.5, −2.5)</m:t>
                    </m:r>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4</m:t>
                        </m:r>
                      </m:sub>
                    </m:sSub>
                    <m:r>
                      <a:rPr lang="en-US" altLang="zh-CN" i="1">
                        <a:latin typeface="Cambria Math" panose="02040503050406030204" pitchFamily="18" charset="0"/>
                      </a:rPr>
                      <m:t>=(2.5, 2.5)</m:t>
                    </m:r>
                  </m:oMath>
                </a14:m>
                <a:endParaRPr lang="zh-CN" altLang="en-US" dirty="0"/>
              </a:p>
            </p:txBody>
          </p:sp>
        </mc:Choice>
        <mc:Fallback>
          <p:sp>
            <p:nvSpPr>
              <p:cNvPr id="4" name="文本框 3">
                <a:extLst>
                  <a:ext uri="{FF2B5EF4-FFF2-40B4-BE49-F238E27FC236}">
                    <a16:creationId xmlns:a16="http://schemas.microsoft.com/office/drawing/2014/main" id="{DCA2FE15-94C0-4A00-B5BC-57C673B44D7E}"/>
                  </a:ext>
                </a:extLst>
              </p:cNvPr>
              <p:cNvSpPr txBox="1">
                <a:spLocks noRot="1" noChangeAspect="1" noMove="1" noResize="1" noEditPoints="1" noAdjustHandles="1" noChangeArrowheads="1" noChangeShapeType="1" noTextEdit="1"/>
              </p:cNvSpPr>
              <p:nvPr/>
            </p:nvSpPr>
            <p:spPr>
              <a:xfrm>
                <a:off x="838200" y="2991775"/>
                <a:ext cx="10515600" cy="1716432"/>
              </a:xfrm>
              <a:prstGeom prst="rect">
                <a:avLst/>
              </a:prstGeom>
              <a:blipFill>
                <a:blip r:embed="rId2"/>
                <a:stretch>
                  <a:fillRect l="-522" b="-49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07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DD5CF-F39E-4233-BC94-EF98928FA870}"/>
              </a:ext>
            </a:extLst>
          </p:cNvPr>
          <p:cNvSpPr>
            <a:spLocks noGrp="1"/>
          </p:cNvSpPr>
          <p:nvPr>
            <p:ph type="title"/>
          </p:nvPr>
        </p:nvSpPr>
        <p:spPr/>
        <p:txBody>
          <a:bodyPr/>
          <a:lstStyle/>
          <a:p>
            <a:r>
              <a:rPr lang="zh-CN" altLang="en-US" dirty="0"/>
              <a:t>吉布斯采样</a:t>
            </a:r>
          </a:p>
        </p:txBody>
      </p:sp>
      <p:pic>
        <p:nvPicPr>
          <p:cNvPr id="6" name="图片 5">
            <a:extLst>
              <a:ext uri="{FF2B5EF4-FFF2-40B4-BE49-F238E27FC236}">
                <a16:creationId xmlns:a16="http://schemas.microsoft.com/office/drawing/2014/main" id="{929B81B2-B085-447A-8C91-4E31297A8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4631"/>
            <a:ext cx="4171950" cy="3876675"/>
          </a:xfrm>
          <a:prstGeom prst="rect">
            <a:avLst/>
          </a:prstGeom>
        </p:spPr>
      </p:pic>
      <p:pic>
        <p:nvPicPr>
          <p:cNvPr id="10" name="图片 9">
            <a:extLst>
              <a:ext uri="{FF2B5EF4-FFF2-40B4-BE49-F238E27FC236}">
                <a16:creationId xmlns:a16="http://schemas.microsoft.com/office/drawing/2014/main" id="{CD774D4A-4A17-446B-B9D4-DA643920F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050" y="3501952"/>
            <a:ext cx="6687483" cy="1448002"/>
          </a:xfrm>
          <a:prstGeom prst="rect">
            <a:avLst/>
          </a:prstGeom>
        </p:spPr>
      </p:pic>
      <p:pic>
        <p:nvPicPr>
          <p:cNvPr id="12" name="图片 11">
            <a:extLst>
              <a:ext uri="{FF2B5EF4-FFF2-40B4-BE49-F238E27FC236}">
                <a16:creationId xmlns:a16="http://schemas.microsoft.com/office/drawing/2014/main" id="{C89E1EE7-6168-4C03-87CF-1EBBF28CA8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9000" y="2161781"/>
            <a:ext cx="3829050" cy="3819525"/>
          </a:xfrm>
          <a:prstGeom prst="rect">
            <a:avLst/>
          </a:prstGeom>
        </p:spPr>
      </p:pic>
      <p:sp>
        <p:nvSpPr>
          <p:cNvPr id="13" name="文本框 12">
            <a:extLst>
              <a:ext uri="{FF2B5EF4-FFF2-40B4-BE49-F238E27FC236}">
                <a16:creationId xmlns:a16="http://schemas.microsoft.com/office/drawing/2014/main" id="{F24F6615-ADFE-4276-97F9-2C401508F8E8}"/>
              </a:ext>
            </a:extLst>
          </p:cNvPr>
          <p:cNvSpPr txBox="1"/>
          <p:nvPr/>
        </p:nvSpPr>
        <p:spPr>
          <a:xfrm>
            <a:off x="335560" y="6040073"/>
            <a:ext cx="3926047" cy="369332"/>
          </a:xfrm>
          <a:prstGeom prst="rect">
            <a:avLst/>
          </a:prstGeom>
          <a:noFill/>
        </p:spPr>
        <p:txBody>
          <a:bodyPr wrap="square" rtlCol="0">
            <a:spAutoFit/>
          </a:bodyPr>
          <a:lstStyle/>
          <a:p>
            <a:r>
              <a:rPr lang="zh-CN" altLang="en-US" dirty="0"/>
              <a:t>迭代</a:t>
            </a:r>
            <a:r>
              <a:rPr lang="en-US" altLang="zh-CN" dirty="0"/>
              <a:t>10</a:t>
            </a:r>
            <a:r>
              <a:rPr lang="zh-CN" altLang="en-US" dirty="0"/>
              <a:t>次后</a:t>
            </a:r>
          </a:p>
        </p:txBody>
      </p:sp>
      <p:sp>
        <p:nvSpPr>
          <p:cNvPr id="14" name="文本框 13">
            <a:extLst>
              <a:ext uri="{FF2B5EF4-FFF2-40B4-BE49-F238E27FC236}">
                <a16:creationId xmlns:a16="http://schemas.microsoft.com/office/drawing/2014/main" id="{BAC608DD-D817-4581-9A9E-759E226D9CD0}"/>
              </a:ext>
            </a:extLst>
          </p:cNvPr>
          <p:cNvSpPr txBox="1"/>
          <p:nvPr/>
        </p:nvSpPr>
        <p:spPr>
          <a:xfrm>
            <a:off x="7930393" y="6057900"/>
            <a:ext cx="3926047" cy="369332"/>
          </a:xfrm>
          <a:prstGeom prst="rect">
            <a:avLst/>
          </a:prstGeom>
          <a:noFill/>
        </p:spPr>
        <p:txBody>
          <a:bodyPr wrap="square" rtlCol="0">
            <a:spAutoFit/>
          </a:bodyPr>
          <a:lstStyle/>
          <a:p>
            <a:r>
              <a:rPr lang="zh-CN" altLang="en-US" dirty="0"/>
              <a:t>迭代</a:t>
            </a:r>
            <a:r>
              <a:rPr lang="en-US" altLang="zh-CN" dirty="0"/>
              <a:t>500</a:t>
            </a:r>
            <a:r>
              <a:rPr lang="zh-CN" altLang="en-US" dirty="0"/>
              <a:t>次后</a:t>
            </a:r>
          </a:p>
        </p:txBody>
      </p:sp>
    </p:spTree>
    <p:extLst>
      <p:ext uri="{BB962C8B-B14F-4D97-AF65-F5344CB8AC3E}">
        <p14:creationId xmlns:p14="http://schemas.microsoft.com/office/powerpoint/2010/main" val="1066627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Peer assessment</a:t>
            </a:r>
            <a:r>
              <a:rPr lang="zh-CN" altLang="en-US" dirty="0"/>
              <a:t>之概率模型</a:t>
            </a:r>
          </a:p>
        </p:txBody>
      </p:sp>
      <p:sp>
        <p:nvSpPr>
          <p:cNvPr id="3" name="内容占位符 2"/>
          <p:cNvSpPr>
            <a:spLocks noGrp="1"/>
          </p:cNvSpPr>
          <p:nvPr>
            <p:ph idx="1"/>
          </p:nvPr>
        </p:nvSpPr>
        <p:spPr/>
        <p:txBody>
          <a:bodyPr/>
          <a:lstStyle/>
          <a:p>
            <a:pPr marL="0" indent="0">
              <a:buNone/>
            </a:pPr>
            <a:r>
              <a:rPr lang="zh-CN" altLang="en-US" dirty="0"/>
              <a:t>共性在于：</a:t>
            </a:r>
            <a:endParaRPr lang="en-US" altLang="zh-CN" dirty="0"/>
          </a:p>
          <a:p>
            <a:r>
              <a:rPr lang="zh-CN" altLang="en-US" dirty="0"/>
              <a:t>在计算后验分布时都使用了吉布斯采样。</a:t>
            </a:r>
            <a:endParaRPr lang="en-US" altLang="zh-CN" dirty="0"/>
          </a:p>
          <a:p>
            <a:r>
              <a:rPr lang="zh-CN" altLang="en-US" dirty="0"/>
              <a:t>未考虑习题的难度。</a:t>
            </a:r>
            <a:endParaRPr lang="en-US" altLang="zh-CN" dirty="0"/>
          </a:p>
        </p:txBody>
      </p:sp>
    </p:spTree>
    <p:extLst>
      <p:ext uri="{BB962C8B-B14F-4D97-AF65-F5344CB8AC3E}">
        <p14:creationId xmlns:p14="http://schemas.microsoft.com/office/powerpoint/2010/main" val="389798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C3B5-56E3-4AE9-A5C3-1B7F1396BFDF}"/>
              </a:ext>
            </a:extLst>
          </p:cNvPr>
          <p:cNvSpPr>
            <a:spLocks noGrp="1"/>
          </p:cNvSpPr>
          <p:nvPr>
            <p:ph type="title"/>
          </p:nvPr>
        </p:nvSpPr>
        <p:spPr/>
        <p:txBody>
          <a:bodyPr/>
          <a:lstStyle/>
          <a:p>
            <a:r>
              <a:rPr lang="zh-CN" altLang="en-US" dirty="0"/>
              <a:t>众包</a:t>
            </a:r>
          </a:p>
        </p:txBody>
      </p:sp>
      <p:pic>
        <p:nvPicPr>
          <p:cNvPr id="5" name="内容占位符 4">
            <a:extLst>
              <a:ext uri="{FF2B5EF4-FFF2-40B4-BE49-F238E27FC236}">
                <a16:creationId xmlns:a16="http://schemas.microsoft.com/office/drawing/2014/main" id="{1D826B1B-789C-427C-A458-2459DED1D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723" y="1825625"/>
            <a:ext cx="7306554" cy="4351338"/>
          </a:xfrm>
        </p:spPr>
      </p:pic>
    </p:spTree>
    <p:extLst>
      <p:ext uri="{BB962C8B-B14F-4D97-AF65-F5344CB8AC3E}">
        <p14:creationId xmlns:p14="http://schemas.microsoft.com/office/powerpoint/2010/main" val="343130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B2711-0576-450A-B539-BE751D8001DC}"/>
              </a:ext>
            </a:extLst>
          </p:cNvPr>
          <p:cNvSpPr>
            <a:spLocks noGrp="1"/>
          </p:cNvSpPr>
          <p:nvPr>
            <p:ph type="title"/>
          </p:nvPr>
        </p:nvSpPr>
        <p:spPr/>
        <p:txBody>
          <a:bodyPr/>
          <a:lstStyle/>
          <a:p>
            <a:r>
              <a:rPr lang="zh-CN" altLang="en-US" dirty="0"/>
              <a:t>对教育的影响</a:t>
            </a:r>
          </a:p>
        </p:txBody>
      </p:sp>
      <p:sp>
        <p:nvSpPr>
          <p:cNvPr id="3" name="内容占位符 2">
            <a:extLst>
              <a:ext uri="{FF2B5EF4-FFF2-40B4-BE49-F238E27FC236}">
                <a16:creationId xmlns:a16="http://schemas.microsoft.com/office/drawing/2014/main" id="{D458A98A-F9B0-4A7A-8155-2599A4F062DB}"/>
              </a:ext>
            </a:extLst>
          </p:cNvPr>
          <p:cNvSpPr>
            <a:spLocks noGrp="1"/>
          </p:cNvSpPr>
          <p:nvPr>
            <p:ph idx="1"/>
          </p:nvPr>
        </p:nvSpPr>
        <p:spPr/>
        <p:txBody>
          <a:bodyPr/>
          <a:lstStyle/>
          <a:p>
            <a:pPr marL="0" indent="0">
              <a:buNone/>
            </a:pPr>
            <a:r>
              <a:rPr lang="zh-CN" altLang="en-US" b="1" dirty="0"/>
              <a:t>查找动机</a:t>
            </a:r>
            <a:endParaRPr lang="en-US" altLang="zh-CN" b="1" dirty="0"/>
          </a:p>
          <a:p>
            <a:pPr marL="0" indent="0">
              <a:buNone/>
            </a:pPr>
            <a:endParaRPr lang="en-US" altLang="zh-CN" dirty="0"/>
          </a:p>
          <a:p>
            <a:pPr marL="0" indent="0">
              <a:buNone/>
            </a:pPr>
            <a:endParaRPr lang="en-US" altLang="zh-CN" dirty="0"/>
          </a:p>
          <a:p>
            <a:r>
              <a:rPr lang="zh-CN" altLang="en-US" dirty="0"/>
              <a:t>怎样的互评可以有效的提升用户的学习效率</a:t>
            </a:r>
            <a:endParaRPr lang="en-US" altLang="zh-CN" dirty="0"/>
          </a:p>
          <a:p>
            <a:r>
              <a:rPr lang="zh-CN" altLang="en-US" dirty="0"/>
              <a:t>对于互评的哪些改进可以提高了学生的能力</a:t>
            </a:r>
            <a:endParaRPr lang="en-US" altLang="zh-CN"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8328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B2711-0576-450A-B539-BE751D8001DC}"/>
              </a:ext>
            </a:extLst>
          </p:cNvPr>
          <p:cNvSpPr>
            <a:spLocks noGrp="1"/>
          </p:cNvSpPr>
          <p:nvPr>
            <p:ph type="title"/>
          </p:nvPr>
        </p:nvSpPr>
        <p:spPr/>
        <p:txBody>
          <a:bodyPr/>
          <a:lstStyle/>
          <a:p>
            <a:r>
              <a:rPr lang="zh-CN" altLang="en-US" dirty="0"/>
              <a:t>对教育的影响</a:t>
            </a:r>
          </a:p>
        </p:txBody>
      </p:sp>
      <p:sp>
        <p:nvSpPr>
          <p:cNvPr id="3" name="内容占位符 2">
            <a:extLst>
              <a:ext uri="{FF2B5EF4-FFF2-40B4-BE49-F238E27FC236}">
                <a16:creationId xmlns:a16="http://schemas.microsoft.com/office/drawing/2014/main" id="{D458A98A-F9B0-4A7A-8155-2599A4F062DB}"/>
              </a:ext>
            </a:extLst>
          </p:cNvPr>
          <p:cNvSpPr>
            <a:spLocks noGrp="1"/>
          </p:cNvSpPr>
          <p:nvPr>
            <p:ph idx="1"/>
          </p:nvPr>
        </p:nvSpPr>
        <p:spPr/>
        <p:txBody>
          <a:bodyPr/>
          <a:lstStyle/>
          <a:p>
            <a:pPr marL="0" indent="0">
              <a:buNone/>
            </a:pPr>
            <a:endParaRPr lang="en-US" altLang="zh-CN" dirty="0"/>
          </a:p>
          <a:p>
            <a:endParaRPr lang="en-US" altLang="zh-CN" dirty="0"/>
          </a:p>
          <a:p>
            <a:endParaRPr lang="zh-CN" altLang="en-US" dirty="0"/>
          </a:p>
        </p:txBody>
      </p:sp>
      <p:sp>
        <p:nvSpPr>
          <p:cNvPr id="4" name="内容占位符 2">
            <a:extLst>
              <a:ext uri="{FF2B5EF4-FFF2-40B4-BE49-F238E27FC236}">
                <a16:creationId xmlns:a16="http://schemas.microsoft.com/office/drawing/2014/main" id="{E8E5EA4F-CDEC-4138-B3D0-8108A0A47589}"/>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8650" indent="-285750">
              <a:lnSpc>
                <a:spcPct val="125000"/>
              </a:lnSpc>
              <a:buFont typeface="Wingdings" panose="05000000000000000000" pitchFamily="2" charset="2"/>
              <a:buChar char="l"/>
            </a:pPr>
            <a:r>
              <a:rPr lang="zh-CN" altLang="en-US" b="1" dirty="0">
                <a:latin typeface="Times New Roman" panose="02020603050405020304" pitchFamily="18" charset="0"/>
                <a:cs typeface="+mj-ea"/>
                <a:sym typeface="+mn-ea"/>
              </a:rPr>
              <a:t>题目： </a:t>
            </a:r>
            <a:r>
              <a:rPr lang="en-US" altLang="zh-CN" b="1" dirty="0">
                <a:latin typeface="Times New Roman" panose="02020603050405020304" pitchFamily="18" charset="0"/>
                <a:cs typeface="+mj-ea"/>
                <a:sym typeface="+mn-ea"/>
              </a:rPr>
              <a:t>Peer assessment in MOOCs: The relationship between peer reviewers’ ability and authors’ essay performance</a:t>
            </a:r>
            <a:r>
              <a:rPr lang="en-US" altLang="zh-CN" sz="3600" dirty="0">
                <a:latin typeface="Times New Roman" panose="02020603050405020304" pitchFamily="18" charset="0"/>
                <a:cs typeface="+mj-ea"/>
                <a:sym typeface="+mn-ea"/>
              </a:rPr>
              <a:t>	</a:t>
            </a:r>
          </a:p>
          <a:p>
            <a:pPr marL="114300" indent="0">
              <a:lnSpc>
                <a:spcPct val="125000"/>
              </a:lnSpc>
              <a:buFont typeface="Arial" panose="020B0604020202020204" pitchFamily="34" charset="0"/>
              <a:buNone/>
            </a:pPr>
            <a:r>
              <a:rPr lang="en-US" altLang="zh-CN" dirty="0">
                <a:latin typeface="Times New Roman" panose="02020603050405020304" pitchFamily="18" charset="0"/>
                <a:cs typeface="+mj-ea"/>
                <a:sym typeface="+mn-ea"/>
              </a:rPr>
              <a:t>	</a:t>
            </a:r>
          </a:p>
          <a:p>
            <a:pPr marL="628650" indent="-285750">
              <a:lnSpc>
                <a:spcPct val="125000"/>
              </a:lnSpc>
              <a:buFont typeface="Wingdings" panose="05000000000000000000" pitchFamily="2" charset="2"/>
              <a:buChar char="l"/>
            </a:pPr>
            <a:r>
              <a:rPr lang="zh-CN" altLang="en-US" b="1" dirty="0">
                <a:latin typeface="Times New Roman" panose="02020603050405020304" pitchFamily="18" charset="0"/>
                <a:cs typeface="+mj-ea"/>
                <a:sym typeface="+mn-ea"/>
              </a:rPr>
              <a:t>期刊：</a:t>
            </a:r>
            <a:r>
              <a:rPr lang="en-US" altLang="zh-CN" dirty="0"/>
              <a:t>British Journal of Educational Technology</a:t>
            </a:r>
            <a:endParaRPr lang="en-US" altLang="zh-CN" b="1" dirty="0">
              <a:solidFill>
                <a:srgbClr val="FF0000"/>
              </a:solidFill>
              <a:latin typeface="Times New Roman" panose="02020603050405020304" pitchFamily="18" charset="0"/>
              <a:cs typeface="+mj-ea"/>
              <a:sym typeface="+mn-ea"/>
            </a:endParaRPr>
          </a:p>
          <a:p>
            <a:pPr marL="628650" indent="-285750">
              <a:lnSpc>
                <a:spcPct val="125000"/>
              </a:lnSpc>
              <a:buFont typeface="Wingdings" panose="05000000000000000000" pitchFamily="2" charset="2"/>
              <a:buChar char="l"/>
            </a:pPr>
            <a:endParaRPr lang="en-US" altLang="zh-CN" dirty="0">
              <a:latin typeface="Times New Roman" panose="02020603050405020304" pitchFamily="18" charset="0"/>
              <a:cs typeface="+mj-ea"/>
              <a:sym typeface="+mn-ea"/>
            </a:endParaRPr>
          </a:p>
          <a:p>
            <a:pPr marL="628650" indent="-285750">
              <a:lnSpc>
                <a:spcPct val="125000"/>
              </a:lnSpc>
              <a:buFont typeface="Wingdings" panose="05000000000000000000" pitchFamily="2" charset="2"/>
              <a:buChar char="l"/>
            </a:pPr>
            <a:r>
              <a:rPr lang="zh-CN" altLang="en-US" b="1" dirty="0">
                <a:latin typeface="Times New Roman" panose="02020603050405020304" pitchFamily="18" charset="0"/>
                <a:cs typeface="+mj-ea"/>
                <a:sym typeface="+mn-ea"/>
              </a:rPr>
              <a:t>总结：总的来说，同行评审的能力与作者的论文表现显著相关</a:t>
            </a:r>
            <a:r>
              <a:rPr lang="en-US" altLang="zh-CN" b="1" dirty="0">
                <a:latin typeface="Times New Roman" panose="02020603050405020304" pitchFamily="18" charset="0"/>
                <a:cs typeface="+mj-ea"/>
                <a:sym typeface="+mn-ea"/>
              </a:rPr>
              <a:t>:</a:t>
            </a:r>
            <a:r>
              <a:rPr lang="zh-CN" altLang="en-US" b="1" dirty="0">
                <a:latin typeface="Times New Roman" panose="02020603050405020304" pitchFamily="18" charset="0"/>
                <a:cs typeface="+mj-ea"/>
                <a:sym typeface="+mn-ea"/>
              </a:rPr>
              <a:t>同行评审的平均能力越高，作者的论文表现越好。但并非所有作者都是如此</a:t>
            </a:r>
            <a:r>
              <a:rPr lang="en-US" altLang="zh-CN" b="1" dirty="0">
                <a:latin typeface="Times New Roman" panose="02020603050405020304" pitchFamily="18" charset="0"/>
                <a:cs typeface="+mj-ea"/>
                <a:sym typeface="+mn-ea"/>
              </a:rPr>
              <a:t>:</a:t>
            </a:r>
            <a:r>
              <a:rPr lang="zh-CN" altLang="en-US" b="1" dirty="0">
                <a:latin typeface="Times New Roman" panose="02020603050405020304" pitchFamily="18" charset="0"/>
                <a:cs typeface="+mj-ea"/>
                <a:sym typeface="+mn-ea"/>
              </a:rPr>
              <a:t>只有</a:t>
            </a:r>
            <a:r>
              <a:rPr lang="en-US" altLang="zh-CN" b="1" dirty="0">
                <a:latin typeface="Times New Roman" panose="02020603050405020304" pitchFamily="18" charset="0"/>
                <a:cs typeface="+mj-ea"/>
                <a:sym typeface="+mn-ea"/>
              </a:rPr>
              <a:t>(</a:t>
            </a:r>
            <a:r>
              <a:rPr lang="zh-CN" altLang="en-US" b="1" dirty="0">
                <a:latin typeface="Times New Roman" panose="02020603050405020304" pitchFamily="18" charset="0"/>
                <a:cs typeface="+mj-ea"/>
                <a:sym typeface="+mn-ea"/>
              </a:rPr>
              <a:t>相对</a:t>
            </a:r>
            <a:r>
              <a:rPr lang="en-US" altLang="zh-CN" b="1" dirty="0">
                <a:latin typeface="Times New Roman" panose="02020603050405020304" pitchFamily="18" charset="0"/>
                <a:cs typeface="+mj-ea"/>
                <a:sym typeface="+mn-ea"/>
              </a:rPr>
              <a:t>)</a:t>
            </a:r>
            <a:r>
              <a:rPr lang="zh-CN" altLang="en-US" b="1" dirty="0">
                <a:latin typeface="Times New Roman" panose="02020603050405020304" pitchFamily="18" charset="0"/>
                <a:cs typeface="+mj-ea"/>
                <a:sym typeface="+mn-ea"/>
              </a:rPr>
              <a:t>中级和高能力的作者的论文表现与同行审稿人的能力有关，而低能力的作者则并没有显著关系。</a:t>
            </a:r>
            <a:endParaRPr lang="en-US" altLang="zh-CN" b="1" dirty="0">
              <a:latin typeface="Times New Roman" panose="02020603050405020304" pitchFamily="18" charset="0"/>
              <a:cs typeface="+mj-ea"/>
            </a:endParaRPr>
          </a:p>
        </p:txBody>
      </p:sp>
    </p:spTree>
    <p:extLst>
      <p:ext uri="{BB962C8B-B14F-4D97-AF65-F5344CB8AC3E}">
        <p14:creationId xmlns:p14="http://schemas.microsoft.com/office/powerpoint/2010/main" val="221154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dirty="0">
                <a:latin typeface="微软雅黑" panose="020B0503020204020204" pitchFamily="34" charset="-122"/>
                <a:ea typeface="微软雅黑" panose="020B0503020204020204" pitchFamily="34" charset="-122"/>
              </a:rPr>
              <a:t>研究思路之一</a:t>
            </a:r>
          </a:p>
        </p:txBody>
      </p:sp>
      <p:sp>
        <p:nvSpPr>
          <p:cNvPr id="3" name="副标题 2"/>
          <p:cNvSpPr>
            <a:spLocks noGrp="1"/>
          </p:cNvSpPr>
          <p:nvPr>
            <p:ph type="subTitle" idx="1"/>
          </p:nvPr>
        </p:nvSpPr>
        <p:spPr>
          <a:xfrm>
            <a:off x="1440110" y="4016031"/>
            <a:ext cx="9144000" cy="508323"/>
          </a:xfrm>
        </p:spPr>
        <p:txBody>
          <a:bodyPr>
            <a:noAutofit/>
          </a:bodyPr>
          <a:lstStyle/>
          <a:p>
            <a:r>
              <a:rPr lang="zh-CN" altLang="en-US" sz="4400" dirty="0">
                <a:latin typeface="微软雅黑" panose="020B0503020204020204" pitchFamily="34" charset="-122"/>
                <a:ea typeface="微软雅黑" panose="020B0503020204020204" pitchFamily="34" charset="-122"/>
              </a:rPr>
              <a:t>同伴互评的</a:t>
            </a:r>
            <a:r>
              <a:rPr lang="zh-CN" altLang="en-US" sz="4400" dirty="0">
                <a:solidFill>
                  <a:srgbClr val="FF0000"/>
                </a:solidFill>
                <a:latin typeface="微软雅黑" panose="020B0503020204020204" pitchFamily="34" charset="-122"/>
                <a:ea typeface="微软雅黑" panose="020B0503020204020204" pitchFamily="34" charset="-122"/>
              </a:rPr>
              <a:t>分配</a:t>
            </a:r>
            <a:r>
              <a:rPr lang="zh-CN" altLang="en-US" sz="4400"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313049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C3B5-56E3-4AE9-A5C3-1B7F1396BFDF}"/>
              </a:ext>
            </a:extLst>
          </p:cNvPr>
          <p:cNvSpPr>
            <a:spLocks noGrp="1"/>
          </p:cNvSpPr>
          <p:nvPr>
            <p:ph type="title"/>
          </p:nvPr>
        </p:nvSpPr>
        <p:spPr/>
        <p:txBody>
          <a:bodyPr/>
          <a:lstStyle/>
          <a:p>
            <a:r>
              <a:rPr lang="en-US" altLang="zh-CN" dirty="0"/>
              <a:t>Peer assessment</a:t>
            </a:r>
            <a:r>
              <a:rPr lang="zh-CN" altLang="en-US" dirty="0"/>
              <a:t>之分配</a:t>
            </a:r>
          </a:p>
        </p:txBody>
      </p:sp>
      <p:sp>
        <p:nvSpPr>
          <p:cNvPr id="3" name="内容占位符 2">
            <a:extLst>
              <a:ext uri="{FF2B5EF4-FFF2-40B4-BE49-F238E27FC236}">
                <a16:creationId xmlns:a16="http://schemas.microsoft.com/office/drawing/2014/main" id="{09B29F07-ED31-43B9-9F3A-13123C46E835}"/>
              </a:ext>
            </a:extLst>
          </p:cNvPr>
          <p:cNvSpPr>
            <a:spLocks noGrp="1"/>
          </p:cNvSpPr>
          <p:nvPr>
            <p:ph idx="1"/>
          </p:nvPr>
        </p:nvSpPr>
        <p:spPr/>
        <p:txBody>
          <a:bodyPr/>
          <a:lstStyle/>
          <a:p>
            <a:pPr marL="0" indent="0">
              <a:buNone/>
            </a:pPr>
            <a:r>
              <a:rPr lang="zh-CN" altLang="en-US" dirty="0"/>
              <a:t>现有的研究</a:t>
            </a:r>
            <a:endParaRPr lang="en-US" altLang="zh-CN" dirty="0"/>
          </a:p>
          <a:p>
            <a:pPr marL="0" indent="0">
              <a:buNone/>
            </a:pPr>
            <a:endParaRPr lang="en-US" altLang="zh-CN" dirty="0"/>
          </a:p>
          <a:p>
            <a:pPr marL="0" indent="0">
              <a:buNone/>
            </a:pPr>
            <a:r>
              <a:rPr lang="zh-CN" altLang="en-US" dirty="0"/>
              <a:t>无论是众包还是教育互评，研究分配，必须要有用户的能力信息。</a:t>
            </a:r>
            <a:endParaRPr lang="en-US" altLang="zh-CN" dirty="0"/>
          </a:p>
          <a:p>
            <a:pPr marL="0" indent="0">
              <a:buNone/>
            </a:pPr>
            <a:endParaRPr lang="en-US" altLang="zh-CN" dirty="0"/>
          </a:p>
          <a:p>
            <a:pPr marL="0" indent="0">
              <a:buNone/>
            </a:pPr>
            <a:r>
              <a:rPr lang="zh-CN" altLang="en-US" dirty="0"/>
              <a:t>目前比较流行的计算学生的能力的模型有知识追踪、认知诊断。</a:t>
            </a:r>
            <a:endParaRPr lang="en-US" altLang="zh-CN" dirty="0"/>
          </a:p>
          <a:p>
            <a:pPr marL="0" indent="0">
              <a:buNone/>
            </a:pPr>
            <a:r>
              <a:rPr lang="zh-CN" altLang="en-US" dirty="0"/>
              <a:t>知识追踪需要大量的数据。</a:t>
            </a:r>
          </a:p>
        </p:txBody>
      </p:sp>
    </p:spTree>
    <p:extLst>
      <p:ext uri="{BB962C8B-B14F-4D97-AF65-F5344CB8AC3E}">
        <p14:creationId xmlns:p14="http://schemas.microsoft.com/office/powerpoint/2010/main" val="141728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DC3B5-56E3-4AE9-A5C3-1B7F1396BFDF}"/>
              </a:ext>
            </a:extLst>
          </p:cNvPr>
          <p:cNvSpPr>
            <a:spLocks noGrp="1"/>
          </p:cNvSpPr>
          <p:nvPr>
            <p:ph type="title"/>
          </p:nvPr>
        </p:nvSpPr>
        <p:spPr/>
        <p:txBody>
          <a:bodyPr/>
          <a:lstStyle/>
          <a:p>
            <a:r>
              <a:rPr lang="en-US" altLang="zh-CN" dirty="0"/>
              <a:t>Peer assessment</a:t>
            </a:r>
            <a:r>
              <a:rPr lang="zh-CN" altLang="en-US" dirty="0"/>
              <a:t>之分配</a:t>
            </a:r>
          </a:p>
        </p:txBody>
      </p:sp>
      <p:sp>
        <p:nvSpPr>
          <p:cNvPr id="3" name="内容占位符 2">
            <a:extLst>
              <a:ext uri="{FF2B5EF4-FFF2-40B4-BE49-F238E27FC236}">
                <a16:creationId xmlns:a16="http://schemas.microsoft.com/office/drawing/2014/main" id="{09B29F07-ED31-43B9-9F3A-13123C46E835}"/>
              </a:ext>
            </a:extLst>
          </p:cNvPr>
          <p:cNvSpPr>
            <a:spLocks noGrp="1"/>
          </p:cNvSpPr>
          <p:nvPr>
            <p:ph idx="1"/>
          </p:nvPr>
        </p:nvSpPr>
        <p:spPr/>
        <p:txBody>
          <a:bodyPr>
            <a:normAutofit fontScale="70000" lnSpcReduction="20000"/>
          </a:bodyPr>
          <a:lstStyle/>
          <a:p>
            <a:pPr marL="628650" indent="-285750" fontAlgn="auto">
              <a:lnSpc>
                <a:spcPct val="125000"/>
              </a:lnSpc>
              <a:spcAft>
                <a:spcPts val="0"/>
              </a:spcAft>
              <a:buFont typeface="Wingdings" panose="05000000000000000000" pitchFamily="2" charset="2"/>
              <a:buChar char="l"/>
            </a:pPr>
            <a:r>
              <a:rPr lang="zh-CN" altLang="en-US" b="1" dirty="0">
                <a:latin typeface="Times New Roman" panose="02020603050405020304" pitchFamily="18" charset="0"/>
                <a:cs typeface="+mj-ea"/>
                <a:sym typeface="+mn-ea"/>
              </a:rPr>
              <a:t>题目：</a:t>
            </a:r>
            <a:r>
              <a:rPr lang="en-US" altLang="zh-CN" dirty="0">
                <a:latin typeface="Times New Roman" panose="02020603050405020304" pitchFamily="18" charset="0"/>
                <a:cs typeface="+mj-ea"/>
                <a:sym typeface="+mn-ea"/>
              </a:rPr>
              <a:t> </a:t>
            </a:r>
            <a:r>
              <a:rPr lang="en-US" altLang="zh-CN" dirty="0"/>
              <a:t>Task Assignment of Peer Grading in MOOCs</a:t>
            </a:r>
            <a:endParaRPr lang="en-US" altLang="zh-CN" dirty="0">
              <a:latin typeface="Times New Roman" panose="02020603050405020304" pitchFamily="18" charset="0"/>
              <a:cs typeface="+mj-ea"/>
              <a:sym typeface="+mn-ea"/>
            </a:endParaRPr>
          </a:p>
          <a:p>
            <a:pPr marL="342900" fontAlgn="auto">
              <a:lnSpc>
                <a:spcPct val="125000"/>
              </a:lnSpc>
              <a:spcAft>
                <a:spcPts val="0"/>
              </a:spcAft>
            </a:pPr>
            <a:endParaRPr lang="en-US" altLang="zh-CN" dirty="0">
              <a:latin typeface="Times New Roman" panose="02020603050405020304" pitchFamily="18" charset="0"/>
              <a:cs typeface="+mj-ea"/>
              <a:sym typeface="+mn-ea"/>
            </a:endParaRPr>
          </a:p>
          <a:p>
            <a:pPr marL="628650" indent="-285750" fontAlgn="auto">
              <a:lnSpc>
                <a:spcPct val="125000"/>
              </a:lnSpc>
              <a:spcAft>
                <a:spcPts val="0"/>
              </a:spcAft>
              <a:buFont typeface="Wingdings" panose="05000000000000000000" pitchFamily="2" charset="2"/>
              <a:buChar char="l"/>
            </a:pPr>
            <a:r>
              <a:rPr lang="zh-CN" altLang="en-US" b="1" dirty="0">
                <a:latin typeface="Times New Roman" panose="02020603050405020304" pitchFamily="18" charset="0"/>
                <a:cs typeface="+mj-ea"/>
                <a:sym typeface="+mn-ea"/>
              </a:rPr>
              <a:t>作者和机构：</a:t>
            </a:r>
            <a:r>
              <a:rPr lang="en-US" altLang="zh-CN" dirty="0">
                <a:solidFill>
                  <a:srgbClr val="000000"/>
                </a:solidFill>
                <a:latin typeface="Times New Roman" panose="02020603050405020304" pitchFamily="18" charset="0"/>
              </a:rPr>
              <a:t> </a:t>
            </a:r>
            <a:r>
              <a:rPr lang="en-US" altLang="zh-CN" dirty="0"/>
              <a:t>Yong Han(✉), Wenjun Wu, and </a:t>
            </a:r>
            <a:r>
              <a:rPr lang="en-US" altLang="zh-CN" dirty="0" err="1"/>
              <a:t>Yanjun</a:t>
            </a:r>
            <a:r>
              <a:rPr lang="en-US" altLang="zh-CN" dirty="0"/>
              <a:t> Pu</a:t>
            </a:r>
            <a:endParaRPr lang="en-US" altLang="zh-CN" sz="3600" dirty="0">
              <a:solidFill>
                <a:srgbClr val="000000"/>
              </a:solidFill>
              <a:latin typeface="Times New Roman" panose="02020603050405020304" pitchFamily="18" charset="0"/>
            </a:endParaRPr>
          </a:p>
          <a:p>
            <a:pPr marL="114300" indent="0" fontAlgn="auto">
              <a:lnSpc>
                <a:spcPct val="125000"/>
              </a:lnSpc>
              <a:spcAft>
                <a:spcPts val="0"/>
              </a:spcAft>
              <a:buNone/>
            </a:pPr>
            <a:r>
              <a:rPr lang="en-US" altLang="zh-CN" sz="3600" dirty="0">
                <a:solidFill>
                  <a:srgbClr val="000000"/>
                </a:solidFill>
                <a:latin typeface="Times New Roman" panose="02020603050405020304" pitchFamily="18" charset="0"/>
              </a:rPr>
              <a:t>		      </a:t>
            </a:r>
            <a:r>
              <a:rPr lang="en-US" altLang="zh-CN" dirty="0"/>
              <a:t>Software Development Environment</a:t>
            </a:r>
            <a:r>
              <a:rPr lang="en-US" altLang="zh-CN" sz="3600" dirty="0">
                <a:solidFill>
                  <a:srgbClr val="000000"/>
                </a:solidFill>
                <a:latin typeface="Times New Roman" panose="02020603050405020304" pitchFamily="18" charset="0"/>
              </a:rPr>
              <a:t>, </a:t>
            </a:r>
            <a:r>
              <a:rPr lang="en-US" altLang="zh-CN" dirty="0" err="1"/>
              <a:t>Beihang</a:t>
            </a:r>
            <a:r>
              <a:rPr lang="en-US" altLang="zh-CN" dirty="0"/>
              <a:t> University</a:t>
            </a:r>
            <a:endParaRPr lang="en-US" altLang="zh-CN" sz="3600" dirty="0">
              <a:solidFill>
                <a:srgbClr val="000000"/>
              </a:solidFill>
              <a:latin typeface="Times New Roman" panose="02020603050405020304" pitchFamily="18" charset="0"/>
            </a:endParaRPr>
          </a:p>
          <a:p>
            <a:pPr marL="114300" indent="0" fontAlgn="auto">
              <a:lnSpc>
                <a:spcPct val="125000"/>
              </a:lnSpc>
              <a:spcAft>
                <a:spcPts val="0"/>
              </a:spcAft>
              <a:buNone/>
            </a:pPr>
            <a:r>
              <a:rPr lang="en-US" altLang="zh-CN" sz="3600" dirty="0">
                <a:solidFill>
                  <a:srgbClr val="000000"/>
                </a:solidFill>
                <a:latin typeface="Times New Roman" panose="02020603050405020304" pitchFamily="18" charset="0"/>
              </a:rPr>
              <a:t>                          </a:t>
            </a:r>
            <a:r>
              <a:rPr lang="zh-CN" altLang="en-US" sz="3600" dirty="0">
                <a:solidFill>
                  <a:srgbClr val="000000"/>
                </a:solidFill>
                <a:latin typeface="Times New Roman" panose="02020603050405020304" pitchFamily="18" charset="0"/>
              </a:rPr>
              <a:t>北航大学</a:t>
            </a:r>
            <a:r>
              <a:rPr lang="en-US" altLang="zh-CN" sz="3600" dirty="0">
                <a:latin typeface="Times New Roman" panose="02020603050405020304" pitchFamily="18" charset="0"/>
                <a:cs typeface="+mj-ea"/>
                <a:sym typeface="+mn-ea"/>
              </a:rPr>
              <a:t>	</a:t>
            </a:r>
          </a:p>
          <a:p>
            <a:pPr marL="114300" indent="0" fontAlgn="auto">
              <a:lnSpc>
                <a:spcPct val="125000"/>
              </a:lnSpc>
              <a:spcAft>
                <a:spcPts val="0"/>
              </a:spcAft>
              <a:buNone/>
            </a:pPr>
            <a:r>
              <a:rPr lang="en-US" altLang="zh-CN" dirty="0">
                <a:latin typeface="Times New Roman" panose="02020603050405020304" pitchFamily="18" charset="0"/>
                <a:cs typeface="+mj-ea"/>
                <a:sym typeface="+mn-ea"/>
              </a:rPr>
              <a:t>	</a:t>
            </a:r>
          </a:p>
          <a:p>
            <a:pPr marL="628650" indent="-285750" fontAlgn="auto">
              <a:lnSpc>
                <a:spcPct val="125000"/>
              </a:lnSpc>
              <a:spcAft>
                <a:spcPts val="0"/>
              </a:spcAft>
              <a:buFont typeface="Wingdings" panose="05000000000000000000" pitchFamily="2" charset="2"/>
              <a:buChar char="l"/>
            </a:pPr>
            <a:r>
              <a:rPr lang="zh-CN" altLang="en-US" b="1" dirty="0">
                <a:latin typeface="Times New Roman" panose="02020603050405020304" pitchFamily="18" charset="0"/>
                <a:cs typeface="+mj-ea"/>
                <a:sym typeface="+mn-ea"/>
              </a:rPr>
              <a:t>会议：</a:t>
            </a:r>
            <a:r>
              <a:rPr lang="en-US" altLang="zh-CN" b="1" dirty="0">
                <a:solidFill>
                  <a:srgbClr val="FF0000"/>
                </a:solidFill>
                <a:latin typeface="Times New Roman" panose="02020603050405020304" pitchFamily="18" charset="0"/>
                <a:cs typeface="+mj-ea"/>
                <a:sym typeface="+mn-ea"/>
              </a:rPr>
              <a:t>DASFAA 2017</a:t>
            </a:r>
          </a:p>
          <a:p>
            <a:pPr marL="628650" indent="-285750" fontAlgn="auto">
              <a:lnSpc>
                <a:spcPct val="125000"/>
              </a:lnSpc>
              <a:spcAft>
                <a:spcPts val="0"/>
              </a:spcAft>
              <a:buFont typeface="Wingdings" panose="05000000000000000000" pitchFamily="2" charset="2"/>
              <a:buChar char="l"/>
            </a:pPr>
            <a:endParaRPr lang="en-US" altLang="zh-CN" dirty="0">
              <a:latin typeface="Times New Roman" panose="02020603050405020304" pitchFamily="18" charset="0"/>
              <a:cs typeface="+mj-ea"/>
              <a:sym typeface="+mn-ea"/>
            </a:endParaRPr>
          </a:p>
          <a:p>
            <a:pPr marL="628650" indent="-285750">
              <a:lnSpc>
                <a:spcPct val="125000"/>
              </a:lnSpc>
              <a:buFont typeface="Wingdings" panose="05000000000000000000" pitchFamily="2" charset="2"/>
              <a:buChar char="l"/>
            </a:pPr>
            <a:r>
              <a:rPr lang="zh-CN" altLang="en-US" b="1" dirty="0">
                <a:latin typeface="Times New Roman" panose="02020603050405020304" pitchFamily="18" charset="0"/>
                <a:cs typeface="+mj-ea"/>
                <a:sym typeface="+mn-ea"/>
              </a:rPr>
              <a:t>关键字：</a:t>
            </a:r>
            <a:r>
              <a:rPr lang="zh-CN" altLang="en-US" dirty="0">
                <a:latin typeface="Times New Roman" panose="02020603050405020304" pitchFamily="18" charset="0"/>
                <a:cs typeface="+mj-ea"/>
                <a:sym typeface="+mn-ea"/>
              </a:rPr>
              <a:t>任务分配，众包，</a:t>
            </a:r>
            <a:r>
              <a:rPr lang="en-US" altLang="zh-CN" dirty="0">
                <a:latin typeface="Times New Roman" panose="02020603050405020304" pitchFamily="18" charset="0"/>
                <a:cs typeface="+mj-ea"/>
                <a:sym typeface="+mn-ea"/>
              </a:rPr>
              <a:t>LPT</a:t>
            </a:r>
            <a:r>
              <a:rPr lang="zh-CN" altLang="en-US" dirty="0">
                <a:latin typeface="Times New Roman" panose="02020603050405020304" pitchFamily="18" charset="0"/>
                <a:cs typeface="+mj-ea"/>
                <a:sym typeface="+mn-ea"/>
              </a:rPr>
              <a:t>，同行评分</a:t>
            </a:r>
            <a:endParaRPr lang="en-US" altLang="zh-CN" b="1" dirty="0">
              <a:latin typeface="Times New Roman" panose="02020603050405020304" pitchFamily="18" charset="0"/>
              <a:cs typeface="+mj-ea"/>
            </a:endParaRPr>
          </a:p>
        </p:txBody>
      </p:sp>
    </p:spTree>
    <p:extLst>
      <p:ext uri="{BB962C8B-B14F-4D97-AF65-F5344CB8AC3E}">
        <p14:creationId xmlns:p14="http://schemas.microsoft.com/office/powerpoint/2010/main" val="109511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Task Assignment of Peer Grading in MOOCs</a:t>
            </a:r>
            <a:endParaRPr lang="zh-CN" altLang="en-US" sz="4000" dirty="0"/>
          </a:p>
        </p:txBody>
      </p:sp>
      <p:sp>
        <p:nvSpPr>
          <p:cNvPr id="3" name="内容占位符 2"/>
          <p:cNvSpPr>
            <a:spLocks noGrp="1"/>
          </p:cNvSpPr>
          <p:nvPr>
            <p:ph idx="1"/>
          </p:nvPr>
        </p:nvSpPr>
        <p:spPr/>
        <p:txBody>
          <a:bodyPr/>
          <a:lstStyle/>
          <a:p>
            <a:pPr marL="0" indent="0">
              <a:buNone/>
            </a:pPr>
            <a:r>
              <a:rPr lang="zh-CN" altLang="en-US" dirty="0"/>
              <a:t>做了两个改动，一是添加了一种分配的算法，二是手动生成了数据集。</a:t>
            </a:r>
            <a:endParaRPr lang="en-US" altLang="zh-CN" dirty="0"/>
          </a:p>
          <a:p>
            <a:pPr marL="0" indent="0">
              <a:buNone/>
            </a:pPr>
            <a:r>
              <a:rPr lang="zh-CN" altLang="en-US" dirty="0"/>
              <a:t>首先是分配算法，该方法启发自并发处理器中的</a:t>
            </a:r>
            <a:r>
              <a:rPr lang="en-US" altLang="zh-CN" dirty="0"/>
              <a:t>LPT</a:t>
            </a:r>
            <a:r>
              <a:rPr lang="zh-CN" altLang="en-US" dirty="0"/>
              <a:t>算法，要在学生互评前分配完所有的作业。这种方法需要评估学生的能力，量化为数值，然后将作业分配给学生，使得每个作业的学生能力分数之和相似。</a:t>
            </a:r>
            <a:endParaRPr lang="en-US" altLang="zh-CN" dirty="0"/>
          </a:p>
          <a:p>
            <a:pPr marL="0" indent="0">
              <a:buNone/>
            </a:pPr>
            <a:r>
              <a:rPr lang="zh-CN" altLang="en-US" dirty="0"/>
              <a:t>真实数据与模拟数据的主要区别在于先验分别是由正态分布和均匀分布产生的。（因为汇总分数使用的概率模型）</a:t>
            </a:r>
            <a:endParaRPr lang="en-US" altLang="zh-CN" dirty="0"/>
          </a:p>
          <a:p>
            <a:pPr marL="0" indent="0">
              <a:buNone/>
            </a:pPr>
            <a:endParaRPr lang="zh-CN" altLang="en-US" dirty="0"/>
          </a:p>
        </p:txBody>
      </p:sp>
    </p:spTree>
    <p:extLst>
      <p:ext uri="{BB962C8B-B14F-4D97-AF65-F5344CB8AC3E}">
        <p14:creationId xmlns:p14="http://schemas.microsoft.com/office/powerpoint/2010/main" val="34618504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1198</Words>
  <Application>Microsoft Office PowerPoint</Application>
  <PresentationFormat>宽屏</PresentationFormat>
  <Paragraphs>125</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等线 Light</vt:lpstr>
      <vt:lpstr>微软雅黑</vt:lpstr>
      <vt:lpstr>Arial</vt:lpstr>
      <vt:lpstr>Cambria Math</vt:lpstr>
      <vt:lpstr>Times New Roman</vt:lpstr>
      <vt:lpstr>Wingdings</vt:lpstr>
      <vt:lpstr>Office 主题​​</vt:lpstr>
      <vt:lpstr>课题汇报</vt:lpstr>
      <vt:lpstr>Peer assessment</vt:lpstr>
      <vt:lpstr>众包</vt:lpstr>
      <vt:lpstr>对教育的影响</vt:lpstr>
      <vt:lpstr>对教育的影响</vt:lpstr>
      <vt:lpstr>研究思路之一</vt:lpstr>
      <vt:lpstr>Peer assessment之分配</vt:lpstr>
      <vt:lpstr>Peer assessment之分配</vt:lpstr>
      <vt:lpstr>Task Assignment of Peer Grading in MOOCs</vt:lpstr>
      <vt:lpstr>模型</vt:lpstr>
      <vt:lpstr>Task Assignment of Peer Grading in MOOCs </vt:lpstr>
      <vt:lpstr>Task Assignment of Peer Grading in MOOCs</vt:lpstr>
      <vt:lpstr>研究思路之二</vt:lpstr>
      <vt:lpstr>Peer assessment之汇总</vt:lpstr>
      <vt:lpstr>Peer assessment之概率模型</vt:lpstr>
      <vt:lpstr>Peer assessment之概率模型</vt:lpstr>
      <vt:lpstr>Peer assessment之概率模型</vt:lpstr>
      <vt:lpstr>Peer assessment之概率模型</vt:lpstr>
      <vt:lpstr>Peer assessment之概率模型</vt:lpstr>
      <vt:lpstr>Peer assessment之概率模型</vt:lpstr>
      <vt:lpstr>Peer assessment之概率模型</vt:lpstr>
      <vt:lpstr>Peer assessment之概率模型</vt:lpstr>
      <vt:lpstr>吉布斯采样</vt:lpstr>
      <vt:lpstr>吉布斯采样</vt:lpstr>
      <vt:lpstr>Peer assessment之概率模型</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lenovo</cp:lastModifiedBy>
  <cp:revision>51</cp:revision>
  <dcterms:created xsi:type="dcterms:W3CDTF">2021-05-31T14:57:46Z</dcterms:created>
  <dcterms:modified xsi:type="dcterms:W3CDTF">2021-06-02T03:45:47Z</dcterms:modified>
</cp:coreProperties>
</file>