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3" r:id="rId4"/>
    <p:sldId id="262" r:id="rId5"/>
    <p:sldId id="265" r:id="rId6"/>
    <p:sldId id="267" r:id="rId7"/>
    <p:sldId id="268" r:id="rId8"/>
    <p:sldId id="266" r:id="rId9"/>
    <p:sldId id="274" r:id="rId10"/>
    <p:sldId id="270" r:id="rId11"/>
    <p:sldId id="271" r:id="rId12"/>
    <p:sldId id="273" r:id="rId13"/>
    <p:sldId id="275" r:id="rId14"/>
    <p:sldId id="276"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637" autoAdjust="0"/>
    <p:restoredTop sz="94660"/>
  </p:normalViewPr>
  <p:slideViewPr>
    <p:cSldViewPr snapToGrid="0">
      <p:cViewPr varScale="1">
        <p:scale>
          <a:sx n="114" d="100"/>
          <a:sy n="114" d="100"/>
        </p:scale>
        <p:origin x="15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B97599-DA86-44F8-A153-EE149165C78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F19AA85-56D2-4D93-98D4-639916FA7E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808BC8B-D9D0-4D92-910F-3D72D20682FC}"/>
              </a:ext>
            </a:extLst>
          </p:cNvPr>
          <p:cNvSpPr>
            <a:spLocks noGrp="1"/>
          </p:cNvSpPr>
          <p:nvPr>
            <p:ph type="dt" sz="half" idx="10"/>
          </p:nvPr>
        </p:nvSpPr>
        <p:spPr/>
        <p:txBody>
          <a:bodyPr/>
          <a:lstStyle/>
          <a:p>
            <a:fld id="{FD6793B7-98D2-4E7A-AA0F-FD7C44A279B7}" type="datetimeFigureOut">
              <a:rPr lang="zh-CN" altLang="en-US" smtClean="0"/>
              <a:t>2021/7/13</a:t>
            </a:fld>
            <a:endParaRPr lang="zh-CN" altLang="en-US"/>
          </a:p>
        </p:txBody>
      </p:sp>
      <p:sp>
        <p:nvSpPr>
          <p:cNvPr id="5" name="页脚占位符 4">
            <a:extLst>
              <a:ext uri="{FF2B5EF4-FFF2-40B4-BE49-F238E27FC236}">
                <a16:creationId xmlns:a16="http://schemas.microsoft.com/office/drawing/2014/main" id="{81DF7834-B56F-48E3-917D-5E2DC1A8716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F3F4936-5E25-48EB-91ED-E5B4E4C2E0E7}"/>
              </a:ext>
            </a:extLst>
          </p:cNvPr>
          <p:cNvSpPr>
            <a:spLocks noGrp="1"/>
          </p:cNvSpPr>
          <p:nvPr>
            <p:ph type="sldNum" sz="quarter" idx="12"/>
          </p:nvPr>
        </p:nvSpPr>
        <p:spPr/>
        <p:txBody>
          <a:bodyPr/>
          <a:lstStyle/>
          <a:p>
            <a:fld id="{14B251CC-5374-4BED-9F61-012454F8ECCD}" type="slidenum">
              <a:rPr lang="zh-CN" altLang="en-US" smtClean="0"/>
              <a:t>‹#›</a:t>
            </a:fld>
            <a:endParaRPr lang="zh-CN" altLang="en-US"/>
          </a:p>
        </p:txBody>
      </p:sp>
    </p:spTree>
    <p:extLst>
      <p:ext uri="{BB962C8B-B14F-4D97-AF65-F5344CB8AC3E}">
        <p14:creationId xmlns:p14="http://schemas.microsoft.com/office/powerpoint/2010/main" val="52579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01C8A9-9B75-4A80-A71A-0B698A69D95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B31A48A-ECEF-40CD-8D39-A6D8A0A2DFE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9CBD14D-EBB6-4FA4-917E-C6DD37F387CA}"/>
              </a:ext>
            </a:extLst>
          </p:cNvPr>
          <p:cNvSpPr>
            <a:spLocks noGrp="1"/>
          </p:cNvSpPr>
          <p:nvPr>
            <p:ph type="dt" sz="half" idx="10"/>
          </p:nvPr>
        </p:nvSpPr>
        <p:spPr/>
        <p:txBody>
          <a:bodyPr/>
          <a:lstStyle/>
          <a:p>
            <a:fld id="{FD6793B7-98D2-4E7A-AA0F-FD7C44A279B7}" type="datetimeFigureOut">
              <a:rPr lang="zh-CN" altLang="en-US" smtClean="0"/>
              <a:t>2021/7/13</a:t>
            </a:fld>
            <a:endParaRPr lang="zh-CN" altLang="en-US"/>
          </a:p>
        </p:txBody>
      </p:sp>
      <p:sp>
        <p:nvSpPr>
          <p:cNvPr id="5" name="页脚占位符 4">
            <a:extLst>
              <a:ext uri="{FF2B5EF4-FFF2-40B4-BE49-F238E27FC236}">
                <a16:creationId xmlns:a16="http://schemas.microsoft.com/office/drawing/2014/main" id="{08A5F633-D3E9-4020-91AE-13BF1DBB38A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25FF59A-1BE4-4D01-B4F4-52A76FEF8B8C}"/>
              </a:ext>
            </a:extLst>
          </p:cNvPr>
          <p:cNvSpPr>
            <a:spLocks noGrp="1"/>
          </p:cNvSpPr>
          <p:nvPr>
            <p:ph type="sldNum" sz="quarter" idx="12"/>
          </p:nvPr>
        </p:nvSpPr>
        <p:spPr/>
        <p:txBody>
          <a:bodyPr/>
          <a:lstStyle/>
          <a:p>
            <a:fld id="{14B251CC-5374-4BED-9F61-012454F8ECCD}" type="slidenum">
              <a:rPr lang="zh-CN" altLang="en-US" smtClean="0"/>
              <a:t>‹#›</a:t>
            </a:fld>
            <a:endParaRPr lang="zh-CN" altLang="en-US"/>
          </a:p>
        </p:txBody>
      </p:sp>
    </p:spTree>
    <p:extLst>
      <p:ext uri="{BB962C8B-B14F-4D97-AF65-F5344CB8AC3E}">
        <p14:creationId xmlns:p14="http://schemas.microsoft.com/office/powerpoint/2010/main" val="2269362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2170CD1-A541-48A1-A233-69A399BD4CD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460EA1D-C1E1-4208-B1A6-C9DD8F7C73D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9D52973-D4FA-4044-BE7E-66EDB23921E6}"/>
              </a:ext>
            </a:extLst>
          </p:cNvPr>
          <p:cNvSpPr>
            <a:spLocks noGrp="1"/>
          </p:cNvSpPr>
          <p:nvPr>
            <p:ph type="dt" sz="half" idx="10"/>
          </p:nvPr>
        </p:nvSpPr>
        <p:spPr/>
        <p:txBody>
          <a:bodyPr/>
          <a:lstStyle/>
          <a:p>
            <a:fld id="{FD6793B7-98D2-4E7A-AA0F-FD7C44A279B7}" type="datetimeFigureOut">
              <a:rPr lang="zh-CN" altLang="en-US" smtClean="0"/>
              <a:t>2021/7/13</a:t>
            </a:fld>
            <a:endParaRPr lang="zh-CN" altLang="en-US"/>
          </a:p>
        </p:txBody>
      </p:sp>
      <p:sp>
        <p:nvSpPr>
          <p:cNvPr id="5" name="页脚占位符 4">
            <a:extLst>
              <a:ext uri="{FF2B5EF4-FFF2-40B4-BE49-F238E27FC236}">
                <a16:creationId xmlns:a16="http://schemas.microsoft.com/office/drawing/2014/main" id="{AD7DE807-4C38-48E5-BDBC-3A0E2AD4B89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E3E42A4-6DF0-49CD-B2E4-071E1567F2CB}"/>
              </a:ext>
            </a:extLst>
          </p:cNvPr>
          <p:cNvSpPr>
            <a:spLocks noGrp="1"/>
          </p:cNvSpPr>
          <p:nvPr>
            <p:ph type="sldNum" sz="quarter" idx="12"/>
          </p:nvPr>
        </p:nvSpPr>
        <p:spPr/>
        <p:txBody>
          <a:bodyPr/>
          <a:lstStyle/>
          <a:p>
            <a:fld id="{14B251CC-5374-4BED-9F61-012454F8ECCD}" type="slidenum">
              <a:rPr lang="zh-CN" altLang="en-US" smtClean="0"/>
              <a:t>‹#›</a:t>
            </a:fld>
            <a:endParaRPr lang="zh-CN" altLang="en-US"/>
          </a:p>
        </p:txBody>
      </p:sp>
    </p:spTree>
    <p:extLst>
      <p:ext uri="{BB962C8B-B14F-4D97-AF65-F5344CB8AC3E}">
        <p14:creationId xmlns:p14="http://schemas.microsoft.com/office/powerpoint/2010/main" val="3658325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0BF951-7BBD-4260-B9E8-6FD3B2436C8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EA747A5-2FA4-4DE2-AA78-A03F37400939}"/>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B896FFB-419E-477A-94B0-EAAE1BC50F16}"/>
              </a:ext>
            </a:extLst>
          </p:cNvPr>
          <p:cNvSpPr>
            <a:spLocks noGrp="1"/>
          </p:cNvSpPr>
          <p:nvPr>
            <p:ph type="dt" sz="half" idx="10"/>
          </p:nvPr>
        </p:nvSpPr>
        <p:spPr/>
        <p:txBody>
          <a:bodyPr/>
          <a:lstStyle/>
          <a:p>
            <a:fld id="{FD6793B7-98D2-4E7A-AA0F-FD7C44A279B7}" type="datetimeFigureOut">
              <a:rPr lang="zh-CN" altLang="en-US" smtClean="0"/>
              <a:t>2021/7/13</a:t>
            </a:fld>
            <a:endParaRPr lang="zh-CN" altLang="en-US"/>
          </a:p>
        </p:txBody>
      </p:sp>
      <p:sp>
        <p:nvSpPr>
          <p:cNvPr id="5" name="页脚占位符 4">
            <a:extLst>
              <a:ext uri="{FF2B5EF4-FFF2-40B4-BE49-F238E27FC236}">
                <a16:creationId xmlns:a16="http://schemas.microsoft.com/office/drawing/2014/main" id="{A8479E30-5786-44B3-9690-5BBB8E36A2A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0A4262A-7960-4CE3-9B37-79C5A2AA7EC2}"/>
              </a:ext>
            </a:extLst>
          </p:cNvPr>
          <p:cNvSpPr>
            <a:spLocks noGrp="1"/>
          </p:cNvSpPr>
          <p:nvPr>
            <p:ph type="sldNum" sz="quarter" idx="12"/>
          </p:nvPr>
        </p:nvSpPr>
        <p:spPr/>
        <p:txBody>
          <a:bodyPr/>
          <a:lstStyle/>
          <a:p>
            <a:fld id="{14B251CC-5374-4BED-9F61-012454F8ECCD}" type="slidenum">
              <a:rPr lang="zh-CN" altLang="en-US" smtClean="0"/>
              <a:t>‹#›</a:t>
            </a:fld>
            <a:endParaRPr lang="zh-CN" altLang="en-US"/>
          </a:p>
        </p:txBody>
      </p:sp>
    </p:spTree>
    <p:extLst>
      <p:ext uri="{BB962C8B-B14F-4D97-AF65-F5344CB8AC3E}">
        <p14:creationId xmlns:p14="http://schemas.microsoft.com/office/powerpoint/2010/main" val="2945941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0C0657-79FB-4C95-A5C6-AECAC48EB65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41649CA-5C60-4407-9E97-48A15521A8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B6CBD859-766C-4CCB-906C-C8D89D0F1E26}"/>
              </a:ext>
            </a:extLst>
          </p:cNvPr>
          <p:cNvSpPr>
            <a:spLocks noGrp="1"/>
          </p:cNvSpPr>
          <p:nvPr>
            <p:ph type="dt" sz="half" idx="10"/>
          </p:nvPr>
        </p:nvSpPr>
        <p:spPr/>
        <p:txBody>
          <a:bodyPr/>
          <a:lstStyle/>
          <a:p>
            <a:fld id="{FD6793B7-98D2-4E7A-AA0F-FD7C44A279B7}" type="datetimeFigureOut">
              <a:rPr lang="zh-CN" altLang="en-US" smtClean="0"/>
              <a:t>2021/7/13</a:t>
            </a:fld>
            <a:endParaRPr lang="zh-CN" altLang="en-US"/>
          </a:p>
        </p:txBody>
      </p:sp>
      <p:sp>
        <p:nvSpPr>
          <p:cNvPr id="5" name="页脚占位符 4">
            <a:extLst>
              <a:ext uri="{FF2B5EF4-FFF2-40B4-BE49-F238E27FC236}">
                <a16:creationId xmlns:a16="http://schemas.microsoft.com/office/drawing/2014/main" id="{D08881CA-D88A-4852-9ECB-81EE391DEE8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D81ADB3-111D-4C65-BA8A-C1F93CBF2140}"/>
              </a:ext>
            </a:extLst>
          </p:cNvPr>
          <p:cNvSpPr>
            <a:spLocks noGrp="1"/>
          </p:cNvSpPr>
          <p:nvPr>
            <p:ph type="sldNum" sz="quarter" idx="12"/>
          </p:nvPr>
        </p:nvSpPr>
        <p:spPr/>
        <p:txBody>
          <a:bodyPr/>
          <a:lstStyle/>
          <a:p>
            <a:fld id="{14B251CC-5374-4BED-9F61-012454F8ECCD}" type="slidenum">
              <a:rPr lang="zh-CN" altLang="en-US" smtClean="0"/>
              <a:t>‹#›</a:t>
            </a:fld>
            <a:endParaRPr lang="zh-CN" altLang="en-US"/>
          </a:p>
        </p:txBody>
      </p:sp>
    </p:spTree>
    <p:extLst>
      <p:ext uri="{BB962C8B-B14F-4D97-AF65-F5344CB8AC3E}">
        <p14:creationId xmlns:p14="http://schemas.microsoft.com/office/powerpoint/2010/main" val="1943410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4D29CF-CF2F-4095-92A1-AED95360943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2030C87-2954-4650-9CD5-BD103F94B69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D7FF5AA-FA7D-4C5C-97FC-71107D18BE9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DE3DC44-4960-4A68-9EA2-543701B3E14F}"/>
              </a:ext>
            </a:extLst>
          </p:cNvPr>
          <p:cNvSpPr>
            <a:spLocks noGrp="1"/>
          </p:cNvSpPr>
          <p:nvPr>
            <p:ph type="dt" sz="half" idx="10"/>
          </p:nvPr>
        </p:nvSpPr>
        <p:spPr/>
        <p:txBody>
          <a:bodyPr/>
          <a:lstStyle/>
          <a:p>
            <a:fld id="{FD6793B7-98D2-4E7A-AA0F-FD7C44A279B7}" type="datetimeFigureOut">
              <a:rPr lang="zh-CN" altLang="en-US" smtClean="0"/>
              <a:t>2021/7/13</a:t>
            </a:fld>
            <a:endParaRPr lang="zh-CN" altLang="en-US"/>
          </a:p>
        </p:txBody>
      </p:sp>
      <p:sp>
        <p:nvSpPr>
          <p:cNvPr id="6" name="页脚占位符 5">
            <a:extLst>
              <a:ext uri="{FF2B5EF4-FFF2-40B4-BE49-F238E27FC236}">
                <a16:creationId xmlns:a16="http://schemas.microsoft.com/office/drawing/2014/main" id="{ED5E5ABD-8E14-450D-8B60-706D5E6371E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1AB1172-40F0-4821-9430-F6F1877CFA11}"/>
              </a:ext>
            </a:extLst>
          </p:cNvPr>
          <p:cNvSpPr>
            <a:spLocks noGrp="1"/>
          </p:cNvSpPr>
          <p:nvPr>
            <p:ph type="sldNum" sz="quarter" idx="12"/>
          </p:nvPr>
        </p:nvSpPr>
        <p:spPr/>
        <p:txBody>
          <a:bodyPr/>
          <a:lstStyle/>
          <a:p>
            <a:fld id="{14B251CC-5374-4BED-9F61-012454F8ECCD}" type="slidenum">
              <a:rPr lang="zh-CN" altLang="en-US" smtClean="0"/>
              <a:t>‹#›</a:t>
            </a:fld>
            <a:endParaRPr lang="zh-CN" altLang="en-US"/>
          </a:p>
        </p:txBody>
      </p:sp>
    </p:spTree>
    <p:extLst>
      <p:ext uri="{BB962C8B-B14F-4D97-AF65-F5344CB8AC3E}">
        <p14:creationId xmlns:p14="http://schemas.microsoft.com/office/powerpoint/2010/main" val="1006447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C30B9D-8F93-46C8-895F-A7E38BB8FB1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C6AFA7D-06EE-476F-B28D-20696C1454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ABEA66E-3EDC-43E1-91EB-4CE23620462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BA1D556-2E53-4907-A0D4-0FC7A92CEC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A7FB9B3-1C50-4E41-86BA-CD8E9A12E06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70E4D1DD-99ED-4E53-8213-7AA0893A8108}"/>
              </a:ext>
            </a:extLst>
          </p:cNvPr>
          <p:cNvSpPr>
            <a:spLocks noGrp="1"/>
          </p:cNvSpPr>
          <p:nvPr>
            <p:ph type="dt" sz="half" idx="10"/>
          </p:nvPr>
        </p:nvSpPr>
        <p:spPr/>
        <p:txBody>
          <a:bodyPr/>
          <a:lstStyle/>
          <a:p>
            <a:fld id="{FD6793B7-98D2-4E7A-AA0F-FD7C44A279B7}" type="datetimeFigureOut">
              <a:rPr lang="zh-CN" altLang="en-US" smtClean="0"/>
              <a:t>2021/7/13</a:t>
            </a:fld>
            <a:endParaRPr lang="zh-CN" altLang="en-US"/>
          </a:p>
        </p:txBody>
      </p:sp>
      <p:sp>
        <p:nvSpPr>
          <p:cNvPr id="8" name="页脚占位符 7">
            <a:extLst>
              <a:ext uri="{FF2B5EF4-FFF2-40B4-BE49-F238E27FC236}">
                <a16:creationId xmlns:a16="http://schemas.microsoft.com/office/drawing/2014/main" id="{FD74BA22-E979-4128-B5EF-08616B4A942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A261036-810F-48AF-9E07-6D4AE4682CC9}"/>
              </a:ext>
            </a:extLst>
          </p:cNvPr>
          <p:cNvSpPr>
            <a:spLocks noGrp="1"/>
          </p:cNvSpPr>
          <p:nvPr>
            <p:ph type="sldNum" sz="quarter" idx="12"/>
          </p:nvPr>
        </p:nvSpPr>
        <p:spPr/>
        <p:txBody>
          <a:bodyPr/>
          <a:lstStyle/>
          <a:p>
            <a:fld id="{14B251CC-5374-4BED-9F61-012454F8ECCD}" type="slidenum">
              <a:rPr lang="zh-CN" altLang="en-US" smtClean="0"/>
              <a:t>‹#›</a:t>
            </a:fld>
            <a:endParaRPr lang="zh-CN" altLang="en-US"/>
          </a:p>
        </p:txBody>
      </p:sp>
    </p:spTree>
    <p:extLst>
      <p:ext uri="{BB962C8B-B14F-4D97-AF65-F5344CB8AC3E}">
        <p14:creationId xmlns:p14="http://schemas.microsoft.com/office/powerpoint/2010/main" val="2342961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3C2BD5-065E-442E-9ED7-80C459644D0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8FAB8EF-B3C6-4866-893B-0BF777AB6465}"/>
              </a:ext>
            </a:extLst>
          </p:cNvPr>
          <p:cNvSpPr>
            <a:spLocks noGrp="1"/>
          </p:cNvSpPr>
          <p:nvPr>
            <p:ph type="dt" sz="half" idx="10"/>
          </p:nvPr>
        </p:nvSpPr>
        <p:spPr/>
        <p:txBody>
          <a:bodyPr/>
          <a:lstStyle/>
          <a:p>
            <a:fld id="{FD6793B7-98D2-4E7A-AA0F-FD7C44A279B7}" type="datetimeFigureOut">
              <a:rPr lang="zh-CN" altLang="en-US" smtClean="0"/>
              <a:t>2021/7/13</a:t>
            </a:fld>
            <a:endParaRPr lang="zh-CN" altLang="en-US"/>
          </a:p>
        </p:txBody>
      </p:sp>
      <p:sp>
        <p:nvSpPr>
          <p:cNvPr id="4" name="页脚占位符 3">
            <a:extLst>
              <a:ext uri="{FF2B5EF4-FFF2-40B4-BE49-F238E27FC236}">
                <a16:creationId xmlns:a16="http://schemas.microsoft.com/office/drawing/2014/main" id="{15F103D4-7137-421C-931B-4DC5A5BBDF2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2D6F436-AD69-4300-A4FE-B0D027EBD39C}"/>
              </a:ext>
            </a:extLst>
          </p:cNvPr>
          <p:cNvSpPr>
            <a:spLocks noGrp="1"/>
          </p:cNvSpPr>
          <p:nvPr>
            <p:ph type="sldNum" sz="quarter" idx="12"/>
          </p:nvPr>
        </p:nvSpPr>
        <p:spPr/>
        <p:txBody>
          <a:bodyPr/>
          <a:lstStyle/>
          <a:p>
            <a:fld id="{14B251CC-5374-4BED-9F61-012454F8ECCD}" type="slidenum">
              <a:rPr lang="zh-CN" altLang="en-US" smtClean="0"/>
              <a:t>‹#›</a:t>
            </a:fld>
            <a:endParaRPr lang="zh-CN" altLang="en-US"/>
          </a:p>
        </p:txBody>
      </p:sp>
    </p:spTree>
    <p:extLst>
      <p:ext uri="{BB962C8B-B14F-4D97-AF65-F5344CB8AC3E}">
        <p14:creationId xmlns:p14="http://schemas.microsoft.com/office/powerpoint/2010/main" val="3045535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702AF22-E319-4C53-9CF7-201B5ACD2F0E}"/>
              </a:ext>
            </a:extLst>
          </p:cNvPr>
          <p:cNvSpPr>
            <a:spLocks noGrp="1"/>
          </p:cNvSpPr>
          <p:nvPr>
            <p:ph type="dt" sz="half" idx="10"/>
          </p:nvPr>
        </p:nvSpPr>
        <p:spPr/>
        <p:txBody>
          <a:bodyPr/>
          <a:lstStyle/>
          <a:p>
            <a:fld id="{FD6793B7-98D2-4E7A-AA0F-FD7C44A279B7}" type="datetimeFigureOut">
              <a:rPr lang="zh-CN" altLang="en-US" smtClean="0"/>
              <a:t>2021/7/13</a:t>
            </a:fld>
            <a:endParaRPr lang="zh-CN" altLang="en-US"/>
          </a:p>
        </p:txBody>
      </p:sp>
      <p:sp>
        <p:nvSpPr>
          <p:cNvPr id="3" name="页脚占位符 2">
            <a:extLst>
              <a:ext uri="{FF2B5EF4-FFF2-40B4-BE49-F238E27FC236}">
                <a16:creationId xmlns:a16="http://schemas.microsoft.com/office/drawing/2014/main" id="{D9D3C05B-13AE-4C38-B16D-D078C86BB1B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8A08F3A-1E0D-4429-8535-1103518FF08E}"/>
              </a:ext>
            </a:extLst>
          </p:cNvPr>
          <p:cNvSpPr>
            <a:spLocks noGrp="1"/>
          </p:cNvSpPr>
          <p:nvPr>
            <p:ph type="sldNum" sz="quarter" idx="12"/>
          </p:nvPr>
        </p:nvSpPr>
        <p:spPr/>
        <p:txBody>
          <a:bodyPr/>
          <a:lstStyle/>
          <a:p>
            <a:fld id="{14B251CC-5374-4BED-9F61-012454F8ECCD}" type="slidenum">
              <a:rPr lang="zh-CN" altLang="en-US" smtClean="0"/>
              <a:t>‹#›</a:t>
            </a:fld>
            <a:endParaRPr lang="zh-CN" altLang="en-US"/>
          </a:p>
        </p:txBody>
      </p:sp>
    </p:spTree>
    <p:extLst>
      <p:ext uri="{BB962C8B-B14F-4D97-AF65-F5344CB8AC3E}">
        <p14:creationId xmlns:p14="http://schemas.microsoft.com/office/powerpoint/2010/main" val="2411639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F21FD1-025F-4D5C-AE06-CB688CBF14A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487A1A7-F149-4F9A-9E0A-1F91C44075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B78D46A-6C10-4D10-821A-B2B8C13425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BD28C14-2CA7-48DA-A52B-D5231D6C81E7}"/>
              </a:ext>
            </a:extLst>
          </p:cNvPr>
          <p:cNvSpPr>
            <a:spLocks noGrp="1"/>
          </p:cNvSpPr>
          <p:nvPr>
            <p:ph type="dt" sz="half" idx="10"/>
          </p:nvPr>
        </p:nvSpPr>
        <p:spPr/>
        <p:txBody>
          <a:bodyPr/>
          <a:lstStyle/>
          <a:p>
            <a:fld id="{FD6793B7-98D2-4E7A-AA0F-FD7C44A279B7}" type="datetimeFigureOut">
              <a:rPr lang="zh-CN" altLang="en-US" smtClean="0"/>
              <a:t>2021/7/13</a:t>
            </a:fld>
            <a:endParaRPr lang="zh-CN" altLang="en-US"/>
          </a:p>
        </p:txBody>
      </p:sp>
      <p:sp>
        <p:nvSpPr>
          <p:cNvPr id="6" name="页脚占位符 5">
            <a:extLst>
              <a:ext uri="{FF2B5EF4-FFF2-40B4-BE49-F238E27FC236}">
                <a16:creationId xmlns:a16="http://schemas.microsoft.com/office/drawing/2014/main" id="{9ECE615E-A92B-48E1-B50C-AAC09857C6B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2C44DAC-F677-4B67-920D-20C9213CF7E6}"/>
              </a:ext>
            </a:extLst>
          </p:cNvPr>
          <p:cNvSpPr>
            <a:spLocks noGrp="1"/>
          </p:cNvSpPr>
          <p:nvPr>
            <p:ph type="sldNum" sz="quarter" idx="12"/>
          </p:nvPr>
        </p:nvSpPr>
        <p:spPr/>
        <p:txBody>
          <a:bodyPr/>
          <a:lstStyle/>
          <a:p>
            <a:fld id="{14B251CC-5374-4BED-9F61-012454F8ECCD}" type="slidenum">
              <a:rPr lang="zh-CN" altLang="en-US" smtClean="0"/>
              <a:t>‹#›</a:t>
            </a:fld>
            <a:endParaRPr lang="zh-CN" altLang="en-US"/>
          </a:p>
        </p:txBody>
      </p:sp>
    </p:spTree>
    <p:extLst>
      <p:ext uri="{BB962C8B-B14F-4D97-AF65-F5344CB8AC3E}">
        <p14:creationId xmlns:p14="http://schemas.microsoft.com/office/powerpoint/2010/main" val="1138596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16D719-ACD8-482F-A47E-510545FF0AC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55EA5CA-B45B-473A-8843-1A852B805F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AAE6DF8-3AD4-4269-86B0-5F8E9271FB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CA8EEC6-30E4-461B-9857-437B2E1D3092}"/>
              </a:ext>
            </a:extLst>
          </p:cNvPr>
          <p:cNvSpPr>
            <a:spLocks noGrp="1"/>
          </p:cNvSpPr>
          <p:nvPr>
            <p:ph type="dt" sz="half" idx="10"/>
          </p:nvPr>
        </p:nvSpPr>
        <p:spPr/>
        <p:txBody>
          <a:bodyPr/>
          <a:lstStyle/>
          <a:p>
            <a:fld id="{FD6793B7-98D2-4E7A-AA0F-FD7C44A279B7}" type="datetimeFigureOut">
              <a:rPr lang="zh-CN" altLang="en-US" smtClean="0"/>
              <a:t>2021/7/13</a:t>
            </a:fld>
            <a:endParaRPr lang="zh-CN" altLang="en-US"/>
          </a:p>
        </p:txBody>
      </p:sp>
      <p:sp>
        <p:nvSpPr>
          <p:cNvPr id="6" name="页脚占位符 5">
            <a:extLst>
              <a:ext uri="{FF2B5EF4-FFF2-40B4-BE49-F238E27FC236}">
                <a16:creationId xmlns:a16="http://schemas.microsoft.com/office/drawing/2014/main" id="{B3E682CA-CE40-496E-9671-6BB0BA03EB7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4DCD667-C44A-475D-A59E-04E2894B0B27}"/>
              </a:ext>
            </a:extLst>
          </p:cNvPr>
          <p:cNvSpPr>
            <a:spLocks noGrp="1"/>
          </p:cNvSpPr>
          <p:nvPr>
            <p:ph type="sldNum" sz="quarter" idx="12"/>
          </p:nvPr>
        </p:nvSpPr>
        <p:spPr/>
        <p:txBody>
          <a:bodyPr/>
          <a:lstStyle/>
          <a:p>
            <a:fld id="{14B251CC-5374-4BED-9F61-012454F8ECCD}" type="slidenum">
              <a:rPr lang="zh-CN" altLang="en-US" smtClean="0"/>
              <a:t>‹#›</a:t>
            </a:fld>
            <a:endParaRPr lang="zh-CN" altLang="en-US"/>
          </a:p>
        </p:txBody>
      </p:sp>
    </p:spTree>
    <p:extLst>
      <p:ext uri="{BB962C8B-B14F-4D97-AF65-F5344CB8AC3E}">
        <p14:creationId xmlns:p14="http://schemas.microsoft.com/office/powerpoint/2010/main" val="1324747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599EF9B-8609-46D8-92AF-E28D786EAC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AA77ECA-DA3D-4F5F-AEA3-32BA349BE3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F3FC309-0F7C-41D2-B981-46AC969977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6793B7-98D2-4E7A-AA0F-FD7C44A279B7}" type="datetimeFigureOut">
              <a:rPr lang="zh-CN" altLang="en-US" smtClean="0"/>
              <a:t>2021/7/13</a:t>
            </a:fld>
            <a:endParaRPr lang="zh-CN" altLang="en-US"/>
          </a:p>
        </p:txBody>
      </p:sp>
      <p:sp>
        <p:nvSpPr>
          <p:cNvPr id="5" name="页脚占位符 4">
            <a:extLst>
              <a:ext uri="{FF2B5EF4-FFF2-40B4-BE49-F238E27FC236}">
                <a16:creationId xmlns:a16="http://schemas.microsoft.com/office/drawing/2014/main" id="{E624FD8D-9DD5-4E34-A0C3-676E56530E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B032203-5910-4064-ACAF-1312F90560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B251CC-5374-4BED-9F61-012454F8ECCD}" type="slidenum">
              <a:rPr lang="zh-CN" altLang="en-US" smtClean="0"/>
              <a:t>‹#›</a:t>
            </a:fld>
            <a:endParaRPr lang="zh-CN" altLang="en-US"/>
          </a:p>
        </p:txBody>
      </p:sp>
    </p:spTree>
    <p:extLst>
      <p:ext uri="{BB962C8B-B14F-4D97-AF65-F5344CB8AC3E}">
        <p14:creationId xmlns:p14="http://schemas.microsoft.com/office/powerpoint/2010/main" val="53177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6600CF-A832-4046-9451-25871296D336}"/>
              </a:ext>
            </a:extLst>
          </p:cNvPr>
          <p:cNvSpPr>
            <a:spLocks noGrp="1"/>
          </p:cNvSpPr>
          <p:nvPr>
            <p:ph type="ctrTitle"/>
          </p:nvPr>
        </p:nvSpPr>
        <p:spPr/>
        <p:txBody>
          <a:bodyPr/>
          <a:lstStyle/>
          <a:p>
            <a:r>
              <a:rPr lang="zh-CN" altLang="en-US" dirty="0">
                <a:latin typeface="微软雅黑" panose="020B0503020204020204" pitchFamily="34" charset="-122"/>
                <a:ea typeface="微软雅黑" panose="020B0503020204020204" pitchFamily="34" charset="-122"/>
              </a:rPr>
              <a:t>每周汇报</a:t>
            </a:r>
          </a:p>
        </p:txBody>
      </p:sp>
      <p:sp>
        <p:nvSpPr>
          <p:cNvPr id="3" name="副标题 2">
            <a:extLst>
              <a:ext uri="{FF2B5EF4-FFF2-40B4-BE49-F238E27FC236}">
                <a16:creationId xmlns:a16="http://schemas.microsoft.com/office/drawing/2014/main" id="{9151A9D8-CAD4-45DB-962F-8C7FA9265CC3}"/>
              </a:ext>
            </a:extLst>
          </p:cNvPr>
          <p:cNvSpPr>
            <a:spLocks noGrp="1"/>
          </p:cNvSpPr>
          <p:nvPr>
            <p:ph type="subTitle" idx="1"/>
          </p:nvPr>
        </p:nvSpPr>
        <p:spPr/>
        <p:txBody>
          <a:bodyPr>
            <a:normAutofit fontScale="92500" lnSpcReduction="10000"/>
          </a:bodyPr>
          <a:lstStyle/>
          <a:p>
            <a:endParaRPr lang="en-US" altLang="zh-CN" sz="4000" dirty="0">
              <a:latin typeface="微软雅黑" panose="020B0503020204020204" pitchFamily="34" charset="-122"/>
              <a:ea typeface="微软雅黑" panose="020B0503020204020204" pitchFamily="34" charset="-122"/>
            </a:endParaRPr>
          </a:p>
          <a:p>
            <a:endParaRPr lang="en-US" altLang="zh-CN" sz="4000" dirty="0">
              <a:latin typeface="微软雅黑" panose="020B0503020204020204" pitchFamily="34" charset="-122"/>
              <a:ea typeface="微软雅黑" panose="020B0503020204020204" pitchFamily="34" charset="-122"/>
            </a:endParaRPr>
          </a:p>
          <a:p>
            <a:r>
              <a:rPr lang="zh-CN" altLang="en-US" sz="2800" dirty="0">
                <a:latin typeface="微软雅黑" panose="020B0503020204020204" pitchFamily="34" charset="-122"/>
                <a:ea typeface="微软雅黑" panose="020B0503020204020204" pitchFamily="34" charset="-122"/>
              </a:rPr>
              <a:t>杨攀原                 </a:t>
            </a:r>
            <a:r>
              <a:rPr lang="en-US" altLang="zh-CN" sz="2800" dirty="0">
                <a:latin typeface="微软雅黑" panose="020B0503020204020204" pitchFamily="34" charset="-122"/>
                <a:ea typeface="微软雅黑" panose="020B0503020204020204" pitchFamily="34" charset="-122"/>
              </a:rPr>
              <a:t>7</a:t>
            </a:r>
            <a:r>
              <a:rPr lang="zh-CN" altLang="en-US" sz="2800" dirty="0">
                <a:latin typeface="微软雅黑" panose="020B0503020204020204" pitchFamily="34" charset="-122"/>
                <a:ea typeface="微软雅黑" panose="020B0503020204020204" pitchFamily="34" charset="-122"/>
              </a:rPr>
              <a:t>月</a:t>
            </a:r>
            <a:r>
              <a:rPr lang="en-US" altLang="zh-CN" sz="2800" dirty="0">
                <a:latin typeface="微软雅黑" panose="020B0503020204020204" pitchFamily="34" charset="-122"/>
                <a:ea typeface="微软雅黑" panose="020B0503020204020204" pitchFamily="34" charset="-122"/>
              </a:rPr>
              <a:t>14</a:t>
            </a:r>
            <a:r>
              <a:rPr lang="zh-CN" altLang="en-US" sz="2800" dirty="0">
                <a:latin typeface="微软雅黑" panose="020B0503020204020204" pitchFamily="34" charset="-122"/>
                <a:ea typeface="微软雅黑" panose="020B0503020204020204" pitchFamily="34" charset="-122"/>
              </a:rPr>
              <a:t>日</a:t>
            </a:r>
          </a:p>
        </p:txBody>
      </p:sp>
    </p:spTree>
    <p:extLst>
      <p:ext uri="{BB962C8B-B14F-4D97-AF65-F5344CB8AC3E}">
        <p14:creationId xmlns:p14="http://schemas.microsoft.com/office/powerpoint/2010/main" val="1686182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3157BE-2F1C-402F-BE38-E72FD0E848DD}"/>
              </a:ext>
            </a:extLst>
          </p:cNvPr>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cs typeface="Times New Roman" panose="02020603050405020304" pitchFamily="18" charset="0"/>
              </a:rPr>
              <a:t>相对分数</a:t>
            </a:r>
            <a:endParaRPr lang="zh-CN" altLang="en-US" dirty="0">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805CEA56-C94B-4993-835F-5DC27B00EDBA}"/>
              </a:ext>
            </a:extLst>
          </p:cNvPr>
          <p:cNvSpPr txBox="1"/>
          <p:nvPr/>
        </p:nvSpPr>
        <p:spPr>
          <a:xfrm>
            <a:off x="838200" y="1690688"/>
            <a:ext cx="10973499" cy="4739759"/>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1. Improving Peer Assessment Accuracy by Incorporating Relative Peer Grades</a:t>
            </a:r>
          </a:p>
          <a:p>
            <a:endParaRPr lang="en-US" altLang="zh-CN" sz="2000" dirty="0">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rPr>
              <a:t>EDM-2019</a:t>
            </a:r>
          </a:p>
          <a:p>
            <a:endParaRPr lang="en-US" altLang="zh-CN" sz="2000" b="1" dirty="0">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贡献：</a:t>
            </a:r>
            <a:endParaRPr lang="en-US" altLang="zh-CN" sz="2000" b="1"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buAutoNum type="arabicPeriod"/>
            </a:pPr>
            <a:r>
              <a:rPr lang="zh-CN" altLang="en-US" dirty="0">
                <a:latin typeface="Times New Roman" panose="02020603050405020304" pitchFamily="18" charset="0"/>
                <a:cs typeface="Times New Roman" panose="02020603050405020304" pitchFamily="18" charset="0"/>
              </a:rPr>
              <a:t>提出了相对分数（</a:t>
            </a:r>
            <a:r>
              <a:rPr lang="en-US" altLang="zh-CN" dirty="0">
                <a:latin typeface="Times New Roman" panose="02020603050405020304" pitchFamily="18" charset="0"/>
                <a:cs typeface="Times New Roman" panose="02020603050405020304" pitchFamily="18" charset="0"/>
              </a:rPr>
              <a:t>relative grades</a:t>
            </a:r>
            <a:r>
              <a:rPr lang="zh-CN" altLang="en-US" dirty="0">
                <a:latin typeface="Times New Roman" panose="02020603050405020304" pitchFamily="18" charset="0"/>
                <a:cs typeface="Times New Roman" panose="02020603050405020304" pitchFamily="18" charset="0"/>
              </a:rPr>
              <a:t>）的概念，如果一个评分者</a:t>
            </a:r>
            <a:r>
              <a:rPr lang="en-US" altLang="zh-CN" dirty="0">
                <a:latin typeface="Times New Roman" panose="02020603050405020304" pitchFamily="18" charset="0"/>
                <a:cs typeface="Times New Roman" panose="02020603050405020304" pitchFamily="18" charset="0"/>
              </a:rPr>
              <a:t>g</a:t>
            </a:r>
            <a:r>
              <a:rPr lang="zh-CN" altLang="en-US" dirty="0">
                <a:latin typeface="Times New Roman" panose="02020603050405020304" pitchFamily="18" charset="0"/>
                <a:cs typeface="Times New Roman" panose="02020603050405020304" pitchFamily="18" charset="0"/>
              </a:rPr>
              <a:t>给学生</a:t>
            </a:r>
            <a:r>
              <a:rPr lang="en-US" altLang="zh-CN" i="1" dirty="0" err="1">
                <a:latin typeface="Times New Roman" panose="02020603050405020304" pitchFamily="18" charset="0"/>
                <a:cs typeface="Times New Roman" panose="02020603050405020304" pitchFamily="18" charset="0"/>
              </a:rPr>
              <a:t>i</a:t>
            </a:r>
            <a:r>
              <a:rPr lang="zh-CN" altLang="en-US" dirty="0">
                <a:latin typeface="Times New Roman" panose="02020603050405020304" pitchFamily="18" charset="0"/>
                <a:cs typeface="Times New Roman" panose="02020603050405020304" pitchFamily="18" charset="0"/>
              </a:rPr>
              <a:t>和</a:t>
            </a:r>
            <a:r>
              <a:rPr lang="en-US" altLang="zh-CN" i="1" dirty="0">
                <a:latin typeface="Times New Roman" panose="02020603050405020304" pitchFamily="18" charset="0"/>
                <a:cs typeface="Times New Roman" panose="02020603050405020304" pitchFamily="18" charset="0"/>
              </a:rPr>
              <a:t>j</a:t>
            </a:r>
            <a:r>
              <a:rPr lang="zh-CN" altLang="en-US" dirty="0">
                <a:latin typeface="Times New Roman" panose="02020603050405020304" pitchFamily="18" charset="0"/>
                <a:cs typeface="Times New Roman" panose="02020603050405020304" pitchFamily="18" charset="0"/>
              </a:rPr>
              <a:t>评分，相对分数为两个评分之差，可以更好地表示评分者的偏置信息。</a:t>
            </a:r>
            <a:endParaRPr lang="en-US" altLang="zh-CN" dirty="0">
              <a:latin typeface="Times New Roman" panose="02020603050405020304" pitchFamily="18" charset="0"/>
              <a:cs typeface="Times New Roman" panose="02020603050405020304" pitchFamily="18" charset="0"/>
            </a:endParaRPr>
          </a:p>
          <a:p>
            <a:pPr marL="342900" indent="-342900">
              <a:buAutoNum type="arabicPeriod"/>
            </a:pPr>
            <a:r>
              <a:rPr lang="zh-CN" altLang="en-US" dirty="0">
                <a:latin typeface="Times New Roman" panose="02020603050405020304" pitchFamily="18" charset="0"/>
                <a:cs typeface="Times New Roman" panose="02020603050405020304" pitchFamily="18" charset="0"/>
              </a:rPr>
              <a:t>在汇总的吉布斯采样算法中加入了相对分数进行优化，</a:t>
            </a:r>
            <a:endParaRPr lang="en-US" altLang="zh-CN" dirty="0">
              <a:latin typeface="Times New Roman" panose="02020603050405020304" pitchFamily="18" charset="0"/>
              <a:cs typeface="Times New Roman" panose="02020603050405020304" pitchFamily="18" charset="0"/>
            </a:endParaRPr>
          </a:p>
          <a:p>
            <a:pPr marL="342900" indent="-342900">
              <a:buAutoNum type="arabicPeriod"/>
            </a:pPr>
            <a:r>
              <a:rPr lang="zh-CN" altLang="en-US" dirty="0">
                <a:latin typeface="Times New Roman" panose="02020603050405020304" pitchFamily="18" charset="0"/>
                <a:cs typeface="Times New Roman" panose="02020603050405020304" pitchFamily="18" charset="0"/>
              </a:rPr>
              <a:t>实验数据集没有引入新的信息，取得了更好地效果。</a:t>
            </a:r>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相关工作情况：</a:t>
            </a:r>
            <a:endParaRPr lang="en-US" altLang="zh-CN" sz="2000" b="1" dirty="0">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没有“相对分数” 定义的文章，只列举了之前概率图模型的文章。</a:t>
            </a:r>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是否有数学公式证明想法的真实性：</a:t>
            </a:r>
            <a:endParaRPr lang="en-US" altLang="zh-CN" sz="2000" b="1" dirty="0">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没有详细证明过程。</a:t>
            </a:r>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613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3157BE-2F1C-402F-BE38-E72FD0E848DD}"/>
              </a:ext>
            </a:extLst>
          </p:cNvPr>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cs typeface="Times New Roman" panose="02020603050405020304" pitchFamily="18" charset="0"/>
              </a:rPr>
              <a:t>社交关系</a:t>
            </a:r>
          </a:p>
        </p:txBody>
      </p:sp>
      <p:sp>
        <p:nvSpPr>
          <p:cNvPr id="3" name="文本框 2">
            <a:extLst>
              <a:ext uri="{FF2B5EF4-FFF2-40B4-BE49-F238E27FC236}">
                <a16:creationId xmlns:a16="http://schemas.microsoft.com/office/drawing/2014/main" id="{805CEA56-C94B-4993-835F-5DC27B00EDBA}"/>
              </a:ext>
            </a:extLst>
          </p:cNvPr>
          <p:cNvSpPr txBox="1"/>
          <p:nvPr/>
        </p:nvSpPr>
        <p:spPr>
          <a:xfrm>
            <a:off x="838200" y="1690688"/>
            <a:ext cx="10973499" cy="483209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2. Leveraging Social Connections to Improve Peer Assessment in MOOCs</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WWW-2017</a:t>
            </a:r>
          </a:p>
          <a:p>
            <a:endParaRPr lang="en-US" altLang="zh-CN" dirty="0">
              <a:latin typeface="Times New Roman" panose="02020603050405020304" pitchFamily="18" charset="0"/>
              <a:cs typeface="Times New Roman" panose="02020603050405020304" pitchFamily="18" charset="0"/>
            </a:endParaRPr>
          </a:p>
          <a:p>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贡献：</a:t>
            </a:r>
            <a:endParaRPr lang="en-US" altLang="zh-CN" sz="2000" b="1"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buAutoNum type="arabicPeriod"/>
            </a:pPr>
            <a:r>
              <a:rPr lang="zh-CN" altLang="en-US" dirty="0">
                <a:latin typeface="Times New Roman" panose="02020603050405020304" pitchFamily="18" charset="0"/>
                <a:cs typeface="Times New Roman" panose="02020603050405020304" pitchFamily="18" charset="0"/>
              </a:rPr>
              <a:t>引入了学生之间的社交网络关系，认为一个如果一个学生是严格的评分者，那么他的朋友也可能是严格的评分者。</a:t>
            </a:r>
            <a:endParaRPr lang="en-US" altLang="zh-CN" dirty="0">
              <a:latin typeface="Times New Roman" panose="02020603050405020304" pitchFamily="18" charset="0"/>
              <a:cs typeface="Times New Roman" panose="02020603050405020304" pitchFamily="18" charset="0"/>
            </a:endParaRPr>
          </a:p>
          <a:p>
            <a:pPr marL="342900" indent="-342900">
              <a:buAutoNum type="arabicPeriod"/>
            </a:pPr>
            <a:r>
              <a:rPr lang="zh-CN" altLang="en-US" dirty="0">
                <a:latin typeface="Times New Roman" panose="02020603050405020304" pitchFamily="18" charset="0"/>
                <a:cs typeface="Times New Roman" panose="02020603050405020304" pitchFamily="18" charset="0"/>
              </a:rPr>
              <a:t>加入学生相关关系，优化了在吉布斯采样时的汇总模型算法。</a:t>
            </a:r>
            <a:endParaRPr lang="en-US" altLang="zh-CN" dirty="0">
              <a:latin typeface="Times New Roman" panose="02020603050405020304" pitchFamily="18" charset="0"/>
              <a:cs typeface="Times New Roman" panose="02020603050405020304" pitchFamily="18" charset="0"/>
            </a:endParaRPr>
          </a:p>
          <a:p>
            <a:pPr marL="342900" indent="-342900">
              <a:buAutoNum type="arabicPeriod"/>
            </a:pPr>
            <a:r>
              <a:rPr lang="zh-CN" altLang="en-US" dirty="0">
                <a:latin typeface="Times New Roman" panose="02020603050405020304" pitchFamily="18" charset="0"/>
                <a:cs typeface="Times New Roman" panose="02020603050405020304" pitchFamily="18" charset="0"/>
              </a:rPr>
              <a:t>使用的实验数据集加入了学生的社交网络信息，社交网络信息直接通过</a:t>
            </a:r>
            <a:r>
              <a:rPr lang="en-US" altLang="zh-CN" dirty="0">
                <a:latin typeface="Times New Roman" panose="02020603050405020304" pitchFamily="18" charset="0"/>
                <a:cs typeface="Times New Roman" panose="02020603050405020304" pitchFamily="18" charset="0"/>
              </a:rPr>
              <a:t>MOOC</a:t>
            </a:r>
            <a:r>
              <a:rPr lang="zh-CN" altLang="en-US" dirty="0">
                <a:latin typeface="Times New Roman" panose="02020603050405020304" pitchFamily="18" charset="0"/>
                <a:cs typeface="Times New Roman" panose="02020603050405020304" pitchFamily="18" charset="0"/>
              </a:rPr>
              <a:t>平台关联的账号获得，预测结果优于过去的模型。</a:t>
            </a:r>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相关工作情况：</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在社交网络分析研究中有相关工作提出了在同一社交网络中，人们的性格特征会互相影响。交谈的越多，他们的性格越加相似。</a:t>
            </a:r>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是否有数学公式证明想法的真实性：</a:t>
            </a:r>
            <a:endParaRPr lang="en-US" altLang="zh-CN" b="1" dirty="0">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相关工作中存在公式证明。</a:t>
            </a:r>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2968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3157BE-2F1C-402F-BE38-E72FD0E848DD}"/>
              </a:ext>
            </a:extLst>
          </p:cNvPr>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cs typeface="Times New Roman" panose="02020603050405020304" pitchFamily="18" charset="0"/>
              </a:rPr>
              <a:t>认知诊断</a:t>
            </a:r>
            <a:endParaRPr lang="zh-CN" altLang="en-US" dirty="0">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805CEA56-C94B-4993-835F-5DC27B00EDBA}"/>
              </a:ext>
            </a:extLst>
          </p:cNvPr>
          <p:cNvSpPr txBox="1"/>
          <p:nvPr/>
        </p:nvSpPr>
        <p:spPr>
          <a:xfrm>
            <a:off x="838200" y="1690688"/>
            <a:ext cx="10973499" cy="4616648"/>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3. Leveraging Cognitive Diagnosis to Improve Peer Assessment in MOOCs</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IEEEAccess-2021</a:t>
            </a:r>
          </a:p>
          <a:p>
            <a:endParaRPr lang="en-US" altLang="zh-CN" dirty="0">
              <a:latin typeface="Times New Roman" panose="02020603050405020304" pitchFamily="18" charset="0"/>
              <a:cs typeface="Times New Roman" panose="02020603050405020304" pitchFamily="18" charset="0"/>
            </a:endParaRPr>
          </a:p>
          <a:p>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贡献：</a:t>
            </a:r>
            <a:endParaRPr lang="en-US" altLang="zh-CN" sz="2000" b="1"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buAutoNum type="arabicPeriod"/>
            </a:pPr>
            <a:r>
              <a:rPr lang="zh-CN" altLang="en-US" dirty="0">
                <a:latin typeface="Times New Roman" panose="02020603050405020304" pitchFamily="18" charset="0"/>
                <a:cs typeface="Times New Roman" panose="02020603050405020304" pitchFamily="18" charset="0"/>
              </a:rPr>
              <a:t>在传统的同伴互评模型上应用了认知诊断，通过学生对知识点的掌握程度求出学生的能力程度，通过能力程度来优化的可信度。</a:t>
            </a:r>
            <a:endParaRPr lang="en-US" altLang="zh-CN" dirty="0">
              <a:latin typeface="Times New Roman" panose="02020603050405020304" pitchFamily="18" charset="0"/>
              <a:cs typeface="Times New Roman" panose="02020603050405020304" pitchFamily="18" charset="0"/>
            </a:endParaRPr>
          </a:p>
          <a:p>
            <a:pPr marL="342900" indent="-342900">
              <a:buAutoNum type="arabicPeriod"/>
            </a:pPr>
            <a:r>
              <a:rPr lang="zh-CN" altLang="en-US" dirty="0">
                <a:latin typeface="Times New Roman" panose="02020603050405020304" pitchFamily="18" charset="0"/>
                <a:cs typeface="Times New Roman" panose="02020603050405020304" pitchFamily="18" charset="0"/>
              </a:rPr>
              <a:t>通过加入对知识点的掌握程度，重新计算了汇总吉布斯采样的公式。</a:t>
            </a:r>
            <a:endParaRPr lang="en-US" altLang="zh-CN" dirty="0">
              <a:latin typeface="Times New Roman" panose="02020603050405020304" pitchFamily="18" charset="0"/>
              <a:cs typeface="Times New Roman" panose="02020603050405020304" pitchFamily="18" charset="0"/>
            </a:endParaRPr>
          </a:p>
          <a:p>
            <a:pPr marL="342900" indent="-342900">
              <a:buAutoNum type="arabicPeriod"/>
            </a:pPr>
            <a:r>
              <a:rPr lang="zh-CN" altLang="en-US" dirty="0">
                <a:latin typeface="Times New Roman" panose="02020603050405020304" pitchFamily="18" charset="0"/>
                <a:cs typeface="Times New Roman" panose="02020603050405020304" pitchFamily="18" charset="0"/>
              </a:rPr>
              <a:t>使用的数据集导入了学生之前的答题记录来估计学生对知识点的掌握程度，并且需要知道题目对应的知识点</a:t>
            </a:r>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相关工作情况：</a:t>
            </a:r>
            <a:endParaRPr lang="en-US" altLang="zh-CN" sz="2000" b="1" dirty="0">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认知诊断的相关研究可以有效的求出学生对知识点的掌握程度</a:t>
            </a:r>
            <a:endParaRPr lang="en-US" altLang="zh-CN" dirty="0">
              <a:latin typeface="Times New Roman" panose="02020603050405020304" pitchFamily="18" charset="0"/>
              <a:cs typeface="Times New Roman" panose="02020603050405020304" pitchFamily="18" charset="0"/>
            </a:endParaRPr>
          </a:p>
          <a:p>
            <a:endParaRPr lang="en-US" altLang="zh-CN" sz="2000" b="1" dirty="0">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文章是否证明了新提出观点的有所影响：</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做实验说明了学生的评分能力与学生的能力程度相关。</a:t>
            </a:r>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670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3157BE-2F1C-402F-BE38-E72FD0E848DD}"/>
              </a:ext>
            </a:extLst>
          </p:cNvPr>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cs typeface="Times New Roman" panose="02020603050405020304" pitchFamily="18" charset="0"/>
              </a:rPr>
              <a:t>总结研究内容</a:t>
            </a:r>
            <a:endParaRPr lang="zh-CN" altLang="en-US" dirty="0">
              <a:latin typeface="微软雅黑" panose="020B0503020204020204" pitchFamily="34" charset="-122"/>
              <a:ea typeface="微软雅黑" panose="020B0503020204020204" pitchFamily="34" charset="-122"/>
            </a:endParaRPr>
          </a:p>
        </p:txBody>
      </p:sp>
      <p:graphicFrame>
        <p:nvGraphicFramePr>
          <p:cNvPr id="6" name="表格 6">
            <a:extLst>
              <a:ext uri="{FF2B5EF4-FFF2-40B4-BE49-F238E27FC236}">
                <a16:creationId xmlns:a16="http://schemas.microsoft.com/office/drawing/2014/main" id="{07D1BF3A-B0DD-40A4-9442-AACA350189DD}"/>
              </a:ext>
            </a:extLst>
          </p:cNvPr>
          <p:cNvGraphicFramePr>
            <a:graphicFrameLocks noGrp="1"/>
          </p:cNvGraphicFramePr>
          <p:nvPr>
            <p:extLst>
              <p:ext uri="{D42A27DB-BD31-4B8C-83A1-F6EECF244321}">
                <p14:modId xmlns:p14="http://schemas.microsoft.com/office/powerpoint/2010/main" val="3384057179"/>
              </p:ext>
            </p:extLst>
          </p:nvPr>
        </p:nvGraphicFramePr>
        <p:xfrm>
          <a:off x="1486716" y="2741413"/>
          <a:ext cx="8128000" cy="22910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930908184"/>
                    </a:ext>
                  </a:extLst>
                </a:gridCol>
                <a:gridCol w="2032000">
                  <a:extLst>
                    <a:ext uri="{9D8B030D-6E8A-4147-A177-3AD203B41FA5}">
                      <a16:colId xmlns:a16="http://schemas.microsoft.com/office/drawing/2014/main" val="2178079988"/>
                    </a:ext>
                  </a:extLst>
                </a:gridCol>
                <a:gridCol w="2032000">
                  <a:extLst>
                    <a:ext uri="{9D8B030D-6E8A-4147-A177-3AD203B41FA5}">
                      <a16:colId xmlns:a16="http://schemas.microsoft.com/office/drawing/2014/main" val="1284345825"/>
                    </a:ext>
                  </a:extLst>
                </a:gridCol>
                <a:gridCol w="2032000">
                  <a:extLst>
                    <a:ext uri="{9D8B030D-6E8A-4147-A177-3AD203B41FA5}">
                      <a16:colId xmlns:a16="http://schemas.microsoft.com/office/drawing/2014/main" val="4024005177"/>
                    </a:ext>
                  </a:extLst>
                </a:gridCol>
              </a:tblGrid>
              <a:tr h="370840">
                <a:tc>
                  <a:txBody>
                    <a:bodyPr/>
                    <a:lstStyle/>
                    <a:p>
                      <a:endParaRPr lang="zh-CN" altLang="en-US" dirty="0"/>
                    </a:p>
                  </a:txBody>
                  <a:tcPr/>
                </a:tc>
                <a:tc>
                  <a:txBody>
                    <a:bodyPr/>
                    <a:lstStyle/>
                    <a:p>
                      <a:pPr algn="ctr"/>
                      <a:r>
                        <a:rPr lang="zh-CN" altLang="en-US" dirty="0"/>
                        <a:t>相对分数</a:t>
                      </a:r>
                    </a:p>
                  </a:txBody>
                  <a:tcPr/>
                </a:tc>
                <a:tc>
                  <a:txBody>
                    <a:bodyPr/>
                    <a:lstStyle/>
                    <a:p>
                      <a:pPr algn="ctr"/>
                      <a:r>
                        <a:rPr lang="zh-CN" altLang="en-US" dirty="0"/>
                        <a:t>社交关系</a:t>
                      </a:r>
                    </a:p>
                  </a:txBody>
                  <a:tcPr/>
                </a:tc>
                <a:tc>
                  <a:txBody>
                    <a:bodyPr/>
                    <a:lstStyle/>
                    <a:p>
                      <a:pPr algn="ctr"/>
                      <a:r>
                        <a:rPr lang="zh-CN" altLang="en-US" dirty="0"/>
                        <a:t>认知诊断</a:t>
                      </a:r>
                    </a:p>
                  </a:txBody>
                  <a:tcPr/>
                </a:tc>
                <a:extLst>
                  <a:ext uri="{0D108BD9-81ED-4DB2-BD59-A6C34878D82A}">
                    <a16:rowId xmlns:a16="http://schemas.microsoft.com/office/drawing/2014/main" val="956932518"/>
                  </a:ext>
                </a:extLst>
              </a:tr>
              <a:tr h="370840">
                <a:tc>
                  <a:txBody>
                    <a:bodyPr/>
                    <a:lstStyle/>
                    <a:p>
                      <a:r>
                        <a:rPr lang="zh-CN" altLang="en-US" dirty="0"/>
                        <a:t>是否可以使用公开数据集</a:t>
                      </a:r>
                    </a:p>
                  </a:txBody>
                  <a:tcPr/>
                </a:tc>
                <a:tc>
                  <a:txBody>
                    <a:bodyPr/>
                    <a:lstStyle/>
                    <a:p>
                      <a:pPr algn="ctr"/>
                      <a:r>
                        <a:rPr lang="zh-CN" altLang="en-US" dirty="0"/>
                        <a:t>可以使用</a:t>
                      </a:r>
                    </a:p>
                  </a:txBody>
                  <a:tcPr/>
                </a:tc>
                <a:tc>
                  <a:txBody>
                    <a:bodyPr/>
                    <a:lstStyle/>
                    <a:p>
                      <a:pPr algn="ctr"/>
                      <a:r>
                        <a:rPr lang="zh-CN" altLang="en-US" dirty="0"/>
                        <a:t>不可以使用</a:t>
                      </a:r>
                    </a:p>
                  </a:txBody>
                  <a:tcPr/>
                </a:tc>
                <a:tc>
                  <a:txBody>
                    <a:bodyPr/>
                    <a:lstStyle/>
                    <a:p>
                      <a:pPr algn="ctr"/>
                      <a:r>
                        <a:rPr lang="zh-CN" altLang="en-US" dirty="0"/>
                        <a:t>不可以使用</a:t>
                      </a:r>
                    </a:p>
                  </a:txBody>
                  <a:tcPr/>
                </a:tc>
                <a:extLst>
                  <a:ext uri="{0D108BD9-81ED-4DB2-BD59-A6C34878D82A}">
                    <a16:rowId xmlns:a16="http://schemas.microsoft.com/office/drawing/2014/main" val="925031190"/>
                  </a:ext>
                </a:extLst>
              </a:tr>
              <a:tr h="370840">
                <a:tc>
                  <a:txBody>
                    <a:bodyPr/>
                    <a:lstStyle/>
                    <a:p>
                      <a:r>
                        <a:rPr lang="zh-CN" altLang="en-US" dirty="0"/>
                        <a:t>是否有严格的数学公式证明</a:t>
                      </a:r>
                    </a:p>
                  </a:txBody>
                  <a:tcPr/>
                </a:tc>
                <a:tc>
                  <a:txBody>
                    <a:bodyPr/>
                    <a:lstStyle/>
                    <a:p>
                      <a:pPr algn="ctr"/>
                      <a:r>
                        <a:rPr lang="zh-CN" altLang="en-US" dirty="0"/>
                        <a:t>无</a:t>
                      </a:r>
                    </a:p>
                  </a:txBody>
                  <a:tcPr/>
                </a:tc>
                <a:tc>
                  <a:txBody>
                    <a:bodyPr/>
                    <a:lstStyle/>
                    <a:p>
                      <a:pPr algn="ctr"/>
                      <a:r>
                        <a:rPr lang="zh-CN" altLang="en-US" dirty="0"/>
                        <a:t>有</a:t>
                      </a:r>
                    </a:p>
                  </a:txBody>
                  <a:tcPr/>
                </a:tc>
                <a:tc>
                  <a:txBody>
                    <a:bodyPr/>
                    <a:lstStyle/>
                    <a:p>
                      <a:pPr algn="ctr"/>
                      <a:r>
                        <a:rPr lang="zh-CN" altLang="en-US" dirty="0"/>
                        <a:t>无</a:t>
                      </a:r>
                    </a:p>
                  </a:txBody>
                  <a:tcPr/>
                </a:tc>
                <a:extLst>
                  <a:ext uri="{0D108BD9-81ED-4DB2-BD59-A6C34878D82A}">
                    <a16:rowId xmlns:a16="http://schemas.microsoft.com/office/drawing/2014/main" val="1946275496"/>
                  </a:ext>
                </a:extLst>
              </a:tr>
              <a:tr h="370840">
                <a:tc>
                  <a:txBody>
                    <a:bodyPr/>
                    <a:lstStyle/>
                    <a:p>
                      <a:r>
                        <a:rPr lang="zh-CN" altLang="en-US" dirty="0"/>
                        <a:t>是否在修改了吉布斯采样算法</a:t>
                      </a:r>
                    </a:p>
                  </a:txBody>
                  <a:tcPr/>
                </a:tc>
                <a:tc>
                  <a:txBody>
                    <a:bodyPr/>
                    <a:lstStyle/>
                    <a:p>
                      <a:pPr algn="ctr"/>
                      <a:r>
                        <a:rPr lang="zh-CN" altLang="en-US" dirty="0"/>
                        <a:t>是</a:t>
                      </a:r>
                    </a:p>
                  </a:txBody>
                  <a:tcPr/>
                </a:tc>
                <a:tc>
                  <a:txBody>
                    <a:bodyPr/>
                    <a:lstStyle/>
                    <a:p>
                      <a:pPr algn="ctr"/>
                      <a:r>
                        <a:rPr lang="zh-CN" altLang="en-US" dirty="0"/>
                        <a:t>是</a:t>
                      </a:r>
                    </a:p>
                  </a:txBody>
                  <a:tcPr/>
                </a:tc>
                <a:tc>
                  <a:txBody>
                    <a:bodyPr/>
                    <a:lstStyle/>
                    <a:p>
                      <a:pPr algn="ctr"/>
                      <a:r>
                        <a:rPr lang="zh-CN" altLang="en-US" dirty="0"/>
                        <a:t>是</a:t>
                      </a:r>
                    </a:p>
                  </a:txBody>
                  <a:tcPr/>
                </a:tc>
                <a:extLst>
                  <a:ext uri="{0D108BD9-81ED-4DB2-BD59-A6C34878D82A}">
                    <a16:rowId xmlns:a16="http://schemas.microsoft.com/office/drawing/2014/main" val="3835568435"/>
                  </a:ext>
                </a:extLst>
              </a:tr>
            </a:tbl>
          </a:graphicData>
        </a:graphic>
      </p:graphicFrame>
    </p:spTree>
    <p:extLst>
      <p:ext uri="{BB962C8B-B14F-4D97-AF65-F5344CB8AC3E}">
        <p14:creationId xmlns:p14="http://schemas.microsoft.com/office/powerpoint/2010/main" val="2787133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3157BE-2F1C-402F-BE38-E72FD0E848DD}"/>
              </a:ext>
            </a:extLst>
          </p:cNvPr>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cs typeface="Times New Roman" panose="02020603050405020304" pitchFamily="18" charset="0"/>
              </a:rPr>
              <a:t>提出的新的思路</a:t>
            </a:r>
            <a:endParaRPr lang="zh-CN" altLang="en-US" dirty="0">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805CEA56-C94B-4993-835F-5DC27B00EDBA}"/>
              </a:ext>
            </a:extLst>
          </p:cNvPr>
          <p:cNvSpPr txBox="1"/>
          <p:nvPr/>
        </p:nvSpPr>
        <p:spPr>
          <a:xfrm>
            <a:off x="838200" y="1687354"/>
            <a:ext cx="10973499" cy="4893647"/>
          </a:xfrm>
          <a:prstGeom prst="rect">
            <a:avLst/>
          </a:prstGeom>
          <a:noFill/>
        </p:spPr>
        <p:txBody>
          <a:bodyPr wrap="square" rtlCol="0">
            <a:spAutoFit/>
          </a:bodyPr>
          <a:lstStyle/>
          <a:p>
            <a:r>
              <a:rPr lang="zh-CN" altLang="en-US" dirty="0">
                <a:latin typeface="Times New Roman" panose="02020603050405020304" pitchFamily="18" charset="0"/>
                <a:cs typeface="Times New Roman" panose="02020603050405020304" pitchFamily="18" charset="0"/>
              </a:rPr>
              <a:t>一种考虑了学生之间嫉妒心理的概率图模型</a:t>
            </a:r>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贡献：</a:t>
            </a:r>
            <a:endParaRPr lang="en-US" altLang="zh-CN" sz="2000" b="1"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buAutoNum type="arabicPeriod"/>
            </a:pPr>
            <a:r>
              <a:rPr lang="zh-CN" altLang="en-US" dirty="0">
                <a:latin typeface="Times New Roman" panose="02020603050405020304" pitchFamily="18" charset="0"/>
                <a:cs typeface="Times New Roman" panose="02020603050405020304" pitchFamily="18" charset="0"/>
              </a:rPr>
              <a:t>在传统的同伴互评模型上考虑了学生之间的嫉妒心理，在提交作业后打分，学生就能看到答案，对自己的分数有一定估计，如果看到比自己分数要高的同学，出于嫉妒的心理，可能在主观意向上会将分数打低，本文考虑了这一因素，提出了改进。</a:t>
            </a:r>
            <a:endParaRPr lang="en-US" altLang="zh-CN" dirty="0">
              <a:latin typeface="Times New Roman" panose="02020603050405020304" pitchFamily="18" charset="0"/>
              <a:cs typeface="Times New Roman" panose="02020603050405020304" pitchFamily="18" charset="0"/>
            </a:endParaRPr>
          </a:p>
          <a:p>
            <a:pPr marL="342900" indent="-342900">
              <a:buFontTx/>
              <a:buAutoNum type="arabicPeriod"/>
            </a:pPr>
            <a:r>
              <a:rPr lang="zh-CN" altLang="en-US" dirty="0">
                <a:latin typeface="Times New Roman" panose="02020603050405020304" pitchFamily="18" charset="0"/>
                <a:cs typeface="Times New Roman" panose="02020603050405020304" pitchFamily="18" charset="0"/>
              </a:rPr>
              <a:t>实现思路：可以将学生的分数抽象为层次，在低层次学生对高层次学生进行打分时，将会有更大的偏置和更小的可行度。</a:t>
            </a:r>
            <a:endParaRPr lang="en-US" altLang="zh-CN" dirty="0">
              <a:latin typeface="Times New Roman" panose="02020603050405020304" pitchFamily="18" charset="0"/>
              <a:cs typeface="Times New Roman" panose="02020603050405020304" pitchFamily="18" charset="0"/>
            </a:endParaRPr>
          </a:p>
          <a:p>
            <a:pPr marL="342900" indent="-342900">
              <a:buFontTx/>
              <a:buAutoNum type="arabicPeriod"/>
            </a:pPr>
            <a:r>
              <a:rPr lang="zh-CN" altLang="en-US" dirty="0">
                <a:latin typeface="Times New Roman" panose="02020603050405020304" pitchFamily="18" charset="0"/>
                <a:cs typeface="Times New Roman" panose="02020603050405020304" pitchFamily="18" charset="0"/>
              </a:rPr>
              <a:t>由于学生的嫉妒心来源于本次作业分数，如果处理得当，数据集不需要导入其他的数据项。</a:t>
            </a:r>
            <a:endParaRPr lang="en-US" altLang="zh-CN" dirty="0">
              <a:latin typeface="Times New Roman" panose="02020603050405020304" pitchFamily="18" charset="0"/>
              <a:cs typeface="Times New Roman" panose="02020603050405020304" pitchFamily="18" charset="0"/>
            </a:endParaRPr>
          </a:p>
          <a:p>
            <a:pPr marL="342900" indent="-342900">
              <a:buFontTx/>
              <a:buAutoNum type="arabicPeriod"/>
            </a:pPr>
            <a:endParaRPr lang="en-US" altLang="zh-CN" dirty="0">
              <a:latin typeface="Times New Roman" panose="02020603050405020304" pitchFamily="18" charset="0"/>
              <a:cs typeface="Times New Roman" panose="02020603050405020304" pitchFamily="18" charset="0"/>
            </a:endParaRPr>
          </a:p>
          <a:p>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相关工作情况：</a:t>
            </a:r>
            <a:endParaRPr lang="en-US" altLang="zh-CN" sz="2000" b="1" dirty="0">
              <a:latin typeface="微软雅黑" panose="020B0503020204020204" pitchFamily="34" charset="-122"/>
              <a:ea typeface="微软雅黑" panose="020B0503020204020204" pitchFamily="34" charset="-122"/>
              <a:cs typeface="Times New Roman" panose="02020603050405020304" pitchFamily="18" charset="0"/>
            </a:endParaRPr>
          </a:p>
          <a:p>
            <a:r>
              <a:rPr lang="en-US" altLang="zh-CN" dirty="0"/>
              <a:t>A Study of Contest Incentive System Incorporating Envy Based on Behavioral Game Theory</a:t>
            </a:r>
            <a:endParaRPr lang="en-US" altLang="zh-CN" dirty="0">
              <a:latin typeface="Times New Roman" panose="02020603050405020304" pitchFamily="18" charset="0"/>
              <a:cs typeface="Times New Roman" panose="02020603050405020304" pitchFamily="18" charset="0"/>
            </a:endParaRPr>
          </a:p>
          <a:p>
            <a:endParaRPr lang="en-US" altLang="zh-CN" sz="2000" b="1" dirty="0">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文章是否证明了新提出观点的有所影响：</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未知。</a:t>
            </a:r>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9240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3157BE-2F1C-402F-BE38-E72FD0E848DD}"/>
              </a:ext>
            </a:extLst>
          </p:cNvPr>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博弈论在同伴互评中的应用</a:t>
            </a:r>
          </a:p>
        </p:txBody>
      </p:sp>
      <p:sp>
        <p:nvSpPr>
          <p:cNvPr id="3" name="内容占位符 2">
            <a:extLst>
              <a:ext uri="{FF2B5EF4-FFF2-40B4-BE49-F238E27FC236}">
                <a16:creationId xmlns:a16="http://schemas.microsoft.com/office/drawing/2014/main" id="{2FDA4565-2138-4C33-B1B5-073907E234F6}"/>
              </a:ext>
            </a:extLst>
          </p:cNvPr>
          <p:cNvSpPr>
            <a:spLocks noGrp="1"/>
          </p:cNvSpPr>
          <p:nvPr>
            <p:ph idx="1"/>
          </p:nvPr>
        </p:nvSpPr>
        <p:spPr/>
        <p:txBody>
          <a:bodyPr/>
          <a:lstStyle/>
          <a:p>
            <a:pPr marL="0" indent="0">
              <a:buNone/>
            </a:pPr>
            <a:r>
              <a:rPr lang="zh-CN" altLang="en-US" dirty="0">
                <a:latin typeface="微软雅黑" panose="020B0503020204020204" pitchFamily="34" charset="-122"/>
                <a:ea typeface="微软雅黑" panose="020B0503020204020204" pitchFamily="34" charset="-122"/>
              </a:rPr>
              <a:t>论文：</a:t>
            </a:r>
            <a:endParaRPr lang="en-US" altLang="zh-CN" dirty="0">
              <a:latin typeface="微软雅黑" panose="020B0503020204020204" pitchFamily="34" charset="-122"/>
              <a:ea typeface="微软雅黑" panose="020B0503020204020204" pitchFamily="34" charset="-122"/>
            </a:endParaRPr>
          </a:p>
          <a:p>
            <a:pPr marL="0" indent="0">
              <a:buNone/>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名称：</a:t>
            </a:r>
            <a:r>
              <a:rPr lang="en-US" altLang="zh-CN" sz="2000" dirty="0">
                <a:latin typeface="Times New Roman" panose="02020603050405020304" pitchFamily="18" charset="0"/>
                <a:cs typeface="Times New Roman" panose="02020603050405020304" pitchFamily="18" charset="0"/>
              </a:rPr>
              <a:t>Incentivizing Peer Grading in MOOCS: an Audit Game Approach-IJCAI-2015</a:t>
            </a:r>
          </a:p>
          <a:p>
            <a:pPr marL="0" indent="0">
              <a:buNone/>
            </a:pPr>
            <a:endParaRPr lang="en-US" altLang="zh-CN" sz="2000" dirty="0"/>
          </a:p>
          <a:p>
            <a:pPr marL="0" indent="0">
              <a:buNone/>
            </a:pPr>
            <a:endParaRPr lang="en-US" altLang="zh-CN" sz="2000" dirty="0"/>
          </a:p>
          <a:p>
            <a:pPr marL="0" indent="0">
              <a:buNone/>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会议：</a:t>
            </a:r>
            <a:r>
              <a:rPr lang="en-US" altLang="zh-CN" sz="2000" dirty="0">
                <a:latin typeface="Times New Roman" panose="02020603050405020304" pitchFamily="18" charset="0"/>
                <a:cs typeface="Times New Roman" panose="02020603050405020304" pitchFamily="18" charset="0"/>
              </a:rPr>
              <a:t>International Joint Conference on Artificial Intelligence </a:t>
            </a:r>
            <a:r>
              <a:rPr lang="en-US" altLang="zh-CN" dirty="0"/>
              <a:t>	</a:t>
            </a:r>
          </a:p>
          <a:p>
            <a:pPr marL="0" indent="0">
              <a:buNone/>
            </a:pPr>
            <a:endParaRPr lang="en-US" altLang="zh-CN" sz="2000" dirty="0"/>
          </a:p>
          <a:p>
            <a:pPr marL="0" indent="0">
              <a:buNone/>
            </a:pPr>
            <a:endParaRPr lang="en-US" altLang="zh-CN" sz="2000" dirty="0"/>
          </a:p>
          <a:p>
            <a:pPr marL="0" indent="0">
              <a:buNone/>
            </a:pPr>
            <a:r>
              <a:rPr lang="zh-CN" altLang="en-US" sz="2000" dirty="0">
                <a:latin typeface="微软雅黑" panose="020B0503020204020204" pitchFamily="34" charset="-122"/>
                <a:ea typeface="微软雅黑" panose="020B0503020204020204" pitchFamily="34" charset="-122"/>
              </a:rPr>
              <a:t>作者：</a:t>
            </a:r>
            <a:r>
              <a:rPr lang="en-US" altLang="zh-CN" sz="2000" dirty="0">
                <a:latin typeface="Times New Roman" panose="02020603050405020304" pitchFamily="18" charset="0"/>
                <a:cs typeface="Times New Roman" panose="02020603050405020304" pitchFamily="18" charset="0"/>
              </a:rPr>
              <a:t>Alejandro Carbonara,</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Anupam Datta, </a:t>
            </a:r>
            <a:r>
              <a:rPr lang="en-US" altLang="zh-CN" sz="2000" dirty="0" err="1">
                <a:latin typeface="Times New Roman" panose="02020603050405020304" pitchFamily="18" charset="0"/>
                <a:cs typeface="Times New Roman" panose="02020603050405020304" pitchFamily="18" charset="0"/>
              </a:rPr>
              <a:t>Arunesh</a:t>
            </a:r>
            <a:r>
              <a:rPr lang="en-US" altLang="zh-CN" sz="2000" dirty="0">
                <a:latin typeface="Times New Roman" panose="02020603050405020304" pitchFamily="18" charset="0"/>
                <a:cs typeface="Times New Roman" panose="02020603050405020304" pitchFamily="18" charset="0"/>
              </a:rPr>
              <a:t> Sinha</a:t>
            </a:r>
          </a:p>
          <a:p>
            <a:pPr marL="0" indent="0">
              <a:buNone/>
            </a:pPr>
            <a:endParaRPr lang="en-US" altLang="zh-CN" sz="2000" b="1" dirty="0"/>
          </a:p>
          <a:p>
            <a:pPr marL="0" indent="0">
              <a:buNone/>
            </a:pPr>
            <a:endParaRPr lang="en-US" altLang="zh-CN" sz="2000" b="1" dirty="0"/>
          </a:p>
          <a:p>
            <a:pPr marL="0" indent="0">
              <a:buNone/>
            </a:pPr>
            <a:endParaRPr lang="en-US" altLang="zh-CN" sz="2000" b="1" dirty="0">
              <a:latin typeface="Times New Roman" panose="02020603050405020304" pitchFamily="18" charset="0"/>
              <a:cs typeface="Times New Roman" panose="02020603050405020304" pitchFamily="18" charset="0"/>
            </a:endParaRPr>
          </a:p>
          <a:p>
            <a:pPr marL="0" indent="0">
              <a:buNone/>
            </a:pPr>
            <a:endParaRPr lang="en-US" altLang="zh-CN" sz="2000" b="1" dirty="0"/>
          </a:p>
          <a:p>
            <a:pPr marL="0" indent="0">
              <a:buNone/>
            </a:pPr>
            <a:endParaRPr lang="en-US" altLang="zh-CN" sz="2000" b="1" dirty="0"/>
          </a:p>
          <a:p>
            <a:pPr marL="0" indent="0">
              <a:buNone/>
            </a:pPr>
            <a:endParaRPr lang="en-US" altLang="zh-CN" sz="2000" b="1" dirty="0"/>
          </a:p>
          <a:p>
            <a:pPr marL="0" indent="0">
              <a:buNone/>
            </a:pPr>
            <a:endParaRPr lang="en-US" altLang="zh-CN" sz="2000" b="1" dirty="0"/>
          </a:p>
          <a:p>
            <a:pPr marL="0" indent="0">
              <a:buNone/>
            </a:pPr>
            <a:endParaRPr lang="zh-CN" altLang="en-US" sz="2000" b="1" dirty="0"/>
          </a:p>
        </p:txBody>
      </p:sp>
    </p:spTree>
    <p:extLst>
      <p:ext uri="{BB962C8B-B14F-4D97-AF65-F5344CB8AC3E}">
        <p14:creationId xmlns:p14="http://schemas.microsoft.com/office/powerpoint/2010/main" val="1219825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3157BE-2F1C-402F-BE38-E72FD0E848DD}"/>
              </a:ext>
            </a:extLst>
          </p:cNvPr>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背景介绍</a:t>
            </a:r>
          </a:p>
        </p:txBody>
      </p:sp>
      <p:sp>
        <p:nvSpPr>
          <p:cNvPr id="3" name="文本框 2">
            <a:extLst>
              <a:ext uri="{FF2B5EF4-FFF2-40B4-BE49-F238E27FC236}">
                <a16:creationId xmlns:a16="http://schemas.microsoft.com/office/drawing/2014/main" id="{4E47A8A1-73FC-431E-BD55-0D3479511AF1}"/>
              </a:ext>
            </a:extLst>
          </p:cNvPr>
          <p:cNvSpPr txBox="1"/>
          <p:nvPr/>
        </p:nvSpPr>
        <p:spPr>
          <a:xfrm>
            <a:off x="914400" y="1690688"/>
            <a:ext cx="10268125" cy="3970318"/>
          </a:xfrm>
          <a:prstGeom prst="rect">
            <a:avLst/>
          </a:prstGeom>
          <a:noFill/>
        </p:spPr>
        <p:txBody>
          <a:bodyPr wrap="square" rtlCol="0">
            <a:spAutoFit/>
          </a:bodyPr>
          <a:lstStyle/>
          <a:p>
            <a:r>
              <a:rPr lang="zh-CN" altLang="en-US" dirty="0"/>
              <a:t>两个角色：教师和学生</a:t>
            </a:r>
            <a:endParaRPr lang="en-US" altLang="zh-CN" dirty="0"/>
          </a:p>
          <a:p>
            <a:endParaRPr lang="en-US" altLang="zh-CN" dirty="0"/>
          </a:p>
          <a:p>
            <a:r>
              <a:rPr lang="zh-CN" altLang="en-US" dirty="0"/>
              <a:t>学生的行动：</a:t>
            </a:r>
            <a:r>
              <a:rPr lang="en-US" altLang="zh-CN" dirty="0"/>
              <a:t>1. </a:t>
            </a:r>
            <a:r>
              <a:rPr lang="zh-CN" altLang="en-US" dirty="0"/>
              <a:t>学生需要完成作业，并且完成互评任务。</a:t>
            </a:r>
            <a:endParaRPr lang="en-US" altLang="zh-CN" dirty="0"/>
          </a:p>
          <a:p>
            <a:r>
              <a:rPr lang="en-US" altLang="zh-CN" dirty="0"/>
              <a:t>		2.</a:t>
            </a:r>
            <a:r>
              <a:rPr lang="zh-CN" altLang="en-US" dirty="0"/>
              <a:t>学生需要合理分配时间在两个任务上</a:t>
            </a:r>
            <a:r>
              <a:rPr lang="en-US" altLang="zh-CN" dirty="0"/>
              <a:t> </a:t>
            </a:r>
          </a:p>
          <a:p>
            <a:endParaRPr lang="en-US" altLang="zh-CN" dirty="0"/>
          </a:p>
          <a:p>
            <a:r>
              <a:rPr lang="zh-CN" altLang="en-US" dirty="0"/>
              <a:t>教师的行动：分配时间来检查学生的评价作业</a:t>
            </a:r>
            <a:endParaRPr lang="en-US" altLang="zh-CN" dirty="0"/>
          </a:p>
          <a:p>
            <a:endParaRPr lang="en-US" altLang="zh-CN" dirty="0"/>
          </a:p>
          <a:p>
            <a:r>
              <a:rPr lang="zh-CN" altLang="en-US" dirty="0"/>
              <a:t>此外，教职员工和学生都有自然的（</a:t>
            </a:r>
            <a:r>
              <a:rPr lang="en-US" altLang="zh-CN" dirty="0"/>
              <a:t>utility functions</a:t>
            </a:r>
            <a:r>
              <a:rPr lang="zh-CN" altLang="en-US" dirty="0"/>
              <a:t>）效用函数</a:t>
            </a:r>
            <a:endParaRPr lang="en-US" altLang="zh-CN" dirty="0"/>
          </a:p>
          <a:p>
            <a:endParaRPr lang="en-US" altLang="zh-CN" dirty="0"/>
          </a:p>
          <a:p>
            <a:r>
              <a:rPr lang="zh-CN" altLang="en-US" dirty="0"/>
              <a:t>对于学生来说，效用函数是他们的作业成绩，如果他们的互评成绩与教师评价成绩不一致，就可能受惩罚。</a:t>
            </a:r>
            <a:endParaRPr lang="en-US" altLang="zh-CN" dirty="0"/>
          </a:p>
          <a:p>
            <a:endParaRPr lang="en-US" altLang="zh-CN" dirty="0"/>
          </a:p>
          <a:p>
            <a:r>
              <a:rPr lang="zh-CN" altLang="en-US" dirty="0"/>
              <a:t>对于教师来说，效用函数是班级的总分数均值与学生的互评准确性相关数之和，学生的互评越不准确，相关数越小。</a:t>
            </a:r>
          </a:p>
        </p:txBody>
      </p:sp>
    </p:spTree>
    <p:extLst>
      <p:ext uri="{BB962C8B-B14F-4D97-AF65-F5344CB8AC3E}">
        <p14:creationId xmlns:p14="http://schemas.microsoft.com/office/powerpoint/2010/main" val="2423178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3157BE-2F1C-402F-BE38-E72FD0E848DD}"/>
              </a:ext>
            </a:extLst>
          </p:cNvPr>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贡献</a:t>
            </a:r>
          </a:p>
        </p:txBody>
      </p:sp>
      <p:sp>
        <p:nvSpPr>
          <p:cNvPr id="5" name="文本框 4">
            <a:extLst>
              <a:ext uri="{FF2B5EF4-FFF2-40B4-BE49-F238E27FC236}">
                <a16:creationId xmlns:a16="http://schemas.microsoft.com/office/drawing/2014/main" id="{AAC85939-7BAD-4FF1-8B0D-74CC2B08CA02}"/>
              </a:ext>
            </a:extLst>
          </p:cNvPr>
          <p:cNvSpPr txBox="1"/>
          <p:nvPr/>
        </p:nvSpPr>
        <p:spPr>
          <a:xfrm>
            <a:off x="838200" y="1866857"/>
            <a:ext cx="10515600" cy="3139321"/>
          </a:xfrm>
          <a:prstGeom prst="rect">
            <a:avLst/>
          </a:prstGeom>
          <a:noFill/>
        </p:spPr>
        <p:txBody>
          <a:bodyPr wrap="square" rtlCol="0">
            <a:spAutoFit/>
          </a:bodyPr>
          <a:lstStyle/>
          <a:p>
            <a:r>
              <a:rPr lang="zh-CN" altLang="en-US" dirty="0"/>
              <a:t>提出了新的用来表示互评系统的数学模型，并且采用</a:t>
            </a:r>
            <a:r>
              <a:rPr lang="en-US" altLang="zh-CN" dirty="0" err="1">
                <a:latin typeface="Times New Roman" panose="02020603050405020304" pitchFamily="18" charset="0"/>
                <a:cs typeface="Times New Roman" panose="02020603050405020304" pitchFamily="18" charset="0"/>
              </a:rPr>
              <a:t>Stackelberg</a:t>
            </a:r>
            <a:r>
              <a:rPr lang="en-US" altLang="zh-CN" dirty="0">
                <a:latin typeface="Times New Roman" panose="02020603050405020304" pitchFamily="18" charset="0"/>
                <a:cs typeface="Times New Roman" panose="02020603050405020304" pitchFamily="18" charset="0"/>
              </a:rPr>
              <a:t> equilibrium</a:t>
            </a:r>
            <a:r>
              <a:rPr lang="zh-CN" altLang="en-US" dirty="0">
                <a:latin typeface="Times New Roman" panose="02020603050405020304" pitchFamily="18" charset="0"/>
                <a:cs typeface="Times New Roman" panose="02020603050405020304" pitchFamily="18" charset="0"/>
              </a:rPr>
              <a:t>（斯塔克尔伯格均衡）来求最优解。</a:t>
            </a:r>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斯塔克尔伯格均衡是一个均衡概念，这个博弈的两个参与者分别是</a:t>
            </a:r>
            <a:r>
              <a:rPr lang="en-US" altLang="zh-CN" dirty="0">
                <a:latin typeface="Times New Roman" panose="02020603050405020304" pitchFamily="18" charset="0"/>
                <a:cs typeface="Times New Roman" panose="02020603050405020304" pitchFamily="18" charset="0"/>
              </a:rPr>
              <a:t>leader</a:t>
            </a:r>
            <a:r>
              <a:rPr lang="zh-CN" altLang="en-US" dirty="0">
                <a:latin typeface="Times New Roman" panose="02020603050405020304" pitchFamily="18" charset="0"/>
                <a:cs typeface="Times New Roman" panose="02020603050405020304" pitchFamily="18" charset="0"/>
              </a:rPr>
              <a:t>和</a:t>
            </a:r>
            <a:r>
              <a:rPr lang="en-US" altLang="zh-CN" dirty="0">
                <a:latin typeface="Times New Roman" panose="02020603050405020304" pitchFamily="18" charset="0"/>
                <a:cs typeface="Times New Roman" panose="02020603050405020304" pitchFamily="18" charset="0"/>
              </a:rPr>
              <a:t>follower</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leader</a:t>
            </a:r>
            <a:r>
              <a:rPr lang="zh-CN" altLang="en-US" dirty="0">
                <a:latin typeface="Times New Roman" panose="02020603050405020304" pitchFamily="18" charset="0"/>
                <a:cs typeface="Times New Roman" panose="02020603050405020304" pitchFamily="18" charset="0"/>
              </a:rPr>
              <a:t>先行选择，</a:t>
            </a:r>
            <a:r>
              <a:rPr lang="en-US" altLang="zh-CN" dirty="0">
                <a:latin typeface="Times New Roman" panose="02020603050405020304" pitchFamily="18" charset="0"/>
                <a:cs typeface="Times New Roman" panose="02020603050405020304" pitchFamily="18" charset="0"/>
              </a:rPr>
              <a:t>follower</a:t>
            </a:r>
            <a:r>
              <a:rPr lang="zh-CN" altLang="en-US" dirty="0">
                <a:latin typeface="Times New Roman" panose="02020603050405020304" pitchFamily="18" charset="0"/>
                <a:cs typeface="Times New Roman" panose="02020603050405020304" pitchFamily="18" charset="0"/>
              </a:rPr>
              <a:t>观察到</a:t>
            </a:r>
            <a:r>
              <a:rPr lang="en-US" altLang="zh-CN" dirty="0">
                <a:latin typeface="Times New Roman" panose="02020603050405020304" pitchFamily="18" charset="0"/>
                <a:cs typeface="Times New Roman" panose="02020603050405020304" pitchFamily="18" charset="0"/>
              </a:rPr>
              <a:t>leader</a:t>
            </a:r>
            <a:r>
              <a:rPr lang="zh-CN" altLang="en-US" dirty="0">
                <a:latin typeface="Times New Roman" panose="02020603050405020304" pitchFamily="18" charset="0"/>
                <a:cs typeface="Times New Roman" panose="02020603050405020304" pitchFamily="18" charset="0"/>
              </a:rPr>
              <a:t>的选择后再作选择。</a:t>
            </a:r>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某个地域，有两个公司</a:t>
            </a:r>
            <a:r>
              <a:rPr lang="en-US" altLang="zh-CN" dirty="0">
                <a:latin typeface="Times New Roman" panose="02020603050405020304" pitchFamily="18" charset="0"/>
                <a:cs typeface="Times New Roman" panose="02020603050405020304" pitchFamily="18" charset="0"/>
              </a:rPr>
              <a:t>A</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B</a:t>
            </a:r>
            <a:r>
              <a:rPr lang="zh-CN" altLang="en-US" dirty="0">
                <a:latin typeface="Times New Roman" panose="02020603050405020304" pitchFamily="18" charset="0"/>
                <a:cs typeface="Times New Roman" panose="02020603050405020304" pitchFamily="18" charset="0"/>
              </a:rPr>
              <a:t>要展开竞争，</a:t>
            </a:r>
            <a:r>
              <a:rPr lang="en-US" altLang="zh-CN" dirty="0">
                <a:latin typeface="Times New Roman" panose="02020603050405020304" pitchFamily="18" charset="0"/>
                <a:cs typeface="Times New Roman" panose="02020603050405020304" pitchFamily="18" charset="0"/>
              </a:rPr>
              <a:t>A</a:t>
            </a:r>
            <a:r>
              <a:rPr lang="zh-CN" altLang="en-US" dirty="0">
                <a:latin typeface="Times New Roman" panose="02020603050405020304" pitchFamily="18" charset="0"/>
                <a:cs typeface="Times New Roman" panose="02020603050405020304" pitchFamily="18" charset="0"/>
              </a:rPr>
              <a:t>本来处于垄断地位，利润是</a:t>
            </a:r>
            <a:r>
              <a:rPr lang="en-US" altLang="zh-CN" dirty="0">
                <a:latin typeface="Times New Roman" panose="02020603050405020304" pitchFamily="18" charset="0"/>
                <a:cs typeface="Times New Roman" panose="02020603050405020304" pitchFamily="18" charset="0"/>
              </a:rPr>
              <a:t>10</a:t>
            </a:r>
            <a:r>
              <a:rPr lang="zh-CN" altLang="en-US" dirty="0">
                <a:latin typeface="Times New Roman" panose="02020603050405020304" pitchFamily="18" charset="0"/>
                <a:cs typeface="Times New Roman" panose="02020603050405020304" pitchFamily="18" charset="0"/>
              </a:rPr>
              <a:t>亿，然后</a:t>
            </a:r>
            <a:r>
              <a:rPr lang="en-US" altLang="zh-CN" dirty="0">
                <a:latin typeface="Times New Roman" panose="02020603050405020304" pitchFamily="18" charset="0"/>
                <a:cs typeface="Times New Roman" panose="02020603050405020304" pitchFamily="18" charset="0"/>
              </a:rPr>
              <a:t>B</a:t>
            </a:r>
            <a:r>
              <a:rPr lang="zh-CN" altLang="en-US" dirty="0">
                <a:latin typeface="Times New Roman" panose="02020603050405020304" pitchFamily="18" charset="0"/>
                <a:cs typeface="Times New Roman" panose="02020603050405020304" pitchFamily="18" charset="0"/>
              </a:rPr>
              <a:t>是创业公司，想进入该市场，这期间可能的双方的利润变化如下：</a:t>
            </a:r>
          </a:p>
          <a:p>
            <a:endParaRPr lang="en-US" altLang="zh-CN" dirty="0"/>
          </a:p>
          <a:p>
            <a:endParaRPr lang="en-US" altLang="zh-CN" dirty="0"/>
          </a:p>
          <a:p>
            <a:endParaRPr lang="zh-CN" altLang="en-US" dirty="0"/>
          </a:p>
        </p:txBody>
      </p:sp>
      <p:pic>
        <p:nvPicPr>
          <p:cNvPr id="4" name="图片 3">
            <a:extLst>
              <a:ext uri="{FF2B5EF4-FFF2-40B4-BE49-F238E27FC236}">
                <a16:creationId xmlns:a16="http://schemas.microsoft.com/office/drawing/2014/main" id="{182A5A9B-80E4-48DF-88F1-DBA1E7901A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0495" y="4512374"/>
            <a:ext cx="2857500" cy="1905000"/>
          </a:xfrm>
          <a:prstGeom prst="rect">
            <a:avLst/>
          </a:prstGeom>
        </p:spPr>
      </p:pic>
      <p:pic>
        <p:nvPicPr>
          <p:cNvPr id="7" name="图片 6">
            <a:extLst>
              <a:ext uri="{FF2B5EF4-FFF2-40B4-BE49-F238E27FC236}">
                <a16:creationId xmlns:a16="http://schemas.microsoft.com/office/drawing/2014/main" id="{E4CF7FA6-0960-40C8-AA9C-2EB6FCC7F2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6633" y="4193083"/>
            <a:ext cx="3990524" cy="2434219"/>
          </a:xfrm>
          <a:prstGeom prst="rect">
            <a:avLst/>
          </a:prstGeom>
        </p:spPr>
      </p:pic>
    </p:spTree>
    <p:extLst>
      <p:ext uri="{BB962C8B-B14F-4D97-AF65-F5344CB8AC3E}">
        <p14:creationId xmlns:p14="http://schemas.microsoft.com/office/powerpoint/2010/main" val="817339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3157BE-2F1C-402F-BE38-E72FD0E848DD}"/>
              </a:ext>
            </a:extLst>
          </p:cNvPr>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数学模型</a:t>
            </a:r>
          </a:p>
        </p:txBody>
      </p:sp>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3A370FFD-2C7B-4C33-9C1F-FED822685390}"/>
                  </a:ext>
                </a:extLst>
              </p:cNvPr>
              <p:cNvSpPr txBox="1"/>
              <p:nvPr/>
            </p:nvSpPr>
            <p:spPr>
              <a:xfrm>
                <a:off x="805343" y="2072081"/>
                <a:ext cx="10628851" cy="3729226"/>
              </a:xfrm>
              <a:prstGeom prst="rect">
                <a:avLst/>
              </a:prstGeom>
              <a:noFill/>
            </p:spPr>
            <p:txBody>
              <a:bodyPr wrap="square" rtlCol="0">
                <a:spAutoFit/>
              </a:bodyPr>
              <a:lstStyle/>
              <a:p>
                <a:r>
                  <a:rPr lang="zh-CN" altLang="en-US" dirty="0">
                    <a:latin typeface="Times New Roman" panose="02020603050405020304" pitchFamily="18" charset="0"/>
                    <a:cs typeface="Times New Roman" panose="02020603050405020304" pitchFamily="18" charset="0"/>
                  </a:rPr>
                  <a:t>假设有</a:t>
                </a:r>
                <a:r>
                  <a:rPr lang="en-US" altLang="zh-CN"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个学生列表</a:t>
                </a:r>
                <a:r>
                  <a:rPr lang="en-US" altLang="zh-CN" dirty="0">
                    <a:latin typeface="Times New Roman" panose="02020603050405020304" pitchFamily="18" charset="0"/>
                    <a:cs typeface="Times New Roman" panose="02020603050405020304" pitchFamily="18" charset="0"/>
                  </a:rPr>
                  <a:t>N={1,</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n}</a:t>
                </a:r>
              </a:p>
              <a:p>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假设学生分配在作业上的时间是</a:t>
                </a:r>
                <a14:m>
                  <m:oMath xmlns:m="http://schemas.openxmlformats.org/officeDocument/2006/math">
                    <m:sSub>
                      <m:sSubPr>
                        <m:ctrlPr>
                          <a:rPr lang="en-US" altLang="zh-CN" i="1">
                            <a:latin typeface="Cambria Math" panose="02040503050406030204" pitchFamily="18" charset="0"/>
                          </a:rPr>
                        </m:ctrlPr>
                      </m:sSubPr>
                      <m:e>
                        <m:r>
                          <m:rPr>
                            <m:sty m:val="p"/>
                          </m:rPr>
                          <a:rPr lang="en-US" altLang="zh-CN" i="1" smtClean="0">
                            <a:latin typeface="Cambria Math" panose="02040503050406030204" pitchFamily="18" charset="0"/>
                          </a:rPr>
                          <m:t>x</m:t>
                        </m:r>
                      </m:e>
                      <m:sub>
                        <m:r>
                          <a:rPr lang="en-US" altLang="zh-CN" i="1">
                            <a:latin typeface="Cambria Math" panose="02040503050406030204" pitchFamily="18" charset="0"/>
                          </a:rPr>
                          <m:t>𝑖</m:t>
                        </m:r>
                      </m:sub>
                    </m:sSub>
                    <m:r>
                      <a:rPr lang="en-US" altLang="zh-CN"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 </m:t>
                    </m:r>
                  </m:oMath>
                </a14:m>
                <a:r>
                  <a:rPr lang="en-US" altLang="zh-CN" dirty="0">
                    <a:latin typeface="Times New Roman" panose="02020603050405020304" pitchFamily="18" charset="0"/>
                    <a:cs typeface="Times New Roman" panose="02020603050405020304" pitchFamily="18" charset="0"/>
                  </a:rPr>
                  <a:t>[0,1]</a:t>
                </a:r>
                <a:r>
                  <a:rPr lang="zh-CN" altLang="en-US" dirty="0">
                    <a:latin typeface="Times New Roman" panose="02020603050405020304" pitchFamily="18" charset="0"/>
                    <a:cs typeface="Times New Roman" panose="02020603050405020304" pitchFamily="18" charset="0"/>
                  </a:rPr>
                  <a:t>，分配在互评上的时间是</a:t>
                </a:r>
                <a:r>
                  <a:rPr lang="en-US" altLang="zh-CN" dirty="0">
                    <a:latin typeface="Times New Roman" panose="02020603050405020304" pitchFamily="18" charset="0"/>
                    <a:cs typeface="Times New Roman" panose="02020603050405020304" pitchFamily="18" charset="0"/>
                  </a:rPr>
                  <a:t>1- </a:t>
                </a:r>
                <a14:m>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x</m:t>
                        </m:r>
                      </m:e>
                      <m:sub>
                        <m:r>
                          <a:rPr lang="en-US" altLang="zh-CN" i="1">
                            <a:latin typeface="Cambria Math" panose="02040503050406030204" pitchFamily="18" charset="0"/>
                          </a:rPr>
                          <m:t>𝑖</m:t>
                        </m:r>
                      </m:sub>
                    </m:sSub>
                  </m:oMath>
                </a14:m>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教师的资源是</a:t>
                </a:r>
                <a14:m>
                  <m:oMath xmlns:m="http://schemas.openxmlformats.org/officeDocument/2006/math">
                    <m:sSub>
                      <m:sSubPr>
                        <m:ctrlPr>
                          <a:rPr lang="en-US" altLang="zh-CN" i="1">
                            <a:latin typeface="Cambria Math" panose="02040503050406030204" pitchFamily="18" charset="0"/>
                          </a:rPr>
                        </m:ctrlPr>
                      </m:sSubPr>
                      <m:e>
                        <m:r>
                          <m:rPr>
                            <m:nor/>
                          </m:rPr>
                          <a:rPr lang="en-US" altLang="zh-CN" dirty="0">
                            <a:latin typeface="Times New Roman" panose="02020603050405020304" pitchFamily="18" charset="0"/>
                            <a:cs typeface="Times New Roman" panose="02020603050405020304" pitchFamily="18" charset="0"/>
                          </a:rPr>
                          <m:t>k</m:t>
                        </m:r>
                      </m:e>
                      <m:sub>
                        <m:r>
                          <a:rPr lang="en-US" altLang="zh-CN" b="0" i="1" smtClean="0">
                            <a:latin typeface="Cambria Math" panose="02040503050406030204" pitchFamily="18" charset="0"/>
                          </a:rPr>
                          <m:t>𝑡𝑜𝑡</m:t>
                        </m:r>
                      </m:sub>
                    </m:sSub>
                    <m:r>
                      <a:rPr lang="en-US" altLang="zh-CN" i="1">
                        <a:latin typeface="Cambria Math" panose="02040503050406030204" pitchFamily="18" charset="0"/>
                      </a:rPr>
                      <m:t> </m:t>
                    </m:r>
                  </m:oMath>
                </a14:m>
                <a:r>
                  <a:rPr lang="zh-CN" altLang="en-US" dirty="0">
                    <a:latin typeface="Times New Roman" panose="02020603050405020304" pitchFamily="18" charset="0"/>
                    <a:cs typeface="Times New Roman" panose="02020603050405020304" pitchFamily="18" charset="0"/>
                  </a:rPr>
                  <a:t>，表示可以分配给每个学生用于检查评分质量的时间，用</a:t>
                </a:r>
                <a:r>
                  <a:rPr lang="en-US" altLang="zh-CN" i="1" dirty="0">
                    <a:latin typeface="Times New Roman" panose="02020603050405020304" pitchFamily="18" charset="0"/>
                    <a:cs typeface="Times New Roman" panose="02020603050405020304" pitchFamily="18" charset="0"/>
                  </a:rPr>
                  <a:t>k</a:t>
                </a:r>
                <a:r>
                  <a:rPr lang="zh-CN" altLang="en-US" dirty="0">
                    <a:latin typeface="Times New Roman" panose="02020603050405020304" pitchFamily="18" charset="0"/>
                    <a:cs typeface="Times New Roman" panose="02020603050405020304" pitchFamily="18" charset="0"/>
                  </a:rPr>
                  <a:t>向量表示分配给每个学生的时间，</a:t>
                </a:r>
                <a14:m>
                  <m:oMath xmlns:m="http://schemas.openxmlformats.org/officeDocument/2006/math">
                    <m:nary>
                      <m:naryPr>
                        <m:chr m:val="∑"/>
                        <m:ctrlPr>
                          <a:rPr lang="en-US" altLang="zh-CN"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m:rPr>
                            <m:sty m:val="p"/>
                          </m:rPr>
                          <a:rPr lang="en-US" altLang="zh-CN" i="1">
                            <a:latin typeface="Cambria Math" panose="02040503050406030204" pitchFamily="18" charset="0"/>
                          </a:rPr>
                          <m:t>n</m:t>
                        </m:r>
                      </m:sup>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𝑖</m:t>
                            </m:r>
                          </m:sub>
                        </m:sSub>
                        <m:r>
                          <a:rPr lang="en-US" altLang="zh-CN" i="1">
                            <a:latin typeface="Cambria Math" panose="02040503050406030204" pitchFamily="18" charset="0"/>
                            <a:ea typeface="Cambria Math" panose="02040503050406030204" pitchFamily="18" charset="0"/>
                          </a:rPr>
                          <m:t>≤</m:t>
                        </m:r>
                        <m:sSub>
                          <m:sSubPr>
                            <m:ctrlPr>
                              <a:rPr lang="en-US" altLang="zh-CN"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𝑘</m:t>
                            </m:r>
                          </m:e>
                          <m:sub>
                            <m:r>
                              <a:rPr lang="en-US" altLang="zh-CN" b="0" i="1" smtClean="0">
                                <a:latin typeface="Cambria Math" panose="02040503050406030204" pitchFamily="18" charset="0"/>
                                <a:ea typeface="Cambria Math" panose="02040503050406030204" pitchFamily="18" charset="0"/>
                              </a:rPr>
                              <m:t>𝑡𝑜𝑡</m:t>
                            </m:r>
                          </m:sub>
                        </m:sSub>
                      </m:e>
                    </m:nary>
                  </m:oMath>
                </a14:m>
                <a:r>
                  <a:rPr lang="en-US" altLang="zh-CN"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i="1">
                            <a:latin typeface="Cambria Math" panose="02040503050406030204" pitchFamily="18" charset="0"/>
                          </a:rPr>
                          <m:t>𝑖</m:t>
                        </m:r>
                      </m:sub>
                    </m:sSub>
                  </m:oMath>
                </a14:m>
                <a:r>
                  <a:rPr lang="zh-CN" altLang="en-US" dirty="0">
                    <a:latin typeface="Times New Roman" panose="02020603050405020304" pitchFamily="18" charset="0"/>
                    <a:cs typeface="Times New Roman" panose="02020603050405020304" pitchFamily="18" charset="0"/>
                  </a:rPr>
                  <a:t>影响</a:t>
                </a:r>
                <a:r>
                  <a:rPr lang="en-US" altLang="zh-CN" i="1" dirty="0" err="1">
                    <a:latin typeface="Times New Roman" panose="02020603050405020304" pitchFamily="18" charset="0"/>
                    <a:cs typeface="Times New Roman" panose="02020603050405020304" pitchFamily="18" charset="0"/>
                  </a:rPr>
                  <a:t>i</a:t>
                </a:r>
                <a:r>
                  <a:rPr lang="zh-CN" altLang="en-US" dirty="0">
                    <a:latin typeface="Times New Roman" panose="02020603050405020304" pitchFamily="18" charset="0"/>
                    <a:cs typeface="Times New Roman" panose="02020603050405020304" pitchFamily="18" charset="0"/>
                  </a:rPr>
                  <a:t>的评分受审概率</a:t>
                </a:r>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学生的收益函数由</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𝐻</m:t>
                        </m:r>
                      </m:e>
                      <m:sub>
                        <m:r>
                          <a:rPr lang="en-US" altLang="zh-CN" i="1">
                            <a:latin typeface="Cambria Math" panose="02040503050406030204" pitchFamily="18" charset="0"/>
                          </a:rPr>
                          <m:t>𝑖</m:t>
                        </m:r>
                      </m:sub>
                    </m:sSub>
                    <m:r>
                      <a:rPr lang="en-US" altLang="zh-CN" i="1">
                        <a:latin typeface="Cambria Math" panose="02040503050406030204" pitchFamily="18" charset="0"/>
                      </a:rPr>
                      <m:t> </m:t>
                    </m:r>
                  </m:oMath>
                </a14:m>
                <a:r>
                  <a:rPr lang="zh-CN" altLang="en-US" dirty="0">
                    <a:latin typeface="Times New Roman" panose="02020603050405020304" pitchFamily="18" charset="0"/>
                    <a:cs typeface="Times New Roman" panose="02020603050405020304" pitchFamily="18" charset="0"/>
                  </a:rPr>
                  <a:t>和</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i="1">
                            <a:latin typeface="Cambria Math" panose="02040503050406030204" pitchFamily="18" charset="0"/>
                          </a:rPr>
                          <m:t>𝑖</m:t>
                        </m:r>
                      </m:sub>
                    </m:sSub>
                    <m:r>
                      <a:rPr lang="en-US" altLang="zh-CN" i="1">
                        <a:latin typeface="Cambria Math" panose="02040503050406030204" pitchFamily="18" charset="0"/>
                      </a:rPr>
                      <m:t> </m:t>
                    </m:r>
                  </m:oMath>
                </a14:m>
                <a:r>
                  <a:rPr lang="zh-CN" altLang="en-US" dirty="0">
                    <a:latin typeface="Times New Roman" panose="02020603050405020304" pitchFamily="18" charset="0"/>
                    <a:cs typeface="Times New Roman" panose="02020603050405020304" pitchFamily="18" charset="0"/>
                  </a:rPr>
                  <a:t>组成。</a:t>
                </a:r>
                <a:endParaRPr lang="en-US" altLang="zh-CN" dirty="0">
                  <a:latin typeface="Times New Roman" panose="02020603050405020304" pitchFamily="18" charset="0"/>
                  <a:cs typeface="Times New Roman" panose="02020603050405020304" pitchFamily="18" charset="0"/>
                </a:endParaRPr>
              </a:p>
              <a:p>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𝐻</m:t>
                        </m:r>
                      </m:e>
                      <m:sub>
                        <m:r>
                          <a:rPr lang="en-US" altLang="zh-CN" i="1">
                            <a:latin typeface="Cambria Math" panose="02040503050406030204" pitchFamily="18" charset="0"/>
                          </a:rPr>
                          <m:t>𝑖</m:t>
                        </m:r>
                      </m:sub>
                    </m:sSub>
                  </m:oMath>
                </a14:m>
                <a:r>
                  <a:rPr lang="en-US" altLang="zh-CN" dirty="0">
                    <a:latin typeface="Times New Roman" panose="02020603050405020304" pitchFamily="18" charset="0"/>
                    <a:cs typeface="Times New Roman" panose="02020603050405020304" pitchFamily="18" charset="0"/>
                  </a:rPr>
                  <a:t>(x)</a:t>
                </a:r>
                <a:r>
                  <a:rPr lang="zh-CN" altLang="en-US" dirty="0">
                    <a:latin typeface="Times New Roman" panose="02020603050405020304" pitchFamily="18" charset="0"/>
                    <a:cs typeface="Times New Roman" panose="02020603050405020304" pitchFamily="18" charset="0"/>
                  </a:rPr>
                  <a:t>表示第</a:t>
                </a:r>
                <a:r>
                  <a:rPr lang="en-US" altLang="zh-CN" i="1" dirty="0" err="1">
                    <a:latin typeface="Times New Roman" panose="02020603050405020304" pitchFamily="18" charset="0"/>
                    <a:cs typeface="Times New Roman" panose="02020603050405020304" pitchFamily="18" charset="0"/>
                  </a:rPr>
                  <a:t>i</a:t>
                </a:r>
                <a:r>
                  <a:rPr lang="zh-CN" altLang="en-US" dirty="0">
                    <a:latin typeface="Times New Roman" panose="02020603050405020304" pitchFamily="18" charset="0"/>
                    <a:cs typeface="Times New Roman" panose="02020603050405020304" pitchFamily="18" charset="0"/>
                  </a:rPr>
                  <a:t>个学生花费</a:t>
                </a:r>
                <a:r>
                  <a:rPr lang="en-US" altLang="zh-CN" i="1" dirty="0">
                    <a:latin typeface="Times New Roman" panose="02020603050405020304" pitchFamily="18" charset="0"/>
                    <a:cs typeface="Times New Roman" panose="02020603050405020304" pitchFamily="18" charset="0"/>
                  </a:rPr>
                  <a:t>x</a:t>
                </a:r>
                <a:r>
                  <a:rPr lang="zh-CN" altLang="en-US" dirty="0">
                    <a:latin typeface="Times New Roman" panose="02020603050405020304" pitchFamily="18" charset="0"/>
                    <a:cs typeface="Times New Roman" panose="02020603050405020304" pitchFamily="18" charset="0"/>
                  </a:rPr>
                  <a:t>的时间在作业上得到的分数</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收益函数（</a:t>
                </a:r>
                <a:r>
                  <a:rPr lang="en-US" altLang="zh-CN" dirty="0">
                    <a:latin typeface="Times New Roman" panose="02020603050405020304" pitchFamily="18" charset="0"/>
                    <a:cs typeface="Times New Roman" panose="02020603050405020304" pitchFamily="18" charset="0"/>
                  </a:rPr>
                  <a:t>utility function</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i="1">
                            <a:latin typeface="Cambria Math" panose="02040503050406030204" pitchFamily="18" charset="0"/>
                          </a:rPr>
                          <m:t>𝑖</m:t>
                        </m:r>
                      </m:sub>
                    </m:sSub>
                  </m:oMath>
                </a14:m>
                <a:r>
                  <a:rPr lang="en-US" altLang="zh-CN" dirty="0">
                    <a:latin typeface="Times New Roman" panose="02020603050405020304" pitchFamily="18" charset="0"/>
                    <a:cs typeface="Times New Roman" panose="02020603050405020304" pitchFamily="18" charset="0"/>
                  </a:rPr>
                  <a:t>(1-x)</a:t>
                </a:r>
                <a:r>
                  <a:rPr lang="zh-CN" altLang="en-US" dirty="0">
                    <a:latin typeface="Times New Roman" panose="02020603050405020304" pitchFamily="18" charset="0"/>
                    <a:cs typeface="Times New Roman" panose="02020603050405020304" pitchFamily="18" charset="0"/>
                  </a:rPr>
                  <a:t> 表示第</a:t>
                </a:r>
                <a:r>
                  <a:rPr lang="en-US" altLang="zh-CN" i="1" dirty="0" err="1">
                    <a:latin typeface="Times New Roman" panose="02020603050405020304" pitchFamily="18" charset="0"/>
                    <a:cs typeface="Times New Roman" panose="02020603050405020304" pitchFamily="18" charset="0"/>
                  </a:rPr>
                  <a:t>i</a:t>
                </a:r>
                <a:r>
                  <a:rPr lang="zh-CN" altLang="en-US" dirty="0">
                    <a:latin typeface="Times New Roman" panose="02020603050405020304" pitchFamily="18" charset="0"/>
                    <a:cs typeface="Times New Roman" panose="02020603050405020304" pitchFamily="18" charset="0"/>
                  </a:rPr>
                  <a:t>个学生花费</a:t>
                </a:r>
                <a:r>
                  <a:rPr lang="en-US" altLang="zh-CN" dirty="0">
                    <a:latin typeface="Times New Roman" panose="02020603050405020304" pitchFamily="18" charset="0"/>
                    <a:cs typeface="Times New Roman" panose="02020603050405020304" pitchFamily="18" charset="0"/>
                  </a:rPr>
                  <a:t>1-</a:t>
                </a:r>
                <a:r>
                  <a:rPr lang="en-US" altLang="zh-CN" i="1" dirty="0">
                    <a:latin typeface="Times New Roman" panose="02020603050405020304" pitchFamily="18" charset="0"/>
                    <a:cs typeface="Times New Roman" panose="02020603050405020304" pitchFamily="18" charset="0"/>
                  </a:rPr>
                  <a:t>x</a:t>
                </a:r>
                <a:r>
                  <a:rPr lang="zh-CN" altLang="en-US" dirty="0">
                    <a:latin typeface="Times New Roman" panose="02020603050405020304" pitchFamily="18" charset="0"/>
                    <a:cs typeface="Times New Roman" panose="02020603050405020304" pitchFamily="18" charset="0"/>
                  </a:rPr>
                  <a:t>的时间在互评上，互评不合理受到惩罚的概率</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学生的总收益函数为</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𝑈</m:t>
                        </m:r>
                      </m:e>
                      <m:sub>
                        <m:r>
                          <m:rPr>
                            <m:sty m:val="p"/>
                          </m:rPr>
                          <a:rPr lang="en-US" altLang="zh-CN" i="1">
                            <a:latin typeface="Cambria Math" panose="02040503050406030204" pitchFamily="18" charset="0"/>
                          </a:rPr>
                          <m:t>i</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𝑖</m:t>
                            </m:r>
                          </m:sub>
                        </m:sSub>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𝐻</m:t>
                        </m:r>
                      </m:e>
                      <m:sub>
                        <m:r>
                          <a:rPr lang="en-US" altLang="zh-CN" b="0" i="1" smtClean="0">
                            <a:latin typeface="Cambria Math" panose="02040503050406030204" pitchFamily="18" charset="0"/>
                          </a:rPr>
                          <m:t>𝑖</m:t>
                        </m:r>
                      </m:sub>
                    </m:sSub>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i="1">
                                <a:latin typeface="Cambria Math" panose="02040503050406030204" pitchFamily="18" charset="0"/>
                              </a:rPr>
                              <m:t>𝑖</m:t>
                            </m:r>
                          </m:sub>
                        </m:sSub>
                      </m:e>
                    </m:d>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i="1">
                                <a:latin typeface="Cambria Math" panose="02040503050406030204" pitchFamily="18" charset="0"/>
                              </a:rPr>
                              <m:t>𝑖</m:t>
                            </m:r>
                          </m:sub>
                        </m:sSub>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i="1">
                                <a:latin typeface="Cambria Math" panose="02040503050406030204" pitchFamily="18" charset="0"/>
                              </a:rPr>
                              <m:t>𝑖</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i="1">
                                    <a:latin typeface="Cambria Math" panose="02040503050406030204" pitchFamily="18" charset="0"/>
                                  </a:rPr>
                                  <m:t>𝑖</m:t>
                                </m:r>
                              </m:sub>
                            </m:sSub>
                          </m:e>
                        </m:d>
                      </m:e>
                    </m:d>
                  </m:oMath>
                </a14:m>
                <a:endParaRPr lang="en-US" altLang="zh-CN" b="0" dirty="0">
                  <a:latin typeface="Times New Roman" panose="02020603050405020304" pitchFamily="18" charset="0"/>
                  <a:cs typeface="Times New Roman" panose="02020603050405020304" pitchFamily="18" charset="0"/>
                </a:endParaRPr>
              </a:p>
              <a:p>
                <a:endParaRPr lang="en-US" altLang="zh-CN" b="0" dirty="0">
                  <a:latin typeface="Times New Roman" panose="02020603050405020304" pitchFamily="18" charset="0"/>
                  <a:cs typeface="Times New Roman" panose="02020603050405020304" pitchFamily="18" charset="0"/>
                </a:endParaRPr>
              </a:p>
              <a:p>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𝑀</m:t>
                        </m:r>
                      </m:e>
                      <m:sub>
                        <m:r>
                          <a:rPr lang="en-US" altLang="zh-CN" i="1">
                            <a:latin typeface="Cambria Math" panose="02040503050406030204" pitchFamily="18" charset="0"/>
                          </a:rPr>
                          <m:t>𝑖</m:t>
                        </m:r>
                      </m:sub>
                    </m:sSub>
                  </m:oMath>
                </a14:m>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 0</a:t>
                </a:r>
              </a:p>
            </p:txBody>
          </p:sp>
        </mc:Choice>
        <mc:Fallback>
          <p:sp>
            <p:nvSpPr>
              <p:cNvPr id="3" name="文本框 2">
                <a:extLst>
                  <a:ext uri="{FF2B5EF4-FFF2-40B4-BE49-F238E27FC236}">
                    <a16:creationId xmlns:a16="http://schemas.microsoft.com/office/drawing/2014/main" id="{3A370FFD-2C7B-4C33-9C1F-FED822685390}"/>
                  </a:ext>
                </a:extLst>
              </p:cNvPr>
              <p:cNvSpPr txBox="1">
                <a:spLocks noRot="1" noChangeAspect="1" noMove="1" noResize="1" noEditPoints="1" noAdjustHandles="1" noChangeArrowheads="1" noChangeShapeType="1" noTextEdit="1"/>
              </p:cNvSpPr>
              <p:nvPr/>
            </p:nvSpPr>
            <p:spPr>
              <a:xfrm>
                <a:off x="805343" y="2072081"/>
                <a:ext cx="10628851" cy="3729226"/>
              </a:xfrm>
              <a:prstGeom prst="rect">
                <a:avLst/>
              </a:prstGeom>
              <a:blipFill>
                <a:blip r:embed="rId2"/>
                <a:stretch>
                  <a:fillRect l="-459" t="-1144" b="-163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34313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3157BE-2F1C-402F-BE38-E72FD0E848DD}"/>
              </a:ext>
            </a:extLst>
          </p:cNvPr>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数学模型</a:t>
            </a:r>
          </a:p>
        </p:txBody>
      </p:sp>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3A370FFD-2C7B-4C33-9C1F-FED822685390}"/>
                  </a:ext>
                </a:extLst>
              </p:cNvPr>
              <p:cNvSpPr txBox="1"/>
              <p:nvPr/>
            </p:nvSpPr>
            <p:spPr>
              <a:xfrm>
                <a:off x="805343" y="2072081"/>
                <a:ext cx="10628851" cy="3904082"/>
              </a:xfrm>
              <a:prstGeom prst="rect">
                <a:avLst/>
              </a:prstGeom>
              <a:noFill/>
            </p:spPr>
            <p:txBody>
              <a:bodyPr wrap="square" rtlCol="0">
                <a:spAutoFit/>
              </a:bodyPr>
              <a:lstStyle/>
              <a:p>
                <a:r>
                  <a:rPr lang="zh-CN" altLang="en-US" dirty="0"/>
                  <a:t>其中教师的收益是学生作业的加权平均法</a:t>
                </a:r>
                <a:endParaRPr lang="en-US" altLang="zh-CN" dirty="0"/>
              </a:p>
              <a:p>
                <a:endParaRPr lang="en-US" altLang="zh-CN" dirty="0"/>
              </a:p>
              <a:p>
                <a:r>
                  <a:rPr lang="zh-CN" altLang="en-US" dirty="0"/>
                  <a:t>每个学生的权重为</a:t>
                </a:r>
                <a14:m>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𝛼</m:t>
                        </m:r>
                      </m:e>
                      <m:sub>
                        <m:r>
                          <m:rPr>
                            <m:sty m:val="p"/>
                          </m:rPr>
                          <a:rPr lang="en-US" altLang="zh-CN" i="1">
                            <a:latin typeface="Cambria Math" panose="02040503050406030204" pitchFamily="18" charset="0"/>
                          </a:rPr>
                          <m:t>i</m:t>
                        </m:r>
                      </m:sub>
                    </m:sSub>
                  </m:oMath>
                </a14:m>
                <a:r>
                  <a:rPr lang="zh-CN" altLang="en-US" dirty="0"/>
                  <a:t>，评分策略</a:t>
                </a:r>
                <a:r>
                  <a:rPr lang="en-US" altLang="zh-CN" dirty="0"/>
                  <a:t>x</a:t>
                </a:r>
                <a:r>
                  <a:rPr lang="zh-CN" altLang="en-US" dirty="0"/>
                  <a:t>也给出：</a:t>
                </a:r>
                <a:endParaRPr lang="en-US" altLang="zh-CN" dirty="0"/>
              </a:p>
              <a:p>
                <a:pPr/>
                <a14:m>
                  <m:oMathPara xmlns:m="http://schemas.openxmlformats.org/officeDocument/2006/math">
                    <m:oMathParaPr>
                      <m:jc m:val="centerGroup"/>
                    </m:oMathParaPr>
                    <m:oMath xmlns:m="http://schemas.openxmlformats.org/officeDocument/2006/math">
                      <m:nary>
                        <m:naryPr>
                          <m:chr m:val="∑"/>
                          <m:ctrlPr>
                            <a:rPr lang="en-US" altLang="zh-CN"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m:rPr>
                              <m:sty m:val="p"/>
                            </m:rPr>
                            <a:rPr lang="en-US" altLang="zh-CN" i="1">
                              <a:latin typeface="Cambria Math" panose="02040503050406030204" pitchFamily="18" charset="0"/>
                            </a:rPr>
                            <m:t>n</m:t>
                          </m:r>
                        </m:sup>
                        <m:e>
                          <m:sSub>
                            <m:sSubPr>
                              <m:ctrlPr>
                                <a:rPr lang="en-US" altLang="zh-CN" i="1">
                                  <a:latin typeface="Cambria Math" panose="02040503050406030204" pitchFamily="18" charset="0"/>
                                </a:rPr>
                              </m:ctrlPr>
                            </m:sSubPr>
                            <m:e>
                              <m:r>
                                <a:rPr lang="zh-CN" altLang="en-US" i="1">
                                  <a:latin typeface="Cambria Math" panose="02040503050406030204" pitchFamily="18" charset="0"/>
                                </a:rPr>
                                <m:t>𝛼</m:t>
                              </m:r>
                            </m:e>
                            <m:sub>
                              <m:r>
                                <m:rPr>
                                  <m:sty m:val="p"/>
                                </m:rPr>
                                <a:rPr lang="en-US" altLang="zh-CN" i="1">
                                  <a:latin typeface="Cambria Math" panose="02040503050406030204" pitchFamily="18" charset="0"/>
                                </a:rPr>
                                <m:t>i</m:t>
                              </m:r>
                            </m:sub>
                          </m:sSub>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𝐻</m:t>
                              </m:r>
                            </m:e>
                            <m:sub>
                              <m:r>
                                <a:rPr lang="en-US" altLang="zh-CN" i="1">
                                  <a:latin typeface="Cambria Math" panose="02040503050406030204" pitchFamily="18" charset="0"/>
                                </a:rPr>
                                <m:t>𝑖</m:t>
                              </m:r>
                            </m:sub>
                          </m:sSub>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en-US" altLang="zh-CN" b="0" i="1" smtClean="0">
                              <a:latin typeface="Cambria Math" panose="02040503050406030204" pitchFamily="18" charset="0"/>
                            </a:rPr>
                            <m:t>)</m:t>
                          </m:r>
                        </m:e>
                      </m:nary>
                    </m:oMath>
                  </m:oMathPara>
                </a14:m>
                <a:endParaRPr lang="en-US" altLang="zh-CN" dirty="0"/>
              </a:p>
              <a:p>
                <a14:m>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𝛽</m:t>
                        </m:r>
                      </m:e>
                      <m:sub>
                        <m:r>
                          <a:rPr lang="en-US" altLang="zh-CN" b="0" i="1" smtClean="0">
                            <a:latin typeface="Cambria Math" panose="02040503050406030204" pitchFamily="18" charset="0"/>
                          </a:rPr>
                          <m:t>𝑖</m:t>
                        </m:r>
                      </m:sub>
                    </m:sSub>
                  </m:oMath>
                </a14:m>
                <a:r>
                  <a:rPr lang="zh-CN" altLang="en-US" dirty="0"/>
                  <a:t>为教师对评分错误学生的惩罚</a:t>
                </a:r>
                <a:endParaRPr lang="en-US" altLang="zh-CN" dirty="0"/>
              </a:p>
              <a:p>
                <a:r>
                  <a:rPr lang="zh-CN" altLang="en-US" dirty="0"/>
                  <a:t>教师预计给予策略</a:t>
                </a:r>
                <a:r>
                  <a:rPr lang="en-US" altLang="zh-CN" dirty="0"/>
                  <a:t>x</a:t>
                </a:r>
                <a:r>
                  <a:rPr lang="zh-CN" altLang="en-US" dirty="0"/>
                  <a:t>的惩罚为</a:t>
                </a:r>
                <a14:m>
                  <m:oMath xmlns:m="http://schemas.openxmlformats.org/officeDocument/2006/math">
                    <m:nary>
                      <m:naryPr>
                        <m:chr m:val="∑"/>
                        <m:ctrlPr>
                          <a:rPr lang="zh-CN" altLang="en-US"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m:rPr>
                            <m:sty m:val="p"/>
                          </m:rPr>
                          <a:rPr lang="en-US" altLang="zh-CN" i="1">
                            <a:latin typeface="Cambria Math" panose="02040503050406030204" pitchFamily="18" charset="0"/>
                          </a:rPr>
                          <m:t>n</m:t>
                        </m:r>
                      </m:sup>
                      <m:e>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𝛽</m:t>
                            </m:r>
                          </m:e>
                          <m:sub>
                            <m:r>
                              <a:rPr lang="en-US" altLang="zh-CN" b="0" i="1" smtClean="0">
                                <a:latin typeface="Cambria Math" panose="02040503050406030204" pitchFamily="18" charset="0"/>
                              </a:rPr>
                              <m:t>𝑖</m:t>
                            </m:r>
                          </m:sub>
                        </m:sSub>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i="1">
                                <a:latin typeface="Cambria Math" panose="02040503050406030204" pitchFamily="18" charset="0"/>
                              </a:rPr>
                              <m:t>𝑖</m:t>
                            </m:r>
                          </m:sub>
                        </m:sSub>
                        <m:r>
                          <a:rPr lang="en-US" altLang="zh-CN" b="0" i="1" smtClean="0">
                            <a:latin typeface="Cambria Math" panose="02040503050406030204" pitchFamily="18" charset="0"/>
                          </a:rPr>
                          <m:t>(1−</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en-US" altLang="zh-CN" b="0" i="1" smtClean="0">
                            <a:latin typeface="Cambria Math" panose="02040503050406030204" pitchFamily="18" charset="0"/>
                          </a:rPr>
                          <m:t>)</m:t>
                        </m:r>
                      </m:e>
                    </m:nary>
                  </m:oMath>
                </a14:m>
                <a:endParaRPr lang="en-US" altLang="zh-CN" dirty="0"/>
              </a:p>
              <a:p>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𝛼</m:t>
                        </m:r>
                      </m:e>
                      <m:sub>
                        <m:r>
                          <m:rPr>
                            <m:sty m:val="p"/>
                          </m:rPr>
                          <a:rPr lang="en-US" altLang="zh-CN" i="1">
                            <a:latin typeface="Cambria Math" panose="02040503050406030204" pitchFamily="18" charset="0"/>
                          </a:rPr>
                          <m:t>i</m:t>
                        </m:r>
                      </m:sub>
                    </m:sSub>
                    <m:r>
                      <a:rPr lang="zh-CN" altLang="en-US" i="1">
                        <a:latin typeface="Cambria Math" panose="02040503050406030204" pitchFamily="18" charset="0"/>
                      </a:rPr>
                      <m:t>与</m:t>
                    </m:r>
                    <m:sSub>
                      <m:sSubPr>
                        <m:ctrlPr>
                          <a:rPr lang="en-US" altLang="zh-CN" i="1">
                            <a:latin typeface="Cambria Math" panose="02040503050406030204" pitchFamily="18" charset="0"/>
                          </a:rPr>
                        </m:ctrlPr>
                      </m:sSubPr>
                      <m:e>
                        <m:r>
                          <a:rPr lang="zh-CN" altLang="en-US" i="1">
                            <a:latin typeface="Cambria Math" panose="02040503050406030204" pitchFamily="18" charset="0"/>
                          </a:rPr>
                          <m:t>𝛽</m:t>
                        </m:r>
                      </m:e>
                      <m:sub>
                        <m:r>
                          <a:rPr lang="en-US" altLang="zh-CN" i="1">
                            <a:latin typeface="Cambria Math" panose="02040503050406030204" pitchFamily="18" charset="0"/>
                          </a:rPr>
                          <m:t>𝑖</m:t>
                        </m:r>
                      </m:sub>
                    </m:sSub>
                  </m:oMath>
                </a14:m>
                <a:r>
                  <a:rPr lang="zh-CN" altLang="en-US" dirty="0"/>
                  <a:t>学生的类型有关。</a:t>
                </a:r>
                <a:endParaRPr lang="en-US" altLang="zh-CN" dirty="0"/>
              </a:p>
              <a:p>
                <a:r>
                  <a:rPr lang="zh-CN" altLang="en-US" dirty="0"/>
                  <a:t>整合后，教师的收益函数</a:t>
                </a:r>
                <a:endParaRPr lang="en-US" altLang="zh-CN" dirty="0"/>
              </a:p>
              <a:p>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𝑈</m:t>
                        </m:r>
                      </m:e>
                      <m:sup>
                        <m:r>
                          <a:rPr lang="en-US" altLang="zh-CN" b="0" i="1" smtClean="0">
                            <a:latin typeface="Cambria Math" panose="02040503050406030204" pitchFamily="18" charset="0"/>
                          </a:rPr>
                          <m:t>𝐼𝑁𝑆𝑇</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1, …, </m:t>
                        </m:r>
                        <m:r>
                          <a:rPr lang="en-US" altLang="zh-CN" b="0" i="1" smtClean="0">
                            <a:latin typeface="Cambria Math" panose="02040503050406030204" pitchFamily="18" charset="0"/>
                          </a:rPr>
                          <m:t>𝑥𝑛</m:t>
                        </m:r>
                      </m:e>
                    </m:d>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𝛼</m:t>
                            </m:r>
                          </m:e>
                          <m:sub>
                            <m:r>
                              <m:rPr>
                                <m:sty m:val="p"/>
                              </m:rPr>
                              <a:rPr lang="en-US" altLang="zh-CN" i="1">
                                <a:latin typeface="Cambria Math" panose="02040503050406030204" pitchFamily="18" charset="0"/>
                              </a:rPr>
                              <m:t>i</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𝐻</m:t>
                            </m:r>
                          </m:e>
                          <m:sub>
                            <m:r>
                              <a:rPr lang="en-US" altLang="zh-CN" i="1">
                                <a:latin typeface="Cambria Math" panose="02040503050406030204" pitchFamily="18" charset="0"/>
                              </a:rPr>
                              <m:t>𝑖</m:t>
                            </m:r>
                          </m:sub>
                        </m:sSub>
                        <m:r>
                          <a:rPr lang="en-US" altLang="zh-CN" i="1">
                            <a:latin typeface="Cambria Math" panose="02040503050406030204" pitchFamily="18" charset="0"/>
                          </a:rPr>
                          <m:t> </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e>
                        </m:d>
                        <m:r>
                          <a:rPr lang="en-US" altLang="zh-CN" b="0" i="1" smtClean="0">
                            <a:latin typeface="Cambria Math" panose="02040503050406030204" pitchFamily="18" charset="0"/>
                          </a:rPr>
                          <m:t>−</m:t>
                        </m:r>
                      </m:e>
                    </m:nary>
                    <m:sSub>
                      <m:sSubPr>
                        <m:ctrlPr>
                          <a:rPr lang="en-US" altLang="zh-CN" i="1">
                            <a:latin typeface="Cambria Math" panose="02040503050406030204" pitchFamily="18" charset="0"/>
                          </a:rPr>
                        </m:ctrlPr>
                      </m:sSubPr>
                      <m:e>
                        <m:r>
                          <a:rPr lang="zh-CN" altLang="en-US" i="1">
                            <a:latin typeface="Cambria Math" panose="02040503050406030204" pitchFamily="18" charset="0"/>
                          </a:rPr>
                          <m:t>𝛽</m:t>
                        </m:r>
                      </m:e>
                      <m:sub>
                        <m:r>
                          <a:rPr lang="en-US" altLang="zh-CN" i="1">
                            <a:latin typeface="Cambria Math" panose="02040503050406030204" pitchFamily="18" charset="0"/>
                          </a:rPr>
                          <m:t>𝑖</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𝑀</m:t>
                        </m:r>
                      </m:e>
                      <m:sub>
                        <m:r>
                          <a:rPr lang="en-US" altLang="zh-CN" i="1">
                            <a:latin typeface="Cambria Math" panose="02040503050406030204" pitchFamily="18" charset="0"/>
                          </a:rPr>
                          <m:t>𝑖</m:t>
                        </m:r>
                      </m:sub>
                    </m:sSub>
                    <m:r>
                      <a:rPr lang="en-US" altLang="zh-CN" i="1">
                        <a:latin typeface="Cambria Math" panose="02040503050406030204" pitchFamily="18" charset="0"/>
                      </a:rPr>
                      <m:t>(1−</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en-US" altLang="zh-CN" i="1">
                        <a:latin typeface="Cambria Math" panose="02040503050406030204" pitchFamily="18" charset="0"/>
                      </a:rPr>
                      <m:t>)</m:t>
                    </m:r>
                  </m:oMath>
                </a14:m>
                <a:r>
                  <a:rPr lang="en-US" altLang="zh-CN" dirty="0"/>
                  <a:t>)</a:t>
                </a:r>
              </a:p>
              <a:p>
                <a:endParaRPr lang="en-US" altLang="zh-CN" dirty="0"/>
              </a:p>
              <a:p>
                <a:r>
                  <a:rPr lang="zh-CN" altLang="en-US" dirty="0"/>
                  <a:t>问题寻找一个分配策略</a:t>
                </a:r>
                <a:r>
                  <a:rPr lang="en-US" altLang="zh-CN" dirty="0"/>
                  <a:t>k</a:t>
                </a:r>
                <a:r>
                  <a:rPr lang="zh-CN" altLang="en-US" dirty="0"/>
                  <a:t>，使学生在了解</a:t>
                </a:r>
                <a:r>
                  <a:rPr lang="en-US" altLang="zh-CN" dirty="0"/>
                  <a:t>k</a:t>
                </a:r>
                <a:r>
                  <a:rPr lang="zh-CN" altLang="en-US" dirty="0"/>
                  <a:t>后，作出反应分配</a:t>
                </a:r>
                <a:r>
                  <a:rPr lang="en-US" altLang="zh-CN" dirty="0"/>
                  <a:t>x</a:t>
                </a:r>
                <a:r>
                  <a:rPr lang="zh-CN" altLang="en-US" dirty="0"/>
                  <a:t>，最大化讲师的效用。</a:t>
                </a:r>
                <a:endParaRPr lang="en-US" altLang="zh-CN" dirty="0"/>
              </a:p>
              <a:p>
                <a:endParaRPr lang="zh-CN" altLang="en-US" dirty="0"/>
              </a:p>
            </p:txBody>
          </p:sp>
        </mc:Choice>
        <mc:Fallback>
          <p:sp>
            <p:nvSpPr>
              <p:cNvPr id="3" name="文本框 2">
                <a:extLst>
                  <a:ext uri="{FF2B5EF4-FFF2-40B4-BE49-F238E27FC236}">
                    <a16:creationId xmlns:a16="http://schemas.microsoft.com/office/drawing/2014/main" id="{3A370FFD-2C7B-4C33-9C1F-FED822685390}"/>
                  </a:ext>
                </a:extLst>
              </p:cNvPr>
              <p:cNvSpPr txBox="1">
                <a:spLocks noRot="1" noChangeAspect="1" noMove="1" noResize="1" noEditPoints="1" noAdjustHandles="1" noChangeArrowheads="1" noChangeShapeType="1" noTextEdit="1"/>
              </p:cNvSpPr>
              <p:nvPr/>
            </p:nvSpPr>
            <p:spPr>
              <a:xfrm>
                <a:off x="805343" y="2072081"/>
                <a:ext cx="10628851" cy="3904082"/>
              </a:xfrm>
              <a:prstGeom prst="rect">
                <a:avLst/>
              </a:prstGeom>
              <a:blipFill>
                <a:blip r:embed="rId2"/>
                <a:stretch>
                  <a:fillRect l="-459" t="-93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91601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3157BE-2F1C-402F-BE38-E72FD0E848DD}"/>
              </a:ext>
            </a:extLst>
          </p:cNvPr>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求解方法</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动态规划</a:t>
            </a:r>
          </a:p>
        </p:txBody>
      </p:sp>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3A370FFD-2C7B-4C33-9C1F-FED822685390}"/>
                  </a:ext>
                </a:extLst>
              </p:cNvPr>
              <p:cNvSpPr txBox="1"/>
              <p:nvPr/>
            </p:nvSpPr>
            <p:spPr>
              <a:xfrm>
                <a:off x="805343" y="2072081"/>
                <a:ext cx="10628851" cy="1798954"/>
              </a:xfrm>
              <a:prstGeom prst="rect">
                <a:avLst/>
              </a:prstGeom>
              <a:noFill/>
            </p:spPr>
            <p:txBody>
              <a:bodyPr wrap="square" rtlCol="0">
                <a:spAutoFit/>
              </a:bodyPr>
              <a:lstStyle/>
              <a:p>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计算最优解在计算上是</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NP</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难问题，因此考虑寻找一个近似解。如果限制概率</a:t>
                </a:r>
                <a14:m>
                  <m:oMath xmlns:m="http://schemas.openxmlformats.org/officeDocument/2006/math">
                    <m:sSub>
                      <m:sSubPr>
                        <m:ctrlPr>
                          <a:rPr lang="en-US" altLang="zh-CN" i="1">
                            <a:latin typeface="Cambria Math" panose="02040503050406030204" pitchFamily="18" charset="0"/>
                          </a:rPr>
                        </m:ctrlPr>
                      </m:sSubPr>
                      <m:e>
                        <m:r>
                          <m:rPr>
                            <m:sty m:val="p"/>
                          </m:rPr>
                          <a:rPr lang="en-US" altLang="zh-CN" i="1" smtClean="0">
                            <a:latin typeface="Cambria Math" panose="02040503050406030204" pitchFamily="18" charset="0"/>
                          </a:rPr>
                          <m:t>k</m:t>
                        </m:r>
                      </m:e>
                      <m:sub>
                        <m:r>
                          <a:rPr lang="en-US" altLang="zh-CN" b="0" i="1" smtClean="0">
                            <a:latin typeface="Cambria Math" panose="02040503050406030204" pitchFamily="18" charset="0"/>
                          </a:rPr>
                          <m:t>𝑡</m:t>
                        </m:r>
                      </m:sub>
                    </m:sSub>
                  </m:oMath>
                </a14:m>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的表达精度，那么就得到一个有效的动态规划算法来求解教练最优</a:t>
                </a:r>
                <a:r>
                  <a:rPr lang="en-US" altLang="zh-CN" dirty="0" err="1">
                    <a:latin typeface="Times New Roman" panose="02020603050405020304" pitchFamily="18" charset="0"/>
                    <a:ea typeface="微软雅黑" panose="020B0503020204020204" pitchFamily="34" charset="-122"/>
                    <a:cs typeface="Times New Roman" panose="02020603050405020304" pitchFamily="18" charset="0"/>
                  </a:rPr>
                  <a:t>Stackelberg</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均衡问题。</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动态规划算法涉及解决子问题，其中只考虑学生的子集和资源的子集。定义</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𝑗</m:t>
                        </m:r>
                      </m:sub>
                    </m:sSub>
                    <m:r>
                      <a:rPr lang="en-US" altLang="zh-CN" i="1">
                        <a:latin typeface="Cambria Math" panose="02040503050406030204" pitchFamily="18" charset="0"/>
                      </a:rPr>
                      <m:t> </m:t>
                    </m:r>
                  </m:oMath>
                </a14:m>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来表示教师可以从所有索引为</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t </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j</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的学生那里获得的最大可能收益，其中</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k</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是要分配的审计资源量。注意这个</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k</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不一定是整数。此外，如果</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&gt; </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j</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𝑗</m:t>
                        </m:r>
                      </m:sub>
                    </m:sSub>
                    <m:r>
                      <a:rPr lang="en-US" altLang="zh-CN" i="1">
                        <a:latin typeface="Cambria Math" panose="02040503050406030204" pitchFamily="18" charset="0"/>
                      </a:rPr>
                      <m:t> </m:t>
                    </m:r>
                  </m:oMath>
                </a14:m>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𝑗</m:t>
                        </m:r>
                      </m:sub>
                    </m:sSub>
                    <m:r>
                      <a:rPr lang="en-US" altLang="zh-CN" i="1">
                        <a:latin typeface="Cambria Math" panose="02040503050406030204" pitchFamily="18" charset="0"/>
                      </a:rPr>
                      <m:t> </m:t>
                    </m:r>
                  </m:oMath>
                </a14:m>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j</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，因为最多有一个资源分配给每个学生。</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p:sp>
            <p:nvSpPr>
              <p:cNvPr id="3" name="文本框 2">
                <a:extLst>
                  <a:ext uri="{FF2B5EF4-FFF2-40B4-BE49-F238E27FC236}">
                    <a16:creationId xmlns:a16="http://schemas.microsoft.com/office/drawing/2014/main" id="{3A370FFD-2C7B-4C33-9C1F-FED822685390}"/>
                  </a:ext>
                </a:extLst>
              </p:cNvPr>
              <p:cNvSpPr txBox="1">
                <a:spLocks noRot="1" noChangeAspect="1" noMove="1" noResize="1" noEditPoints="1" noAdjustHandles="1" noChangeArrowheads="1" noChangeShapeType="1" noTextEdit="1"/>
              </p:cNvSpPr>
              <p:nvPr/>
            </p:nvSpPr>
            <p:spPr>
              <a:xfrm>
                <a:off x="805343" y="2072081"/>
                <a:ext cx="10628851" cy="1798954"/>
              </a:xfrm>
              <a:prstGeom prst="rect">
                <a:avLst/>
              </a:prstGeom>
              <a:blipFill>
                <a:blip r:embed="rId2"/>
                <a:stretch>
                  <a:fillRect l="-459" t="-2034" r="-229" b="-3051"/>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92488AE0-C241-4D2F-BCC0-62CE49D217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3968" y="3871035"/>
            <a:ext cx="4588180" cy="2959583"/>
          </a:xfrm>
          <a:prstGeom prst="rect">
            <a:avLst/>
          </a:prstGeom>
        </p:spPr>
      </p:pic>
      <mc:AlternateContent xmlns:mc="http://schemas.openxmlformats.org/markup-compatibility/2006">
        <mc:Choice xmlns:a14="http://schemas.microsoft.com/office/drawing/2010/main" Requires="a14">
          <p:sp>
            <p:nvSpPr>
              <p:cNvPr id="7" name="对话气泡: 椭圆形 6">
                <a:extLst>
                  <a:ext uri="{FF2B5EF4-FFF2-40B4-BE49-F238E27FC236}">
                    <a16:creationId xmlns:a16="http://schemas.microsoft.com/office/drawing/2014/main" id="{B059A14B-2C59-40DA-961F-CE002637A0D4}"/>
                  </a:ext>
                </a:extLst>
              </p:cNvPr>
              <p:cNvSpPr/>
              <p:nvPr/>
            </p:nvSpPr>
            <p:spPr>
              <a:xfrm>
                <a:off x="7712977" y="3975591"/>
                <a:ext cx="2353811" cy="553674"/>
              </a:xfrm>
              <a:prstGeom prst="wedgeEllipseCallout">
                <a:avLst>
                  <a:gd name="adj1" fmla="val -80523"/>
                  <a:gd name="adj2" fmla="val 17045"/>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14:m>
                  <m:oMath xmlns:m="http://schemas.openxmlformats.org/officeDocument/2006/math">
                    <m:sSub>
                      <m:sSubPr>
                        <m:ctrlPr>
                          <a:rPr lang="en-US" altLang="zh-CN" sz="1100" i="1" smtClean="0">
                            <a:latin typeface="Cambria Math" panose="02040503050406030204" pitchFamily="18" charset="0"/>
                          </a:rPr>
                        </m:ctrlPr>
                      </m:sSubPr>
                      <m:e>
                        <m:r>
                          <a:rPr lang="en-US" altLang="zh-CN" sz="1100" b="0" i="1" smtClean="0">
                            <a:latin typeface="Cambria Math" panose="02040503050406030204" pitchFamily="18" charset="0"/>
                          </a:rPr>
                          <m:t>𝑓</m:t>
                        </m:r>
                      </m:e>
                      <m:sub>
                        <m:r>
                          <a:rPr lang="en-US" altLang="zh-CN" sz="1100" b="0" i="1" smtClean="0">
                            <a:latin typeface="Cambria Math" panose="02040503050406030204" pitchFamily="18" charset="0"/>
                          </a:rPr>
                          <m:t>𝑡</m:t>
                        </m:r>
                      </m:sub>
                    </m:sSub>
                    <m:r>
                      <a:rPr lang="en-US" altLang="zh-CN" sz="1100" b="0" i="1" smtClean="0">
                        <a:latin typeface="Cambria Math" panose="02040503050406030204" pitchFamily="18" charset="0"/>
                      </a:rPr>
                      <m:t>(</m:t>
                    </m:r>
                    <m:r>
                      <a:rPr lang="en-US" altLang="zh-CN" sz="1100" b="0" i="1" smtClean="0">
                        <a:latin typeface="Cambria Math" panose="02040503050406030204" pitchFamily="18" charset="0"/>
                      </a:rPr>
                      <m:t>𝑥</m:t>
                    </m:r>
                    <m:r>
                      <a:rPr lang="en-US" altLang="zh-CN" sz="1100" b="0" i="1" smtClean="0">
                        <a:latin typeface="Cambria Math" panose="02040503050406030204" pitchFamily="18" charset="0"/>
                      </a:rPr>
                      <m:t>)</m:t>
                    </m:r>
                  </m:oMath>
                </a14:m>
                <a:r>
                  <a:rPr lang="zh-CN" altLang="en-US" sz="1100" dirty="0">
                    <a:latin typeface="Times New Roman" panose="02020603050405020304" pitchFamily="18" charset="0"/>
                    <a:ea typeface="微软雅黑" panose="020B0503020204020204" pitchFamily="34" charset="-122"/>
                    <a:cs typeface="Times New Roman" panose="02020603050405020304" pitchFamily="18" charset="0"/>
                  </a:rPr>
                  <a:t>表示在第</a:t>
                </a:r>
                <a:r>
                  <a:rPr lang="en-US" altLang="zh-CN" sz="1100" i="1" dirty="0">
                    <a:latin typeface="Times New Roman" panose="02020603050405020304" pitchFamily="18" charset="0"/>
                    <a:ea typeface="微软雅黑" panose="020B0503020204020204" pitchFamily="34" charset="-122"/>
                    <a:cs typeface="Times New Roman" panose="02020603050405020304" pitchFamily="18" charset="0"/>
                  </a:rPr>
                  <a:t>t</a:t>
                </a:r>
                <a:r>
                  <a:rPr lang="zh-CN" altLang="en-US" sz="1100" dirty="0">
                    <a:latin typeface="Times New Roman" panose="02020603050405020304" pitchFamily="18" charset="0"/>
                    <a:ea typeface="微软雅黑" panose="020B0503020204020204" pitchFamily="34" charset="-122"/>
                    <a:cs typeface="Times New Roman" panose="02020603050405020304" pitchFamily="18" charset="0"/>
                  </a:rPr>
                  <a:t>个学生上分配</a:t>
                </a:r>
                <a:r>
                  <a:rPr lang="en-US" altLang="zh-CN" sz="1100" i="1" dirty="0">
                    <a:latin typeface="Times New Roman" panose="02020603050405020304" pitchFamily="18" charset="0"/>
                    <a:ea typeface="微软雅黑" panose="020B0503020204020204" pitchFamily="34" charset="-122"/>
                    <a:cs typeface="Times New Roman" panose="02020603050405020304" pitchFamily="18" charset="0"/>
                  </a:rPr>
                  <a:t>k</a:t>
                </a:r>
                <a:r>
                  <a:rPr lang="zh-CN" altLang="en-US" sz="1100" dirty="0">
                    <a:latin typeface="Times New Roman" panose="02020603050405020304" pitchFamily="18" charset="0"/>
                    <a:ea typeface="微软雅黑" panose="020B0503020204020204" pitchFamily="34" charset="-122"/>
                    <a:cs typeface="Times New Roman" panose="02020603050405020304" pitchFamily="18" charset="0"/>
                  </a:rPr>
                  <a:t>的审计资源时，教师的收益。</a:t>
                </a:r>
              </a:p>
            </p:txBody>
          </p:sp>
        </mc:Choice>
        <mc:Fallback>
          <p:sp>
            <p:nvSpPr>
              <p:cNvPr id="7" name="对话气泡: 椭圆形 6">
                <a:extLst>
                  <a:ext uri="{FF2B5EF4-FFF2-40B4-BE49-F238E27FC236}">
                    <a16:creationId xmlns:a16="http://schemas.microsoft.com/office/drawing/2014/main" id="{B059A14B-2C59-40DA-961F-CE002637A0D4}"/>
                  </a:ext>
                </a:extLst>
              </p:cNvPr>
              <p:cNvSpPr>
                <a:spLocks noRot="1" noChangeAspect="1" noMove="1" noResize="1" noEditPoints="1" noAdjustHandles="1" noChangeArrowheads="1" noChangeShapeType="1" noTextEdit="1"/>
              </p:cNvSpPr>
              <p:nvPr/>
            </p:nvSpPr>
            <p:spPr>
              <a:xfrm>
                <a:off x="7712977" y="3975591"/>
                <a:ext cx="2353811" cy="553674"/>
              </a:xfrm>
              <a:prstGeom prst="wedgeEllipseCallout">
                <a:avLst>
                  <a:gd name="adj1" fmla="val -80523"/>
                  <a:gd name="adj2" fmla="val 17045"/>
                </a:avLst>
              </a:prstGeom>
              <a:blipFill>
                <a:blip r:embed="rId4"/>
                <a:stretch>
                  <a:fillRect t="-2151" b="-10753"/>
                </a:stretch>
              </a:blipFill>
              <a:ln w="9525" cap="flat" cmpd="sng" algn="ctr">
                <a:solidFill>
                  <a:schemeClr val="accent1"/>
                </a:solidFill>
                <a:prstDash val="solid"/>
                <a:round/>
                <a:headEnd type="none" w="med" len="med"/>
                <a:tailEnd type="none" w="med" len="med"/>
              </a:ln>
            </p:spPr>
            <p:txBody>
              <a:bodyPr/>
              <a:lstStyle/>
              <a:p>
                <a:r>
                  <a:rPr lang="zh-CN" altLang="en-US">
                    <a:noFill/>
                  </a:rPr>
                  <a:t> </a:t>
                </a:r>
              </a:p>
            </p:txBody>
          </p:sp>
        </mc:Fallback>
      </mc:AlternateContent>
      <p:sp>
        <p:nvSpPr>
          <p:cNvPr id="9" name="对话气泡: 椭圆形 8">
            <a:extLst>
              <a:ext uri="{FF2B5EF4-FFF2-40B4-BE49-F238E27FC236}">
                <a16:creationId xmlns:a16="http://schemas.microsoft.com/office/drawing/2014/main" id="{2F15E547-5D87-4D7B-9F46-9F865C8AF5AC}"/>
              </a:ext>
            </a:extLst>
          </p:cNvPr>
          <p:cNvSpPr/>
          <p:nvPr/>
        </p:nvSpPr>
        <p:spPr>
          <a:xfrm>
            <a:off x="1407757" y="3816023"/>
            <a:ext cx="2353811" cy="553674"/>
          </a:xfrm>
          <a:prstGeom prst="wedgeEllipseCallout">
            <a:avLst>
              <a:gd name="adj1" fmla="val 95182"/>
              <a:gd name="adj2" fmla="val 39773"/>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altLang="zh-CN" sz="1100" i="1" dirty="0">
                <a:latin typeface="Times New Roman" panose="02020603050405020304" pitchFamily="18" charset="0"/>
                <a:ea typeface="微软雅黑" panose="020B0503020204020204" pitchFamily="34" charset="-122"/>
                <a:cs typeface="Times New Roman" panose="02020603050405020304" pitchFamily="18" charset="0"/>
              </a:rPr>
              <a:t>b</a:t>
            </a:r>
            <a:r>
              <a:rPr lang="zh-CN" altLang="en-US" sz="1100" dirty="0">
                <a:latin typeface="微软雅黑" panose="020B0503020204020204" pitchFamily="34" charset="-122"/>
                <a:ea typeface="微软雅黑" panose="020B0503020204020204" pitchFamily="34" charset="-122"/>
                <a:cs typeface="Times New Roman" panose="02020603050405020304" pitchFamily="18" charset="0"/>
              </a:rPr>
              <a:t>表示将</a:t>
            </a:r>
            <a:r>
              <a:rPr lang="en-US" altLang="zh-CN" sz="1100" i="1" dirty="0">
                <a:latin typeface="Times New Roman" panose="02020603050405020304" pitchFamily="18" charset="0"/>
                <a:ea typeface="微软雅黑" panose="020B0503020204020204" pitchFamily="34" charset="-122"/>
                <a:cs typeface="Times New Roman" panose="02020603050405020304" pitchFamily="18" charset="0"/>
              </a:rPr>
              <a:t>k</a:t>
            </a:r>
            <a:r>
              <a:rPr lang="zh-CN" altLang="en-US" sz="1100" dirty="0">
                <a:latin typeface="微软雅黑" panose="020B0503020204020204" pitchFamily="34" charset="-122"/>
                <a:ea typeface="微软雅黑" panose="020B0503020204020204" pitchFamily="34" charset="-122"/>
                <a:cs typeface="Times New Roman" panose="02020603050405020304" pitchFamily="18" charset="0"/>
              </a:rPr>
              <a:t>从连续值变为离散值的参数，以便于动态规划。</a:t>
            </a:r>
          </a:p>
        </p:txBody>
      </p:sp>
      <p:sp>
        <p:nvSpPr>
          <p:cNvPr id="11" name="对话气泡: 椭圆形 10">
            <a:extLst>
              <a:ext uri="{FF2B5EF4-FFF2-40B4-BE49-F238E27FC236}">
                <a16:creationId xmlns:a16="http://schemas.microsoft.com/office/drawing/2014/main" id="{AEAC1F00-EC7F-4EE6-8020-6B69F71D0F9D}"/>
              </a:ext>
            </a:extLst>
          </p:cNvPr>
          <p:cNvSpPr/>
          <p:nvPr/>
        </p:nvSpPr>
        <p:spPr>
          <a:xfrm>
            <a:off x="1828604" y="5393152"/>
            <a:ext cx="2353811" cy="553674"/>
          </a:xfrm>
          <a:prstGeom prst="wedgeEllipseCallout">
            <a:avLst>
              <a:gd name="adj1" fmla="val 135099"/>
              <a:gd name="adj2" fmla="val 29167"/>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zh-CN" altLang="en-US" sz="1100" dirty="0">
                <a:latin typeface="微软雅黑" panose="020B0503020204020204" pitchFamily="34" charset="-122"/>
                <a:ea typeface="微软雅黑" panose="020B0503020204020204" pitchFamily="34" charset="-122"/>
                <a:cs typeface="Times New Roman" panose="02020603050405020304" pitchFamily="18" charset="0"/>
              </a:rPr>
              <a:t>这里的</a:t>
            </a:r>
            <a:r>
              <a:rPr lang="en-US" altLang="zh-CN" sz="1100"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1100" dirty="0">
                <a:latin typeface="微软雅黑" panose="020B0503020204020204" pitchFamily="34" charset="-122"/>
                <a:ea typeface="微软雅黑" panose="020B0503020204020204" pitchFamily="34" charset="-122"/>
                <a:cs typeface="Times New Roman" panose="02020603050405020304" pitchFamily="18" charset="0"/>
              </a:rPr>
              <a:t>是因为在现实场景中，一个学生最多分配到</a:t>
            </a:r>
            <a:r>
              <a:rPr lang="en-US" altLang="zh-CN" sz="1100"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1100" dirty="0">
                <a:latin typeface="微软雅黑" panose="020B0503020204020204" pitchFamily="34" charset="-122"/>
                <a:ea typeface="微软雅黑" panose="020B0503020204020204" pitchFamily="34" charset="-122"/>
                <a:cs typeface="Times New Roman" panose="02020603050405020304" pitchFamily="18" charset="0"/>
              </a:rPr>
              <a:t>个审计资源。</a:t>
            </a:r>
          </a:p>
        </p:txBody>
      </p:sp>
    </p:spTree>
    <p:extLst>
      <p:ext uri="{BB962C8B-B14F-4D97-AF65-F5344CB8AC3E}">
        <p14:creationId xmlns:p14="http://schemas.microsoft.com/office/powerpoint/2010/main" val="1329768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3157BE-2F1C-402F-BE38-E72FD0E848DD}"/>
              </a:ext>
            </a:extLst>
          </p:cNvPr>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互评的概率图模型调研</a:t>
            </a:r>
          </a:p>
        </p:txBody>
      </p:sp>
      <p:sp>
        <p:nvSpPr>
          <p:cNvPr id="3" name="文本框 2">
            <a:extLst>
              <a:ext uri="{FF2B5EF4-FFF2-40B4-BE49-F238E27FC236}">
                <a16:creationId xmlns:a16="http://schemas.microsoft.com/office/drawing/2014/main" id="{805CEA56-C94B-4993-835F-5DC27B00EDBA}"/>
              </a:ext>
            </a:extLst>
          </p:cNvPr>
          <p:cNvSpPr txBox="1"/>
          <p:nvPr/>
        </p:nvSpPr>
        <p:spPr>
          <a:xfrm>
            <a:off x="838200" y="1593908"/>
            <a:ext cx="10973499" cy="3693319"/>
          </a:xfrm>
          <a:prstGeom prst="rect">
            <a:avLst/>
          </a:prstGeom>
          <a:noFill/>
        </p:spPr>
        <p:txBody>
          <a:bodyPr wrap="square" rtlCol="0">
            <a:spAutoFit/>
          </a:bodyPr>
          <a:lstStyle/>
          <a:p>
            <a:pPr marL="342900" indent="-342900">
              <a:buAutoNum type="arabicPeriod"/>
            </a:pPr>
            <a:r>
              <a:rPr lang="en-US" altLang="zh-CN" dirty="0">
                <a:latin typeface="Times New Roman" panose="02020603050405020304" pitchFamily="18" charset="0"/>
                <a:cs typeface="Times New Roman" panose="02020603050405020304" pitchFamily="18" charset="0"/>
              </a:rPr>
              <a:t>Improving Peer Assessment Accuracy by Incorporating Relative Peer Grades-EDM-2019</a:t>
            </a:r>
          </a:p>
          <a:p>
            <a:pPr marL="342900" indent="-342900">
              <a:buAutoNum type="arabicPeriod"/>
            </a:pPr>
            <a:endParaRPr lang="en-US" altLang="zh-CN" dirty="0">
              <a:latin typeface="Times New Roman" panose="02020603050405020304" pitchFamily="18" charset="0"/>
              <a:cs typeface="Times New Roman" panose="02020603050405020304" pitchFamily="18" charset="0"/>
            </a:endParaRPr>
          </a:p>
          <a:p>
            <a:pPr marL="342900" indent="-342900">
              <a:buAutoNum type="arabicPeriod"/>
            </a:pPr>
            <a:endParaRPr lang="en-US" altLang="zh-CN" dirty="0">
              <a:latin typeface="Times New Roman" panose="02020603050405020304" pitchFamily="18" charset="0"/>
              <a:cs typeface="Times New Roman" panose="02020603050405020304" pitchFamily="18" charset="0"/>
            </a:endParaRPr>
          </a:p>
          <a:p>
            <a:pPr marL="342900" indent="-342900">
              <a:buAutoNum type="arabicPeriod"/>
            </a:pPr>
            <a:endParaRPr lang="en-US" altLang="zh-CN" dirty="0">
              <a:latin typeface="Times New Roman" panose="02020603050405020304" pitchFamily="18" charset="0"/>
              <a:cs typeface="Times New Roman" panose="02020603050405020304" pitchFamily="18" charset="0"/>
            </a:endParaRPr>
          </a:p>
          <a:p>
            <a:pPr marL="342900" indent="-342900">
              <a:buAutoNum type="arabicPeriod"/>
            </a:pPr>
            <a:endParaRPr lang="en-US" altLang="zh-CN" dirty="0">
              <a:latin typeface="Times New Roman" panose="02020603050405020304" pitchFamily="18" charset="0"/>
              <a:cs typeface="Times New Roman" panose="02020603050405020304" pitchFamily="18" charset="0"/>
            </a:endParaRPr>
          </a:p>
          <a:p>
            <a:pPr marL="342900" indent="-342900">
              <a:buAutoNum type="arabicPeriod"/>
            </a:pPr>
            <a:endParaRPr lang="en-US" altLang="zh-CN" dirty="0">
              <a:latin typeface="Times New Roman" panose="02020603050405020304" pitchFamily="18" charset="0"/>
              <a:cs typeface="Times New Roman" panose="02020603050405020304" pitchFamily="18" charset="0"/>
            </a:endParaRPr>
          </a:p>
          <a:p>
            <a:pPr marL="342900" indent="-342900">
              <a:buAutoNum type="arabicPeriod"/>
            </a:pPr>
            <a:r>
              <a:rPr lang="en-US" altLang="zh-CN" dirty="0">
                <a:latin typeface="Times New Roman" panose="02020603050405020304" pitchFamily="18" charset="0"/>
                <a:cs typeface="Times New Roman" panose="02020603050405020304" pitchFamily="18" charset="0"/>
              </a:rPr>
              <a:t>Leveraging Social Connections to Improve Peer Assessment in MOOCs-WWW-2017</a:t>
            </a:r>
          </a:p>
          <a:p>
            <a:pPr marL="342900" indent="-342900">
              <a:buAutoNum type="arabicPeriod"/>
            </a:pPr>
            <a:endParaRPr lang="en-US" altLang="zh-CN" dirty="0">
              <a:latin typeface="Times New Roman" panose="02020603050405020304" pitchFamily="18" charset="0"/>
              <a:cs typeface="Times New Roman" panose="02020603050405020304" pitchFamily="18" charset="0"/>
            </a:endParaRPr>
          </a:p>
          <a:p>
            <a:pPr marL="342900" indent="-342900">
              <a:buAutoNum type="arabicPeriod"/>
            </a:pPr>
            <a:endParaRPr lang="en-US" altLang="zh-CN" dirty="0">
              <a:latin typeface="Times New Roman" panose="02020603050405020304" pitchFamily="18" charset="0"/>
              <a:cs typeface="Times New Roman" panose="02020603050405020304" pitchFamily="18" charset="0"/>
            </a:endParaRPr>
          </a:p>
          <a:p>
            <a:pPr marL="342900" indent="-342900">
              <a:buAutoNum type="arabicPeriod"/>
            </a:pPr>
            <a:endParaRPr lang="en-US" altLang="zh-CN" dirty="0">
              <a:latin typeface="Times New Roman" panose="02020603050405020304" pitchFamily="18" charset="0"/>
              <a:cs typeface="Times New Roman" panose="02020603050405020304" pitchFamily="18" charset="0"/>
            </a:endParaRPr>
          </a:p>
          <a:p>
            <a:pPr marL="342900" indent="-342900">
              <a:buAutoNum type="arabicPeriod"/>
            </a:pPr>
            <a:endParaRPr lang="en-US" altLang="zh-CN" dirty="0">
              <a:latin typeface="Times New Roman" panose="02020603050405020304" pitchFamily="18" charset="0"/>
              <a:cs typeface="Times New Roman" panose="02020603050405020304" pitchFamily="18" charset="0"/>
            </a:endParaRPr>
          </a:p>
          <a:p>
            <a:pPr marL="342900" indent="-342900">
              <a:buAutoNum type="arabicPeriod"/>
            </a:pPr>
            <a:endParaRPr lang="en-US" altLang="zh-CN" dirty="0">
              <a:latin typeface="Times New Roman" panose="02020603050405020304" pitchFamily="18" charset="0"/>
              <a:cs typeface="Times New Roman" panose="02020603050405020304" pitchFamily="18" charset="0"/>
            </a:endParaRPr>
          </a:p>
          <a:p>
            <a:pPr marL="342900" indent="-342900">
              <a:buAutoNum type="arabicPeriod"/>
            </a:pPr>
            <a:r>
              <a:rPr lang="en-US" altLang="zh-CN" dirty="0">
                <a:latin typeface="Times New Roman" panose="02020603050405020304" pitchFamily="18" charset="0"/>
                <a:cs typeface="Times New Roman" panose="02020603050405020304" pitchFamily="18" charset="0"/>
              </a:rPr>
              <a:t>Leveraging Cognitive Diagnosis to Improve Peer Assessment in MOOCs-IEEEAccess-2021</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981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3157BE-2F1C-402F-BE38-E72FD0E848DD}"/>
              </a:ext>
            </a:extLst>
          </p:cNvPr>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传统概率模型方法</a:t>
            </a:r>
          </a:p>
        </p:txBody>
      </p:sp>
      <p:pic>
        <p:nvPicPr>
          <p:cNvPr id="5" name="图片 4">
            <a:extLst>
              <a:ext uri="{FF2B5EF4-FFF2-40B4-BE49-F238E27FC236}">
                <a16:creationId xmlns:a16="http://schemas.microsoft.com/office/drawing/2014/main" id="{EFACFF14-89F4-406A-9C18-A40CACB3EC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3341" y="2617365"/>
            <a:ext cx="5231522" cy="2695027"/>
          </a:xfrm>
          <a:prstGeom prst="rect">
            <a:avLst/>
          </a:prstGeom>
        </p:spPr>
      </p:pic>
      <p:pic>
        <p:nvPicPr>
          <p:cNvPr id="7" name="图片 6">
            <a:extLst>
              <a:ext uri="{FF2B5EF4-FFF2-40B4-BE49-F238E27FC236}">
                <a16:creationId xmlns:a16="http://schemas.microsoft.com/office/drawing/2014/main" id="{5DF444ED-10B4-49A3-B4D8-06F4B2F686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7785" y="1911299"/>
            <a:ext cx="4743997" cy="1412131"/>
          </a:xfrm>
          <a:prstGeom prst="rect">
            <a:avLst/>
          </a:prstGeom>
        </p:spPr>
      </p:pic>
      <p:pic>
        <p:nvPicPr>
          <p:cNvPr id="9" name="图片 8">
            <a:extLst>
              <a:ext uri="{FF2B5EF4-FFF2-40B4-BE49-F238E27FC236}">
                <a16:creationId xmlns:a16="http://schemas.microsoft.com/office/drawing/2014/main" id="{06219C83-62AD-41E6-9866-5C40A1BE70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6710" y="4354006"/>
            <a:ext cx="3964813" cy="1718635"/>
          </a:xfrm>
          <a:prstGeom prst="rect">
            <a:avLst/>
          </a:prstGeom>
        </p:spPr>
      </p:pic>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2359E9D4-4C0E-4ED5-8494-D4824BAA773F}"/>
                  </a:ext>
                </a:extLst>
              </p:cNvPr>
              <p:cNvSpPr txBox="1"/>
              <p:nvPr/>
            </p:nvSpPr>
            <p:spPr>
              <a:xfrm>
                <a:off x="1426128" y="3429000"/>
                <a:ext cx="364539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nor/>
                            </m:rPr>
                            <a:rPr lang="en-US" altLang="zh-CN" dirty="0"/>
                            <m:t>PG</m:t>
                          </m:r>
                        </m:e>
                        <m:sub>
                          <m:r>
                            <a:rPr lang="en-US" altLang="zh-CN" b="0" i="1" smtClean="0">
                              <a:latin typeface="Cambria Math" panose="02040503050406030204" pitchFamily="18" charset="0"/>
                            </a:rPr>
                            <m:t>1</m:t>
                          </m:r>
                        </m:sub>
                      </m:sSub>
                    </m:oMath>
                  </m:oMathPara>
                </a14:m>
                <a:endParaRPr lang="zh-CN" altLang="en-US" dirty="0"/>
              </a:p>
            </p:txBody>
          </p:sp>
        </mc:Choice>
        <mc:Fallback xmlns="">
          <p:sp>
            <p:nvSpPr>
              <p:cNvPr id="10" name="文本框 9">
                <a:extLst>
                  <a:ext uri="{FF2B5EF4-FFF2-40B4-BE49-F238E27FC236}">
                    <a16:creationId xmlns:a16="http://schemas.microsoft.com/office/drawing/2014/main" id="{2359E9D4-4C0E-4ED5-8494-D4824BAA773F}"/>
                  </a:ext>
                </a:extLst>
              </p:cNvPr>
              <p:cNvSpPr txBox="1">
                <a:spLocks noRot="1" noChangeAspect="1" noMove="1" noResize="1" noEditPoints="1" noAdjustHandles="1" noChangeArrowheads="1" noChangeShapeType="1" noTextEdit="1"/>
              </p:cNvSpPr>
              <p:nvPr/>
            </p:nvSpPr>
            <p:spPr>
              <a:xfrm>
                <a:off x="1426128" y="3429000"/>
                <a:ext cx="3645395" cy="369332"/>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4D31CE6E-D2BC-4CFC-9734-F9A27C555049}"/>
                  </a:ext>
                </a:extLst>
              </p:cNvPr>
              <p:cNvSpPr/>
              <p:nvPr/>
            </p:nvSpPr>
            <p:spPr>
              <a:xfrm>
                <a:off x="2933161" y="5970756"/>
                <a:ext cx="6313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nor/>
                            </m:rPr>
                            <a:rPr lang="en-US" altLang="zh-CN" dirty="0"/>
                            <m:t>PG</m:t>
                          </m:r>
                        </m:e>
                        <m:sub>
                          <m:r>
                            <a:rPr lang="en-US" altLang="zh-CN" b="0" i="1" smtClean="0">
                              <a:latin typeface="Cambria Math" panose="02040503050406030204" pitchFamily="18" charset="0"/>
                            </a:rPr>
                            <m:t>3</m:t>
                          </m:r>
                        </m:sub>
                      </m:sSub>
                    </m:oMath>
                  </m:oMathPara>
                </a14:m>
                <a:endParaRPr lang="zh-CN" altLang="en-US" dirty="0"/>
              </a:p>
            </p:txBody>
          </p:sp>
        </mc:Choice>
        <mc:Fallback xmlns="">
          <p:sp>
            <p:nvSpPr>
              <p:cNvPr id="11" name="矩形 10">
                <a:extLst>
                  <a:ext uri="{FF2B5EF4-FFF2-40B4-BE49-F238E27FC236}">
                    <a16:creationId xmlns:a16="http://schemas.microsoft.com/office/drawing/2014/main" id="{4D31CE6E-D2BC-4CFC-9734-F9A27C555049}"/>
                  </a:ext>
                </a:extLst>
              </p:cNvPr>
              <p:cNvSpPr>
                <a:spLocks noRot="1" noChangeAspect="1" noMove="1" noResize="1" noEditPoints="1" noAdjustHandles="1" noChangeArrowheads="1" noChangeShapeType="1" noTextEdit="1"/>
              </p:cNvSpPr>
              <p:nvPr/>
            </p:nvSpPr>
            <p:spPr>
              <a:xfrm>
                <a:off x="2933161" y="5970756"/>
                <a:ext cx="631327" cy="369332"/>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D8DC48B5-5486-48B5-B6AC-E53F568F4C51}"/>
                  </a:ext>
                </a:extLst>
              </p:cNvPr>
              <p:cNvSpPr/>
              <p:nvPr/>
            </p:nvSpPr>
            <p:spPr>
              <a:xfrm>
                <a:off x="8290628" y="5887975"/>
                <a:ext cx="125694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nor/>
                            </m:rPr>
                            <a:rPr lang="en-US" altLang="zh-CN" dirty="0"/>
                            <m:t>PG</m:t>
                          </m:r>
                        </m:e>
                        <m:sub>
                          <m:r>
                            <a:rPr lang="en-US" altLang="zh-CN" b="0" i="1" smtClean="0">
                              <a:latin typeface="Cambria Math" panose="02040503050406030204" pitchFamily="18" charset="0"/>
                            </a:rPr>
                            <m:t>4</m:t>
                          </m:r>
                        </m:sub>
                      </m:sSub>
                      <m:r>
                        <a:rPr lang="zh-CN" altLang="en-US" i="1" smtClean="0">
                          <a:latin typeface="Cambria Math" panose="02040503050406030204" pitchFamily="18" charset="0"/>
                        </a:rPr>
                        <m:t>和</m:t>
                      </m:r>
                      <m:sSub>
                        <m:sSubPr>
                          <m:ctrlPr>
                            <a:rPr lang="en-US" altLang="zh-CN" i="1" smtClean="0">
                              <a:latin typeface="Cambria Math" panose="02040503050406030204" pitchFamily="18" charset="0"/>
                            </a:rPr>
                          </m:ctrlPr>
                        </m:sSubPr>
                        <m:e>
                          <m:r>
                            <m:rPr>
                              <m:nor/>
                            </m:rPr>
                            <a:rPr lang="en-US" altLang="zh-CN" dirty="0"/>
                            <m:t>PG</m:t>
                          </m:r>
                        </m:e>
                        <m:sub>
                          <m:r>
                            <a:rPr lang="en-US" altLang="zh-CN" b="0" i="1" dirty="0" smtClean="0">
                              <a:latin typeface="Cambria Math" panose="02040503050406030204" pitchFamily="18" charset="0"/>
                            </a:rPr>
                            <m:t>5</m:t>
                          </m:r>
                        </m:sub>
                      </m:sSub>
                    </m:oMath>
                  </m:oMathPara>
                </a14:m>
                <a:endParaRPr lang="zh-CN" altLang="en-US" dirty="0"/>
              </a:p>
            </p:txBody>
          </p:sp>
        </mc:Choice>
        <mc:Fallback xmlns="">
          <p:sp>
            <p:nvSpPr>
              <p:cNvPr id="12" name="矩形 11">
                <a:extLst>
                  <a:ext uri="{FF2B5EF4-FFF2-40B4-BE49-F238E27FC236}">
                    <a16:creationId xmlns:a16="http://schemas.microsoft.com/office/drawing/2014/main" id="{D8DC48B5-5486-48B5-B6AC-E53F568F4C51}"/>
                  </a:ext>
                </a:extLst>
              </p:cNvPr>
              <p:cNvSpPr>
                <a:spLocks noRot="1" noChangeAspect="1" noMove="1" noResize="1" noEditPoints="1" noAdjustHandles="1" noChangeArrowheads="1" noChangeShapeType="1" noTextEdit="1"/>
              </p:cNvSpPr>
              <p:nvPr/>
            </p:nvSpPr>
            <p:spPr>
              <a:xfrm>
                <a:off x="8290628" y="5887975"/>
                <a:ext cx="1256947" cy="369332"/>
              </a:xfrm>
              <a:prstGeom prst="rect">
                <a:avLst/>
              </a:prstGeom>
              <a:blipFill>
                <a:blip r:embed="rId7"/>
                <a:stretch>
                  <a:fillRect b="-83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3703460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4760</TotalTime>
  <Words>1424</Words>
  <Application>Microsoft Office PowerPoint</Application>
  <PresentationFormat>宽屏</PresentationFormat>
  <Paragraphs>164</Paragraphs>
  <Slides>14</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14</vt:i4>
      </vt:variant>
    </vt:vector>
  </HeadingPairs>
  <TitlesOfParts>
    <vt:vector size="21" baseType="lpstr">
      <vt:lpstr>等线</vt:lpstr>
      <vt:lpstr>等线 Light</vt:lpstr>
      <vt:lpstr>微软雅黑</vt:lpstr>
      <vt:lpstr>Arial</vt:lpstr>
      <vt:lpstr>Cambria Math</vt:lpstr>
      <vt:lpstr>Times New Roman</vt:lpstr>
      <vt:lpstr>Office 主题​​</vt:lpstr>
      <vt:lpstr>每周汇报</vt:lpstr>
      <vt:lpstr>博弈论在同伴互评中的应用</vt:lpstr>
      <vt:lpstr>背景介绍</vt:lpstr>
      <vt:lpstr>贡献</vt:lpstr>
      <vt:lpstr>数学模型</vt:lpstr>
      <vt:lpstr>数学模型</vt:lpstr>
      <vt:lpstr>求解方法——动态规划</vt:lpstr>
      <vt:lpstr>互评的概率图模型调研</vt:lpstr>
      <vt:lpstr>传统概率模型方法</vt:lpstr>
      <vt:lpstr>相对分数</vt:lpstr>
      <vt:lpstr>社交关系</vt:lpstr>
      <vt:lpstr>认知诊断</vt:lpstr>
      <vt:lpstr>总结研究内容</vt:lpstr>
      <vt:lpstr>提出的新的思路</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每周汇报</dc:title>
  <dc:creator>lenovo</dc:creator>
  <cp:lastModifiedBy>lenovo</cp:lastModifiedBy>
  <cp:revision>121</cp:revision>
  <dcterms:created xsi:type="dcterms:W3CDTF">2021-06-17T09:27:24Z</dcterms:created>
  <dcterms:modified xsi:type="dcterms:W3CDTF">2021-07-14T01:38:26Z</dcterms:modified>
</cp:coreProperties>
</file>