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60" r:id="rId8"/>
    <p:sldId id="265" r:id="rId9"/>
    <p:sldId id="266" r:id="rId10"/>
    <p:sldId id="268" r:id="rId11"/>
    <p:sldId id="270" r:id="rId12"/>
    <p:sldId id="271" r:id="rId13"/>
    <p:sldId id="272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97599-DA86-44F8-A153-EE149165C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19AA85-56D2-4D93-98D4-639916FA7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8BC8B-D9D0-4D92-910F-3D72D206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F7834-B56F-48E3-917D-5E2DC1A8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F4936-5E25-48EB-91ED-E5B4E4C2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1C8A9-9B75-4A80-A71A-0B698A6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31A48A-ECEF-40CD-8D39-A6D8A0A2D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BD14D-EBB6-4FA4-917E-C6DD37F3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5F633-D3E9-4020-91AE-13BF1DBB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FF59A-1BE4-4D01-B4F4-52A76FEF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6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170CD1-A541-48A1-A233-69A399BD4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60EA1D-C1E1-4208-B1A6-C9DD8F7C7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52973-D4FA-4044-BE7E-66EDB239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E807-4C38-48E5-BDBC-3A0E2AD4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E42A4-6DF0-49CD-B2E4-071E1567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2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BF951-7BBD-4260-B9E8-6FD3B243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747A5-2FA4-4DE2-AA78-A03F3740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96FFB-419E-477A-94B0-EAAE1BC5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79E30-5786-44B3-9690-5BBB8E36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4262A-7960-4CE3-9B37-79C5A2AA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C0657-79FB-4C95-A5C6-AECAC48E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649CA-5C60-4407-9E97-48A15521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BD859-766C-4CCB-906C-C8D89D0F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881CA-D88A-4852-9ECB-81EE391D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1ADB3-111D-4C65-BA8A-C1F93CBF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1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D29CF-CF2F-4095-92A1-AED95360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30C87-2954-4650-9CD5-BD103F94B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FF5AA-FA7D-4C5C-97FC-71107D18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3DC44-4960-4A68-9EA2-543701B3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5E5ABD-8E14-450D-8B60-706D5E63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B1172-40F0-4821-9430-F6F1877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4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30B9D-8F93-46C8-895F-A7E38BB8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AFA7D-06EE-476F-B28D-20696C14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EA66E-3EDC-43E1-91EB-4CE236204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A1D556-2E53-4907-A0D4-0FC7A92CE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7FB9B3-1C50-4E41-86BA-CD8E9A12E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E4D1DD-99ED-4E53-8213-7AA0893A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74BA22-E979-4128-B5EF-08616B4A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261036-810F-48AF-9E07-6D4AE468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C2BD5-065E-442E-9ED7-80C4596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AB8EF-B3C6-4866-893B-0BF777AB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F103D4-7137-421C-931B-4DC5A5BB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6F436-AD69-4300-A4FE-B0D027EB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AF22-E319-4C53-9CF7-201B5ACD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D3C05B-13AE-4C38-B16D-D078C86B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08F3A-1E0D-4429-8535-1103518F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3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21FD1-025F-4D5C-AE06-CB688CBF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7A1A7-F149-4F9A-9E0A-1F91C440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78D46A-6C10-4D10-821A-B2B8C1342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28C14-2CA7-48DA-A52B-D5231D6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E615E-A92B-48E1-B50C-AAC09857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44DAC-F677-4B67-920D-20C9213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9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6D719-ACD8-482F-A47E-510545FF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5EA5CA-B45B-473A-8843-1A852B805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E6DF8-3AD4-4269-86B0-5F8E9271F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8EEC6-30E4-461B-9857-437B2E1D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682CA-CE40-496E-9671-6BB0BA03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CD667-C44A-475D-A59E-04E2894B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4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99EF9B-8609-46D8-92AF-E28D786E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77ECA-DA3D-4F5F-AEA3-32BA349B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FC309-0F7C-41D2-B981-46AC96997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93B7-98D2-4E7A-AA0F-FD7C44A279B7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4FD8D-9DD5-4E34-A0C3-676E56530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32203-5910-4064-ACAF-1312F9056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600CF-A832-4046-9451-25871296D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51A9D8-CAD4-45DB-962F-8C7FA9265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杨攀原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8618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新的互评机制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学生分成若干个小组，每个小组中的同学负责对整个小组的同学进行评分，这样的情况下评价者就应该考虑被评者的决策了。由于评价者的决策还要影响到自身的利益，所以我们将评价者自身的分数也放入评分列表中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以下是评分的流程：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将所有评分者分成若干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人小组。每个小组中的成员都要对小组内所有人的作业（包括自己的）进行序数比较，每个人的最终得分与他的平均名次有关，我们制定了以下两条规则：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随意评分者会受到惩罚；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最后一名将会受到惩罚，如果多个人的评分位列最后一名，则方差最大的同学受到惩罚；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经过分析可得，最终的平均排名有极大可能是真实的排名。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48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新的互评机制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以下是行为矩阵：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首先我们观察到对于优的学生来说可选的顺序只会是：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差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差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因为规则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，最优的学生大概率选择优中差。于是通过行为矩阵来进行判断另外两者的行为：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11DE884-A655-45FD-9D79-4533B75C8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53610"/>
              </p:ext>
            </p:extLst>
          </p:nvPr>
        </p:nvGraphicFramePr>
        <p:xfrm>
          <a:off x="1377659" y="3939933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449445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72502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7474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</a:t>
                      </a:r>
                      <a:r>
                        <a:rPr lang="en-US" altLang="zh-CN" dirty="0"/>
                        <a:t>&gt;</a:t>
                      </a:r>
                      <a:r>
                        <a:rPr lang="zh-CN" altLang="en-US" dirty="0"/>
                        <a:t>差</a:t>
                      </a:r>
                      <a:r>
                        <a:rPr lang="en-US" altLang="zh-CN" dirty="0"/>
                        <a:t>&gt;</a:t>
                      </a:r>
                      <a:r>
                        <a:rPr lang="zh-CN" altLang="en-US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差</a:t>
                      </a:r>
                      <a:r>
                        <a:rPr lang="en-US" altLang="zh-CN" dirty="0"/>
                        <a:t>&gt;</a:t>
                      </a:r>
                      <a:r>
                        <a:rPr lang="zh-CN" altLang="en-US" dirty="0"/>
                        <a:t>优</a:t>
                      </a:r>
                      <a:r>
                        <a:rPr lang="en-US" altLang="zh-CN" dirty="0"/>
                        <a:t>&gt;</a:t>
                      </a:r>
                      <a:r>
                        <a:rPr lang="zh-CN" altLang="en-US" dirty="0"/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9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中</a:t>
                      </a:r>
                      <a:r>
                        <a:rPr lang="en-US" altLang="zh-CN" dirty="0"/>
                        <a:t>&gt;</a:t>
                      </a:r>
                      <a:r>
                        <a:rPr lang="zh-CN" altLang="en-US" dirty="0"/>
                        <a:t>优</a:t>
                      </a:r>
                      <a:r>
                        <a:rPr lang="en-US" altLang="zh-CN" dirty="0"/>
                        <a:t>&gt;</a:t>
                      </a:r>
                      <a:r>
                        <a:rPr lang="zh-CN" altLang="en-US" dirty="0"/>
                        <a:t>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(2,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2.67)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(2, 2.33)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24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优</a:t>
                      </a:r>
                      <a:r>
                        <a:rPr lang="en-US" altLang="zh-CN" dirty="0"/>
                        <a:t>&gt;</a:t>
                      </a:r>
                      <a:r>
                        <a:rPr lang="zh-CN" altLang="en-US" dirty="0"/>
                        <a:t>中</a:t>
                      </a:r>
                      <a:r>
                        <a:rPr lang="en-US" altLang="zh-CN" dirty="0"/>
                        <a:t>&gt;</a:t>
                      </a:r>
                      <a:r>
                        <a:rPr lang="zh-CN" altLang="en-US" dirty="0"/>
                        <a:t>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(2.33,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2.67)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(2.33,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2.33)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59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47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新的互评机制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学生分成若干个小组，每个小组中的同学负责对整个小组的同学进行评分，这样的情况下评价者就应该考虑被评者的决策了。由于评价者的决策还要影响到自身的利益，所以我们将评价者自身的分数也放入评分列表中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以下是评分的流程：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将所有评分者分成若干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人小组。每个小组中的成员都要对小组内所有人的作业（包括自己的）进行序数比较，每个人的最终得分与他的平均名次有关，我们制定了以下两条规则：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随意评分者会受到惩罚；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第一名同学受到奖励，最后一名将会受到惩罚，如果多个人的评分并列，则方差最大的同学受到影响；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经过分析可得，最终的平均排名有极大可能是真实的排名。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1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新的互评机制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假设现在有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个同学，分数高低分别为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S1, S2, S3, S4</a:t>
            </a: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对于第一名来说，需要通过策略影响的是第二名，对于第二名来说，需要通过策略影响的是第一名，他们会因为规则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不会干扰第三第四名的评分。第三第四同理。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根据分析，最终的平均排名有极大可能是真实的排名。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84BCE0-5805-4DE2-A9DF-3CC62EF7B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29279"/>
              </p:ext>
            </p:extLst>
          </p:nvPr>
        </p:nvGraphicFramePr>
        <p:xfrm>
          <a:off x="1444771" y="386635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144553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99969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48059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26484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2&gt;1&gt;3&gt;4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2&gt;3&gt;1&gt;4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2&gt;3&gt;4&gt;1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1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1&gt;2&gt;3&gt;4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2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1&gt;3&gt;2&gt;4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3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1&gt;3&gt;4&gt;2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73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65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系统面临的问题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设置公告和课堂评分标准，可以直接查看。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将过去的知识点拆分，将课件、视频、作业设置为线上内容，将签到、考试设置为线下内容，以此分离。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讨论区功能之后可以实现。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关于提交时出现的记录丢失问题。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780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纳什均衡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纳什均衡定义：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所有参与者给定自己对他人的信念选择对自己最优的纯策略。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所有参与者的信念是正确的。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所有参与者都不会改变自己的策略。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6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混合策略的纳什均衡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CF99CC4-BA1B-4844-81C8-11409C3B1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068580"/>
              </p:ext>
            </p:extLst>
          </p:nvPr>
        </p:nvGraphicFramePr>
        <p:xfrm>
          <a:off x="838200" y="445976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45699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6555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595669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837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老板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监督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放任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826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员工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干活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866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偷懒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-2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-4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95233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67DC65A-E6A9-466E-98AB-C690C1741486}"/>
              </a:ext>
            </a:extLst>
          </p:cNvPr>
          <p:cNvSpPr txBox="1"/>
          <p:nvPr/>
        </p:nvSpPr>
        <p:spPr>
          <a:xfrm>
            <a:off x="838200" y="2072081"/>
            <a:ext cx="98570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这个博弈当中，双方都没有纯策略纳什均衡：对于老板来说，如果员工乖乖干活，放任收益大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所以最好选择放任。如果员工偷懒，监督收益大，最好选择监督；对于员工来说，如果老板监督，最好选择干活，如果老板放任，最好偷懒。 老板一放任，员工就偷懒，员工偷懒，老板就要监督，老板监督，员工又去干活了，所以双方没有固定策略的纳什均衡点。</a:t>
            </a:r>
          </a:p>
        </p:txBody>
      </p:sp>
    </p:spTree>
    <p:extLst>
      <p:ext uri="{BB962C8B-B14F-4D97-AF65-F5344CB8AC3E}">
        <p14:creationId xmlns:p14="http://schemas.microsoft.com/office/powerpoint/2010/main" val="234618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混合策略的纳什均衡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CF99CC4-BA1B-4844-81C8-11409C3B10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45976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45699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6555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595669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837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老板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监督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放任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826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员工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干活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866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偷懒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-2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-4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95233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67DC65A-E6A9-466E-98AB-C690C1741486}"/>
              </a:ext>
            </a:extLst>
          </p:cNvPr>
          <p:cNvSpPr txBox="1"/>
          <p:nvPr/>
        </p:nvSpPr>
        <p:spPr>
          <a:xfrm>
            <a:off x="838200" y="1797955"/>
            <a:ext cx="98570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那么现在试一下从混合策略中找到纳什均衡：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假设老板以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的概率监督，员工以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的概率干活。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当老板以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概率监督时，员工干活收益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1*P + 0*(1-P),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员工偷懒收益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-2*P + 4*(1-P)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。在纳什均衡中，员工干活偷懒收益相等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1*P + 0*(1-P) = -2*P + 4*(1-P)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解得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= 4/7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当员工以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概率干活时，老板监督收益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1*Q + -1*(1-Q)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，老板放任收益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2*Q + -4*(1-Q)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。在纳什均衡中，老板监督放任收益相等，则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1*Q + -1*(1-Q)=2*Q + -4*(1-Q)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，解得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Q=3/4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87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混合策略的纳什均衡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CF99CC4-BA1B-4844-81C8-11409C3B10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45976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45699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6555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595669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837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老板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监督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放任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826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员工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干活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866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偷懒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-2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-4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95233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67DC65A-E6A9-466E-98AB-C690C1741486}"/>
              </a:ext>
            </a:extLst>
          </p:cNvPr>
          <p:cNvSpPr txBox="1"/>
          <p:nvPr/>
        </p:nvSpPr>
        <p:spPr>
          <a:xfrm>
            <a:off x="838200" y="1442906"/>
            <a:ext cx="9857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最终，在这个模型中，如果老板以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4/7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概率监督，员工以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3/4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的概率认真干活，那么双方都针对对方采取了最佳应对策略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(best response)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，并且没有改变的意愿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(no deviation incentive)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，这就是一个纳什均衡。</a:t>
            </a:r>
          </a:p>
        </p:txBody>
      </p:sp>
    </p:spTree>
    <p:extLst>
      <p:ext uri="{BB962C8B-B14F-4D97-AF65-F5344CB8AC3E}">
        <p14:creationId xmlns:p14="http://schemas.microsoft.com/office/powerpoint/2010/main" val="306732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博弈论之囚徒困境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Learning in Online Study Groups:  An Evolutionary Game Theory Perspective 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Information Technology Education: Research – 2012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Prisoner’s Dilemma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任务：每个人完成一篇软件工程设计报告。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为从对方共享信息中获得的收益。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为我方共享信息需要付出的成本。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b&gt;b-c&gt;0&gt;-c</a:t>
            </a: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zh-CN" altLang="en-US" sz="2000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6BACB78-5FD5-4661-9DCA-30221F61A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475935"/>
              </p:ext>
            </p:extLst>
          </p:nvPr>
        </p:nvGraphicFramePr>
        <p:xfrm>
          <a:off x="1302158" y="4857769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252805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09547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85081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不合作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96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合作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b-c, b-c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-c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8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不合作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3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82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博弈论之囚徒困境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Snowdrift: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任务：两个人合作完成一份作业。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如果两个人合作，他们的成本将会被均分。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b&gt;b-c/2&gt;b-c&gt;0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6BACB78-5FD5-4661-9DCA-30221F61A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81892"/>
              </p:ext>
            </p:extLst>
          </p:nvPr>
        </p:nvGraphicFramePr>
        <p:xfrm>
          <a:off x="1117600" y="397459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252805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09547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85081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不合作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96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合作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b-c/2, b-c/2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b-c, 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8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不合作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b, b-c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3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2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传统互评机制中的囚徒困境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8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在传统的互评场景中，每个评分者有两种选择，认真评分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和粗略评分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。认真评分者会付出一定的成本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进行互评。而互评的结果并不对评分者本身的成绩有任何的增益。当然，如果打太低的分数，被评价者就有可能会不服，上诉教师要求重新打分，如果教师的打分与评分者的分数相差过大，那么评分者就可能受到处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P.P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与评分者的评价分数有关，评价分数越高，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就越可能为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因此，对于评分者来说，最好的策略是粗略地打较高的分数。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假设现在有两个人互相评分，可以将他们两个人的评分行为设计一个博弈矩阵。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表示评分者的真实分数获得的收益，认真评分付出的成本，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是由对方评价者的粗略评分行为获得的收益。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我们可以看出，这是一个囚徒困境。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5F85C0F-5756-4969-9B63-026E6E5C4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65092"/>
              </p:ext>
            </p:extLst>
          </p:nvPr>
        </p:nvGraphicFramePr>
        <p:xfrm>
          <a:off x="1746774" y="386635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827702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49895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70643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(P1, P2)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认真评分</a:t>
                      </a:r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粗略评分</a:t>
                      </a: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(H-C, H-C)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(H-C+E, H)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7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(H, H-C+E)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(H+E, H+E)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3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79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传统互评机制中的囚徒困境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尽管上一页中的矩阵表明，因为囚徒困境，每个人都会认真的评分，但是这是有前提的。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在传统的互评行为中，却很少出现两者相互评分的情况。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事实上，一个评分者会同时对多个作业进行评分，这些作业都是随机分配的，评分者打分的同学不一定能为评分者打分，也就是说评分者在打分的时候并不需要考虑对方的对策。这样就会导致一个后果 ，评分者可以随意评分，从而导致整体分数偏高。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例如得克萨斯州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A&amp;M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大学的一位教授让班上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27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名同学进行博弈，最终将他们引向囚徒困境：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CDA116C3-14E8-4154-9E16-2FAC03C70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43376"/>
              </p:ext>
            </p:extLst>
          </p:nvPr>
        </p:nvGraphicFramePr>
        <p:xfrm>
          <a:off x="1646107" y="3866357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50308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39759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90311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的学生总数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选择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的学生每人得钱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选择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的学生每人得钱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3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1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2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0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3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9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34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7802</TotalTime>
  <Words>1678</Words>
  <Application>Microsoft Office PowerPoint</Application>
  <PresentationFormat>宽屏</PresentationFormat>
  <Paragraphs>175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Times New Roman</vt:lpstr>
      <vt:lpstr>Office 主题​​</vt:lpstr>
      <vt:lpstr>每周汇报</vt:lpstr>
      <vt:lpstr>纳什均衡</vt:lpstr>
      <vt:lpstr>混合策略的纳什均衡</vt:lpstr>
      <vt:lpstr>混合策略的纳什均衡</vt:lpstr>
      <vt:lpstr>混合策略的纳什均衡</vt:lpstr>
      <vt:lpstr>博弈论之囚徒困境</vt:lpstr>
      <vt:lpstr>博弈论之囚徒困境</vt:lpstr>
      <vt:lpstr>传统互评机制中的囚徒困境</vt:lpstr>
      <vt:lpstr>传统互评机制中的囚徒困境</vt:lpstr>
      <vt:lpstr>新的互评机制——分组策略</vt:lpstr>
      <vt:lpstr>新的互评机制——分组策略</vt:lpstr>
      <vt:lpstr>新的互评机制——分组策略</vt:lpstr>
      <vt:lpstr>新的互评机制——分组策略</vt:lpstr>
      <vt:lpstr>系统面临的问题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每周汇报</dc:title>
  <dc:creator>lenovo</dc:creator>
  <cp:lastModifiedBy>lenovo</cp:lastModifiedBy>
  <cp:revision>152</cp:revision>
  <dcterms:created xsi:type="dcterms:W3CDTF">2021-06-17T09:27:24Z</dcterms:created>
  <dcterms:modified xsi:type="dcterms:W3CDTF">2021-07-26T03:34:24Z</dcterms:modified>
</cp:coreProperties>
</file>