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4" r:id="rId4"/>
    <p:sldId id="258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74" r:id="rId13"/>
    <p:sldId id="260" r:id="rId14"/>
    <p:sldId id="286" r:id="rId15"/>
    <p:sldId id="282" r:id="rId16"/>
    <p:sldId id="283" r:id="rId17"/>
    <p:sldId id="285" r:id="rId18"/>
    <p:sldId id="284" r:id="rId19"/>
    <p:sldId id="25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97599-DA86-44F8-A153-EE149165C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19AA85-56D2-4D93-98D4-639916FA7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8BC8B-D9D0-4D92-910F-3D72D206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F7834-B56F-48E3-917D-5E2DC1A8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F4936-5E25-48EB-91ED-E5B4E4C2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1C8A9-9B75-4A80-A71A-0B698A69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31A48A-ECEF-40CD-8D39-A6D8A0A2D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BD14D-EBB6-4FA4-917E-C6DD37F3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5F633-D3E9-4020-91AE-13BF1DBB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FF59A-1BE4-4D01-B4F4-52A76FEF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36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170CD1-A541-48A1-A233-69A399BD4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60EA1D-C1E1-4208-B1A6-C9DD8F7C7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52973-D4FA-4044-BE7E-66EDB239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DE807-4C38-48E5-BDBC-3A0E2AD4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E42A4-6DF0-49CD-B2E4-071E1567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32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BF951-7BBD-4260-B9E8-6FD3B243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747A5-2FA4-4DE2-AA78-A03F3740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96FFB-419E-477A-94B0-EAAE1BC5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79E30-5786-44B3-9690-5BBB8E36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4262A-7960-4CE3-9B37-79C5A2AA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4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C0657-79FB-4C95-A5C6-AECAC48E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1649CA-5C60-4407-9E97-48A15521A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BD859-766C-4CCB-906C-C8D89D0F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881CA-D88A-4852-9ECB-81EE391D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1ADB3-111D-4C65-BA8A-C1F93CBF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1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D29CF-CF2F-4095-92A1-AED95360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30C87-2954-4650-9CD5-BD103F94B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7FF5AA-FA7D-4C5C-97FC-71107D18B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3DC44-4960-4A68-9EA2-543701B3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5E5ABD-8E14-450D-8B60-706D5E63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B1172-40F0-4821-9430-F6F1877C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4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30B9D-8F93-46C8-895F-A7E38BB8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6AFA7D-06EE-476F-B28D-20696C145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BEA66E-3EDC-43E1-91EB-4CE236204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A1D556-2E53-4907-A0D4-0FC7A92CE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7FB9B3-1C50-4E41-86BA-CD8E9A12E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E4D1DD-99ED-4E53-8213-7AA0893A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74BA22-E979-4128-B5EF-08616B4A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261036-810F-48AF-9E07-6D4AE468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6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C2BD5-065E-442E-9ED7-80C45964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FAB8EF-B3C6-4866-893B-0BF777AB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F103D4-7137-421C-931B-4DC5A5BB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D6F436-AD69-4300-A4FE-B0D027EB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3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02AF22-E319-4C53-9CF7-201B5ACD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D3C05B-13AE-4C38-B16D-D078C86B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A08F3A-1E0D-4429-8535-1103518F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63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21FD1-025F-4D5C-AE06-CB688CBF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7A1A7-F149-4F9A-9E0A-1F91C440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78D46A-6C10-4D10-821A-B2B8C1342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D28C14-2CA7-48DA-A52B-D5231D6C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E615E-A92B-48E1-B50C-AAC09857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C44DAC-F677-4B67-920D-20C9213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59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6D719-ACD8-482F-A47E-510545FF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5EA5CA-B45B-473A-8843-1A852B805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AE6DF8-3AD4-4269-86B0-5F8E9271F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A8EEC6-30E4-461B-9857-437B2E1D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682CA-CE40-496E-9671-6BB0BA03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CD667-C44A-475D-A59E-04E2894B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74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99EF9B-8609-46D8-92AF-E28D786E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77ECA-DA3D-4F5F-AEA3-32BA349B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FC309-0F7C-41D2-B981-46AC96997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93B7-98D2-4E7A-AA0F-FD7C44A279B7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4FD8D-9DD5-4E34-A0C3-676E56530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32203-5910-4064-ACAF-1312F9056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ndfonline.com/doi/abs/10.1080/08832323.2018.149453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600CF-A832-4046-9451-25871296D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每周汇报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51A9D8-CAD4-45DB-962F-8C7FA9265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杨攀原    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68618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众包中的博弈论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371D0E9-1BD4-4401-8E90-752B59E8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混合策略的纳什均衡：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4F74A5-5EDD-4600-8D08-97E660C0E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46" t="24652" r="40069" b="27707"/>
          <a:stretch/>
        </p:blipFill>
        <p:spPr>
          <a:xfrm>
            <a:off x="1963024" y="2455059"/>
            <a:ext cx="7516536" cy="403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8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众包中的博弈论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F371D0E9-1BD4-4401-8E90-752B59E80E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通过纳什均衡的结果可以得知，如果玩家成功挑战的概率超过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挑战是最优的策略。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利用成功挑战概率的值来推断算法挑战阶段玩家的特定竞争行为。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F371D0E9-1BD4-4401-8E90-752B59E80E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22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互评中的博弈论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4769E5-6320-4494-BAF2-A609D3D02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421" y="19095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2"/>
              </a:rPr>
              <a:t>The effectiveness of peer assessment and a proposal for its analysis using game theory</a:t>
            </a:r>
            <a:endPara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期刊年月：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Journal of Education for Business, 2018</a:t>
            </a: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Peer-assessment in higher education – twenty-first century practices, challenges and the way forward</a:t>
            </a: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期刊年月：</a:t>
            </a:r>
            <a:r>
              <a:rPr lang="en-US" altLang="zh-CN" dirty="0"/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Assessment &amp; Evaluation in Higher Education, 2017</a:t>
            </a: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Analysis and reflection on peer assessment results based on short play of game theory</a:t>
            </a: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期刊年月：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International Journal of System Assurance Engineering and Management,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2020</a:t>
            </a:r>
            <a:br>
              <a:rPr lang="en-US" altLang="zh-CN" sz="1800" dirty="0"/>
            </a:br>
            <a:endPara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5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互评中引入博弈论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266ECB8-39DB-48DD-ACE9-672E24CBB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根据对传统互评模型的分析，我们知道在传统的评分过程中，往往学生之间相互打高分是最优策略。但是这对于实际的教学来说，往往会造成所有人普遍高分的情况。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为了获取更真实的评价分数，我们提出一种新的评价方式来进行评分，并通过博弈论证明了它的有效性。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目标：获取更加真实的互评分数。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激励机制：认真评分的同学将会获得奖励。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背景：互评过程本身是一个非零和博弈，人们不会介意别人的分数过高，人们只在意自己的分数，因此如果双赢的收益很高，人们也不会介意。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规则：将所有人分成两两一组进行打分，每个人要对自己和另外一位成员打分，两个分数如果绝对差小于一定范围，两人获得收益。两个分数如果绝对差大于一定范围，则较大的一方获得惩罚。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7422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互评中引入博弈论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266ECB8-39DB-48DD-ACE9-672E24CBB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真实分数的定义：根据评分标准，学生应得的分数</a:t>
            </a:r>
            <a:r>
              <a:rPr lang="en-US" altLang="zh-CN" sz="1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真分的定义：设范围为</a:t>
            </a:r>
            <a:r>
              <a:rPr lang="en-US" altLang="zh-CN" sz="1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1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&lt;=</a:t>
            </a:r>
            <a:r>
              <a:rPr lang="en-US" altLang="zh-CN" sz="1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&lt;=</a:t>
            </a:r>
            <a:r>
              <a:rPr lang="en-US" altLang="zh-CN" sz="18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18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en-US" altLang="zh-CN" sz="18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低分的定义：分数小于</a:t>
            </a:r>
            <a:r>
              <a:rPr lang="en-US" altLang="zh-CN" sz="1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1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高分的定义：分数大于</a:t>
            </a:r>
            <a:r>
              <a:rPr lang="en-US" altLang="zh-CN" sz="18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18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en-US" altLang="zh-CN" sz="18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假设每个学生对每份作业的评分有三种打分决策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低分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真分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高分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076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394817D-DFF7-4A30-9E33-543C143AB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660613"/>
              </p:ext>
            </p:extLst>
          </p:nvPr>
        </p:nvGraphicFramePr>
        <p:xfrm>
          <a:off x="628474" y="1109817"/>
          <a:ext cx="10515600" cy="832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0937632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8990962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8653805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1560366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1672896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0198440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3183831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1459611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3204557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57329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P1, P2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低，低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低，高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44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低，低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S*L+2R, S*L+2R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S*L+R,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S*M+R-P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S*L+R, S+R-P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S*M+R,</a:t>
                      </a:r>
                    </a:p>
                    <a:p>
                      <a:r>
                        <a:rPr lang="en-US" altLang="zh-CN" dirty="0"/>
                        <a:t>S*L+R-P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S*M,</a:t>
                      </a:r>
                    </a:p>
                    <a:p>
                      <a:r>
                        <a:rPr lang="en-US" altLang="zh-CN" dirty="0"/>
                        <a:t>S*M-2P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S*M,</a:t>
                      </a:r>
                    </a:p>
                    <a:p>
                      <a:r>
                        <a:rPr lang="en-US" altLang="zh-CN" dirty="0"/>
                        <a:t>S-2P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dirty="0"/>
                        <a:t>S*L+R-P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dirty="0"/>
                        <a:t>S*M-2P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S,</a:t>
                      </a:r>
                    </a:p>
                    <a:p>
                      <a:r>
                        <a:rPr lang="en-US" altLang="zh-CN" dirty="0"/>
                        <a:t>S-2P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1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低，真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S*L+R-P,</a:t>
                      </a:r>
                    </a:p>
                    <a:p>
                      <a:r>
                        <a:rPr lang="en-US" altLang="zh-CN" dirty="0"/>
                        <a:t>S*M+R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S*L+2R,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S*L+R,</a:t>
                      </a:r>
                    </a:p>
                    <a:p>
                      <a:r>
                        <a:rPr lang="en-US" altLang="zh-CN" dirty="0"/>
                        <a:t>S*G+R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S*M-P,</a:t>
                      </a:r>
                    </a:p>
                    <a:p>
                      <a:r>
                        <a:rPr lang="en-US" altLang="zh-CN" dirty="0"/>
                        <a:t>S*M-P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S*M+R,</a:t>
                      </a:r>
                    </a:p>
                    <a:p>
                      <a:r>
                        <a:rPr lang="en-US" altLang="zh-CN" dirty="0"/>
                        <a:t>S+R-P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S*M,</a:t>
                      </a:r>
                    </a:p>
                    <a:p>
                      <a:r>
                        <a:rPr lang="en-US" altLang="zh-CN" dirty="0"/>
                        <a:t>S*G-2P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S*M-P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dirty="0"/>
                        <a:t>S+R-P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S,</a:t>
                      </a:r>
                    </a:p>
                    <a:p>
                      <a:r>
                        <a:rPr lang="en-US" altLang="zh-CN" dirty="0"/>
                        <a:t>S*G-2P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32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低，高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S*L+R-P,</a:t>
                      </a:r>
                    </a:p>
                    <a:p>
                      <a:r>
                        <a:rPr lang="en-US" altLang="zh-CN" dirty="0"/>
                        <a:t>S+R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S*L-P+R,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S+2R,</a:t>
                      </a:r>
                    </a:p>
                    <a:p>
                      <a:r>
                        <a:rPr lang="en-US" altLang="zh-CN" dirty="0"/>
                        <a:t>S*H+2R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S*M-P,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S*L+R,</a:t>
                      </a:r>
                    </a:p>
                    <a:p>
                      <a:r>
                        <a:rPr lang="en-US" altLang="zh-CN" dirty="0"/>
                        <a:t>S*H+R-P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dirty="0"/>
                        <a:t>S*H+R-P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52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S*M+R-P,</a:t>
                      </a:r>
                    </a:p>
                    <a:p>
                      <a:r>
                        <a:rPr lang="en-US" altLang="zh-CN" dirty="0"/>
                        <a:t>S*L+R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S*M-P,</a:t>
                      </a:r>
                    </a:p>
                    <a:p>
                      <a:r>
                        <a:rPr lang="en-US" altLang="zh-CN" dirty="0"/>
                        <a:t>S*M-P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S*M-P,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S+2R,</a:t>
                      </a:r>
                    </a:p>
                    <a:p>
                      <a:r>
                        <a:rPr lang="en-US" altLang="zh-CN" dirty="0"/>
                        <a:t>S*L+2R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dirty="0"/>
                        <a:t>S*M+R-P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dirty="0"/>
                        <a:t>S+R-P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S*G+R,</a:t>
                      </a:r>
                    </a:p>
                    <a:p>
                      <a:r>
                        <a:rPr lang="en-US" altLang="zh-CN" dirty="0"/>
                        <a:t>S*L+R-P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S*G,</a:t>
                      </a:r>
                    </a:p>
                    <a:p>
                      <a:r>
                        <a:rPr lang="en-US" altLang="zh-CN" dirty="0"/>
                        <a:t>S*M-2P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S*G,</a:t>
                      </a:r>
                    </a:p>
                    <a:p>
                      <a:r>
                        <a:rPr lang="en-US" altLang="zh-CN" dirty="0"/>
                        <a:t>S-2P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8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S*M,</a:t>
                      </a:r>
                    </a:p>
                    <a:p>
                      <a:r>
                        <a:rPr lang="en-US" altLang="zh-CN" dirty="0"/>
                        <a:t>S*M-2P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S*M+R-P,</a:t>
                      </a:r>
                    </a:p>
                    <a:p>
                      <a:r>
                        <a:rPr lang="en-US" altLang="zh-CN" dirty="0"/>
                        <a:t>S+R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dirty="0"/>
                        <a:t>S*M+R-P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S+2R,</a:t>
                      </a:r>
                    </a:p>
                    <a:p>
                      <a:r>
                        <a:rPr lang="en-US" altLang="zh-CN" dirty="0"/>
                        <a:t>S+2R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dirty="0"/>
                        <a:t>S*G+R-P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S*M-P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S*M-2P,</a:t>
                      </a:r>
                    </a:p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S*M-2P,</a:t>
                      </a:r>
                    </a:p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S*M+R-P,</a:t>
                      </a:r>
                    </a:p>
                    <a:p>
                      <a:r>
                        <a:rPr lang="en-US" altLang="zh-CN" dirty="0"/>
                        <a:t>S*H+R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S+R-P,</a:t>
                      </a:r>
                    </a:p>
                    <a:p>
                      <a:r>
                        <a:rPr lang="en-US" altLang="zh-CN" dirty="0"/>
                        <a:t>S+R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S*G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S+2R,</a:t>
                      </a:r>
                    </a:p>
                    <a:p>
                      <a:r>
                        <a:rPr lang="en-US" altLang="zh-CN" dirty="0"/>
                        <a:t>S*H+2R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S*G+R,</a:t>
                      </a:r>
                    </a:p>
                    <a:p>
                      <a:r>
                        <a:rPr lang="en-US" altLang="zh-CN" dirty="0"/>
                        <a:t>S*H+R-P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S+R-P,</a:t>
                      </a:r>
                    </a:p>
                    <a:p>
                      <a:r>
                        <a:rPr lang="en-US" altLang="zh-CN" dirty="0"/>
                        <a:t>S*L+R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S*M-P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S*G+R-P,</a:t>
                      </a:r>
                    </a:p>
                    <a:p>
                      <a:r>
                        <a:rPr lang="en-US" altLang="zh-CN" dirty="0"/>
                        <a:t>S*L+R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S*M-P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S*H+2R,</a:t>
                      </a:r>
                    </a:p>
                    <a:p>
                      <a:r>
                        <a:rPr lang="en-US" altLang="zh-CN" dirty="0"/>
                        <a:t>S*L+2R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S*H+R,</a:t>
                      </a:r>
                    </a:p>
                    <a:p>
                      <a:r>
                        <a:rPr lang="en-US" altLang="zh-CN" dirty="0"/>
                        <a:t>S*M+R-P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S*H+R,</a:t>
                      </a:r>
                    </a:p>
                    <a:p>
                      <a:r>
                        <a:rPr lang="en-US" altLang="zh-CN" dirty="0"/>
                        <a:t>S+R-P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2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S-2P,</a:t>
                      </a:r>
                    </a:p>
                    <a:p>
                      <a:r>
                        <a:rPr lang="en-US" altLang="zh-CN" dirty="0"/>
                        <a:t>S*M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S+R-P,</a:t>
                      </a:r>
                    </a:p>
                    <a:p>
                      <a:r>
                        <a:rPr lang="en-US" altLang="zh-CN" dirty="0"/>
                        <a:t>S+R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S*G-2P,</a:t>
                      </a:r>
                    </a:p>
                    <a:p>
                      <a:r>
                        <a:rPr lang="en-US" altLang="zh-CN" dirty="0"/>
                        <a:t>S*M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S*G+R-P,</a:t>
                      </a:r>
                    </a:p>
                    <a:p>
                      <a:r>
                        <a:rPr lang="en-US" altLang="zh-CN" dirty="0"/>
                        <a:t>S+R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S*H+R-P,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S*H+2R,</a:t>
                      </a:r>
                    </a:p>
                    <a:p>
                      <a:r>
                        <a:rPr lang="en-US" altLang="zh-CN" dirty="0"/>
                        <a:t>S+2R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S*H+R,</a:t>
                      </a:r>
                    </a:p>
                    <a:p>
                      <a:r>
                        <a:rPr lang="en-US" altLang="zh-CN" dirty="0"/>
                        <a:t>S*G+R-P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02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S-2P,</a:t>
                      </a:r>
                    </a:p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S-2P,</a:t>
                      </a:r>
                    </a:p>
                    <a:p>
                      <a:r>
                        <a:rPr lang="en-US" altLang="zh-CN" dirty="0"/>
                        <a:t>S*G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S+R-P,</a:t>
                      </a:r>
                    </a:p>
                    <a:p>
                      <a:r>
                        <a:rPr lang="en-US" altLang="zh-CN" dirty="0"/>
                        <a:t>S*H+R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S*G-2P,</a:t>
                      </a:r>
                    </a:p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S*G-2P,</a:t>
                      </a:r>
                    </a:p>
                    <a:p>
                      <a:r>
                        <a:rPr lang="en-US" altLang="zh-CN" dirty="0"/>
                        <a:t>S*G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S*G,</a:t>
                      </a:r>
                    </a:p>
                    <a:p>
                      <a:r>
                        <a:rPr lang="en-US" altLang="zh-CN" dirty="0"/>
                        <a:t>S*H-P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S*H+R-P,</a:t>
                      </a:r>
                    </a:p>
                    <a:p>
                      <a:r>
                        <a:rPr lang="en-US" altLang="zh-CN" dirty="0"/>
                        <a:t>S+R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S*H+R-P,</a:t>
                      </a:r>
                    </a:p>
                    <a:p>
                      <a:r>
                        <a:rPr lang="en-US" altLang="zh-CN" dirty="0"/>
                        <a:t>S*G+R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S*H+2R,</a:t>
                      </a:r>
                    </a:p>
                    <a:p>
                      <a:r>
                        <a:rPr lang="en-US" altLang="zh-CN" dirty="0"/>
                        <a:t>S*H+2R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397356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E326EC0-5396-4EB8-8B8B-8272E09CBE0F}"/>
              </a:ext>
            </a:extLst>
          </p:cNvPr>
          <p:cNvSpPr txBox="1"/>
          <p:nvPr/>
        </p:nvSpPr>
        <p:spPr>
          <a:xfrm>
            <a:off x="831557" y="171101"/>
            <a:ext cx="1024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评分相近，两者获得奖励</a:t>
            </a:r>
            <a:r>
              <a:rPr lang="en-US" altLang="zh-CN" dirty="0"/>
              <a:t>R</a:t>
            </a:r>
            <a:r>
              <a:rPr lang="zh-CN" altLang="en-US" dirty="0"/>
              <a:t>；差异较大，打分较高者获得惩罚</a:t>
            </a:r>
            <a:r>
              <a:rPr lang="en-US" altLang="zh-CN" dirty="0"/>
              <a:t>P</a:t>
            </a:r>
            <a:r>
              <a:rPr lang="zh-CN" altLang="en-US" dirty="0"/>
              <a:t>，两个分数都为低，分数乘以</a:t>
            </a:r>
            <a:r>
              <a:rPr lang="en-US" altLang="zh-CN" dirty="0"/>
              <a:t>L</a:t>
            </a:r>
            <a:r>
              <a:rPr lang="zh-CN" altLang="en-US" dirty="0"/>
              <a:t>系数，一个为低一个为真，分数乘以</a:t>
            </a:r>
            <a:r>
              <a:rPr lang="en-US" altLang="zh-CN" dirty="0"/>
              <a:t>M</a:t>
            </a:r>
            <a:r>
              <a:rPr lang="zh-CN" altLang="en-US" dirty="0"/>
              <a:t>系数；两个都为高，分数乘以</a:t>
            </a:r>
            <a:r>
              <a:rPr lang="en-US" altLang="zh-CN" dirty="0"/>
              <a:t>H</a:t>
            </a:r>
            <a:r>
              <a:rPr lang="zh-CN" altLang="en-US" dirty="0"/>
              <a:t>系数，一个真一个高，分数乘以</a:t>
            </a:r>
            <a:r>
              <a:rPr lang="en-US" altLang="zh-CN" dirty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647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394817D-DFF7-4A30-9E33-543C143AB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476269"/>
              </p:ext>
            </p:extLst>
          </p:nvPr>
        </p:nvGraphicFramePr>
        <p:xfrm>
          <a:off x="2415540" y="1000760"/>
          <a:ext cx="7360920" cy="585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0937632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8653805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1560366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0198440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3183831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3204557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57329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低，高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44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S*M-P,</a:t>
                      </a:r>
                    </a:p>
                    <a:p>
                      <a:r>
                        <a:rPr lang="en-US" altLang="zh-CN" dirty="0"/>
                        <a:t>S*M-P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S*M-P,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dirty="0"/>
                        <a:t>S*M+R-P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b="1" dirty="0"/>
                        <a:t>S+R-P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S*G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S*M-2P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S*G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S-2P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8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S*M+R-P,</a:t>
                      </a:r>
                    </a:p>
                    <a:p>
                      <a:r>
                        <a:rPr lang="en-US" altLang="zh-CN" dirty="0"/>
                        <a:t>S+R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S+2R,</a:t>
                      </a:r>
                    </a:p>
                    <a:p>
                      <a:r>
                        <a:rPr lang="en-US" altLang="zh-CN" dirty="0"/>
                        <a:t>S+2R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b="1" dirty="0"/>
                        <a:t>S*G+R-P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S*G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S*M-2P,</a:t>
                      </a:r>
                    </a:p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S*M+R-P,</a:t>
                      </a:r>
                    </a:p>
                    <a:p>
                      <a:r>
                        <a:rPr lang="en-US" altLang="zh-CN" dirty="0"/>
                        <a:t>S*H+R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S*G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S+2R,</a:t>
                      </a:r>
                    </a:p>
                    <a:p>
                      <a:r>
                        <a:rPr lang="en-US" altLang="zh-CN" b="1" dirty="0"/>
                        <a:t>S*H+2R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S*G+R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S*H+R-P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S*M-P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S*M-P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S*H+R,</a:t>
                      </a:r>
                    </a:p>
                    <a:p>
                      <a:r>
                        <a:rPr lang="en-US" altLang="zh-CN" dirty="0"/>
                        <a:t>S*M+R-P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S*H+R,</a:t>
                      </a:r>
                    </a:p>
                    <a:p>
                      <a:r>
                        <a:rPr lang="en-US" altLang="zh-CN" b="1" dirty="0"/>
                        <a:t>S+R-P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2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S+R-P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S*G+R-P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S*H+2R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S*H+R,</a:t>
                      </a:r>
                    </a:p>
                    <a:p>
                      <a:r>
                        <a:rPr lang="en-US" altLang="zh-CN" b="1" dirty="0"/>
                        <a:t>S*G+R-P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02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S-2P,</a:t>
                      </a:r>
                    </a:p>
                    <a:p>
                      <a:r>
                        <a:rPr lang="en-US" altLang="zh-CN" dirty="0"/>
                        <a:t>S*G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S+R-P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S*H+R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S*G-2P,</a:t>
                      </a:r>
                    </a:p>
                    <a:p>
                      <a:r>
                        <a:rPr lang="en-US" altLang="zh-CN" dirty="0"/>
                        <a:t>S*G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S*G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S*H-P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S*H+R-P,</a:t>
                      </a:r>
                    </a:p>
                    <a:p>
                      <a:r>
                        <a:rPr lang="en-US" altLang="zh-CN" dirty="0"/>
                        <a:t>S*G+R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S*H+2R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b="1" dirty="0"/>
                        <a:t>S*H+2R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397356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E326EC0-5396-4EB8-8B8B-8272E09CBE0F}"/>
              </a:ext>
            </a:extLst>
          </p:cNvPr>
          <p:cNvSpPr txBox="1"/>
          <p:nvPr/>
        </p:nvSpPr>
        <p:spPr>
          <a:xfrm>
            <a:off x="630571" y="218114"/>
            <a:ext cx="1024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评分相近，两者获得奖励</a:t>
            </a:r>
            <a:r>
              <a:rPr lang="en-US" altLang="zh-CN" dirty="0"/>
              <a:t>R</a:t>
            </a:r>
            <a:r>
              <a:rPr lang="zh-CN" altLang="en-US" dirty="0"/>
              <a:t>；差异较大，打分较高者获得惩罚</a:t>
            </a:r>
            <a:r>
              <a:rPr lang="en-US" altLang="zh-CN" dirty="0"/>
              <a:t>P</a:t>
            </a:r>
            <a:r>
              <a:rPr lang="zh-CN" altLang="en-US" dirty="0"/>
              <a:t>，两个分数都为低，分数乘以</a:t>
            </a:r>
            <a:r>
              <a:rPr lang="en-US" altLang="zh-CN" dirty="0"/>
              <a:t>L</a:t>
            </a:r>
            <a:r>
              <a:rPr lang="zh-CN" altLang="en-US" dirty="0"/>
              <a:t>系数，一个为低一个为真，分数乘以</a:t>
            </a:r>
            <a:r>
              <a:rPr lang="en-US" altLang="zh-CN" dirty="0"/>
              <a:t>M</a:t>
            </a:r>
            <a:r>
              <a:rPr lang="zh-CN" altLang="en-US" dirty="0"/>
              <a:t>系数；两个都为高，分数乘以</a:t>
            </a:r>
            <a:r>
              <a:rPr lang="en-US" altLang="zh-CN" dirty="0"/>
              <a:t>H</a:t>
            </a:r>
            <a:r>
              <a:rPr lang="zh-CN" altLang="en-US" dirty="0"/>
              <a:t>系数，一个真一个高，分数乘以</a:t>
            </a:r>
            <a:r>
              <a:rPr lang="en-US" altLang="zh-CN" dirty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320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326EC0-5396-4EB8-8B8B-8272E09CBE0F}"/>
              </a:ext>
            </a:extLst>
          </p:cNvPr>
          <p:cNvSpPr txBox="1"/>
          <p:nvPr/>
        </p:nvSpPr>
        <p:spPr>
          <a:xfrm>
            <a:off x="630571" y="218114"/>
            <a:ext cx="1024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评分相近，两者获得奖励</a:t>
            </a:r>
            <a:r>
              <a:rPr lang="en-US" altLang="zh-CN" dirty="0"/>
              <a:t>R</a:t>
            </a:r>
            <a:r>
              <a:rPr lang="zh-CN" altLang="en-US" dirty="0"/>
              <a:t>；差异较大，打分较高者获得惩罚</a:t>
            </a:r>
            <a:r>
              <a:rPr lang="en-US" altLang="zh-CN" dirty="0"/>
              <a:t>P</a:t>
            </a:r>
            <a:r>
              <a:rPr lang="zh-CN" altLang="en-US" dirty="0"/>
              <a:t>，两个分数都为低，分数乘以</a:t>
            </a:r>
            <a:r>
              <a:rPr lang="en-US" altLang="zh-CN" dirty="0"/>
              <a:t>L</a:t>
            </a:r>
            <a:r>
              <a:rPr lang="zh-CN" altLang="en-US" dirty="0"/>
              <a:t>系数，一个为低一个为真，分数乘以</a:t>
            </a:r>
            <a:r>
              <a:rPr lang="en-US" altLang="zh-CN" dirty="0"/>
              <a:t>M</a:t>
            </a:r>
            <a:r>
              <a:rPr lang="zh-CN" altLang="en-US" dirty="0"/>
              <a:t>系数；两个都为高，分数乘以</a:t>
            </a:r>
            <a:r>
              <a:rPr lang="en-US" altLang="zh-CN" dirty="0"/>
              <a:t>H</a:t>
            </a:r>
            <a:r>
              <a:rPr lang="zh-CN" altLang="en-US" dirty="0"/>
              <a:t>系数，一个真一个高，分数乘以</a:t>
            </a:r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61C5890-9898-494F-B350-08888F5B5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/>
              <a:t>结论：</a:t>
            </a:r>
            <a:r>
              <a:rPr lang="en-US" altLang="zh-CN" sz="1800" dirty="0"/>
              <a:t>1.</a:t>
            </a:r>
            <a:r>
              <a:rPr lang="zh-CN" altLang="en-US" sz="1800" dirty="0"/>
              <a:t> 我们可以观察到，纳什均衡点在两者都选择了为双方都评高分的策略，并且这种策略的收益最大。让我们比较惊讶的是，为什么这样的策略比为自己评高分，为对手评低分的策略要优秀，这是因为在其中，为自己评高分的行为可能会受到惩罚，并且为别人评低分的行为可能会受到举报。在评分这样的博弈中，双方并不需要争个你死我活，每个同学所希望的只是自己可以获得高分，而不是自己的分数比其他同学更高。因此，对于这样的评分策略，我们下一步做出了改进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2. </a:t>
            </a:r>
            <a:r>
              <a:rPr lang="zh-CN" altLang="en-US" sz="1800" dirty="0"/>
              <a:t>在博弈中，给对方打低分不失为一种战术，但是这样的策略会影响到整个过程的公平公正。因此我们需要对这样的行为加以限制。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3. </a:t>
            </a:r>
            <a:r>
              <a:rPr lang="zh-CN" altLang="en-US" sz="1800" dirty="0"/>
              <a:t>由于评分者在其中有自评过程，尽管较高的分数可能会受到惩罚，但是还是无法抑制学生自己为自己打高分的情况，因为</a:t>
            </a:r>
            <a:r>
              <a:rPr lang="en-US" altLang="zh-CN" sz="1800" dirty="0"/>
              <a:t>H</a:t>
            </a:r>
            <a:r>
              <a:rPr lang="zh-CN" altLang="en-US" sz="1800" dirty="0"/>
              <a:t>、</a:t>
            </a:r>
            <a:r>
              <a:rPr lang="en-US" altLang="zh-CN" sz="1800" dirty="0"/>
              <a:t>G</a:t>
            </a:r>
            <a:r>
              <a:rPr lang="zh-CN" altLang="en-US" sz="1800" dirty="0"/>
              <a:t>的收益还是要大于</a:t>
            </a:r>
            <a:r>
              <a:rPr lang="en-US" altLang="zh-CN" sz="1800" dirty="0"/>
              <a:t>R</a:t>
            </a:r>
            <a:r>
              <a:rPr lang="zh-CN" altLang="en-US" sz="1800" dirty="0"/>
              <a:t>，因此通过加入学生自评来影响学生利益并不是一个很好的选择。</a:t>
            </a:r>
          </a:p>
        </p:txBody>
      </p:sp>
    </p:spTree>
    <p:extLst>
      <p:ext uri="{BB962C8B-B14F-4D97-AF65-F5344CB8AC3E}">
        <p14:creationId xmlns:p14="http://schemas.microsoft.com/office/powerpoint/2010/main" val="183822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326EC0-5396-4EB8-8B8B-8272E09CBE0F}"/>
              </a:ext>
            </a:extLst>
          </p:cNvPr>
          <p:cNvSpPr txBox="1"/>
          <p:nvPr/>
        </p:nvSpPr>
        <p:spPr>
          <a:xfrm>
            <a:off x="630571" y="218114"/>
            <a:ext cx="102429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的评分模型中，我们将三个同学分为一组，然后让每个组重复上述的评分过程。其中，每个组员都将评价两份作业，这两份作业都来自于本组的其他成员。规则与之前的实验类似，在这个模型中，每个同学的作业都会被两个同学评价，如果这两位同学的评分之差的绝对值在一定范围之内，那么他们都会获得收益，如果这两位同学的评分绝对差在范围之外，打高分者将会受到一定惩罚。在评分结束后，如果被评者对自己的分数存在异议，可以反馈给教师，教师会重新对作业进行打分，如果发现评分者出现打低分的情况，可以对评分者实行严厉的惩罚。</a:t>
            </a:r>
            <a:endParaRPr lang="en-US" altLang="zh-CN" dirty="0"/>
          </a:p>
          <a:p>
            <a:r>
              <a:rPr lang="zh-CN" altLang="en-US" dirty="0"/>
              <a:t>下面可以通过博弈矩阵来对双方的收益进行打分，对于被评者</a:t>
            </a:r>
            <a:r>
              <a:rPr lang="en-US" altLang="zh-CN" dirty="0"/>
              <a:t>u</a:t>
            </a:r>
            <a:r>
              <a:rPr lang="zh-CN" altLang="en-US" dirty="0"/>
              <a:t>来说，两个评分者的收益如下：</a:t>
            </a:r>
            <a:endParaRPr lang="en-US" altLang="zh-CN" dirty="0"/>
          </a:p>
          <a:p>
            <a:r>
              <a:rPr lang="zh-CN" altLang="en-US" dirty="0"/>
              <a:t>评分相近，两者获得奖励</a:t>
            </a:r>
            <a:r>
              <a:rPr lang="en-US" altLang="zh-CN" dirty="0"/>
              <a:t>R</a:t>
            </a:r>
            <a:r>
              <a:rPr lang="zh-CN" altLang="en-US" dirty="0"/>
              <a:t>；差异较大，打分较高者获得惩罚</a:t>
            </a:r>
            <a:r>
              <a:rPr lang="en-US" altLang="zh-CN" dirty="0"/>
              <a:t>P</a:t>
            </a:r>
            <a:r>
              <a:rPr lang="zh-CN" altLang="en-US" dirty="0"/>
              <a:t>，教师对评分者施加的惩罚为</a:t>
            </a:r>
            <a:r>
              <a:rPr lang="en-US" altLang="zh-CN" dirty="0"/>
              <a:t>O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O&gt;P&gt;R.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B0C5C48-5D88-4E1A-BA01-B527792A6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026695"/>
              </p:ext>
            </p:extLst>
          </p:nvPr>
        </p:nvGraphicFramePr>
        <p:xfrm>
          <a:off x="1545437" y="299308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051722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387431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95432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6723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10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R-O, R-O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-O, </a:t>
                      </a:r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791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r>
                        <a:rPr lang="en-US" altLang="zh-CN" dirty="0"/>
                        <a:t>, -O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R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b="1" dirty="0"/>
                        <a:t>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3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-P,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-P,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R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b="1" dirty="0"/>
                        <a:t>R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130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309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12A0A6-C3C2-42A4-A0C3-6BBCF796A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87" y="1554061"/>
            <a:ext cx="9429225" cy="530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混合策略的纳什均衡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CF99CC4-BA1B-4844-81C8-11409C3B10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4459768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45699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76555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595669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88377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老板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1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监督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放任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5826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员工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干活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6866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偷懒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-2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-4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9523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67DC65A-E6A9-466E-98AB-C690C1741486}"/>
                  </a:ext>
                </a:extLst>
              </p:cNvPr>
              <p:cNvSpPr txBox="1"/>
              <p:nvPr/>
            </p:nvSpPr>
            <p:spPr>
              <a:xfrm>
                <a:off x="838200" y="1797955"/>
                <a:ext cx="9857064" cy="2709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设老板监督的可能性是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，则放任的可能性是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1-P</a:t>
                </a:r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则员工干活的收益是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+0∗(1−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，偷懒的收益是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−2∗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+4∗(1−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，员工可以通过调整自己的决策来改变收益，但如果两种决策的收益相同，员工就无法通过改变自己的决策来获取更多的收益了。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1*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=-2*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+4*(1-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得到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67DC65A-E6A9-466E-98AB-C690C174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97955"/>
                <a:ext cx="9857064" cy="2709268"/>
              </a:xfrm>
              <a:prstGeom prst="rect">
                <a:avLst/>
              </a:prstGeom>
              <a:blipFill>
                <a:blip r:embed="rId2"/>
                <a:stretch>
                  <a:fillRect l="-681" t="-1351" r="-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04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混合策略的纳什均衡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CF99CC4-BA1B-4844-81C8-11409C3B10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4459768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45699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76555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595669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88377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老板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1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监督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放任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5826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员工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干活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6866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偷懒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-2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-4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95233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67DC65A-E6A9-466E-98AB-C690C1741486}"/>
              </a:ext>
            </a:extLst>
          </p:cNvPr>
          <p:cNvSpPr txBox="1"/>
          <p:nvPr/>
        </p:nvSpPr>
        <p:spPr>
          <a:xfrm>
            <a:off x="838200" y="1442906"/>
            <a:ext cx="9857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最终，在这个模型中，如果老板以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4/7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概率监督，员工以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3/4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的概率认真干活，那么双方都针对对方采取了最佳应对策略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(best response)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，并且没有改变的意愿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(no deviation incentive)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，这就是一个纳什均衡。</a:t>
            </a:r>
          </a:p>
        </p:txBody>
      </p:sp>
    </p:spTree>
    <p:extLst>
      <p:ext uri="{BB962C8B-B14F-4D97-AF65-F5344CB8AC3E}">
        <p14:creationId xmlns:p14="http://schemas.microsoft.com/office/powerpoint/2010/main" val="306732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众包中的博弈论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9EA6DCCC-D3BB-4914-874E-92D366DD2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 Evaluation framework for Software Crowdsourcing</a:t>
            </a: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期刊年月：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Frontiers of Computer Science, 2013</a:t>
            </a: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Game Theoretic Model of Software Crowdsourcing</a:t>
            </a: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会议年月：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2014 IEEE 8th International Symposium on Service Oriented System Engineering</a:t>
            </a:r>
          </a:p>
        </p:txBody>
      </p:sp>
    </p:spTree>
    <p:extLst>
      <p:ext uri="{BB962C8B-B14F-4D97-AF65-F5344CB8AC3E}">
        <p14:creationId xmlns:p14="http://schemas.microsoft.com/office/powerpoint/2010/main" val="121982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众包中的博弈论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EF96EC2-F4DA-4A55-8CA6-6226302B5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2828" y="1690688"/>
            <a:ext cx="910198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E30F8C9-E203-4C30-BD2E-63E67C9B5525}"/>
              </a:ext>
            </a:extLst>
          </p:cNvPr>
          <p:cNvSpPr txBox="1"/>
          <p:nvPr/>
        </p:nvSpPr>
        <p:spPr>
          <a:xfrm>
            <a:off x="662730" y="1828800"/>
            <a:ext cx="335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目标：获得最优秀的解决方案</a:t>
            </a:r>
          </a:p>
        </p:txBody>
      </p:sp>
      <p:sp>
        <p:nvSpPr>
          <p:cNvPr id="6" name="对话气泡: 椭圆形 5">
            <a:extLst>
              <a:ext uri="{FF2B5EF4-FFF2-40B4-BE49-F238E27FC236}">
                <a16:creationId xmlns:a16="http://schemas.microsoft.com/office/drawing/2014/main" id="{314ACD69-981D-4E9A-8712-E214B94B8AF1}"/>
              </a:ext>
            </a:extLst>
          </p:cNvPr>
          <p:cNvSpPr/>
          <p:nvPr/>
        </p:nvSpPr>
        <p:spPr>
          <a:xfrm>
            <a:off x="8078599" y="3866357"/>
            <a:ext cx="3352099" cy="1151191"/>
          </a:xfrm>
          <a:prstGeom prst="wedgeEllipseCallout">
            <a:avLst>
              <a:gd name="adj1" fmla="val -123257"/>
              <a:gd name="adj2" fmla="val 333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根据问题提供解决方案</a:t>
            </a:r>
          </a:p>
        </p:txBody>
      </p:sp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9D8A062F-92FD-4E1C-8D17-19D8B3940FBB}"/>
              </a:ext>
            </a:extLst>
          </p:cNvPr>
          <p:cNvSpPr/>
          <p:nvPr/>
        </p:nvSpPr>
        <p:spPr>
          <a:xfrm>
            <a:off x="8001701" y="2591907"/>
            <a:ext cx="3352099" cy="1151191"/>
          </a:xfrm>
          <a:prstGeom prst="wedgeEllipseCallout">
            <a:avLst>
              <a:gd name="adj1" fmla="val -123257"/>
              <a:gd name="adj2" fmla="val 333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每个大组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人一个小组</a:t>
            </a:r>
          </a:p>
        </p:txBody>
      </p:sp>
      <p:sp>
        <p:nvSpPr>
          <p:cNvPr id="10" name="对话气泡: 椭圆形 9">
            <a:extLst>
              <a:ext uri="{FF2B5EF4-FFF2-40B4-BE49-F238E27FC236}">
                <a16:creationId xmlns:a16="http://schemas.microsoft.com/office/drawing/2014/main" id="{C31C87F5-095D-40BA-B371-2C012F4BF233}"/>
              </a:ext>
            </a:extLst>
          </p:cNvPr>
          <p:cNvSpPr/>
          <p:nvPr/>
        </p:nvSpPr>
        <p:spPr>
          <a:xfrm>
            <a:off x="8177171" y="1338600"/>
            <a:ext cx="3352099" cy="1151191"/>
          </a:xfrm>
          <a:prstGeom prst="wedgeEllipseCallout">
            <a:avLst>
              <a:gd name="adj1" fmla="val -123257"/>
              <a:gd name="adj2" fmla="val 333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根据参赛能力分两大组</a:t>
            </a:r>
          </a:p>
        </p:txBody>
      </p:sp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F2DA82A6-F51E-45AE-AEC1-239F8A59553B}"/>
              </a:ext>
            </a:extLst>
          </p:cNvPr>
          <p:cNvSpPr/>
          <p:nvPr/>
        </p:nvSpPr>
        <p:spPr>
          <a:xfrm>
            <a:off x="8177171" y="5119664"/>
            <a:ext cx="3352099" cy="1151191"/>
          </a:xfrm>
          <a:prstGeom prst="wedgeEllipseCallout">
            <a:avLst>
              <a:gd name="adj1" fmla="val -123257"/>
              <a:gd name="adj2" fmla="val 333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通过制作测试用例，质疑其他人的方案。</a:t>
            </a:r>
          </a:p>
        </p:txBody>
      </p:sp>
    </p:spTree>
    <p:extLst>
      <p:ext uri="{BB962C8B-B14F-4D97-AF65-F5344CB8AC3E}">
        <p14:creationId xmlns:p14="http://schemas.microsoft.com/office/powerpoint/2010/main" val="188917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众包中的博弈论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EF96EC2-F4DA-4A55-8CA6-6226302B5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2828" y="1690688"/>
            <a:ext cx="910198" cy="4351338"/>
          </a:xfrm>
          <a:prstGeom prst="rect">
            <a:avLst/>
          </a:prstGeom>
        </p:spPr>
      </p:pic>
      <p:sp>
        <p:nvSpPr>
          <p:cNvPr id="6" name="对话气泡: 椭圆形 5">
            <a:extLst>
              <a:ext uri="{FF2B5EF4-FFF2-40B4-BE49-F238E27FC236}">
                <a16:creationId xmlns:a16="http://schemas.microsoft.com/office/drawing/2014/main" id="{314ACD69-981D-4E9A-8712-E214B94B8AF1}"/>
              </a:ext>
            </a:extLst>
          </p:cNvPr>
          <p:cNvSpPr/>
          <p:nvPr/>
        </p:nvSpPr>
        <p:spPr>
          <a:xfrm>
            <a:off x="282012" y="1553956"/>
            <a:ext cx="2998352" cy="3291509"/>
          </a:xfrm>
          <a:prstGeom prst="wedgeEllipseCallout">
            <a:avLst>
              <a:gd name="adj1" fmla="val 77883"/>
              <a:gd name="adj2" fmla="val 4098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按照通过的测试用例，可累计获得一定积分。</a:t>
            </a:r>
          </a:p>
        </p:txBody>
      </p:sp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F2DA82A6-F51E-45AE-AEC1-239F8A59553B}"/>
              </a:ext>
            </a:extLst>
          </p:cNvPr>
          <p:cNvSpPr/>
          <p:nvPr/>
        </p:nvSpPr>
        <p:spPr>
          <a:xfrm>
            <a:off x="6417893" y="1341690"/>
            <a:ext cx="5111378" cy="4929165"/>
          </a:xfrm>
          <a:prstGeom prst="wedgeEllipseCallout">
            <a:avLst>
              <a:gd name="adj1" fmla="val -74677"/>
              <a:gd name="adj2" fmla="val 39911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通过制作的测试用例，来向小组内成员发起挑战，挑战成功获得奖励分数，挑战失败失去奖励分值一半的分数。如果一方被挑战成功，则失去在编码阶段获得的所有分数。</a:t>
            </a:r>
          </a:p>
        </p:txBody>
      </p:sp>
    </p:spTree>
    <p:extLst>
      <p:ext uri="{BB962C8B-B14F-4D97-AF65-F5344CB8AC3E}">
        <p14:creationId xmlns:p14="http://schemas.microsoft.com/office/powerpoint/2010/main" val="42894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众包中的博弈论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371D0E9-1BD4-4401-8E90-752B59E8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以挑战行为构建的博弈矩阵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C8C7B5-56D1-418B-94DB-CDC4348F2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9" t="42569" r="33119" b="36881"/>
          <a:stretch/>
        </p:blipFill>
        <p:spPr>
          <a:xfrm>
            <a:off x="1367406" y="2724324"/>
            <a:ext cx="9578118" cy="181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6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众包中的博弈论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371D0E9-1BD4-4401-8E90-752B59E8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不同的条件下求纳什均衡：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D13E08-B768-48A9-B9C0-A3F0F94EA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26621" r="37316" b="12661"/>
          <a:stretch/>
        </p:blipFill>
        <p:spPr>
          <a:xfrm>
            <a:off x="3590488" y="2454595"/>
            <a:ext cx="5813571" cy="416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1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众包中的博弈论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371D0E9-1BD4-4401-8E90-752B59E8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纯策略的纳什均衡：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9B5B32-8E75-4222-B5DE-364FC11A2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16" t="32049" r="41721" b="28196"/>
          <a:stretch/>
        </p:blipFill>
        <p:spPr>
          <a:xfrm>
            <a:off x="2204984" y="2511161"/>
            <a:ext cx="7534634" cy="366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6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12661</TotalTime>
  <Words>2515</Words>
  <Application>Microsoft Office PowerPoint</Application>
  <PresentationFormat>宽屏</PresentationFormat>
  <Paragraphs>383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每周汇报</vt:lpstr>
      <vt:lpstr>混合策略的纳什均衡</vt:lpstr>
      <vt:lpstr>混合策略的纳什均衡</vt:lpstr>
      <vt:lpstr>众包中的博弈论</vt:lpstr>
      <vt:lpstr>众包中的博弈论</vt:lpstr>
      <vt:lpstr>众包中的博弈论</vt:lpstr>
      <vt:lpstr>众包中的博弈论</vt:lpstr>
      <vt:lpstr>众包中的博弈论</vt:lpstr>
      <vt:lpstr>众包中的博弈论</vt:lpstr>
      <vt:lpstr>众包中的博弈论</vt:lpstr>
      <vt:lpstr>众包中的博弈论</vt:lpstr>
      <vt:lpstr>互评中的博弈论</vt:lpstr>
      <vt:lpstr>互评中引入博弈论</vt:lpstr>
      <vt:lpstr>互评中引入博弈论</vt:lpstr>
      <vt:lpstr>PowerPoint 演示文稿</vt:lpstr>
      <vt:lpstr>PowerPoint 演示文稿</vt:lpstr>
      <vt:lpstr>PowerPoint 演示文稿</vt:lpstr>
      <vt:lpstr>PowerPoint 演示文稿</vt:lpstr>
      <vt:lpstr>系统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每周汇报</dc:title>
  <dc:creator>lenovo</dc:creator>
  <cp:lastModifiedBy>lenovo</cp:lastModifiedBy>
  <cp:revision>185</cp:revision>
  <dcterms:created xsi:type="dcterms:W3CDTF">2021-06-17T09:27:24Z</dcterms:created>
  <dcterms:modified xsi:type="dcterms:W3CDTF">2021-08-03T06:51:58Z</dcterms:modified>
</cp:coreProperties>
</file>