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00" r:id="rId4"/>
    <p:sldId id="289" r:id="rId5"/>
    <p:sldId id="264" r:id="rId6"/>
    <p:sldId id="291" r:id="rId7"/>
    <p:sldId id="302" r:id="rId8"/>
    <p:sldId id="292" r:id="rId9"/>
    <p:sldId id="296" r:id="rId10"/>
    <p:sldId id="297" r:id="rId11"/>
    <p:sldId id="298" r:id="rId12"/>
    <p:sldId id="293" r:id="rId13"/>
    <p:sldId id="294" r:id="rId14"/>
    <p:sldId id="295" r:id="rId15"/>
    <p:sldId id="301" r:id="rId16"/>
    <p:sldId id="259" r:id="rId17"/>
    <p:sldId id="29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7599-DA86-44F8-A153-EE149165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9AA85-56D2-4D93-98D4-639916FA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8BC8B-D9D0-4D92-910F-3D72D20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7834-B56F-48E3-917D-5E2DC1A8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F4936-5E25-48EB-91ED-E5B4E4C2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C8A9-9B75-4A80-A71A-0B698A6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1A48A-ECEF-40CD-8D39-A6D8A0A2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D14D-EBB6-4FA4-917E-C6DD37F3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5F633-D3E9-4020-91AE-13BF1DB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FF59A-1BE4-4D01-B4F4-52A76FEF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70CD1-A541-48A1-A233-69A399BD4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0EA1D-C1E1-4208-B1A6-C9DD8F7C7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52973-D4FA-4044-BE7E-66EDB23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E807-4C38-48E5-BDBC-3A0E2AD4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E42A4-6DF0-49CD-B2E4-071E1567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BF951-7BBD-4260-B9E8-6FD3B243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747A5-2FA4-4DE2-AA78-A03F3740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6FFB-419E-477A-94B0-EAAE1BC5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9E30-5786-44B3-9690-5BBB8E36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4262A-7960-4CE3-9B37-79C5A2A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0657-79FB-4C95-A5C6-AECAC48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649CA-5C60-4407-9E97-48A15521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D859-766C-4CCB-906C-C8D89D0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881CA-D88A-4852-9ECB-81EE391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1ADB3-111D-4C65-BA8A-C1F93CBF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D29CF-CF2F-4095-92A1-AED95360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30C87-2954-4650-9CD5-BD103F94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FF5AA-FA7D-4C5C-97FC-71107D18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DC44-4960-4A68-9EA2-543701B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E5ABD-8E14-450D-8B60-706D5E6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B1172-40F0-4821-9430-F6F1877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30B9D-8F93-46C8-895F-A7E38BB8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AFA7D-06EE-476F-B28D-20696C1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EA66E-3EDC-43E1-91EB-4CE23620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D556-2E53-4907-A0D4-0FC7A92C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FB9B3-1C50-4E41-86BA-CD8E9A12E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E4D1DD-99ED-4E53-8213-7AA0893A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74BA22-E979-4128-B5EF-08616B4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261036-810F-48AF-9E07-6D4AE46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2BD5-065E-442E-9ED7-80C4596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AB8EF-B3C6-4866-893B-0BF777A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103D4-7137-421C-931B-4DC5A5BB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6F436-AD69-4300-A4FE-B0D027EB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AF22-E319-4C53-9CF7-201B5ACD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3C05B-13AE-4C38-B16D-D078C86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08F3A-1E0D-4429-8535-1103518F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3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1FD1-025F-4D5C-AE06-CB688CBF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A1A7-F149-4F9A-9E0A-1F91C440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8D46A-6C10-4D10-821A-B2B8C134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8C14-2CA7-48DA-A52B-D5231D6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E615E-A92B-48E1-B50C-AAC0985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44DAC-F677-4B67-920D-20C9213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6D719-ACD8-482F-A47E-510545F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EA5CA-B45B-473A-8843-1A852B80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E6DF8-3AD4-4269-86B0-5F8E9271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8EEC6-30E4-461B-9857-437B2E1D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682CA-CE40-496E-9671-6BB0BA0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CD667-C44A-475D-A59E-04E2894B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9EF9B-8609-46D8-92AF-E28D786E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77ECA-DA3D-4F5F-AEA3-32BA349B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FC309-0F7C-41D2-B981-46AC9699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B7-98D2-4E7A-AA0F-FD7C44A279B7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4FD8D-9DD5-4E34-A0C3-676E5653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32203-5910-4064-ACAF-1312F9056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600CF-A832-4046-9451-25871296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1A9D8-CAD4-45DB-962F-8C7FA9265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杨攀原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8618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Incentives for Truthful Peer Grading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62565C-FB0A-4FBC-B95A-211699F2994F}"/>
              </a:ext>
            </a:extLst>
          </p:cNvPr>
          <p:cNvSpPr txBox="1"/>
          <p:nvPr/>
        </p:nvSpPr>
        <p:spPr>
          <a:xfrm>
            <a:off x="533678" y="1881821"/>
            <a:ext cx="11118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提出了三种评分互评方式，两种监督型，一种非监督型。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定义学生的分数为：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作业得分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互评得分；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忽略作业得分：由于学生不能分配到自己的作业为之打分，因此学生不能通过评分时的策略来改变作业的得分。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监督型方法之一：有老师为部分同学打分。为评分者分配作业时，会插入老师已经评分的作业，来检验评分者的评分是否可靠。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5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Incentives for Truthful Peer Grading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62565C-FB0A-4FBC-B95A-211699F2994F}"/>
              </a:ext>
            </a:extLst>
          </p:cNvPr>
          <p:cNvSpPr txBox="1"/>
          <p:nvPr/>
        </p:nvSpPr>
        <p:spPr>
          <a:xfrm>
            <a:off x="536685" y="5083422"/>
            <a:ext cx="1111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监督型方法：在许多情况下，教师根据经验和历史数据，对班级的总体成绩分布有整体的判定。通过该分布可以判断学生的评论是否合理。该方案的优点是不需要教师的工作；然而，这也带来了一个缺点，即该计划可能对个别学生不公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A0A5-EB60-466E-9D35-D296A80B9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4682" r="19663" b="5074"/>
          <a:stretch/>
        </p:blipFill>
        <p:spPr>
          <a:xfrm>
            <a:off x="6664812" y="1893814"/>
            <a:ext cx="4240877" cy="30703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89B1AF-B2A8-4347-A501-13637DE4D3D4}"/>
              </a:ext>
            </a:extLst>
          </p:cNvPr>
          <p:cNvSpPr txBox="1"/>
          <p:nvPr/>
        </p:nvSpPr>
        <p:spPr>
          <a:xfrm>
            <a:off x="591182" y="2509892"/>
            <a:ext cx="6073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监督型方法之二：树状结构的评分。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老师是根结点，叶节点是提交的作业，中间层的节点是评分者。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尽管有许多提交作业只有一个评分者，通过公式证明了纳什均衡点在更多人选择的位置。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99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62565C-FB0A-4FBC-B95A-211699F2994F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68337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Scientometrics-2018-The peer review game: an agent-based model of scientists facing resource constraints and institutional pressures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PRG model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假设一：将科学家抽象出的两种行为：写论文和评审论文。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假设二：当科学家不能将两种行为做到最好。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因此科学家的决策只有两种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和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假设三：在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中，评审通过的可能性为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0.5.</a:t>
                </a: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62565C-FB0A-4FBC-B95A-211699F2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683379" cy="3693319"/>
              </a:xfrm>
              <a:prstGeom prst="rect">
                <a:avLst/>
              </a:prstGeom>
              <a:blipFill>
                <a:blip r:embed="rId2"/>
                <a:stretch>
                  <a:fillRect l="-514" t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7967EA6-C4D6-4867-9FCA-1FFF90B48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438" y="3539241"/>
            <a:ext cx="1980952" cy="6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229D3C-9F6A-47F0-8F0C-6EB00EFFD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47" y="3548728"/>
            <a:ext cx="3648075" cy="590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A5A77B-9A5C-4C6C-8043-EF240DCA4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556"/>
          <a:stretch/>
        </p:blipFill>
        <p:spPr>
          <a:xfrm>
            <a:off x="5930546" y="4734575"/>
            <a:ext cx="4318782" cy="17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PRG 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579ACB-328A-411B-8CC3-86221E10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42" y="1690688"/>
            <a:ext cx="6402894" cy="1819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8AB4D0-FC6F-476A-BA2D-E9C87B3E0BA8}"/>
              </a:ext>
            </a:extLst>
          </p:cNvPr>
          <p:cNvSpPr txBox="1"/>
          <p:nvPr/>
        </p:nvSpPr>
        <p:spPr>
          <a:xfrm>
            <a:off x="838200" y="3509796"/>
            <a:ext cx="10596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假设场景一：假设科学家会由于之前的投稿的结果不断修改他们的分配决定。例如，如果上次科学家被拒稿，这次就会分配更多的精力在写论文上。</a:t>
            </a:r>
            <a:endParaRPr lang="en-US" altLang="zh-CN" dirty="0"/>
          </a:p>
          <a:p>
            <a:r>
              <a:rPr lang="zh-CN" altLang="en-US" dirty="0"/>
              <a:t>假设场景二：假设科学家会根据评审论文与已发表论文进行质量对比，来评估是否可以通过。</a:t>
            </a:r>
            <a:endParaRPr lang="en-US" altLang="zh-CN" dirty="0"/>
          </a:p>
          <a:p>
            <a:r>
              <a:rPr lang="zh-CN" altLang="en-US" dirty="0"/>
              <a:t>假设场景三：假设在某些条件下，科学家也可能理性和自私地行事，损害他人，在每过一段时间后，科学家会尽最大资源写论文，而忽略评审他人论文。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74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PRG 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90EF3A-96CA-48D3-8904-9F30D58D4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4" r="16144"/>
          <a:stretch/>
        </p:blipFill>
        <p:spPr>
          <a:xfrm>
            <a:off x="838199" y="1352258"/>
            <a:ext cx="3230122" cy="33414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5011E7B-402A-4FCB-BDFE-59CE03880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21" y="1352258"/>
            <a:ext cx="3230122" cy="34077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B63B9F3-A842-4288-9416-EB13583F2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26" y="1352258"/>
            <a:ext cx="3735156" cy="3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7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目前看的文献特点：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假设性很强。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很少有解释如何收敛到纳什均衡点。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单纯的博弈论文章很少进行实验，很多都是单纯理论上的证明。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4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F1860D-8025-41BE-81E0-B79F0AE6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77" y="1691396"/>
            <a:ext cx="8942664" cy="48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32BFE-5094-4DB8-BEED-BC9EF4AF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59" y="1608614"/>
            <a:ext cx="9885028" cy="47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9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上周汇报总结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C65A-E6A9-466E-98AB-C690C1741486}"/>
              </a:ext>
            </a:extLst>
          </p:cNvPr>
          <p:cNvSpPr txBox="1"/>
          <p:nvPr/>
        </p:nvSpPr>
        <p:spPr>
          <a:xfrm>
            <a:off x="838200" y="1490633"/>
            <a:ext cx="98570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描述了传统同伴互评的问题：打高分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在传统的互评场景中，每个评分者有两种选择，认真评分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和粗略评分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。认真评分者会付出一定的成本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进行互评。而互评的结果并不对评分者本身的成绩有任何的增益。当然，如果打太低的分数，被评价者就有可能会不服，上诉教师要求重新打分，如果教师的打分与评分者的分数相差过大，那么评分者就可能受到处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与评分者的评价分数有关，评价分数越高，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就越可能为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因此，对于评分者来说，最好的策略是粗略地打较高的分数。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假设现在有两个人互相评分，可以将他们两个人的评分行为设计一个博弈矩阵。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表示评分者的真实分数获得的收益，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是认真评分付出的成本，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是由对方评价者的粗略评分行为获得的收益。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我们可以看出，这是一个囚徒困境。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4E90C8-F663-4A1F-8708-CB486CC6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58" y="4303442"/>
            <a:ext cx="8169348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上周汇报总结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C65A-E6A9-466E-98AB-C690C1741486}"/>
              </a:ext>
            </a:extLst>
          </p:cNvPr>
          <p:cNvSpPr txBox="1"/>
          <p:nvPr/>
        </p:nvSpPr>
        <p:spPr>
          <a:xfrm>
            <a:off x="947257" y="1690688"/>
            <a:ext cx="985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如何从矩阵中寻找纳什均衡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E81D149-49B5-4CDD-88D3-969E73388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56707"/>
              </p:ext>
            </p:extLst>
          </p:nvPr>
        </p:nvGraphicFramePr>
        <p:xfrm>
          <a:off x="4529566" y="925259"/>
          <a:ext cx="7360920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093763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865380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56036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019844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318383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320455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732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(P1, P2)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b="1" dirty="0"/>
                        <a:t>S+R-P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b="1" dirty="0"/>
                        <a:t>S*G+R-P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b="1" dirty="0"/>
                        <a:t>S*H+2R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S*G+R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b="1" dirty="0"/>
                        <a:t>S+R-P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2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S*G+R-P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S*H+2R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b="1" dirty="0"/>
                        <a:t>S*G+R-P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2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r>
                        <a:rPr lang="en-US" altLang="zh-CN" dirty="0"/>
                        <a:t>S*G+R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S*H+2R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b="1" dirty="0"/>
                        <a:t>S*H+2R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9735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783530E-633F-41DA-9413-727876E878B8}"/>
              </a:ext>
            </a:extLst>
          </p:cNvPr>
          <p:cNvSpPr txBox="1"/>
          <p:nvPr/>
        </p:nvSpPr>
        <p:spPr>
          <a:xfrm>
            <a:off x="947257" y="5532631"/>
            <a:ext cx="985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讲述系统相关的进度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本周汇报的内容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相关文献讲解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系统需求确认</a:t>
            </a:r>
          </a:p>
        </p:txBody>
      </p:sp>
    </p:spTree>
    <p:extLst>
      <p:ext uri="{BB962C8B-B14F-4D97-AF65-F5344CB8AC3E}">
        <p14:creationId xmlns:p14="http://schemas.microsoft.com/office/powerpoint/2010/main" val="273607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Peer-Learning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&amp;PD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Prisoner’s Dilemma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488A08-422E-47ED-B84B-5197CA33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7"/>
          <a:stretch/>
        </p:blipFill>
        <p:spPr>
          <a:xfrm>
            <a:off x="1580291" y="2994870"/>
            <a:ext cx="8117381" cy="32786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ED49B2-35AC-4102-983C-E5B495B73B52}"/>
              </a:ext>
            </a:extLst>
          </p:cNvPr>
          <p:cNvSpPr txBox="1"/>
          <p:nvPr/>
        </p:nvSpPr>
        <p:spPr>
          <a:xfrm>
            <a:off x="838200" y="1833300"/>
            <a:ext cx="1044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arXiv-2019-Fostering Peer Learning through a New Game-Theoretical Approach in a Blended Learning Environment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Peer-Learning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&amp;PD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Prisoner’s Dilemma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5CBD6B9-D8BD-4B39-A0DA-6639694BE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868" y="1993377"/>
                <a:ext cx="10515600" cy="3806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通过前测和后测来计算两个队友的分数，假设两个队友为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，他们的得分相等，为：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5CBD6B9-D8BD-4B39-A0DA-6639694BE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868" y="1993377"/>
                <a:ext cx="10515600" cy="380680"/>
              </a:xfrm>
              <a:blipFill>
                <a:blip r:embed="rId2"/>
                <a:stretch>
                  <a:fillRect l="-580" t="-22581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1C6CB1C-56BC-417B-97C8-52129DF42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123" y="2673088"/>
            <a:ext cx="2514286" cy="9619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747AE0-E531-4CCB-B0F0-6D7658D3F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179" y="3934024"/>
            <a:ext cx="4428571" cy="1761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09F4C9-8667-4819-B201-BC3C6AE0A913}"/>
                  </a:ext>
                </a:extLst>
              </p:cNvPr>
              <p:cNvSpPr txBox="1"/>
              <p:nvPr/>
            </p:nvSpPr>
            <p:spPr>
              <a:xfrm>
                <a:off x="671120" y="4483944"/>
                <a:ext cx="5050171" cy="883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其中假设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的成本为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的成本为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的收益为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×1.2−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=0.6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−0.4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09F4C9-8667-4819-B201-BC3C6AE0A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20" y="4483944"/>
                <a:ext cx="5050171" cy="883127"/>
              </a:xfrm>
              <a:prstGeom prst="rect">
                <a:avLst/>
              </a:prstGeom>
              <a:blipFill>
                <a:blip r:embed="rId5"/>
                <a:stretch>
                  <a:fillRect l="-1206" t="-4167" b="-4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59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Peer-Learning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&amp;PD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Prisoner’s Dilemma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5468A40-2027-4A7B-A859-528E55A68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PD-PL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中，学生可以在教育网络中看到队友和自己的分数，当一个努力的学生遭遇了搭便车的行为，他需要说服他的队友在接下来的几节课中付出更多的努力，否则他会采取换队友的行动来获得更高的回报。</a:t>
            </a:r>
          </a:p>
        </p:txBody>
      </p:sp>
    </p:spTree>
    <p:extLst>
      <p:ext uri="{BB962C8B-B14F-4D97-AF65-F5344CB8AC3E}">
        <p14:creationId xmlns:p14="http://schemas.microsoft.com/office/powerpoint/2010/main" val="30631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Incentives for Truthful Peer Grading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62565C-FB0A-4FBC-B95A-211699F2994F}"/>
              </a:ext>
            </a:extLst>
          </p:cNvPr>
          <p:cNvSpPr txBox="1"/>
          <p:nvPr/>
        </p:nvSpPr>
        <p:spPr>
          <a:xfrm>
            <a:off x="433009" y="2871722"/>
            <a:ext cx="52161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问题：互评中存在打高分的行为。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前提：根据评分者提交的分数与该作业的整体分数差异为评分者打分。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打高分既可以不用花费时间在评价上，还能得到更好地评价分数。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每次作业的最高得分。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每次打最高分的人数占比。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EDDAC-52CC-4582-80C7-88AFE602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43" y="2073827"/>
            <a:ext cx="6542857" cy="4419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729629-9DF9-48DD-ACD6-27023F1F7871}"/>
              </a:ext>
            </a:extLst>
          </p:cNvPr>
          <p:cNvSpPr txBox="1"/>
          <p:nvPr/>
        </p:nvSpPr>
        <p:spPr>
          <a:xfrm>
            <a:off x="433010" y="1889161"/>
            <a:ext cx="521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arXiv-2016-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Incentives for Truthful Peer Grading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3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Incentives for Truthful Peer Grading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62565C-FB0A-4FBC-B95A-211699F2994F}"/>
              </a:ext>
            </a:extLst>
          </p:cNvPr>
          <p:cNvSpPr txBox="1"/>
          <p:nvPr/>
        </p:nvSpPr>
        <p:spPr>
          <a:xfrm>
            <a:off x="533678" y="1881821"/>
            <a:ext cx="111186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问题：互评中存在打高分的行为。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解决方案：使用序数打分方法。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不足之处：遇到评分相近的情况，无法做出准确的判断。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构建了一个基于排名和排名聚合进行同行评分的工具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CrowdRanker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，根据调查问卷，学生们并不喜欢将作业比个高下。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07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15171</TotalTime>
  <Words>1340</Words>
  <Application>Microsoft Office PowerPoint</Application>
  <PresentationFormat>宽屏</PresentationFormat>
  <Paragraphs>186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每周汇报</vt:lpstr>
      <vt:lpstr>上周汇报总结</vt:lpstr>
      <vt:lpstr>上周汇报总结</vt:lpstr>
      <vt:lpstr>本周汇报的内容</vt:lpstr>
      <vt:lpstr>PL（Peer-Learning）&amp;PD（Prisoner’s Dilemma）</vt:lpstr>
      <vt:lpstr>PL（Peer-Learning）&amp;PD（Prisoner’s Dilemma）</vt:lpstr>
      <vt:lpstr>PL（Peer-Learning）&amp;PD（Prisoner’s Dilemma）</vt:lpstr>
      <vt:lpstr>Incentives for Truthful Peer Grading</vt:lpstr>
      <vt:lpstr>Incentives for Truthful Peer Grading</vt:lpstr>
      <vt:lpstr>Incentives for Truthful Peer Grading</vt:lpstr>
      <vt:lpstr>Incentives for Truthful Peer Grading</vt:lpstr>
      <vt:lpstr>PRG model</vt:lpstr>
      <vt:lpstr>PRG model</vt:lpstr>
      <vt:lpstr>PRG model</vt:lpstr>
      <vt:lpstr>文献总结</vt:lpstr>
      <vt:lpstr>系统</vt:lpstr>
      <vt:lpstr>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lenovo</dc:creator>
  <cp:lastModifiedBy>lenovo</cp:lastModifiedBy>
  <cp:revision>236</cp:revision>
  <dcterms:created xsi:type="dcterms:W3CDTF">2021-06-17T09:27:24Z</dcterms:created>
  <dcterms:modified xsi:type="dcterms:W3CDTF">2021-08-12T09:01:36Z</dcterms:modified>
</cp:coreProperties>
</file>