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00" r:id="rId4"/>
    <p:sldId id="289" r:id="rId5"/>
    <p:sldId id="309" r:id="rId6"/>
    <p:sldId id="314" r:id="rId7"/>
    <p:sldId id="313" r:id="rId8"/>
    <p:sldId id="315" r:id="rId9"/>
    <p:sldId id="316" r:id="rId10"/>
    <p:sldId id="317" r:id="rId11"/>
    <p:sldId id="310" r:id="rId12"/>
    <p:sldId id="307" r:id="rId13"/>
    <p:sldId id="264" r:id="rId14"/>
    <p:sldId id="301" r:id="rId15"/>
    <p:sldId id="303" r:id="rId16"/>
    <p:sldId id="302" r:id="rId17"/>
    <p:sldId id="304" r:id="rId18"/>
    <p:sldId id="311" r:id="rId19"/>
    <p:sldId id="318" r:id="rId20"/>
    <p:sldId id="308" r:id="rId21"/>
    <p:sldId id="284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PACCS-2015-Game Theory Analysis on College Student Cheating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211B1-F6AC-4D33-A0F9-F96C6E79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2504"/>
            <a:ext cx="4877933" cy="19332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1F9D0E-DF94-4477-9024-B175D052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09" y="2302504"/>
            <a:ext cx="4428100" cy="19332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ACA0BE-7004-4B6E-97C7-4032F4EC1757}"/>
              </a:ext>
            </a:extLst>
          </p:cNvPr>
          <p:cNvSpPr txBox="1"/>
          <p:nvPr/>
        </p:nvSpPr>
        <p:spPr>
          <a:xfrm>
            <a:off x="763398" y="4420998"/>
            <a:ext cx="10687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学生作弊的根本原因是在当前的考试环境下，作弊的净收益大于不作弊。作为一个理性的人，大学生会选择作弊。作为回应，学校应该加强宣传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你也可以建立一个报告系统，增加学生之间的相互监督。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防止学生作弊的方法是增加对监考人员的奖惩力度，以激励他们有效地工作。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学校适当减少对作弊的惩罚，帮助监考人员在一定范围内加大力度，从而减少学生作弊。</a:t>
            </a:r>
          </a:p>
        </p:txBody>
      </p:sp>
    </p:spTree>
    <p:extLst>
      <p:ext uri="{BB962C8B-B14F-4D97-AF65-F5344CB8AC3E}">
        <p14:creationId xmlns:p14="http://schemas.microsoft.com/office/powerpoint/2010/main" val="170264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博弈论中找纳什均衡证明观点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将博弈论作为理论支撑，通过实验证明方法的有效性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E157BF-0E05-4703-80C2-9BECD836B3E8}"/>
              </a:ext>
            </a:extLst>
          </p:cNvPr>
          <p:cNvSpPr txBox="1"/>
          <p:nvPr/>
        </p:nvSpPr>
        <p:spPr>
          <a:xfrm>
            <a:off x="838200" y="3347206"/>
            <a:ext cx="3851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决策来源</a:t>
            </a:r>
            <a:r>
              <a:rPr lang="en-US" altLang="zh-CN" dirty="0"/>
              <a:t>——</a:t>
            </a:r>
            <a:r>
              <a:rPr lang="zh-CN" altLang="en-US" dirty="0"/>
              <a:t>研究内容相关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收益来源</a:t>
            </a:r>
            <a:r>
              <a:rPr lang="en-US" altLang="zh-CN" dirty="0"/>
              <a:t>——</a:t>
            </a:r>
            <a:r>
              <a:rPr lang="zh-CN" altLang="en-US" dirty="0"/>
              <a:t>假设</a:t>
            </a:r>
            <a:r>
              <a:rPr lang="en-US" altLang="zh-CN" dirty="0"/>
              <a:t>+</a:t>
            </a:r>
            <a:r>
              <a:rPr lang="zh-CN" altLang="en-US" dirty="0"/>
              <a:t>相关文献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实验证明</a:t>
            </a:r>
            <a:r>
              <a:rPr lang="en-US" altLang="zh-CN" dirty="0"/>
              <a:t>——</a:t>
            </a:r>
            <a:r>
              <a:rPr lang="zh-CN" altLang="en-US" dirty="0"/>
              <a:t>没有实验证明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——</a:t>
            </a:r>
            <a:r>
              <a:rPr lang="zh-CN" altLang="en-US" dirty="0"/>
              <a:t>使得矩阵能够达到最优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E3D56B-4861-4D80-895B-DE5E5CBF7736}"/>
              </a:ext>
            </a:extLst>
          </p:cNvPr>
          <p:cNvSpPr txBox="1"/>
          <p:nvPr/>
        </p:nvSpPr>
        <p:spPr>
          <a:xfrm>
            <a:off x="6096000" y="3347206"/>
            <a:ext cx="579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博弈论结合组内推荐：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1767AB-59A0-47CA-874C-7FF0259AEFE3}"/>
              </a:ext>
            </a:extLst>
          </p:cNvPr>
          <p:cNvSpPr txBox="1"/>
          <p:nvPr/>
        </p:nvSpPr>
        <p:spPr>
          <a:xfrm>
            <a:off x="6096000" y="3779535"/>
            <a:ext cx="583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LEARNING TECHNOLOGIES-2020-Motivating Students in Collaborative Activities With Game-Theoretic Group Recommendations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A5BE48-FC8A-421D-8418-68D40AF2DD46}"/>
              </a:ext>
            </a:extLst>
          </p:cNvPr>
          <p:cNvSpPr txBox="1"/>
          <p:nvPr/>
        </p:nvSpPr>
        <p:spPr>
          <a:xfrm>
            <a:off x="6096001" y="504286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博弈论结合组内推荐。</a:t>
            </a:r>
            <a:endParaRPr lang="en-US" altLang="zh-CN" dirty="0"/>
          </a:p>
          <a:p>
            <a:r>
              <a:rPr lang="zh-CN" altLang="en-US" dirty="0"/>
              <a:t>量化组内成员的需求，通过收益矩阵找出利润最大的推荐结果。</a:t>
            </a:r>
          </a:p>
        </p:txBody>
      </p:sp>
    </p:spTree>
    <p:extLst>
      <p:ext uri="{BB962C8B-B14F-4D97-AF65-F5344CB8AC3E}">
        <p14:creationId xmlns:p14="http://schemas.microsoft.com/office/powerpoint/2010/main" val="128946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Students in Collaborative Activities With Game-Theoretic Group Recommendations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A2AD22-2303-444D-BFD8-0217B29C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06" y="3684362"/>
            <a:ext cx="5759445" cy="28085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55AE11-758C-447A-BC86-7DC52BCC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77" y="1889954"/>
            <a:ext cx="4866705" cy="15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D49B2-35AC-4102-983C-E5B495B73B52}"/>
              </a:ext>
            </a:extLst>
          </p:cNvPr>
          <p:cNvSpPr txBox="1"/>
          <p:nvPr/>
        </p:nvSpPr>
        <p:spPr>
          <a:xfrm>
            <a:off x="838200" y="1792017"/>
            <a:ext cx="104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at Scale-2015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79577A-079F-48BB-AD7E-54E57FB3CDD1}"/>
              </a:ext>
            </a:extLst>
          </p:cNvPr>
          <p:cNvSpPr txBox="1"/>
          <p:nvPr/>
        </p:nvSpPr>
        <p:spPr>
          <a:xfrm>
            <a:off x="838200" y="2632010"/>
            <a:ext cx="1074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将博弈论与同伴互评结合，提出了一种互评的评价指标，提出了</a:t>
            </a:r>
            <a:r>
              <a:rPr lang="en-US" altLang="zh-CN" dirty="0"/>
              <a:t>3</a:t>
            </a:r>
            <a:r>
              <a:rPr lang="zh-CN" altLang="en-US" dirty="0"/>
              <a:t>种基于博弈论的评分规则，并在众包的实验环境中证明了其中几种方法的有效性。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A325DD-03D9-41F5-B865-76CEDEF076AA}"/>
              </a:ext>
            </a:extLst>
          </p:cNvPr>
          <p:cNvSpPr txBox="1"/>
          <p:nvPr/>
        </p:nvSpPr>
        <p:spPr>
          <a:xfrm>
            <a:off x="838200" y="4034997"/>
            <a:ext cx="1037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评价指标公式：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E6B965-87C7-43D1-9F9C-BB161CE754B3}"/>
                  </a:ext>
                </a:extLst>
              </p:cNvPr>
              <p:cNvSpPr txBox="1"/>
              <p:nvPr/>
            </p:nvSpPr>
            <p:spPr>
              <a:xfrm>
                <a:off x="4138605" y="4590371"/>
                <a:ext cx="3914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E6B965-87C7-43D1-9F9C-BB161CE7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05" y="4590371"/>
                <a:ext cx="3914790" cy="276999"/>
              </a:xfrm>
              <a:prstGeom prst="rect">
                <a:avLst/>
              </a:prstGeom>
              <a:blipFill>
                <a:blip r:embed="rId2"/>
                <a:stretch>
                  <a:fillRect l="-312" t="-2222" r="-1713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8D2CB7-5DB6-41FB-8F9E-1AD4A7903CC2}"/>
                  </a:ext>
                </a:extLst>
              </p:cNvPr>
              <p:cNvSpPr txBox="1"/>
              <p:nvPr/>
            </p:nvSpPr>
            <p:spPr>
              <a:xfrm>
                <a:off x="838200" y="5201174"/>
                <a:ext cx="103100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个同学评价过的作业的数量。</a:t>
                </a:r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个同学被同伴打出的分数。</a:t>
                </a:r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个同学被老师打出的分数。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8D2CB7-5DB6-41FB-8F9E-1AD4A790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1174"/>
                <a:ext cx="10310070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D49B2-35AC-4102-983C-E5B495B73B52}"/>
              </a:ext>
            </a:extLst>
          </p:cNvPr>
          <p:cNvSpPr txBox="1"/>
          <p:nvPr/>
        </p:nvSpPr>
        <p:spPr>
          <a:xfrm>
            <a:off x="873503" y="1822445"/>
            <a:ext cx="34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Calibration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A4A8B-E62E-4767-A572-5A7DAE31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6" y="1510018"/>
            <a:ext cx="6781767" cy="51471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12207C-6C47-45F8-99AA-47303E1E7DD7}"/>
              </a:ext>
            </a:extLst>
          </p:cNvPr>
          <p:cNvSpPr txBox="1"/>
          <p:nvPr/>
        </p:nvSpPr>
        <p:spPr>
          <a:xfrm>
            <a:off x="838200" y="3429000"/>
            <a:ext cx="368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表示学生的幸福指数，输入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是学生的分数，输出为学生的幸福指数。其中每次修改作业都会消耗一点幸福指数。</a:t>
            </a:r>
          </a:p>
        </p:txBody>
      </p:sp>
    </p:spTree>
    <p:extLst>
      <p:ext uri="{BB962C8B-B14F-4D97-AF65-F5344CB8AC3E}">
        <p14:creationId xmlns:p14="http://schemas.microsoft.com/office/powerpoint/2010/main" val="229288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D49B2-35AC-4102-983C-E5B495B73B52}"/>
              </a:ext>
            </a:extLst>
          </p:cNvPr>
          <p:cNvSpPr txBox="1"/>
          <p:nvPr/>
        </p:nvSpPr>
        <p:spPr>
          <a:xfrm>
            <a:off x="873503" y="1822445"/>
            <a:ext cx="37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Improved Calibration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2207C-6C47-45F8-99AA-47303E1E7DD7}"/>
              </a:ext>
            </a:extLst>
          </p:cNvPr>
          <p:cNvSpPr txBox="1"/>
          <p:nvPr/>
        </p:nvSpPr>
        <p:spPr>
          <a:xfrm>
            <a:off x="873503" y="3336721"/>
            <a:ext cx="3832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改进的校准机制减轻了这个问题，通过引入多个校准的论文，以牺牲更多的工作，提高了客观分数。然而，由于这种机制创建的工作不能很好地随类大小伸缩，因此开发了演绎机制。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53B247-7CAF-4614-B8E6-7580FC9C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3" y="1385567"/>
            <a:ext cx="6781767" cy="5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2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D49B2-35AC-4102-983C-E5B495B73B52}"/>
              </a:ext>
            </a:extLst>
          </p:cNvPr>
          <p:cNvSpPr txBox="1"/>
          <p:nvPr/>
        </p:nvSpPr>
        <p:spPr>
          <a:xfrm>
            <a:off x="873503" y="1822445"/>
            <a:ext cx="34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Deduction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2207C-6C47-45F8-99AA-47303E1E7DD7}"/>
              </a:ext>
            </a:extLst>
          </p:cNvPr>
          <p:cNvSpPr txBox="1"/>
          <p:nvPr/>
        </p:nvSpPr>
        <p:spPr>
          <a:xfrm>
            <a:off x="838200" y="3557016"/>
            <a:ext cx="368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表示学生的幸福指数，输入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是学生的分数，输出为学生的幸福指数。其中每次修改作业都会消耗一点幸福指数。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0ECC38-B227-4D9C-AFD9-39C3410F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13" y="1690688"/>
            <a:ext cx="5915987" cy="49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2E223F-DBB0-427F-8300-48A99D11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4" y="1514470"/>
            <a:ext cx="6824867" cy="48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使用博弈论相关的场景求解问题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将现实的场景抽象成博弈论的场景，通过博弈论的方法来寻找最优解，不过这一类论文的求解通常是一个复杂度高的问题，文章主要的内容是如何对算法进行简化。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0430F2-7B9F-42E1-9243-DCA117ACD832}"/>
              </a:ext>
            </a:extLst>
          </p:cNvPr>
          <p:cNvSpPr/>
          <p:nvPr/>
        </p:nvSpPr>
        <p:spPr>
          <a:xfrm>
            <a:off x="838200" y="3429000"/>
            <a:ext cx="1005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互评中的抽查机制（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Spot-checking (SC)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）：学生评分后，老师会随机抽取作业进行检查。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788F4AF-CEC0-4D92-9415-E77851BD855E}"/>
              </a:ext>
            </a:extLst>
          </p:cNvPr>
          <p:cNvCxnSpPr/>
          <p:nvPr/>
        </p:nvCxnSpPr>
        <p:spPr>
          <a:xfrm>
            <a:off x="3875714" y="3882221"/>
            <a:ext cx="0" cy="82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A417458-5975-418D-BD63-EA9C0BF783C7}"/>
              </a:ext>
            </a:extLst>
          </p:cNvPr>
          <p:cNvSpPr/>
          <p:nvPr/>
        </p:nvSpPr>
        <p:spPr>
          <a:xfrm>
            <a:off x="838199" y="4839279"/>
            <a:ext cx="10515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斯塔克尔伯格均衡（</a:t>
            </a:r>
            <a:r>
              <a:rPr lang="en-US" altLang="zh-CN" dirty="0"/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Stackelberg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均衡）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5A8661-AC47-4FB2-BE55-227AEE4B8299}"/>
              </a:ext>
            </a:extLst>
          </p:cNvPr>
          <p:cNvSpPr/>
          <p:nvPr/>
        </p:nvSpPr>
        <p:spPr>
          <a:xfrm>
            <a:off x="5550713" y="5268047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防守者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4538C-9BB1-46C8-86A5-D8B428A6CD13}"/>
              </a:ext>
            </a:extLst>
          </p:cNvPr>
          <p:cNvSpPr/>
          <p:nvPr/>
        </p:nvSpPr>
        <p:spPr>
          <a:xfrm>
            <a:off x="8555370" y="3881418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3BC8E-E97C-42C5-BEB1-FBE3E65238BF}"/>
              </a:ext>
            </a:extLst>
          </p:cNvPr>
          <p:cNvSpPr/>
          <p:nvPr/>
        </p:nvSpPr>
        <p:spPr>
          <a:xfrm>
            <a:off x="8555370" y="5268046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决策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AAB712-7FD2-4465-9A2E-EBDEB03CC9F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119453" y="5679107"/>
            <a:ext cx="1435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7BEC55-8C03-4DE1-8BB1-7EAF0226DE9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39740" y="4703539"/>
            <a:ext cx="0" cy="56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使用博弈论相关的场景求解问题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AAAI-2015-Incentivizing Peer Grading in MOOCS: an Audit Game Approach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AAAI-2018-Optimal Spot-Checking for Improving Evaluation Accuracy of Peer Grading Systems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dl.acm.org-2015-Mechanical TA: Partially Automated High-Stakes Peer Grading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1E448-6B8E-43CB-9E3F-9F8C2486AF17}"/>
              </a:ext>
            </a:extLst>
          </p:cNvPr>
          <p:cNvSpPr/>
          <p:nvPr/>
        </p:nvSpPr>
        <p:spPr>
          <a:xfrm>
            <a:off x="838200" y="3884102"/>
            <a:ext cx="2145485" cy="872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FFED8B-19E4-4839-88CE-ACE23E57A35F}"/>
              </a:ext>
            </a:extLst>
          </p:cNvPr>
          <p:cNvSpPr/>
          <p:nvPr/>
        </p:nvSpPr>
        <p:spPr>
          <a:xfrm>
            <a:off x="4727896" y="3884101"/>
            <a:ext cx="2145484" cy="872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C95D7C-BBFE-4510-9C8D-A7213E426F4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983685" y="4320329"/>
            <a:ext cx="1744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AD7CFC2-CD34-4D19-8B03-E27085FD03A4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5364410" y="4320328"/>
            <a:ext cx="872455" cy="12700"/>
          </a:xfrm>
          <a:prstGeom prst="curvedConnector5">
            <a:avLst>
              <a:gd name="adj1" fmla="val -26202"/>
              <a:gd name="adj2" fmla="val 10246787"/>
              <a:gd name="adj3" fmla="val 126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90633"/>
            <a:ext cx="985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Blend Learning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E90C8-F663-4A1F-8708-CB486CC6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58" y="4303442"/>
            <a:ext cx="8169348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75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按照第二类论文的思路，将博弈论作为理论支撑。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模型存在问题：设置惩奖规则的合理性；分数的阈值寻找。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评分模型中，我们将三个同学分为一组，然后让每个组重复上述的评分过程。其中，每个组员都将评价两份作业，这两份作业都来自于本组的其他成员。规则与之前的实验类似，在这个模型中，每个同学的作业都会被两个同学评价，如果这两位同学的评分之差的绝对值在一定范围之内，那么他们都会获得收益，如果这两位同学的评分绝对差在范围之外，打高分者将会受到一定惩罚。在评分结束后，如果被评者对自己的分数存在异议，可以反馈给教师，教师会重新对作业进行打分，如果发现评分者出现打低分的情况，可以对评分者实行严厉的惩罚。</a:t>
            </a:r>
            <a:endParaRPr lang="en-US" altLang="zh-CN" dirty="0"/>
          </a:p>
          <a:p>
            <a:r>
              <a:rPr lang="zh-CN" altLang="en-US" dirty="0"/>
              <a:t>下面可以通过博弈矩阵来对双方的收益进行打分，对于被评者</a:t>
            </a:r>
            <a:r>
              <a:rPr lang="en-US" altLang="zh-CN" dirty="0"/>
              <a:t>u</a:t>
            </a:r>
            <a:r>
              <a:rPr lang="zh-CN" altLang="en-US" dirty="0"/>
              <a:t>来说，两个评分者的收益如下：</a:t>
            </a:r>
            <a:endParaRPr lang="en-US" altLang="zh-CN" dirty="0"/>
          </a:p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，教师对评分者施加的惩罚为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O&gt;P&gt;R.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0C5C48-5D88-4E1A-BA01-B527792A6B05}"/>
              </a:ext>
            </a:extLst>
          </p:cNvPr>
          <p:cNvGraphicFramePr>
            <a:graphicFrameLocks noGrp="1"/>
          </p:cNvGraphicFramePr>
          <p:nvPr/>
        </p:nvGraphicFramePr>
        <p:xfrm>
          <a:off x="1688050" y="33128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5172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743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432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72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R-O, R-O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-O, </a:t>
                      </a:r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en-US" altLang="zh-CN" dirty="0"/>
                        <a:t>, 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32BFE-5094-4DB8-BEED-BC9EF4AF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608614"/>
            <a:ext cx="9885028" cy="47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A82B63-DECC-4811-8B77-1409B3CDC2FE}"/>
              </a:ext>
            </a:extLst>
          </p:cNvPr>
          <p:cNvSpPr txBox="1"/>
          <p:nvPr/>
        </p:nvSpPr>
        <p:spPr>
          <a:xfrm>
            <a:off x="838200" y="1707466"/>
            <a:ext cx="10595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论文讲解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7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本周汇报的内容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相关文献调研总结：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07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对现有的现象，使用博弈论的模型进行分析，找到纳什均衡，最后通过纳什均衡点，对现有的环境提出改进的建议。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5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对现有的现象，使用博弈论的模型进行分析，找到纳什均衡，最后通过纳什均衡点，对现有的环境提出改进的建议。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对现有的现象，使用博弈论的模型进行分析，找到纳什均衡，最后通过纳什均衡点，对现有的环境提出改进的建议。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学位与研究生教育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-2015-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博弈论视角下的导师与研究生关系探析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D6F9B-9D4C-4F0F-A9DA-D1AA3FB2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851" y="3742196"/>
            <a:ext cx="5906928" cy="18357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C4147A-F377-4BD9-BFF2-2EF694CE4570}"/>
              </a:ext>
            </a:extLst>
          </p:cNvPr>
          <p:cNvSpPr txBox="1"/>
          <p:nvPr/>
        </p:nvSpPr>
        <p:spPr>
          <a:xfrm>
            <a:off x="838200" y="3632433"/>
            <a:ext cx="484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决策来源</a:t>
            </a:r>
            <a:r>
              <a:rPr lang="en-US" altLang="zh-CN" dirty="0"/>
              <a:t>——</a:t>
            </a:r>
            <a:r>
              <a:rPr lang="zh-CN" altLang="en-US" dirty="0"/>
              <a:t>研究内容相关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收益来源</a:t>
            </a:r>
            <a:r>
              <a:rPr lang="en-US" altLang="zh-CN" dirty="0"/>
              <a:t>——</a:t>
            </a:r>
            <a:r>
              <a:rPr lang="zh-CN" altLang="en-US" dirty="0"/>
              <a:t>假设</a:t>
            </a:r>
            <a:r>
              <a:rPr lang="en-US" altLang="zh-CN" dirty="0"/>
              <a:t>+</a:t>
            </a:r>
            <a:r>
              <a:rPr lang="zh-CN" altLang="en-US" dirty="0"/>
              <a:t>相关文献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实验证明</a:t>
            </a:r>
            <a:r>
              <a:rPr lang="en-US" altLang="zh-CN" dirty="0"/>
              <a:t>——</a:t>
            </a:r>
            <a:r>
              <a:rPr lang="zh-CN" altLang="en-US" dirty="0"/>
              <a:t>没有实验证明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——</a:t>
            </a:r>
            <a:r>
              <a:rPr lang="zh-CN" altLang="en-US" dirty="0"/>
              <a:t>使得矩阵能够达到最优</a:t>
            </a:r>
          </a:p>
        </p:txBody>
      </p:sp>
    </p:spTree>
    <p:extLst>
      <p:ext uri="{BB962C8B-B14F-4D97-AF65-F5344CB8AC3E}">
        <p14:creationId xmlns:p14="http://schemas.microsoft.com/office/powerpoint/2010/main" val="7329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Education for Business-2018-The effectiveness of peer assessment and a proposal for its analysis using game theory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44BFD-739B-4D97-BE3A-375E4480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31" y="2940851"/>
            <a:ext cx="9753600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4E23E-54A6-4709-8FCA-892839DB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4218788"/>
            <a:ext cx="982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博弈论分析现有的情况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152D5-3FD7-4A48-9DE8-A50C759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Education for Business-2018-The effectiveness of peer assessment and a proposal for its analysis using game theory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444BFD-739B-4D97-BE3A-375E4480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31" y="2940851"/>
            <a:ext cx="9753600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4E23E-54A6-4709-8FCA-892839DB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4218788"/>
            <a:ext cx="982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19367</TotalTime>
  <Words>1163</Words>
  <Application>Microsoft Office PowerPoint</Application>
  <PresentationFormat>宽屏</PresentationFormat>
  <Paragraphs>126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每周汇报</vt:lpstr>
      <vt:lpstr>上周汇报总结</vt:lpstr>
      <vt:lpstr>上周汇报总结</vt:lpstr>
      <vt:lpstr>本周汇报的内容</vt:lpstr>
      <vt:lpstr>1.博弈论分析现有的情况</vt:lpstr>
      <vt:lpstr>1.博弈论分析现有的情况</vt:lpstr>
      <vt:lpstr>1.博弈论分析现有的情况</vt:lpstr>
      <vt:lpstr>1.博弈论分析现有的情况</vt:lpstr>
      <vt:lpstr>1.博弈论分析现有的情况</vt:lpstr>
      <vt:lpstr>1.博弈论分析现有的情况</vt:lpstr>
      <vt:lpstr>2.博弈论中找纳什均衡证明观点</vt:lpstr>
      <vt:lpstr>Motivating Students in Collaborative Activities With Game-Theoretic Group Recommendations</vt:lpstr>
      <vt:lpstr>Game Theory Based Peer Grading Mechanisms For MOOCs</vt:lpstr>
      <vt:lpstr>Game Theory Based Peer Grading Mechanisms For MOOCs</vt:lpstr>
      <vt:lpstr>Game Theory Based Peer Grading Mechanisms For MOOCs</vt:lpstr>
      <vt:lpstr>Game Theory Based Peer Grading Mechanisms For MOOCs</vt:lpstr>
      <vt:lpstr>Game Theory Based Peer Grading Mechanisms For MOOCs</vt:lpstr>
      <vt:lpstr>3.使用博弈论相关的场景求解问题</vt:lpstr>
      <vt:lpstr>3.使用博弈论相关的场景求解问题</vt:lpstr>
      <vt:lpstr>接下来的任务</vt:lpstr>
      <vt:lpstr>PowerPoint 演示文稿</vt:lpstr>
      <vt:lpstr>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266</cp:revision>
  <dcterms:created xsi:type="dcterms:W3CDTF">2021-06-17T09:27:24Z</dcterms:created>
  <dcterms:modified xsi:type="dcterms:W3CDTF">2021-08-21T07:52:30Z</dcterms:modified>
</cp:coreProperties>
</file>