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3" r:id="rId5"/>
    <p:sldId id="300" r:id="rId6"/>
    <p:sldId id="289" r:id="rId7"/>
    <p:sldId id="331" r:id="rId8"/>
    <p:sldId id="309" r:id="rId9"/>
    <p:sldId id="314" r:id="rId10"/>
    <p:sldId id="313" r:id="rId11"/>
    <p:sldId id="310" r:id="rId12"/>
    <p:sldId id="332" r:id="rId13"/>
    <p:sldId id="307" r:id="rId14"/>
    <p:sldId id="264" r:id="rId15"/>
    <p:sldId id="301" r:id="rId16"/>
    <p:sldId id="303" r:id="rId17"/>
    <p:sldId id="302" r:id="rId18"/>
    <p:sldId id="304" r:id="rId19"/>
    <p:sldId id="311" r:id="rId20"/>
    <p:sldId id="318" r:id="rId21"/>
    <p:sldId id="308" r:id="rId22"/>
    <p:sldId id="284" r:id="rId23"/>
    <p:sldId id="29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93B7-98D2-4E7A-AA0F-FD7C44A27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51CC-5374-4BED-9F61-012454F8EC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杨攀原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博弈论解决问题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将博弈论作为理论支撑，通过实验证明方法的有效性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364351"/>
            <a:ext cx="3851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决策来源</a:t>
            </a:r>
            <a:r>
              <a:rPr lang="en-US" altLang="zh-CN" dirty="0"/>
              <a:t>——</a:t>
            </a:r>
            <a:r>
              <a:rPr lang="zh-CN" altLang="en-US" dirty="0"/>
              <a:t>研究内容相关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收益来源</a:t>
            </a:r>
            <a:r>
              <a:rPr lang="en-US" altLang="zh-CN" dirty="0"/>
              <a:t>——</a:t>
            </a:r>
            <a:r>
              <a:rPr lang="zh-CN" altLang="en-US" dirty="0"/>
              <a:t>假设</a:t>
            </a:r>
            <a:r>
              <a:rPr lang="en-US" altLang="zh-CN" dirty="0"/>
              <a:t>+</a:t>
            </a:r>
            <a:r>
              <a:rPr lang="zh-CN" altLang="en-US" dirty="0"/>
              <a:t>相关文献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实验证明</a:t>
            </a:r>
            <a:r>
              <a:rPr lang="en-US" altLang="zh-CN" dirty="0"/>
              <a:t>——</a:t>
            </a:r>
            <a:r>
              <a:rPr lang="zh-CN" altLang="en-US" dirty="0"/>
              <a:t>没有实验证明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——</a:t>
            </a:r>
            <a:r>
              <a:rPr lang="zh-CN" altLang="en-US" dirty="0"/>
              <a:t>使得矩阵能够达到最优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0" y="3347206"/>
            <a:ext cx="579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博弈论结合组内推荐：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3779535"/>
            <a:ext cx="5839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LEARNING TECHNOLOGIES-2020-Motivating Students in Collaborative Activities With Game-Theoretic Group Recommendations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1" y="504286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博弈论结合组内推荐。</a:t>
            </a:r>
            <a:endParaRPr lang="en-US" altLang="zh-CN" dirty="0"/>
          </a:p>
          <a:p>
            <a:r>
              <a:rPr lang="zh-CN" altLang="en-US" dirty="0"/>
              <a:t>量化组内成员的需求，通过收益矩阵找出利润最大的推荐结果。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Students in Collaborative Activities With Game-Theoretic Group Recommendations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806" y="3684362"/>
            <a:ext cx="5759445" cy="28085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77" y="1889954"/>
            <a:ext cx="4866705" cy="1595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792017"/>
            <a:ext cx="104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at Scale-2015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632010"/>
            <a:ext cx="1074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将博弈论与同伴互评结合，提出了一种互评的评价指标，提出了</a:t>
            </a:r>
            <a:r>
              <a:rPr lang="en-US" altLang="zh-CN" dirty="0"/>
              <a:t>3</a:t>
            </a:r>
            <a:r>
              <a:rPr lang="zh-CN" altLang="en-US" dirty="0"/>
              <a:t>种基于博弈论的评分规则，并在众包的实验环境中证明了其中几种方法的有效性。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034997"/>
            <a:ext cx="1037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评价指标公式：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138605" y="4590371"/>
                <a:ext cx="3914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05" y="4590371"/>
                <a:ext cx="3914790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8" t="-213" r="-65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8200" y="5201174"/>
                <a:ext cx="103100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个同学评价过的作业的数量。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个同学被同伴打出的分数。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个同学被老师打出的分数。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01174"/>
                <a:ext cx="10310070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57" r="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3503" y="1822445"/>
            <a:ext cx="34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Calibration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206" y="1510018"/>
            <a:ext cx="6781767" cy="51471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429000"/>
            <a:ext cx="368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表示学生的幸福指数，输入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是学生的分数，输出为学生的幸福指数。其中每次修改作业都会消耗一点幸福指数。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3503" y="1822445"/>
            <a:ext cx="37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Improved Calibration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3503" y="3336721"/>
            <a:ext cx="3832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改进的校准机制减轻了这个问题，通过引入多个校准的论文，以牺牲更多的工作，提高了客观分数。然而，由于这种机制创建的工作不能很好地随类大小伸缩，因此开发了演绎机制。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33" y="1385567"/>
            <a:ext cx="6781767" cy="51471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3503" y="1822445"/>
            <a:ext cx="349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Deduction Mechanism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557016"/>
            <a:ext cx="3681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表示学生的幸福指数，输入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是学生的分数，输出为学生的幸福指数。其中每次修改作业都会消耗一点幸福指数。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813" y="1690688"/>
            <a:ext cx="5915987" cy="49329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Theory Based Peer Grading Mechanisms For MOOCs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294" y="1514470"/>
            <a:ext cx="6824867" cy="4852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优化博弈论求解算法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将现实的场景抽象成博弈论的场景，通过博弈论的方法来寻找最优解，不过这一类论文的求解通常是一个复杂度高的问题，文章主要的内容是如何对算法进行简化。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429000"/>
            <a:ext cx="10050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互评中的抽查机制（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Spot-checking (SC)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）：学生评分后，老师会随机抽取作业进行检查。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875714" y="3882221"/>
            <a:ext cx="0" cy="82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8199" y="4839279"/>
            <a:ext cx="10515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斯塔克尔伯格均衡（</a:t>
            </a:r>
            <a:r>
              <a:rPr lang="en-US" altLang="zh-CN" dirty="0"/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Stackelberg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均衡）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0713" y="5268047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防守者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55370" y="3881418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55370" y="5268046"/>
            <a:ext cx="1568740" cy="8221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决策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  <a:endCxn id="12" idx="1"/>
          </p:cNvCxnSpPr>
          <p:nvPr/>
        </p:nvCxnSpPr>
        <p:spPr>
          <a:xfrm flipV="1">
            <a:off x="7119453" y="5679107"/>
            <a:ext cx="1435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12" idx="0"/>
          </p:cNvCxnSpPr>
          <p:nvPr/>
        </p:nvCxnSpPr>
        <p:spPr>
          <a:xfrm>
            <a:off x="9339740" y="4703539"/>
            <a:ext cx="0" cy="56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优化博弈论求解算法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AAAI-2015-Incentivizing Peer Grading in MOOCS: an Audit Game Approach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AAAI-2018-Optimal Spot-Checking for Improving Evaluation Accuracy of Peer Grading Systems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dl.acm.org-2015-Mechanical TA: Partially Automated High-Stakes Peer Grading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3884102"/>
            <a:ext cx="2145485" cy="872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27896" y="3884101"/>
            <a:ext cx="2145484" cy="8724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3" idx="3"/>
            <a:endCxn id="7" idx="1"/>
          </p:cNvCxnSpPr>
          <p:nvPr/>
        </p:nvCxnSpPr>
        <p:spPr>
          <a:xfrm flipV="1">
            <a:off x="2983685" y="4320329"/>
            <a:ext cx="17442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7" idx="0"/>
            <a:endCxn id="7" idx="2"/>
          </p:cNvCxnSpPr>
          <p:nvPr/>
        </p:nvCxnSpPr>
        <p:spPr>
          <a:xfrm rot="16200000" flipH="1">
            <a:off x="5364410" y="4320328"/>
            <a:ext cx="872455" cy="12700"/>
          </a:xfrm>
          <a:prstGeom prst="curvedConnector5">
            <a:avLst>
              <a:gd name="adj1" fmla="val -26202"/>
              <a:gd name="adj2" fmla="val 10246787"/>
              <a:gd name="adj3" fmla="val 1262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75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按照第二类论文的思路，将博弈论作为理论支撑。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模型存在问题：设置惩奖规则的合理性；分数的阈值寻找。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1490633"/>
            <a:ext cx="985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Blend Learning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058" y="4303442"/>
            <a:ext cx="8169348" cy="12375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0571" y="218114"/>
            <a:ext cx="1024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评分模型中，我们将三个同学分为一组，然后让每个组重复上述的评分过程。其中，每个组员都将评价两份作业，这两份作业都来自于本组的其他成员。规则与之前的实验类似，在这个模型中，每个同学的作业都会被两个同学评价，如果这两位同学的评分之差的绝对值在一定范围之内，那么他们都会获得收益，如果这两位同学的评分绝对差在范围之外，打高分者将会受到一定惩罚。在评分结束后，如果被评者对自己的分数存在异议，可以反馈给教师，教师会重新对作业进行打分，如果发现评分者出现打低分的情况，可以对评分者实行严厉的惩罚。</a:t>
            </a:r>
            <a:endParaRPr lang="en-US" altLang="zh-CN" dirty="0"/>
          </a:p>
          <a:p>
            <a:r>
              <a:rPr lang="zh-CN" altLang="en-US" dirty="0"/>
              <a:t>下面可以通过博弈矩阵来对双方的收益进行打分，对于被评者</a:t>
            </a:r>
            <a:r>
              <a:rPr lang="en-US" altLang="zh-CN" dirty="0"/>
              <a:t>u</a:t>
            </a:r>
            <a:r>
              <a:rPr lang="zh-CN" altLang="en-US" dirty="0"/>
              <a:t>来说，两个评分者的收益如下：</a:t>
            </a:r>
            <a:endParaRPr lang="en-US" altLang="zh-CN" dirty="0"/>
          </a:p>
          <a:p>
            <a:r>
              <a:rPr lang="zh-CN" altLang="en-US" dirty="0"/>
              <a:t>评分相近，两者获得奖励</a:t>
            </a:r>
            <a:r>
              <a:rPr lang="en-US" altLang="zh-CN" dirty="0"/>
              <a:t>R</a:t>
            </a:r>
            <a:r>
              <a:rPr lang="zh-CN" altLang="en-US" dirty="0"/>
              <a:t>；差异较大，打分较高者获得惩罚</a:t>
            </a:r>
            <a:r>
              <a:rPr lang="en-US" altLang="zh-CN" dirty="0"/>
              <a:t>P</a:t>
            </a:r>
            <a:r>
              <a:rPr lang="zh-CN" altLang="en-US" dirty="0"/>
              <a:t>，教师对评分者施加的惩罚为</a:t>
            </a:r>
            <a:r>
              <a:rPr lang="en-US" altLang="zh-CN" dirty="0"/>
              <a:t>O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O&gt;P&gt;R.</a:t>
            </a:r>
            <a:endParaRPr lang="en-US" altLang="zh-CN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688050" y="33128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R-O, R-O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-O, </a:t>
                      </a:r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en-US" altLang="zh-CN" dirty="0"/>
                        <a:t>, 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 -P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-P,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b="1" dirty="0"/>
                        <a:t>R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959" y="1608614"/>
            <a:ext cx="9885028" cy="4771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上周汇报总结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707466"/>
            <a:ext cx="105959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论文讲解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系统开发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本周汇报的内容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285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文献调研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2216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详细调研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9147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系统开发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本周汇报的内容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285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1. </a:t>
            </a:r>
            <a:r>
              <a:rPr lang="zh-CN" altLang="en-US"/>
              <a:t>文献调研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2216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2. </a:t>
            </a:r>
            <a:r>
              <a:rPr lang="zh-CN" altLang="en-US"/>
              <a:t>详细调研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91475" y="3127375"/>
            <a:ext cx="2288540" cy="172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3. </a:t>
            </a:r>
            <a:r>
              <a:rPr lang="zh-CN" altLang="en-US"/>
              <a:t>系统开发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文献调研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内容：博弈论结合其他领域。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博弈论分析现有场景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博弈论解决问题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优化博弈论求解算法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博弈论分析现有场景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对现有的场景，使用博弈论的模型进行分析，给出建议。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Journal of Education for Business-2018-The effectiveness of peer assessment and a proposal for its analysis using game theory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PACCS-2015-Game Theory Analysis on College Student Cheating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学位与研究生教育-2015-博弈论视角下的导师与研究生关系探析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教育学报-2019-高校师生之间的互评博弈是合作博弈吗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International Journal of System Assurance Engineering and Management-2020-Analysis and reflection on peer assessment results based on short play of game theory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博弈论分析现有场景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PACCS-2015-Game Theory Analysis on College Student Cheating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2302504"/>
            <a:ext cx="4877933" cy="1933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6309" y="2302504"/>
            <a:ext cx="4428100" cy="19332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86145" y="4312285"/>
            <a:ext cx="5367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dirty="0"/>
              <a:t>学生作弊的根本原因是在当前的考试环境下，作弊的净收益大于不作弊。作为一个理性的人，大学生会选择作弊。作为回应，学校应该加强宣传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你也可以建立一个报告系统，增加学生之间的相互监督。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防止学生作弊的方法是增加对监考人员的奖惩力度，以激励他们有效地工作。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学校适当减少对作弊的惩罚，帮助监考人员在一定范围内加大力度，从而减少学生作弊。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4312518"/>
            <a:ext cx="484953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决策来源</a:t>
            </a:r>
            <a:r>
              <a:rPr lang="en-US" altLang="zh-CN" dirty="0"/>
              <a:t>——</a:t>
            </a:r>
            <a:r>
              <a:rPr lang="zh-CN" altLang="en-US" dirty="0"/>
              <a:t>研究内容相关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收益来源</a:t>
            </a:r>
            <a:r>
              <a:rPr lang="en-US" altLang="zh-CN" dirty="0"/>
              <a:t>——</a:t>
            </a:r>
            <a:r>
              <a:rPr lang="zh-CN" altLang="en-US" dirty="0"/>
              <a:t>假设</a:t>
            </a:r>
            <a:r>
              <a:rPr lang="en-US" altLang="zh-CN" dirty="0"/>
              <a:t>+</a:t>
            </a:r>
            <a:r>
              <a:rPr lang="zh-CN" altLang="en-US" dirty="0"/>
              <a:t>相关文献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实验证明</a:t>
            </a:r>
            <a:r>
              <a:rPr lang="en-US" altLang="zh-CN" dirty="0"/>
              <a:t>——</a:t>
            </a:r>
            <a:r>
              <a:rPr lang="zh-CN" altLang="en-US" dirty="0"/>
              <a:t>没有实验证明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——</a:t>
            </a:r>
            <a:r>
              <a:rPr lang="zh-CN" altLang="en-US" dirty="0"/>
              <a:t>通过调整参数给出建议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博弈论解决问题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将博弈论作为理论支撑，通过实验证明方法的有效性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Journal of Network and Computer Applications-2014-Incentive mechanism for P2Pfile sharing based on social network and game theory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IEEEAccess-2018-Game-Theoretic Approach to Group Learning Enhancement Through Peer-to-Peer Explanation and Competition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arXiv-2015-Incentives for Truthful Peer Grading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arXiv-2019-Fostering Peer Learning through a New Game-Theoretical Approach in a Blended Learning Environment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International World Wide Web Conference-2015-Grading the Graders Motivating Peer Graders in a MOOC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JITE-2012-Collaborative Learning in Online Study Groups: An Evolutionary Game Theory Perspective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Learning at Scale-2015-Game Theory Based Peer Grading Mechanisms For MOOCs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IEEE TRANSACTIONS ON LEARNING TECHNOLOGIES-2020-Motivating Students in Collaborative Activities With Game-Theoretic Group Recommendations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11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endParaRPr lang="en-US" altLang="zh-CN" sz="111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044.428346456693,&quot;width&quot;:7681.784251968504}"/>
</p:tagLst>
</file>

<file path=ppt/tags/tag2.xml><?xml version="1.0" encoding="utf-8"?>
<p:tagLst xmlns:p="http://schemas.openxmlformats.org/presentationml/2006/main">
  <p:tag name="KSO_WM_UNIT_PLACING_PICTURE_USER_VIEWPORT" val="{&quot;height&quot;:3044.4267716535433,&quot;width&quot;:6973.38582677165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3741</Words>
  <Application>WPS 演示</Application>
  <PresentationFormat>宽屏</PresentationFormat>
  <Paragraphs>225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Arial Unicode MS</vt:lpstr>
      <vt:lpstr>等线 Light</vt:lpstr>
      <vt:lpstr>等线</vt:lpstr>
      <vt:lpstr>Calibri</vt:lpstr>
      <vt:lpstr>Cambria Math</vt:lpstr>
      <vt:lpstr>Office 主题​​</vt:lpstr>
      <vt:lpstr>1_Office 主题​​</vt:lpstr>
      <vt:lpstr>每周汇报</vt:lpstr>
      <vt:lpstr>上周汇报总结</vt:lpstr>
      <vt:lpstr>上周汇报总结</vt:lpstr>
      <vt:lpstr>本周汇报的内容</vt:lpstr>
      <vt:lpstr>本周汇报的内容</vt:lpstr>
      <vt:lpstr>1.博弈论分析现有的情况</vt:lpstr>
      <vt:lpstr>1.博弈论分析现有的情况</vt:lpstr>
      <vt:lpstr>1.博弈论分析现有的情况</vt:lpstr>
      <vt:lpstr>2.博弈论中找纳什均衡证明观点</vt:lpstr>
      <vt:lpstr>2.博弈论解决问题</vt:lpstr>
      <vt:lpstr>Motivating Students in Collaborative Activities With Game-Theoretic Group Recommendations</vt:lpstr>
      <vt:lpstr>Game Theory Based Peer Grading Mechanisms For MOOCs</vt:lpstr>
      <vt:lpstr>Game Theory Based Peer Grading Mechanisms For MOOCs</vt:lpstr>
      <vt:lpstr>Game Theory Based Peer Grading Mechanisms For MOOCs</vt:lpstr>
      <vt:lpstr>Game Theory Based Peer Grading Mechanisms For MOOCs</vt:lpstr>
      <vt:lpstr>Game Theory Based Peer Grading Mechanisms For MOOCs</vt:lpstr>
      <vt:lpstr>3.使用博弈论相关的场景求解问题</vt:lpstr>
      <vt:lpstr>3.使用博弈论相关的场景求解问题</vt:lpstr>
      <vt:lpstr>接下来的任务</vt:lpstr>
      <vt:lpstr>PowerPoint 演示文稿</vt:lpstr>
      <vt:lpstr>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lenovo</dc:creator>
  <cp:lastModifiedBy>lenovo</cp:lastModifiedBy>
  <cp:revision>270</cp:revision>
  <dcterms:created xsi:type="dcterms:W3CDTF">2021-06-17T09:27:00Z</dcterms:created>
  <dcterms:modified xsi:type="dcterms:W3CDTF">2021-09-02T13:10:53Z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EF154508450B434389ADBFD38FB3F5E5</vt:lpwstr>
  </property>
  <property fmtid="{D5CDD505-2E9C-101B-9397-08002B2CF9AE}" pid="3" name="KSOProductBuildVer">
    <vt:lpwstr>2052-11.1.0.10700</vt:lpwstr>
  </property>
</Properties>
</file>