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4" r:id="rId5"/>
    <p:sldId id="275" r:id="rId6"/>
    <p:sldId id="259" r:id="rId7"/>
    <p:sldId id="265" r:id="rId8"/>
    <p:sldId id="276" r:id="rId9"/>
    <p:sldId id="277" r:id="rId10"/>
    <p:sldId id="278" r:id="rId11"/>
    <p:sldId id="260" r:id="rId12"/>
    <p:sldId id="268" r:id="rId13"/>
    <p:sldId id="269" r:id="rId14"/>
    <p:sldId id="270" r:id="rId15"/>
    <p:sldId id="261" r:id="rId16"/>
    <p:sldId id="271" r:id="rId17"/>
    <p:sldId id="272" r:id="rId18"/>
    <p:sldId id="273" r:id="rId19"/>
    <p:sldId id="274"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6314" autoAdjust="0"/>
  </p:normalViewPr>
  <p:slideViewPr>
    <p:cSldViewPr snapToGrid="0" showGuides="1">
      <p:cViewPr varScale="1">
        <p:scale>
          <a:sx n="114" d="100"/>
          <a:sy n="114" d="100"/>
        </p:scale>
        <p:origin x="234" y="108"/>
      </p:cViewPr>
      <p:guideLst>
        <p:guide orient="horz" pos="116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2021/4/22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11.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4022736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1076013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1621855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3805232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3599113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4103637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361260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3152649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extLst>
      <p:ext uri="{BB962C8B-B14F-4D97-AF65-F5344CB8AC3E}">
        <p14:creationId xmlns:p14="http://schemas.microsoft.com/office/powerpoint/2010/main" val="4187441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2480636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3905979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3208567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3470432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29342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2021/4/22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2021/4/22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2021/4/22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2021/4/22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2021/4/22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2021/4/22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2021/4/22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Visio_Drawing.vsd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Visio_Drawing1.vsdx"/></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package" Target="../embeddings/Microsoft_Visio_Drawing2.vsdx"/></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package" Target="../embeddings/Microsoft_Visio_Drawing3.vsd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package" Target="../embeddings/Microsoft_Visio_Drawing4.vsdx"/></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package" Target="../embeddings/Microsoft_Visio_Drawing5.vsdx"/></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2718927" y="2080651"/>
            <a:ext cx="6754146" cy="830997"/>
          </a:xfrm>
          <a:prstGeom prst="rect">
            <a:avLst/>
          </a:prstGeom>
          <a:noFill/>
        </p:spPr>
        <p:txBody>
          <a:bodyPr wrap="square" rtlCol="0">
            <a:spAutoFit/>
          </a:bodyPr>
          <a:lstStyle/>
          <a:p>
            <a:pPr algn="ctr"/>
            <a:r>
              <a:rPr lang="zh-CN" altLang="en-US" sz="4800" dirty="0">
                <a:solidFill>
                  <a:srgbClr val="1C4885"/>
                </a:solidFill>
                <a:latin typeface="汉仪大宋简" panose="02010609000101010101" pitchFamily="49" charset="-122"/>
                <a:ea typeface="汉仪大宋简" panose="02010609000101010101" pitchFamily="49" charset="-122"/>
                <a:cs typeface="+mn-ea"/>
                <a:sym typeface="+mn-lt"/>
              </a:rPr>
              <a:t>同伴互评系统</a:t>
            </a:r>
          </a:p>
        </p:txBody>
      </p:sp>
      <p:sp>
        <p:nvSpPr>
          <p:cNvPr id="17" name="文本框 16"/>
          <p:cNvSpPr txBox="1"/>
          <p:nvPr/>
        </p:nvSpPr>
        <p:spPr>
          <a:xfrm>
            <a:off x="3680702" y="4595686"/>
            <a:ext cx="5135492" cy="369332"/>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汇报人：杨攀原   汇报时间：</a:t>
            </a:r>
            <a:r>
              <a:rPr lang="en-US" altLang="zh-CN" dirty="0">
                <a:solidFill>
                  <a:schemeClr val="bg1">
                    <a:lumMod val="50000"/>
                  </a:schemeClr>
                </a:solidFill>
                <a:cs typeface="+mn-ea"/>
                <a:sym typeface="+mn-lt"/>
              </a:rPr>
              <a:t>2021</a:t>
            </a:r>
            <a:r>
              <a:rPr lang="zh-CN" altLang="en-US" dirty="0">
                <a:solidFill>
                  <a:schemeClr val="bg1">
                    <a:lumMod val="50000"/>
                  </a:schemeClr>
                </a:solidFill>
                <a:cs typeface="+mn-ea"/>
                <a:sym typeface="+mn-lt"/>
              </a:rPr>
              <a:t>年</a:t>
            </a:r>
            <a:r>
              <a:rPr lang="en-US" altLang="zh-CN" dirty="0">
                <a:solidFill>
                  <a:schemeClr val="bg1">
                    <a:lumMod val="50000"/>
                  </a:schemeClr>
                </a:solidFill>
                <a:cs typeface="+mn-ea"/>
                <a:sym typeface="+mn-lt"/>
              </a:rPr>
              <a:t>4</a:t>
            </a:r>
            <a:r>
              <a:rPr lang="zh-CN" altLang="en-US" dirty="0">
                <a:solidFill>
                  <a:schemeClr val="bg1">
                    <a:lumMod val="50000"/>
                  </a:schemeClr>
                </a:solidFill>
                <a:cs typeface="+mn-ea"/>
                <a:sym typeface="+mn-lt"/>
              </a:rPr>
              <a:t>月</a:t>
            </a:r>
            <a:r>
              <a:rPr lang="en-US" altLang="zh-CN" dirty="0">
                <a:solidFill>
                  <a:schemeClr val="bg1">
                    <a:lumMod val="50000"/>
                  </a:schemeClr>
                </a:solidFill>
                <a:cs typeface="+mn-ea"/>
                <a:sym typeface="+mn-lt"/>
              </a:rPr>
              <a:t>22</a:t>
            </a:r>
            <a:r>
              <a:rPr lang="zh-CN" altLang="en-US" dirty="0">
                <a:solidFill>
                  <a:schemeClr val="bg1">
                    <a:lumMod val="50000"/>
                  </a:schemeClr>
                </a:solidFill>
                <a:cs typeface="+mn-ea"/>
                <a:sym typeface="+mn-lt"/>
              </a:rPr>
              <a:t>日</a:t>
            </a:r>
          </a:p>
        </p:txBody>
      </p: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非功能性需求</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9F1C1BD-3F0C-447E-842E-C9525F97EA7A}"/>
              </a:ext>
            </a:extLst>
          </p:cNvPr>
          <p:cNvSpPr txBox="1"/>
          <p:nvPr/>
        </p:nvSpPr>
        <p:spPr>
          <a:xfrm>
            <a:off x="796413" y="2097247"/>
            <a:ext cx="10796630" cy="3139321"/>
          </a:xfrm>
          <a:prstGeom prst="rect">
            <a:avLst/>
          </a:prstGeom>
          <a:noFill/>
        </p:spPr>
        <p:txBody>
          <a:bodyPr wrap="square" rtlCol="0">
            <a:spAutoFit/>
          </a:bodyPr>
          <a:lstStyle/>
          <a:p>
            <a:r>
              <a:rPr lang="zh-CN" altLang="zh-CN" b="1" dirty="0"/>
              <a:t>性能需求</a:t>
            </a:r>
          </a:p>
          <a:p>
            <a:r>
              <a:rPr lang="zh-CN" altLang="zh-CN" dirty="0"/>
              <a:t>使用</a:t>
            </a:r>
            <a:r>
              <a:rPr lang="en-US" altLang="zh-CN" dirty="0" err="1"/>
              <a:t>springboot</a:t>
            </a:r>
            <a:r>
              <a:rPr lang="zh-CN" altLang="zh-CN" dirty="0"/>
              <a:t>框架快速开发，需要部署在稳定的操作系统上，用户在交互中的响应平均时间不超过</a:t>
            </a:r>
            <a:r>
              <a:rPr lang="en-US" altLang="zh-CN" dirty="0"/>
              <a:t>0.5</a:t>
            </a:r>
            <a:r>
              <a:rPr lang="zh-CN" altLang="zh-CN" dirty="0"/>
              <a:t>秒，最大响应时间不超过</a:t>
            </a:r>
            <a:r>
              <a:rPr lang="en-US" altLang="zh-CN" dirty="0"/>
              <a:t>3</a:t>
            </a:r>
            <a:r>
              <a:rPr lang="zh-CN" altLang="zh-CN" dirty="0"/>
              <a:t>秒。</a:t>
            </a:r>
          </a:p>
          <a:p>
            <a:r>
              <a:rPr lang="en-US" altLang="zh-CN" dirty="0"/>
              <a:t> </a:t>
            </a:r>
            <a:endParaRPr lang="zh-CN" altLang="zh-CN" dirty="0"/>
          </a:p>
          <a:p>
            <a:r>
              <a:rPr lang="zh-CN" altLang="zh-CN" b="1" dirty="0"/>
              <a:t>可靠性与可用性需求</a:t>
            </a:r>
          </a:p>
          <a:p>
            <a:r>
              <a:rPr lang="zh-CN" altLang="zh-CN" dirty="0"/>
              <a:t>系统在启动后一直到系统关闭停止运行期间，不能出现系统崩溃的情况，系统运行流畅，同时运行期间不会受到其他应用软件的影响。</a:t>
            </a:r>
          </a:p>
          <a:p>
            <a:r>
              <a:rPr lang="en-US" altLang="zh-CN" dirty="0"/>
              <a:t> </a:t>
            </a:r>
            <a:endParaRPr lang="zh-CN" altLang="zh-CN" dirty="0"/>
          </a:p>
          <a:p>
            <a:r>
              <a:rPr lang="zh-CN" altLang="zh-CN" b="1" dirty="0"/>
              <a:t>安全性需求</a:t>
            </a:r>
          </a:p>
          <a:p>
            <a:r>
              <a:rPr lang="zh-CN" altLang="zh-CN" dirty="0"/>
              <a:t>对数据的安全需要有一定的保障，数据的存储和备份等都必须满足要求。</a:t>
            </a:r>
          </a:p>
          <a:p>
            <a:r>
              <a:rPr lang="en-US" altLang="zh-CN" dirty="0"/>
              <a:t> </a:t>
            </a:r>
            <a:endParaRPr lang="zh-CN" altLang="zh-CN" dirty="0"/>
          </a:p>
        </p:txBody>
      </p:sp>
    </p:spTree>
    <p:extLst>
      <p:ext uri="{BB962C8B-B14F-4D97-AF65-F5344CB8AC3E}">
        <p14:creationId xmlns:p14="http://schemas.microsoft.com/office/powerpoint/2010/main" val="105810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cs typeface="+mn-ea"/>
                <a:sym typeface="+mn-lt"/>
              </a:rPr>
              <a:t>系统设计</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1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数据流图</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538F4CCD-C024-4956-9532-AB9C2CB730DB}"/>
              </a:ext>
            </a:extLst>
          </p:cNvPr>
          <p:cNvSpPr>
            <a:spLocks noChangeArrowheads="1"/>
          </p:cNvSpPr>
          <p:nvPr/>
        </p:nvSpPr>
        <p:spPr bwMode="auto">
          <a:xfrm>
            <a:off x="1930174" y="1089447"/>
            <a:ext cx="164184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9D4CE5FF-DFAF-4269-A1F4-D8EFBC9CB81D}"/>
              </a:ext>
            </a:extLst>
          </p:cNvPr>
          <p:cNvGraphicFramePr>
            <a:graphicFrameLocks noChangeAspect="1"/>
          </p:cNvGraphicFramePr>
          <p:nvPr>
            <p:extLst>
              <p:ext uri="{D42A27DB-BD31-4B8C-83A1-F6EECF244321}">
                <p14:modId xmlns:p14="http://schemas.microsoft.com/office/powerpoint/2010/main" val="1444510656"/>
              </p:ext>
            </p:extLst>
          </p:nvPr>
        </p:nvGraphicFramePr>
        <p:xfrm>
          <a:off x="1930174" y="1089448"/>
          <a:ext cx="8504241" cy="5451437"/>
        </p:xfrm>
        <a:graphic>
          <a:graphicData uri="http://schemas.openxmlformats.org/presentationml/2006/ole">
            <mc:AlternateContent xmlns:mc="http://schemas.openxmlformats.org/markup-compatibility/2006">
              <mc:Choice xmlns:v="urn:schemas-microsoft-com:vml" Requires="v">
                <p:oleObj spid="_x0000_s1037" name="Visio" r:id="rId4" imgW="11296770" imgH="7229304" progId="Visio.Drawing.15">
                  <p:embed/>
                </p:oleObj>
              </mc:Choice>
              <mc:Fallback>
                <p:oleObj name="Visio" r:id="rId4" imgW="11296770" imgH="7229304"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0174" y="1089448"/>
                        <a:ext cx="8504241" cy="5451437"/>
                      </a:xfrm>
                      <a:prstGeom prst="rect">
                        <a:avLst/>
                      </a:prstGeom>
                      <a:noFill/>
                    </p:spPr>
                  </p:pic>
                </p:oleObj>
              </mc:Fallback>
            </mc:AlternateContent>
          </a:graphicData>
        </a:graphic>
      </p:graphicFrame>
    </p:spTree>
    <p:extLst>
      <p:ext uri="{BB962C8B-B14F-4D97-AF65-F5344CB8AC3E}">
        <p14:creationId xmlns:p14="http://schemas.microsoft.com/office/powerpoint/2010/main" val="3535528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用例图</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004371ED-9808-4C54-908E-7FF816BCFE36}"/>
              </a:ext>
            </a:extLst>
          </p:cNvPr>
          <p:cNvSpPr>
            <a:spLocks noChangeArrowheads="1"/>
          </p:cNvSpPr>
          <p:nvPr/>
        </p:nvSpPr>
        <p:spPr bwMode="auto">
          <a:xfrm>
            <a:off x="1719743" y="1459684"/>
            <a:ext cx="182271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0D600F54-9197-4836-A42A-9486F8D9E426}"/>
              </a:ext>
            </a:extLst>
          </p:cNvPr>
          <p:cNvGraphicFramePr>
            <a:graphicFrameLocks noChangeAspect="1"/>
          </p:cNvGraphicFramePr>
          <p:nvPr>
            <p:extLst>
              <p:ext uri="{D42A27DB-BD31-4B8C-83A1-F6EECF244321}">
                <p14:modId xmlns:p14="http://schemas.microsoft.com/office/powerpoint/2010/main" val="3423184334"/>
              </p:ext>
            </p:extLst>
          </p:nvPr>
        </p:nvGraphicFramePr>
        <p:xfrm>
          <a:off x="1719742" y="1459685"/>
          <a:ext cx="9483793" cy="4841576"/>
        </p:xfrm>
        <a:graphic>
          <a:graphicData uri="http://schemas.openxmlformats.org/presentationml/2006/ole">
            <mc:AlternateContent xmlns:mc="http://schemas.openxmlformats.org/markup-compatibility/2006">
              <mc:Choice xmlns:v="urn:schemas-microsoft-com:vml" Requires="v">
                <p:oleObj spid="_x0000_s2060" name="Visio" r:id="rId4" imgW="9658518" imgH="4914729" progId="Visio.Drawing.15">
                  <p:embed/>
                </p:oleObj>
              </mc:Choice>
              <mc:Fallback>
                <p:oleObj name="Visio" r:id="rId4" imgW="9658518" imgH="491472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9742" y="1459685"/>
                        <a:ext cx="9483793" cy="4841576"/>
                      </a:xfrm>
                      <a:prstGeom prst="rect">
                        <a:avLst/>
                      </a:prstGeom>
                      <a:noFill/>
                    </p:spPr>
                  </p:pic>
                </p:oleObj>
              </mc:Fallback>
            </mc:AlternateContent>
          </a:graphicData>
        </a:graphic>
      </p:graphicFrame>
    </p:spTree>
    <p:extLst>
      <p:ext uri="{BB962C8B-B14F-4D97-AF65-F5344CB8AC3E}">
        <p14:creationId xmlns:p14="http://schemas.microsoft.com/office/powerpoint/2010/main" val="191124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系统架构</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825C6961-94CE-42BD-87ED-8524C6A47916}"/>
              </a:ext>
            </a:extLst>
          </p:cNvPr>
          <p:cNvSpPr>
            <a:spLocks noChangeArrowheads="1"/>
          </p:cNvSpPr>
          <p:nvPr/>
        </p:nvSpPr>
        <p:spPr bwMode="auto">
          <a:xfrm>
            <a:off x="3333252" y="9331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68EABD78-AE85-400C-9043-61EB527D913D}"/>
              </a:ext>
            </a:extLst>
          </p:cNvPr>
          <p:cNvGraphicFramePr>
            <a:graphicFrameLocks noChangeAspect="1"/>
          </p:cNvGraphicFramePr>
          <p:nvPr>
            <p:extLst>
              <p:ext uri="{D42A27DB-BD31-4B8C-83A1-F6EECF244321}">
                <p14:modId xmlns:p14="http://schemas.microsoft.com/office/powerpoint/2010/main" val="3963073566"/>
              </p:ext>
            </p:extLst>
          </p:nvPr>
        </p:nvGraphicFramePr>
        <p:xfrm>
          <a:off x="3333252" y="933147"/>
          <a:ext cx="5267325" cy="5286375"/>
        </p:xfrm>
        <a:graphic>
          <a:graphicData uri="http://schemas.openxmlformats.org/presentationml/2006/ole">
            <mc:AlternateContent xmlns:mc="http://schemas.openxmlformats.org/markup-compatibility/2006">
              <mc:Choice xmlns:v="urn:schemas-microsoft-com:vml" Requires="v">
                <p:oleObj spid="_x0000_s3084" name="Visio" r:id="rId4" imgW="6029289" imgH="6048219" progId="Visio.Drawing.15">
                  <p:embed/>
                </p:oleObj>
              </mc:Choice>
              <mc:Fallback>
                <p:oleObj name="Visio" r:id="rId4" imgW="6029289" imgH="604821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252" y="933147"/>
                        <a:ext cx="5267325" cy="5286375"/>
                      </a:xfrm>
                      <a:prstGeom prst="rect">
                        <a:avLst/>
                      </a:prstGeom>
                      <a:noFill/>
                    </p:spPr>
                  </p:pic>
                </p:oleObj>
              </mc:Fallback>
            </mc:AlternateContent>
          </a:graphicData>
        </a:graphic>
      </p:graphicFrame>
    </p:spTree>
    <p:extLst>
      <p:ext uri="{BB962C8B-B14F-4D97-AF65-F5344CB8AC3E}">
        <p14:creationId xmlns:p14="http://schemas.microsoft.com/office/powerpoint/2010/main" val="919431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cs typeface="+mn-ea"/>
                <a:sym typeface="+mn-lt"/>
              </a:rPr>
              <a:t>详细设计</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436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3415677" cy="523220"/>
          </a:xfrm>
          <a:prstGeom prst="rect">
            <a:avLst/>
          </a:prstGeom>
          <a:noFill/>
        </p:spPr>
        <p:txBody>
          <a:bodyPr wrap="square" rtlCol="0">
            <a:spAutoFit/>
          </a:bodyPr>
          <a:lstStyle/>
          <a:p>
            <a:r>
              <a:rPr lang="zh-CN" altLang="zh-CN" sz="2800" dirty="0">
                <a:solidFill>
                  <a:schemeClr val="tx1">
                    <a:lumMod val="85000"/>
                    <a:lumOff val="15000"/>
                  </a:schemeClr>
                </a:solidFill>
                <a:cs typeface="+mn-ea"/>
              </a:rPr>
              <a:t>课程管理</a:t>
            </a:r>
            <a:r>
              <a:rPr lang="zh-CN" altLang="en-US" sz="2800" dirty="0">
                <a:solidFill>
                  <a:schemeClr val="tx1">
                    <a:lumMod val="85000"/>
                    <a:lumOff val="15000"/>
                  </a:schemeClr>
                </a:solidFill>
                <a:cs typeface="+mn-ea"/>
                <a:sym typeface="+mn-lt"/>
              </a:rPr>
              <a:t>流程图</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74F4FE1B-5E2F-4D16-B690-0ED07647EC7D}"/>
              </a:ext>
            </a:extLst>
          </p:cNvPr>
          <p:cNvSpPr>
            <a:spLocks noChangeArrowheads="1"/>
          </p:cNvSpPr>
          <p:nvPr/>
        </p:nvSpPr>
        <p:spPr bwMode="auto">
          <a:xfrm>
            <a:off x="4033614" y="1246338"/>
            <a:ext cx="19205689" cy="4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9DF7E7EB-7AFF-436E-A4A8-1EC688CECF81}"/>
              </a:ext>
            </a:extLst>
          </p:cNvPr>
          <p:cNvGraphicFramePr>
            <a:graphicFrameLocks noChangeAspect="1"/>
          </p:cNvGraphicFramePr>
          <p:nvPr>
            <p:extLst>
              <p:ext uri="{D42A27DB-BD31-4B8C-83A1-F6EECF244321}">
                <p14:modId xmlns:p14="http://schemas.microsoft.com/office/powerpoint/2010/main" val="3932550351"/>
              </p:ext>
            </p:extLst>
          </p:nvPr>
        </p:nvGraphicFramePr>
        <p:xfrm>
          <a:off x="4033614" y="1246338"/>
          <a:ext cx="7802311" cy="5611662"/>
        </p:xfrm>
        <a:graphic>
          <a:graphicData uri="http://schemas.openxmlformats.org/presentationml/2006/ole">
            <mc:AlternateContent xmlns:mc="http://schemas.openxmlformats.org/markup-compatibility/2006">
              <mc:Choice xmlns:v="urn:schemas-microsoft-com:vml" Requires="v">
                <p:oleObj spid="_x0000_s4108" name="Visio" r:id="rId4" imgW="4953096" imgH="3562450" progId="Visio.Drawing.15">
                  <p:embed/>
                </p:oleObj>
              </mc:Choice>
              <mc:Fallback>
                <p:oleObj name="Visio" r:id="rId4" imgW="4953096" imgH="356245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3614" y="1246338"/>
                        <a:ext cx="7802311" cy="5611662"/>
                      </a:xfrm>
                      <a:prstGeom prst="rect">
                        <a:avLst/>
                      </a:prstGeom>
                      <a:noFill/>
                    </p:spPr>
                  </p:pic>
                </p:oleObj>
              </mc:Fallback>
            </mc:AlternateContent>
          </a:graphicData>
        </a:graphic>
      </p:graphicFrame>
      <p:sp>
        <p:nvSpPr>
          <p:cNvPr id="25" name="文本框 24">
            <a:extLst>
              <a:ext uri="{FF2B5EF4-FFF2-40B4-BE49-F238E27FC236}">
                <a16:creationId xmlns:a16="http://schemas.microsoft.com/office/drawing/2014/main" id="{FBB74E51-F0EE-42FF-9295-9E49DB8F77A7}"/>
              </a:ext>
            </a:extLst>
          </p:cNvPr>
          <p:cNvSpPr txBox="1"/>
          <p:nvPr/>
        </p:nvSpPr>
        <p:spPr>
          <a:xfrm>
            <a:off x="574222" y="1876212"/>
            <a:ext cx="2929552" cy="4185761"/>
          </a:xfrm>
          <a:prstGeom prst="rect">
            <a:avLst/>
          </a:prstGeom>
          <a:noFill/>
        </p:spPr>
        <p:txBody>
          <a:bodyPr wrap="square" rtlCol="0">
            <a:spAutoFit/>
          </a:bodyPr>
          <a:lstStyle/>
          <a:p>
            <a:r>
              <a:rPr lang="zh-CN" altLang="zh-CN" sz="2000" dirty="0"/>
              <a:t>教师管理课程的流程为：</a:t>
            </a:r>
            <a:endParaRPr lang="en-US" altLang="zh-CN" sz="2000" dirty="0"/>
          </a:p>
          <a:p>
            <a:endParaRPr lang="en-US" altLang="zh-CN" dirty="0"/>
          </a:p>
          <a:p>
            <a:endParaRPr lang="en-US" altLang="zh-CN" dirty="0"/>
          </a:p>
          <a:p>
            <a:endParaRPr lang="zh-CN" altLang="zh-CN" dirty="0"/>
          </a:p>
          <a:p>
            <a:pPr lvl="0"/>
            <a:r>
              <a:rPr lang="en-US" altLang="zh-CN" sz="2000" dirty="0"/>
              <a:t>1.</a:t>
            </a:r>
            <a:r>
              <a:rPr lang="zh-CN" altLang="zh-CN" sz="2000" dirty="0"/>
              <a:t>创建课程，输入课程的名称、起止时间、课程信息</a:t>
            </a:r>
            <a:endParaRPr lang="en-US" altLang="zh-CN" sz="2000" dirty="0"/>
          </a:p>
          <a:p>
            <a:pPr lvl="0"/>
            <a:endParaRPr lang="en-US" altLang="zh-CN" dirty="0"/>
          </a:p>
          <a:p>
            <a:pPr lvl="0"/>
            <a:endParaRPr lang="en-US" altLang="zh-CN" dirty="0"/>
          </a:p>
          <a:p>
            <a:pPr lvl="0"/>
            <a:endParaRPr lang="zh-CN" altLang="zh-CN" dirty="0"/>
          </a:p>
          <a:p>
            <a:pPr lvl="0"/>
            <a:r>
              <a:rPr lang="en-US" altLang="zh-CN" sz="2000" dirty="0"/>
              <a:t>2.</a:t>
            </a:r>
            <a:r>
              <a:rPr lang="zh-CN" altLang="zh-CN" sz="2000" dirty="0"/>
              <a:t>为一个课程关联学生账号，每个学生账号可以关联多个课程。</a:t>
            </a:r>
          </a:p>
          <a:p>
            <a:endParaRPr lang="zh-CN" altLang="en-US" dirty="0"/>
          </a:p>
        </p:txBody>
      </p:sp>
    </p:spTree>
    <p:extLst>
      <p:ext uri="{BB962C8B-B14F-4D97-AF65-F5344CB8AC3E}">
        <p14:creationId xmlns:p14="http://schemas.microsoft.com/office/powerpoint/2010/main" val="3396331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3029215"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作业管理流程图</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36CA1051-A298-4D92-92D5-CE3E9F554343}"/>
              </a:ext>
            </a:extLst>
          </p:cNvPr>
          <p:cNvSpPr>
            <a:spLocks noChangeArrowheads="1"/>
          </p:cNvSpPr>
          <p:nvPr/>
        </p:nvSpPr>
        <p:spPr bwMode="auto">
          <a:xfrm>
            <a:off x="3777241" y="1247685"/>
            <a:ext cx="164272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0FFA561E-CD22-4B0B-940E-F909DAE971B9}"/>
              </a:ext>
            </a:extLst>
          </p:cNvPr>
          <p:cNvGraphicFramePr>
            <a:graphicFrameLocks noChangeAspect="1"/>
          </p:cNvGraphicFramePr>
          <p:nvPr>
            <p:extLst>
              <p:ext uri="{D42A27DB-BD31-4B8C-83A1-F6EECF244321}">
                <p14:modId xmlns:p14="http://schemas.microsoft.com/office/powerpoint/2010/main" val="525846647"/>
              </p:ext>
            </p:extLst>
          </p:nvPr>
        </p:nvGraphicFramePr>
        <p:xfrm>
          <a:off x="4101981" y="871671"/>
          <a:ext cx="7097086" cy="6173053"/>
        </p:xfrm>
        <a:graphic>
          <a:graphicData uri="http://schemas.openxmlformats.org/presentationml/2006/ole">
            <mc:AlternateContent xmlns:mc="http://schemas.openxmlformats.org/markup-compatibility/2006">
              <mc:Choice xmlns:v="urn:schemas-microsoft-com:vml" Requires="v">
                <p:oleObj spid="_x0000_s6156" name="Visio" r:id="rId4" imgW="6334089" imgH="5505464" progId="Visio.Drawing.15">
                  <p:embed/>
                </p:oleObj>
              </mc:Choice>
              <mc:Fallback>
                <p:oleObj name="Visio" r:id="rId4" imgW="6334089" imgH="5505464"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1981" y="871671"/>
                        <a:ext cx="7097086" cy="6173053"/>
                      </a:xfrm>
                      <a:prstGeom prst="rect">
                        <a:avLst/>
                      </a:prstGeom>
                      <a:noFill/>
                    </p:spPr>
                  </p:pic>
                </p:oleObj>
              </mc:Fallback>
            </mc:AlternateContent>
          </a:graphicData>
        </a:graphic>
      </p:graphicFrame>
      <p:sp>
        <p:nvSpPr>
          <p:cNvPr id="24" name="文本框 23">
            <a:extLst>
              <a:ext uri="{FF2B5EF4-FFF2-40B4-BE49-F238E27FC236}">
                <a16:creationId xmlns:a16="http://schemas.microsoft.com/office/drawing/2014/main" id="{5F8F144E-9425-4245-9733-3682662538FE}"/>
              </a:ext>
            </a:extLst>
          </p:cNvPr>
          <p:cNvSpPr txBox="1"/>
          <p:nvPr/>
        </p:nvSpPr>
        <p:spPr>
          <a:xfrm>
            <a:off x="623843" y="1717705"/>
            <a:ext cx="3153395" cy="4062651"/>
          </a:xfrm>
          <a:prstGeom prst="rect">
            <a:avLst/>
          </a:prstGeom>
          <a:noFill/>
        </p:spPr>
        <p:txBody>
          <a:bodyPr wrap="square" rtlCol="0">
            <a:spAutoFit/>
          </a:bodyPr>
          <a:lstStyle/>
          <a:p>
            <a:r>
              <a:rPr lang="zh-CN" altLang="zh-CN" dirty="0"/>
              <a:t>教师创建作业的流程为：</a:t>
            </a:r>
            <a:endParaRPr lang="en-US" altLang="zh-CN" dirty="0"/>
          </a:p>
          <a:p>
            <a:endParaRPr lang="en-US" altLang="zh-CN" dirty="0"/>
          </a:p>
          <a:p>
            <a:endParaRPr lang="en-US" altLang="zh-CN" dirty="0"/>
          </a:p>
          <a:p>
            <a:endParaRPr lang="zh-CN" altLang="zh-CN" dirty="0"/>
          </a:p>
          <a:p>
            <a:pPr lvl="0"/>
            <a:r>
              <a:rPr lang="en-US" altLang="zh-CN" sz="2000" dirty="0"/>
              <a:t>1. </a:t>
            </a:r>
            <a:r>
              <a:rPr lang="zh-CN" altLang="zh-CN" sz="2000" dirty="0"/>
              <a:t>录入试题</a:t>
            </a:r>
            <a:endParaRPr lang="en-US" altLang="zh-CN" sz="2000" dirty="0"/>
          </a:p>
          <a:p>
            <a:pPr lvl="0"/>
            <a:endParaRPr lang="en-US" altLang="zh-CN" dirty="0"/>
          </a:p>
          <a:p>
            <a:pPr lvl="0"/>
            <a:endParaRPr lang="en-US" altLang="zh-CN" dirty="0"/>
          </a:p>
          <a:p>
            <a:pPr lvl="0"/>
            <a:endParaRPr lang="zh-CN" altLang="zh-CN" dirty="0"/>
          </a:p>
          <a:p>
            <a:pPr lvl="0"/>
            <a:r>
              <a:rPr lang="en-US" altLang="zh-CN" sz="2000" dirty="0"/>
              <a:t>2. </a:t>
            </a:r>
            <a:r>
              <a:rPr lang="zh-CN" altLang="zh-CN" sz="2000" dirty="0"/>
              <a:t>筛选已经录入的试题，创建试卷</a:t>
            </a:r>
            <a:endParaRPr lang="en-US" altLang="zh-CN" sz="2000" dirty="0"/>
          </a:p>
          <a:p>
            <a:pPr lvl="0"/>
            <a:endParaRPr lang="en-US" altLang="zh-CN" dirty="0"/>
          </a:p>
          <a:p>
            <a:pPr lvl="0"/>
            <a:endParaRPr lang="en-US" altLang="zh-CN" dirty="0"/>
          </a:p>
          <a:p>
            <a:pPr lvl="0"/>
            <a:endParaRPr lang="zh-CN" altLang="zh-CN" dirty="0"/>
          </a:p>
          <a:p>
            <a:pPr lvl="0"/>
            <a:r>
              <a:rPr lang="en-US" altLang="zh-CN" sz="2000" dirty="0"/>
              <a:t>3. </a:t>
            </a:r>
            <a:r>
              <a:rPr lang="zh-CN" altLang="zh-CN" sz="2000" dirty="0"/>
              <a:t>选择试卷来创建作业</a:t>
            </a:r>
          </a:p>
        </p:txBody>
      </p:sp>
    </p:spTree>
    <p:extLst>
      <p:ext uri="{BB962C8B-B14F-4D97-AF65-F5344CB8AC3E}">
        <p14:creationId xmlns:p14="http://schemas.microsoft.com/office/powerpoint/2010/main" val="3145760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en-US" altLang="zh-CN" sz="2800" dirty="0">
                <a:solidFill>
                  <a:schemeClr val="tx1">
                    <a:lumMod val="85000"/>
                    <a:lumOff val="15000"/>
                  </a:schemeClr>
                </a:solidFill>
                <a:cs typeface="+mn-ea"/>
                <a:sym typeface="+mn-lt"/>
              </a:rPr>
              <a:t>E-R</a:t>
            </a:r>
            <a:r>
              <a:rPr lang="zh-CN" altLang="en-US" sz="2800" dirty="0">
                <a:solidFill>
                  <a:schemeClr val="tx1">
                    <a:lumMod val="85000"/>
                    <a:lumOff val="15000"/>
                  </a:schemeClr>
                </a:solidFill>
                <a:cs typeface="+mn-ea"/>
                <a:sym typeface="+mn-lt"/>
              </a:rPr>
              <a:t>图</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6" name="Rectangle 2">
            <a:extLst>
              <a:ext uri="{FF2B5EF4-FFF2-40B4-BE49-F238E27FC236}">
                <a16:creationId xmlns:a16="http://schemas.microsoft.com/office/drawing/2014/main" id="{C6FDF58E-FA7F-4800-8B4E-6855C393F3CA}"/>
              </a:ext>
            </a:extLst>
          </p:cNvPr>
          <p:cNvSpPr>
            <a:spLocks noChangeArrowheads="1"/>
          </p:cNvSpPr>
          <p:nvPr/>
        </p:nvSpPr>
        <p:spPr bwMode="auto">
          <a:xfrm>
            <a:off x="3784933" y="1243451"/>
            <a:ext cx="176681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7" name="对象 16">
            <a:extLst>
              <a:ext uri="{FF2B5EF4-FFF2-40B4-BE49-F238E27FC236}">
                <a16:creationId xmlns:a16="http://schemas.microsoft.com/office/drawing/2014/main" id="{E92176BF-B839-49D1-A993-E9CE2464BF83}"/>
              </a:ext>
            </a:extLst>
          </p:cNvPr>
          <p:cNvGraphicFramePr>
            <a:graphicFrameLocks noChangeAspect="1"/>
          </p:cNvGraphicFramePr>
          <p:nvPr>
            <p:extLst>
              <p:ext uri="{D42A27DB-BD31-4B8C-83A1-F6EECF244321}">
                <p14:modId xmlns:p14="http://schemas.microsoft.com/office/powerpoint/2010/main" val="3523993227"/>
              </p:ext>
            </p:extLst>
          </p:nvPr>
        </p:nvGraphicFramePr>
        <p:xfrm>
          <a:off x="3784933" y="1243452"/>
          <a:ext cx="7633198" cy="5038187"/>
        </p:xfrm>
        <a:graphic>
          <a:graphicData uri="http://schemas.openxmlformats.org/presentationml/2006/ole">
            <mc:AlternateContent xmlns:mc="http://schemas.openxmlformats.org/markup-compatibility/2006">
              <mc:Choice xmlns:v="urn:schemas-microsoft-com:vml" Requires="v">
                <p:oleObj spid="_x0000_s5132" name="Visio" r:id="rId4" imgW="13344489" imgH="8791547" progId="Visio.Drawing.15">
                  <p:embed/>
                </p:oleObj>
              </mc:Choice>
              <mc:Fallback>
                <p:oleObj name="Visio" r:id="rId4" imgW="13344489" imgH="879154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4933" y="1243452"/>
                        <a:ext cx="7633198" cy="5038187"/>
                      </a:xfrm>
                      <a:prstGeom prst="rect">
                        <a:avLst/>
                      </a:prstGeom>
                      <a:noFill/>
                    </p:spPr>
                  </p:pic>
                </p:oleObj>
              </mc:Fallback>
            </mc:AlternateContent>
          </a:graphicData>
        </a:graphic>
      </p:graphicFrame>
    </p:spTree>
    <p:extLst>
      <p:ext uri="{BB962C8B-B14F-4D97-AF65-F5344CB8AC3E}">
        <p14:creationId xmlns:p14="http://schemas.microsoft.com/office/powerpoint/2010/main" val="2090670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7" y="2080651"/>
            <a:ext cx="6754146" cy="1569660"/>
          </a:xfrm>
          <a:prstGeom prst="rect">
            <a:avLst/>
          </a:prstGeom>
          <a:noFill/>
        </p:spPr>
        <p:txBody>
          <a:bodyPr wrap="square" rtlCol="0">
            <a:spAutoFit/>
          </a:bodyPr>
          <a:lstStyle/>
          <a:p>
            <a:pPr algn="ctr"/>
            <a:r>
              <a:rPr lang="en-US" altLang="zh-CN" sz="4800" dirty="0">
                <a:solidFill>
                  <a:srgbClr val="1C4885"/>
                </a:solidFill>
                <a:cs typeface="+mn-ea"/>
                <a:sym typeface="+mn-lt"/>
              </a:rPr>
              <a:t>Thank you for your attention</a:t>
            </a:r>
            <a:endParaRPr lang="zh-CN" altLang="en-US" sz="4800" dirty="0">
              <a:solidFill>
                <a:srgbClr val="1C4885"/>
              </a:solidFill>
              <a:cs typeface="+mn-ea"/>
              <a:sym typeface="+mn-lt"/>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cs typeface="+mn-ea"/>
                <a:sym typeface="+mn-lt"/>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cs typeface="+mn-ea"/>
                <a:sym typeface="+mn-lt"/>
              </a:rPr>
              <a:t>CONTENT</a:t>
            </a:r>
            <a:endParaRPr lang="zh-CN" altLang="en-US" sz="2000" dirty="0">
              <a:solidFill>
                <a:srgbClr val="1C4885"/>
              </a:solidFill>
              <a:cs typeface="+mn-ea"/>
              <a:sym typeface="+mn-lt"/>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01</a:t>
            </a:r>
            <a:endParaRPr lang="zh-CN" altLang="en-US" sz="1200" b="1" dirty="0">
              <a:solidFill>
                <a:schemeClr val="bg1"/>
              </a:solidFill>
              <a:cs typeface="+mn-ea"/>
              <a:sym typeface="+mn-lt"/>
            </a:endParaRPr>
          </a:p>
        </p:txBody>
      </p:sp>
      <p:sp>
        <p:nvSpPr>
          <p:cNvPr id="10" name="文本框 9"/>
          <p:cNvSpPr txBox="1"/>
          <p:nvPr/>
        </p:nvSpPr>
        <p:spPr>
          <a:xfrm>
            <a:off x="2672779" y="3105175"/>
            <a:ext cx="3701845" cy="461665"/>
          </a:xfrm>
          <a:prstGeom prst="rect">
            <a:avLst/>
          </a:prstGeom>
          <a:noFill/>
        </p:spPr>
        <p:txBody>
          <a:bodyPr wrap="square" rtlCol="0">
            <a:spAutoFit/>
          </a:bodyPr>
          <a:lstStyle/>
          <a:p>
            <a:r>
              <a:rPr lang="zh-CN" altLang="en-US" sz="2400" dirty="0">
                <a:solidFill>
                  <a:srgbClr val="1C4885"/>
                </a:solidFill>
                <a:cs typeface="+mn-ea"/>
                <a:sym typeface="+mn-lt"/>
              </a:rPr>
              <a:t>项目背景及目的</a:t>
            </a: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02</a:t>
            </a:r>
            <a:endParaRPr lang="zh-CN" altLang="en-US" sz="1200" b="1" dirty="0">
              <a:solidFill>
                <a:schemeClr val="bg1"/>
              </a:solidFill>
              <a:cs typeface="+mn-ea"/>
              <a:sym typeface="+mn-lt"/>
            </a:endParaRPr>
          </a:p>
        </p:txBody>
      </p:sp>
      <p:sp>
        <p:nvSpPr>
          <p:cNvPr id="13" name="文本框 12"/>
          <p:cNvSpPr txBox="1"/>
          <p:nvPr/>
        </p:nvSpPr>
        <p:spPr>
          <a:xfrm>
            <a:off x="7259842" y="3105175"/>
            <a:ext cx="3701845" cy="461665"/>
          </a:xfrm>
          <a:prstGeom prst="rect">
            <a:avLst/>
          </a:prstGeom>
          <a:noFill/>
        </p:spPr>
        <p:txBody>
          <a:bodyPr wrap="square" rtlCol="0">
            <a:spAutoFit/>
          </a:bodyPr>
          <a:lstStyle/>
          <a:p>
            <a:r>
              <a:rPr lang="zh-CN" altLang="en-US" sz="2400" dirty="0">
                <a:solidFill>
                  <a:srgbClr val="1C4885"/>
                </a:solidFill>
                <a:cs typeface="+mn-ea"/>
                <a:sym typeface="+mn-lt"/>
              </a:rPr>
              <a:t>需求分析</a:t>
            </a: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03</a:t>
            </a:r>
            <a:endParaRPr lang="zh-CN" altLang="en-US" sz="1200" b="1" dirty="0">
              <a:solidFill>
                <a:schemeClr val="bg1"/>
              </a:solidFill>
              <a:cs typeface="+mn-ea"/>
              <a:sym typeface="+mn-lt"/>
            </a:endParaRPr>
          </a:p>
        </p:txBody>
      </p:sp>
      <p:sp>
        <p:nvSpPr>
          <p:cNvPr id="16" name="文本框 15"/>
          <p:cNvSpPr txBox="1"/>
          <p:nvPr/>
        </p:nvSpPr>
        <p:spPr>
          <a:xfrm>
            <a:off x="2672779" y="4347913"/>
            <a:ext cx="3701845" cy="461665"/>
          </a:xfrm>
          <a:prstGeom prst="rect">
            <a:avLst/>
          </a:prstGeom>
          <a:noFill/>
        </p:spPr>
        <p:txBody>
          <a:bodyPr wrap="square" rtlCol="0">
            <a:spAutoFit/>
          </a:bodyPr>
          <a:lstStyle/>
          <a:p>
            <a:r>
              <a:rPr lang="zh-CN" altLang="en-US" sz="2400" dirty="0">
                <a:solidFill>
                  <a:srgbClr val="1C4885"/>
                </a:solidFill>
                <a:cs typeface="+mn-ea"/>
                <a:sym typeface="+mn-lt"/>
              </a:rPr>
              <a:t>系统设计</a:t>
            </a: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04</a:t>
            </a:r>
            <a:endParaRPr lang="zh-CN" altLang="en-US" sz="1200" b="1" dirty="0">
              <a:solidFill>
                <a:schemeClr val="bg1"/>
              </a:solidFill>
              <a:cs typeface="+mn-ea"/>
              <a:sym typeface="+mn-lt"/>
            </a:endParaRPr>
          </a:p>
        </p:txBody>
      </p:sp>
      <p:sp>
        <p:nvSpPr>
          <p:cNvPr id="20" name="文本框 19"/>
          <p:cNvSpPr txBox="1"/>
          <p:nvPr/>
        </p:nvSpPr>
        <p:spPr>
          <a:xfrm>
            <a:off x="7259842" y="4347913"/>
            <a:ext cx="3701845" cy="461665"/>
          </a:xfrm>
          <a:prstGeom prst="rect">
            <a:avLst/>
          </a:prstGeom>
          <a:noFill/>
        </p:spPr>
        <p:txBody>
          <a:bodyPr wrap="square" rtlCol="0">
            <a:spAutoFit/>
          </a:bodyPr>
          <a:lstStyle/>
          <a:p>
            <a:r>
              <a:rPr lang="zh-CN" altLang="en-US" sz="2400" dirty="0">
                <a:solidFill>
                  <a:srgbClr val="1C4885"/>
                </a:solidFill>
                <a:cs typeface="+mn-ea"/>
                <a:sym typeface="+mn-lt"/>
              </a:rPr>
              <a:t>详细设计</a:t>
            </a:r>
          </a:p>
        </p:txBody>
      </p:sp>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cs typeface="+mn-ea"/>
                <a:sym typeface="+mn-lt"/>
              </a:rPr>
              <a:t>项目背景及目的</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项目背景</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63586"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3692398"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6221210" y="1860717"/>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8750022"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1163586"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1315534"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latin typeface="+mn-lt"/>
                <a:ea typeface="+mn-ea"/>
                <a:cs typeface="+mn-ea"/>
                <a:sym typeface="+mn-lt"/>
              </a:rPr>
              <a:t>网上授课流行</a:t>
            </a:r>
          </a:p>
        </p:txBody>
      </p:sp>
      <p:sp>
        <p:nvSpPr>
          <p:cNvPr id="14" name="文本框 13"/>
          <p:cNvSpPr txBox="1"/>
          <p:nvPr/>
        </p:nvSpPr>
        <p:spPr>
          <a:xfrm>
            <a:off x="1315534" y="3700396"/>
            <a:ext cx="1944660" cy="1600438"/>
          </a:xfrm>
          <a:prstGeom prst="rect">
            <a:avLst/>
          </a:prstGeom>
          <a:noFill/>
        </p:spPr>
        <p:txBody>
          <a:bodyPr wrap="square" rtlCol="0">
            <a:spAutoFit/>
          </a:bodyPr>
          <a:lstStyle/>
          <a:p>
            <a:r>
              <a:rPr lang="zh-CN" altLang="zh-CN" sz="1400" dirty="0"/>
              <a:t>近年来，</a:t>
            </a:r>
            <a:r>
              <a:rPr lang="en-US" altLang="zh-CN" sz="1400" dirty="0"/>
              <a:t>massive open-access online courses</a:t>
            </a:r>
            <a:r>
              <a:rPr lang="zh-CN" altLang="zh-CN" sz="1400" dirty="0"/>
              <a:t>，简称</a:t>
            </a:r>
            <a:r>
              <a:rPr lang="en-US" altLang="zh-CN" sz="1400" dirty="0"/>
              <a:t>MOOCs</a:t>
            </a:r>
            <a:r>
              <a:rPr lang="zh-CN" altLang="zh-CN" sz="1400" dirty="0"/>
              <a:t>，越来越受欢迎。只要能上网，任何人都可以报名参加免费的大学课程。</a:t>
            </a:r>
            <a:endParaRPr lang="en-US" altLang="zh-CN" sz="1400" dirty="0"/>
          </a:p>
        </p:txBody>
      </p:sp>
      <p:cxnSp>
        <p:nvCxnSpPr>
          <p:cNvPr id="15" name="直接连接符 14"/>
          <p:cNvCxnSpPr/>
          <p:nvPr/>
        </p:nvCxnSpPr>
        <p:spPr>
          <a:xfrm>
            <a:off x="1418648"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692398"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3844346"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latin typeface="+mn-lt"/>
                <a:ea typeface="+mn-ea"/>
                <a:cs typeface="+mn-ea"/>
                <a:sym typeface="+mn-lt"/>
              </a:rPr>
              <a:t>批改受限</a:t>
            </a:r>
          </a:p>
        </p:txBody>
      </p:sp>
      <p:sp>
        <p:nvSpPr>
          <p:cNvPr id="18" name="文本框 17"/>
          <p:cNvSpPr txBox="1"/>
          <p:nvPr/>
        </p:nvSpPr>
        <p:spPr>
          <a:xfrm>
            <a:off x="3844346" y="3700396"/>
            <a:ext cx="1944660" cy="1600438"/>
          </a:xfrm>
          <a:prstGeom prst="rect">
            <a:avLst/>
          </a:prstGeom>
          <a:noFill/>
        </p:spPr>
        <p:txBody>
          <a:bodyPr wrap="square" rtlCol="0">
            <a:spAutoFit/>
          </a:bodyPr>
          <a:lstStyle/>
          <a:p>
            <a:r>
              <a:rPr lang="zh-CN" altLang="zh-CN" sz="1400" dirty="0"/>
              <a:t>传统教育的所有功能不能全部适用于线上教育。例如，在评估主观的学生作业</a:t>
            </a:r>
            <a:r>
              <a:rPr lang="en-US" altLang="zh-CN" sz="1400" dirty="0"/>
              <a:t>(</a:t>
            </a:r>
            <a:r>
              <a:rPr lang="zh-CN" altLang="zh-CN" sz="1400" dirty="0"/>
              <a:t>如数学证明、设计问题和论文</a:t>
            </a:r>
            <a:r>
              <a:rPr lang="en-US" altLang="zh-CN" sz="1400" dirty="0"/>
              <a:t>)</a:t>
            </a:r>
            <a:r>
              <a:rPr lang="zh-CN" altLang="zh-CN" sz="1400" dirty="0"/>
              <a:t>方面，线上教育受到了较大的约束。</a:t>
            </a:r>
            <a:endParaRPr lang="en-US" altLang="zh-CN" sz="1400" dirty="0"/>
          </a:p>
        </p:txBody>
      </p:sp>
      <p:cxnSp>
        <p:nvCxnSpPr>
          <p:cNvPr id="19" name="直接连接符 18"/>
          <p:cNvCxnSpPr/>
          <p:nvPr/>
        </p:nvCxnSpPr>
        <p:spPr>
          <a:xfrm>
            <a:off x="3947460"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221210" y="1951404"/>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6373158" y="315616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latin typeface="+mn-lt"/>
                <a:ea typeface="+mn-ea"/>
                <a:cs typeface="+mn-ea"/>
                <a:sym typeface="+mn-lt"/>
              </a:rPr>
              <a:t>人数众多</a:t>
            </a:r>
          </a:p>
        </p:txBody>
      </p:sp>
      <p:sp>
        <p:nvSpPr>
          <p:cNvPr id="22" name="文本框 21"/>
          <p:cNvSpPr txBox="1"/>
          <p:nvPr/>
        </p:nvSpPr>
        <p:spPr>
          <a:xfrm>
            <a:off x="6373158" y="3710707"/>
            <a:ext cx="1944660" cy="1815882"/>
          </a:xfrm>
          <a:prstGeom prst="rect">
            <a:avLst/>
          </a:prstGeom>
          <a:noFill/>
        </p:spPr>
        <p:txBody>
          <a:bodyPr wrap="square" rtlCol="0">
            <a:spAutoFit/>
          </a:bodyPr>
          <a:lstStyle/>
          <a:p>
            <a:r>
              <a:rPr lang="zh-CN" altLang="zh-CN" sz="1400" dirty="0"/>
              <a:t>传统的线下教育人数通常不会超过一百人，一个老师就可以进行一对一的作业批改，但是对于一些热门的</a:t>
            </a:r>
            <a:r>
              <a:rPr lang="en-US" altLang="zh-CN" sz="1400" dirty="0"/>
              <a:t>MOOCs</a:t>
            </a:r>
            <a:r>
              <a:rPr lang="zh-CN" altLang="zh-CN" sz="1400" dirty="0"/>
              <a:t>课程，学生的人数可能会达到成百上千人</a:t>
            </a:r>
            <a:r>
              <a:rPr lang="zh-CN" altLang="en-US" sz="1400" dirty="0"/>
              <a:t>。</a:t>
            </a:r>
            <a:endParaRPr lang="en-US" altLang="zh-CN" sz="1400" dirty="0"/>
          </a:p>
        </p:txBody>
      </p:sp>
      <p:cxnSp>
        <p:nvCxnSpPr>
          <p:cNvPr id="23" name="直接连接符 22"/>
          <p:cNvCxnSpPr/>
          <p:nvPr/>
        </p:nvCxnSpPr>
        <p:spPr>
          <a:xfrm>
            <a:off x="6476272" y="3596705"/>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750022" y="1932218"/>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8901970" y="313698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latin typeface="+mn-lt"/>
                <a:ea typeface="+mn-ea"/>
                <a:cs typeface="+mn-ea"/>
                <a:sym typeface="+mn-lt"/>
              </a:rPr>
              <a:t>解决策略</a:t>
            </a:r>
          </a:p>
        </p:txBody>
      </p:sp>
      <p:sp>
        <p:nvSpPr>
          <p:cNvPr id="26" name="文本框 25"/>
          <p:cNvSpPr txBox="1"/>
          <p:nvPr/>
        </p:nvSpPr>
        <p:spPr>
          <a:xfrm>
            <a:off x="8901970" y="3691521"/>
            <a:ext cx="1944660" cy="1815882"/>
          </a:xfrm>
          <a:prstGeom prst="rect">
            <a:avLst/>
          </a:prstGeom>
          <a:noFill/>
        </p:spPr>
        <p:txBody>
          <a:bodyPr wrap="square" rtlCol="0">
            <a:spAutoFit/>
          </a:bodyPr>
          <a:lstStyle/>
          <a:p>
            <a:r>
              <a:rPr lang="zh-CN" altLang="zh-CN" sz="1400" dirty="0"/>
              <a:t>同行评估（</a:t>
            </a:r>
            <a:r>
              <a:rPr lang="en-US" altLang="zh-CN" sz="1400" dirty="0"/>
              <a:t>Peer Assessment</a:t>
            </a:r>
            <a:r>
              <a:rPr lang="zh-CN" altLang="zh-CN" sz="1400" dirty="0"/>
              <a:t>）则为这个问题提供了一个有前途的解决方案，它可以在短时间内对数万甚至数十万学生的课程中的主观作业进行评估和反馈。</a:t>
            </a:r>
            <a:endParaRPr lang="en-US" altLang="zh-CN" sz="1400" dirty="0"/>
          </a:p>
        </p:txBody>
      </p:sp>
      <p:cxnSp>
        <p:nvCxnSpPr>
          <p:cNvPr id="27" name="直接连接符 26"/>
          <p:cNvCxnSpPr/>
          <p:nvPr/>
        </p:nvCxnSpPr>
        <p:spPr>
          <a:xfrm>
            <a:off x="9005084" y="3577519"/>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17346" y="2197634"/>
            <a:ext cx="762348" cy="762348"/>
          </a:xfrm>
          <a:prstGeom prst="rect">
            <a:avLst/>
          </a:prstGeom>
        </p:spPr>
      </p:pic>
      <p:pic>
        <p:nvPicPr>
          <p:cNvPr id="3" name="图片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88534" y="2197634"/>
            <a:ext cx="762348" cy="762348"/>
          </a:xfrm>
          <a:prstGeom prst="rect">
            <a:avLst/>
          </a:prstGeom>
        </p:spPr>
      </p:pic>
      <p:pic>
        <p:nvPicPr>
          <p:cNvPr id="32" name="图片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59722" y="2197634"/>
            <a:ext cx="762348" cy="762348"/>
          </a:xfrm>
          <a:prstGeom prst="rect">
            <a:avLst/>
          </a:prstGeom>
        </p:spPr>
      </p:pic>
      <p:pic>
        <p:nvPicPr>
          <p:cNvPr id="33" name="图片 3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330910" y="2197634"/>
            <a:ext cx="762348" cy="762348"/>
          </a:xfrm>
          <a:prstGeom prst="rect">
            <a:avLst/>
          </a:prstGeom>
        </p:spPr>
      </p:pic>
    </p:spTree>
    <p:extLst>
      <p:ext uri="{BB962C8B-B14F-4D97-AF65-F5344CB8AC3E}">
        <p14:creationId xmlns:p14="http://schemas.microsoft.com/office/powerpoint/2010/main" val="262881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3" y="424125"/>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项目目标</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1375794" y="1910604"/>
            <a:ext cx="2775113" cy="369332"/>
          </a:xfrm>
          <a:prstGeom prst="rect">
            <a:avLst/>
          </a:prstGeom>
          <a:noFill/>
        </p:spPr>
        <p:txBody>
          <a:bodyPr wrap="square" rtlCol="0">
            <a:spAutoFit/>
          </a:bodyPr>
          <a:lstStyle/>
          <a:p>
            <a:r>
              <a:rPr lang="en-US" altLang="zh-CN" dirty="0">
                <a:solidFill>
                  <a:schemeClr val="tx1">
                    <a:lumMod val="75000"/>
                    <a:lumOff val="25000"/>
                  </a:schemeClr>
                </a:solidFill>
                <a:cs typeface="+mn-ea"/>
                <a:sym typeface="+mn-lt"/>
              </a:rPr>
              <a:t>1. </a:t>
            </a:r>
            <a:r>
              <a:rPr lang="zh-CN" altLang="en-US" dirty="0">
                <a:solidFill>
                  <a:schemeClr val="tx1">
                    <a:lumMod val="75000"/>
                    <a:lumOff val="25000"/>
                  </a:schemeClr>
                </a:solidFill>
                <a:cs typeface="+mn-ea"/>
                <a:sym typeface="+mn-lt"/>
              </a:rPr>
              <a:t>提供作业互评平台</a:t>
            </a:r>
          </a:p>
        </p:txBody>
      </p:sp>
      <p:sp>
        <p:nvSpPr>
          <p:cNvPr id="17" name="文本框 16"/>
          <p:cNvSpPr txBox="1"/>
          <p:nvPr/>
        </p:nvSpPr>
        <p:spPr>
          <a:xfrm>
            <a:off x="1188623" y="2838492"/>
            <a:ext cx="3044778" cy="1754326"/>
          </a:xfrm>
          <a:prstGeom prst="rect">
            <a:avLst/>
          </a:prstGeom>
          <a:noFill/>
        </p:spPr>
        <p:txBody>
          <a:bodyPr wrap="square" rtlCol="0">
            <a:spAutoFit/>
          </a:bodyPr>
          <a:lstStyle/>
          <a:p>
            <a:r>
              <a:rPr lang="zh-CN" altLang="zh-CN" dirty="0"/>
              <a:t>该项目的目的是建立一个学生互评的系统，可以为教师提供作业互评的平台，从而收集相关数据用于实验。这个系统的所有课程信息由自己创建而非外部导入</a:t>
            </a:r>
            <a:r>
              <a:rPr lang="zh-CN" altLang="en-US" dirty="0"/>
              <a:t>。</a:t>
            </a:r>
            <a:endParaRPr lang="zh-CN" altLang="en-US" sz="1400" dirty="0">
              <a:solidFill>
                <a:schemeClr val="tx1">
                  <a:lumMod val="75000"/>
                  <a:lumOff val="25000"/>
                </a:schemeClr>
              </a:solidFill>
              <a:cs typeface="+mn-ea"/>
              <a:sym typeface="+mn-lt"/>
            </a:endParaRPr>
          </a:p>
        </p:txBody>
      </p:sp>
      <p:sp>
        <p:nvSpPr>
          <p:cNvPr id="20" name="文本框 19"/>
          <p:cNvSpPr txBox="1"/>
          <p:nvPr/>
        </p:nvSpPr>
        <p:spPr>
          <a:xfrm>
            <a:off x="7885779" y="1910306"/>
            <a:ext cx="2225040" cy="369332"/>
          </a:xfrm>
          <a:prstGeom prst="rect">
            <a:avLst/>
          </a:prstGeom>
          <a:noFill/>
        </p:spPr>
        <p:txBody>
          <a:bodyPr wrap="square" rtlCol="0">
            <a:spAutoFit/>
          </a:bodyPr>
          <a:lstStyle/>
          <a:p>
            <a:r>
              <a:rPr lang="en-US" altLang="zh-CN" dirty="0">
                <a:solidFill>
                  <a:schemeClr val="tx1">
                    <a:lumMod val="75000"/>
                    <a:lumOff val="25000"/>
                  </a:schemeClr>
                </a:solidFill>
                <a:cs typeface="+mn-ea"/>
                <a:sym typeface="+mn-lt"/>
              </a:rPr>
              <a:t>2. </a:t>
            </a:r>
            <a:r>
              <a:rPr lang="zh-CN" altLang="en-US" dirty="0">
                <a:solidFill>
                  <a:schemeClr val="tx1">
                    <a:lumMod val="75000"/>
                    <a:lumOff val="25000"/>
                  </a:schemeClr>
                </a:solidFill>
                <a:cs typeface="+mn-ea"/>
                <a:sym typeface="+mn-lt"/>
              </a:rPr>
              <a:t>收集数据</a:t>
            </a:r>
          </a:p>
        </p:txBody>
      </p:sp>
      <p:sp>
        <p:nvSpPr>
          <p:cNvPr id="21" name="文本框 20"/>
          <p:cNvSpPr txBox="1"/>
          <p:nvPr/>
        </p:nvSpPr>
        <p:spPr>
          <a:xfrm>
            <a:off x="7947789" y="2838492"/>
            <a:ext cx="3158024" cy="1477328"/>
          </a:xfrm>
          <a:prstGeom prst="rect">
            <a:avLst/>
          </a:prstGeom>
          <a:noFill/>
        </p:spPr>
        <p:txBody>
          <a:bodyPr wrap="square" rtlCol="0">
            <a:spAutoFit/>
          </a:bodyPr>
          <a:lstStyle/>
          <a:p>
            <a:r>
              <a:rPr lang="zh-CN" altLang="zh-CN" dirty="0"/>
              <a:t>目前同伴互评的热门研究方向之一是使用概率模型的方法优化同伴互评的分数汇总模型，而目前还没有出现相关的公开数据集</a:t>
            </a:r>
            <a:r>
              <a:rPr lang="zh-CN" altLang="en-US" dirty="0"/>
              <a:t>。</a:t>
            </a:r>
            <a:endParaRPr lang="zh-CN" altLang="en-US" dirty="0">
              <a:sym typeface="+mn-lt"/>
            </a:endParaRPr>
          </a:p>
        </p:txBody>
      </p:sp>
    </p:spTree>
    <p:extLst>
      <p:ext uri="{BB962C8B-B14F-4D97-AF65-F5344CB8AC3E}">
        <p14:creationId xmlns:p14="http://schemas.microsoft.com/office/powerpoint/2010/main" val="3550536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cs typeface="+mn-ea"/>
                <a:sym typeface="+mn-lt"/>
              </a:rPr>
              <a:t>需求分析</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7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整体需求</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FDC1459-9F71-4F79-84D4-204FB39786F3}"/>
              </a:ext>
            </a:extLst>
          </p:cNvPr>
          <p:cNvSpPr txBox="1"/>
          <p:nvPr/>
        </p:nvSpPr>
        <p:spPr>
          <a:xfrm>
            <a:off x="629174" y="1241571"/>
            <a:ext cx="11316743" cy="5355312"/>
          </a:xfrm>
          <a:prstGeom prst="rect">
            <a:avLst/>
          </a:prstGeom>
          <a:noFill/>
        </p:spPr>
        <p:txBody>
          <a:bodyPr wrap="square" rtlCol="0">
            <a:spAutoFit/>
          </a:bodyPr>
          <a:lstStyle/>
          <a:p>
            <a:r>
              <a:rPr lang="zh-CN" altLang="en-US" b="1" dirty="0"/>
              <a:t>教师需求：</a:t>
            </a:r>
            <a:endParaRPr lang="en-US" altLang="zh-CN" b="1" dirty="0"/>
          </a:p>
          <a:p>
            <a:endParaRPr lang="en-US" altLang="zh-CN" b="1" dirty="0"/>
          </a:p>
          <a:p>
            <a:r>
              <a:rPr lang="zh-CN" altLang="zh-CN" dirty="0"/>
              <a:t>教师可以在系统上建立一门课程，并在课程中添加若干个学生，这门课程可以与老师在线下的教学相对应。老师在建立课程之后，可以设置需要学生完成的作业，为了面向学生互评的批改方式，这里使用主观题。</a:t>
            </a:r>
          </a:p>
          <a:p>
            <a:r>
              <a:rPr lang="zh-CN" altLang="zh-CN" dirty="0"/>
              <a:t>教师在布置作业时需要输入以下参数：作业名称、作业需要的试卷名，作业开始的时间和截止时间、作业的评价方式。</a:t>
            </a:r>
          </a:p>
          <a:p>
            <a:r>
              <a:rPr lang="zh-CN" altLang="zh-CN" dirty="0"/>
              <a:t>教师在布置作业前，可以优先录入试题和试卷。其中试卷由若干个试题组成，教师可以在布置作业时直接选择试卷来布置相应的题目。</a:t>
            </a:r>
          </a:p>
          <a:p>
            <a:r>
              <a:rPr lang="zh-CN" altLang="zh-CN" dirty="0"/>
              <a:t>作业的评价方式分别为：互评和教师批改。如果教师选择了评价方式为教师批改，则所有的作业全部由教师一个人批改，不使用互评功能。如果选择了互评模式，则需要额外输入互评的起止时间。互评的时间必须在全部作业提交之后。互评结束后，系统将会对作业进行汇总，计算出每份作业的最终的评分。</a:t>
            </a:r>
          </a:p>
          <a:p>
            <a:r>
              <a:rPr lang="zh-CN" altLang="zh-CN" dirty="0"/>
              <a:t>老师布置作业后，互评作业就开始了，互评的阶段主要分为</a:t>
            </a:r>
            <a:r>
              <a:rPr lang="en-US" altLang="zh-CN" dirty="0"/>
              <a:t>3</a:t>
            </a:r>
            <a:r>
              <a:rPr lang="zh-CN" altLang="zh-CN" dirty="0"/>
              <a:t>个阶段：布置作业阶段，作业发布阶段，互评作业阶段。</a:t>
            </a:r>
            <a:endParaRPr lang="en-US" altLang="zh-CN" dirty="0"/>
          </a:p>
          <a:p>
            <a:endParaRPr lang="en-US" altLang="zh-CN" dirty="0"/>
          </a:p>
          <a:p>
            <a:endParaRPr lang="en-US" altLang="zh-CN" dirty="0"/>
          </a:p>
          <a:p>
            <a:r>
              <a:rPr lang="zh-CN" altLang="en-US" b="1" dirty="0"/>
              <a:t>学生需求：</a:t>
            </a:r>
            <a:endParaRPr lang="en-US" altLang="zh-CN" b="1" dirty="0"/>
          </a:p>
          <a:p>
            <a:br>
              <a:rPr lang="en-US" altLang="zh-CN" dirty="0"/>
            </a:br>
            <a:r>
              <a:rPr lang="zh-CN" altLang="zh-CN" dirty="0"/>
              <a:t>学生可以登录系统，在规定的时间里提交作业答案和评价作业，最终获得在作业中的得分。</a:t>
            </a:r>
          </a:p>
          <a:p>
            <a:endParaRPr lang="zh-CN" altLang="en-US" dirty="0"/>
          </a:p>
        </p:txBody>
      </p:sp>
    </p:spTree>
    <p:extLst>
      <p:ext uri="{BB962C8B-B14F-4D97-AF65-F5344CB8AC3E}">
        <p14:creationId xmlns:p14="http://schemas.microsoft.com/office/powerpoint/2010/main" val="261954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功能性需求</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10A4C2BE-7B30-4EA9-AF15-5C25F77A8BB2}"/>
              </a:ext>
            </a:extLst>
          </p:cNvPr>
          <p:cNvSpPr txBox="1"/>
          <p:nvPr/>
        </p:nvSpPr>
        <p:spPr>
          <a:xfrm>
            <a:off x="1015068" y="1459684"/>
            <a:ext cx="10796630" cy="2308324"/>
          </a:xfrm>
          <a:prstGeom prst="rect">
            <a:avLst/>
          </a:prstGeom>
          <a:noFill/>
        </p:spPr>
        <p:txBody>
          <a:bodyPr wrap="square" rtlCol="0">
            <a:spAutoFit/>
          </a:bodyPr>
          <a:lstStyle/>
          <a:p>
            <a:r>
              <a:rPr lang="zh-CN" altLang="en-US" b="1" dirty="0"/>
              <a:t>课程管理模块：</a:t>
            </a:r>
            <a:endParaRPr lang="en-US" altLang="zh-CN" b="1" dirty="0"/>
          </a:p>
          <a:p>
            <a:endParaRPr lang="en-US" altLang="zh-CN" b="1" dirty="0"/>
          </a:p>
          <a:p>
            <a:endParaRPr lang="en-US" altLang="zh-CN" b="1" dirty="0"/>
          </a:p>
          <a:p>
            <a:r>
              <a:rPr lang="zh-CN" altLang="zh-CN" b="1" dirty="0"/>
              <a:t>同伴互评系统</a:t>
            </a:r>
            <a:r>
              <a:rPr lang="en-US" altLang="zh-CN" b="1" dirty="0"/>
              <a:t>-</a:t>
            </a:r>
            <a:r>
              <a:rPr lang="zh-CN" altLang="zh-CN" b="1" dirty="0"/>
              <a:t>课程管理模块</a:t>
            </a:r>
            <a:r>
              <a:rPr lang="en-US" altLang="zh-CN" b="1" dirty="0"/>
              <a:t>-001</a:t>
            </a:r>
            <a:r>
              <a:rPr lang="zh-CN" altLang="zh-CN" b="1" dirty="0"/>
              <a:t>创建课程</a:t>
            </a:r>
            <a:endParaRPr lang="en-US" altLang="zh-CN" b="1" dirty="0"/>
          </a:p>
          <a:p>
            <a:r>
              <a:rPr lang="zh-CN" altLang="zh-CN" dirty="0"/>
              <a:t>创建课程后可以对课程的基本信息进行修改。</a:t>
            </a:r>
            <a:endParaRPr lang="en-US" altLang="zh-CN" dirty="0"/>
          </a:p>
          <a:p>
            <a:endParaRPr lang="zh-CN" altLang="zh-CN" dirty="0"/>
          </a:p>
          <a:p>
            <a:r>
              <a:rPr lang="zh-CN" altLang="zh-CN" b="1" dirty="0"/>
              <a:t>同伴互评系统</a:t>
            </a:r>
            <a:r>
              <a:rPr lang="en-US" altLang="zh-CN" b="1" dirty="0"/>
              <a:t>-</a:t>
            </a:r>
            <a:r>
              <a:rPr lang="zh-CN" altLang="zh-CN" b="1" dirty="0"/>
              <a:t>课程管理模块</a:t>
            </a:r>
            <a:r>
              <a:rPr lang="en-US" altLang="zh-CN" b="1" dirty="0"/>
              <a:t>-002</a:t>
            </a:r>
            <a:r>
              <a:rPr lang="zh-CN" altLang="zh-CN" b="1" dirty="0"/>
              <a:t>修改课程信息</a:t>
            </a:r>
          </a:p>
          <a:p>
            <a:r>
              <a:rPr lang="en-US" altLang="zh-CN" b="1" dirty="0"/>
              <a:t> </a:t>
            </a:r>
            <a:r>
              <a:rPr lang="zh-CN" altLang="zh-CN" dirty="0"/>
              <a:t>可以随时对课程中的学生进行删减。</a:t>
            </a:r>
            <a:endParaRPr lang="zh-CN" altLang="zh-CN" b="1" dirty="0"/>
          </a:p>
        </p:txBody>
      </p:sp>
    </p:spTree>
    <p:extLst>
      <p:ext uri="{BB962C8B-B14F-4D97-AF65-F5344CB8AC3E}">
        <p14:creationId xmlns:p14="http://schemas.microsoft.com/office/powerpoint/2010/main" val="4181069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功能性需求</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9F1C1BD-3F0C-447E-842E-C9525F97EA7A}"/>
              </a:ext>
            </a:extLst>
          </p:cNvPr>
          <p:cNvSpPr txBox="1"/>
          <p:nvPr/>
        </p:nvSpPr>
        <p:spPr>
          <a:xfrm>
            <a:off x="904648" y="1333849"/>
            <a:ext cx="9964006" cy="5355312"/>
          </a:xfrm>
          <a:prstGeom prst="rect">
            <a:avLst/>
          </a:prstGeom>
          <a:noFill/>
        </p:spPr>
        <p:txBody>
          <a:bodyPr wrap="square" rtlCol="0">
            <a:spAutoFit/>
          </a:bodyPr>
          <a:lstStyle/>
          <a:p>
            <a:r>
              <a:rPr lang="zh-CN" altLang="zh-CN" b="1" dirty="0"/>
              <a:t>同伴互评系统</a:t>
            </a:r>
            <a:r>
              <a:rPr lang="en-US" altLang="zh-CN" b="1" dirty="0"/>
              <a:t>-</a:t>
            </a:r>
            <a:r>
              <a:rPr lang="zh-CN" altLang="zh-CN" b="1" dirty="0"/>
              <a:t>作业管理模块</a:t>
            </a:r>
            <a:r>
              <a:rPr lang="en-US" altLang="zh-CN" b="1" dirty="0"/>
              <a:t>-001</a:t>
            </a:r>
            <a:r>
              <a:rPr lang="zh-CN" altLang="zh-CN" b="1" dirty="0"/>
              <a:t>创建题目</a:t>
            </a:r>
            <a:endParaRPr lang="en-US" altLang="zh-CN" b="1" dirty="0"/>
          </a:p>
          <a:p>
            <a:r>
              <a:rPr lang="zh-CN" altLang="zh-CN" dirty="0"/>
              <a:t>题目包括单选题、多选题、填空题、判断题、主观题。题目与课程无关，只与教师有关，教师可以事先创建题目用于创建试卷。</a:t>
            </a:r>
            <a:endParaRPr lang="en-US" altLang="zh-CN" dirty="0"/>
          </a:p>
          <a:p>
            <a:endParaRPr lang="zh-CN" altLang="zh-CN" b="1" dirty="0"/>
          </a:p>
          <a:p>
            <a:r>
              <a:rPr lang="zh-CN" altLang="zh-CN" b="1" dirty="0"/>
              <a:t>同伴互评系统</a:t>
            </a:r>
            <a:r>
              <a:rPr lang="en-US" altLang="zh-CN" b="1" dirty="0"/>
              <a:t>-</a:t>
            </a:r>
            <a:r>
              <a:rPr lang="zh-CN" altLang="zh-CN" b="1" dirty="0"/>
              <a:t>作业管理模块</a:t>
            </a:r>
            <a:r>
              <a:rPr lang="en-US" altLang="zh-CN" b="1" dirty="0"/>
              <a:t>-002</a:t>
            </a:r>
            <a:r>
              <a:rPr lang="zh-CN" altLang="zh-CN" b="1" dirty="0"/>
              <a:t>创建试卷</a:t>
            </a:r>
            <a:endParaRPr lang="en-US" altLang="zh-CN" b="1" dirty="0"/>
          </a:p>
          <a:p>
            <a:r>
              <a:rPr lang="zh-CN" altLang="zh-CN" dirty="0"/>
              <a:t>试卷表示事先定义好的一个题目集。创建试卷的过程中可以为随意添加、创建题目，并且为每个习题调整分数。创建作业时可以直接选择试题。</a:t>
            </a:r>
            <a:endParaRPr lang="en-US" altLang="zh-CN" dirty="0"/>
          </a:p>
          <a:p>
            <a:endParaRPr lang="zh-CN" altLang="zh-CN" b="1" dirty="0"/>
          </a:p>
          <a:p>
            <a:r>
              <a:rPr lang="zh-CN" altLang="zh-CN" b="1" dirty="0"/>
              <a:t>同伴互评系统</a:t>
            </a:r>
            <a:r>
              <a:rPr lang="en-US" altLang="zh-CN" b="1" dirty="0"/>
              <a:t>-</a:t>
            </a:r>
            <a:r>
              <a:rPr lang="zh-CN" altLang="zh-CN" b="1" dirty="0"/>
              <a:t>作业管理模块</a:t>
            </a:r>
            <a:r>
              <a:rPr lang="en-US" altLang="zh-CN" b="1" dirty="0"/>
              <a:t>-003</a:t>
            </a:r>
            <a:r>
              <a:rPr lang="zh-CN" altLang="zh-CN" b="1" dirty="0"/>
              <a:t>创建作业</a:t>
            </a:r>
            <a:endParaRPr lang="en-US" altLang="zh-CN" b="1" dirty="0"/>
          </a:p>
          <a:p>
            <a:r>
              <a:rPr lang="zh-CN" altLang="zh-CN" dirty="0"/>
              <a:t>教师在布置作业时需要输入以下参数：作业名称、作业需要的试卷名，作业开始的时间和截止时间、作业的评价方式。</a:t>
            </a:r>
            <a:endParaRPr lang="en-US" altLang="zh-CN" dirty="0"/>
          </a:p>
          <a:p>
            <a:endParaRPr lang="zh-CN" altLang="zh-CN" b="1" dirty="0"/>
          </a:p>
          <a:p>
            <a:r>
              <a:rPr lang="zh-CN" altLang="zh-CN" b="1" dirty="0"/>
              <a:t>同伴互评系统</a:t>
            </a:r>
            <a:r>
              <a:rPr lang="en-US" altLang="zh-CN" b="1" dirty="0"/>
              <a:t>-</a:t>
            </a:r>
            <a:r>
              <a:rPr lang="zh-CN" altLang="zh-CN" b="1" dirty="0"/>
              <a:t>作业管理模块</a:t>
            </a:r>
            <a:r>
              <a:rPr lang="en-US" altLang="zh-CN" b="1" dirty="0"/>
              <a:t>-004</a:t>
            </a:r>
            <a:r>
              <a:rPr lang="zh-CN" altLang="zh-CN" b="1" dirty="0"/>
              <a:t>提交答案</a:t>
            </a:r>
            <a:endParaRPr lang="en-US" altLang="zh-CN" b="1" dirty="0"/>
          </a:p>
          <a:p>
            <a:r>
              <a:rPr lang="zh-CN" altLang="zh-CN" dirty="0"/>
              <a:t>这个时间段里学生可以提交答案并能在结束时间前修改作业。此阶段结束后学生无法修改自己的答案。</a:t>
            </a:r>
            <a:endParaRPr lang="en-US" altLang="zh-CN" dirty="0"/>
          </a:p>
          <a:p>
            <a:endParaRPr lang="zh-CN" altLang="zh-CN" b="1" dirty="0"/>
          </a:p>
          <a:p>
            <a:r>
              <a:rPr lang="zh-CN" altLang="zh-CN" b="1" dirty="0"/>
              <a:t>同伴互评系统</a:t>
            </a:r>
            <a:r>
              <a:rPr lang="en-US" altLang="zh-CN" b="1" dirty="0"/>
              <a:t>-</a:t>
            </a:r>
            <a:r>
              <a:rPr lang="zh-CN" altLang="zh-CN" b="1" dirty="0"/>
              <a:t>作业管理模块</a:t>
            </a:r>
            <a:r>
              <a:rPr lang="en-US" altLang="zh-CN" b="1" dirty="0"/>
              <a:t>-005</a:t>
            </a:r>
            <a:r>
              <a:rPr lang="zh-CN" altLang="zh-CN" b="1" dirty="0"/>
              <a:t>进行互评</a:t>
            </a:r>
          </a:p>
          <a:p>
            <a:r>
              <a:rPr lang="zh-CN" altLang="zh-CN" dirty="0"/>
              <a:t>如果老师没有在互评模式时选择“互评”，则跳过该阶段。进入互评阶段，每个学生会分配到若干份作业，需要对这些作业进行打分。打分的时间需要在互评的起止时间内。</a:t>
            </a:r>
          </a:p>
        </p:txBody>
      </p:sp>
    </p:spTree>
    <p:extLst>
      <p:ext uri="{BB962C8B-B14F-4D97-AF65-F5344CB8AC3E}">
        <p14:creationId xmlns:p14="http://schemas.microsoft.com/office/powerpoint/2010/main" val="139794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1267</Words>
  <Application>Microsoft Office PowerPoint</Application>
  <PresentationFormat>宽屏</PresentationFormat>
  <Paragraphs>136</Paragraphs>
  <Slides>19</Slides>
  <Notes>19</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6" baseType="lpstr">
      <vt:lpstr>等线</vt:lpstr>
      <vt:lpstr>汉仪大宋简</vt:lpstr>
      <vt:lpstr>微软雅黑</vt:lpstr>
      <vt:lpstr>Arial</vt:lpstr>
      <vt:lpstr>Calibri</vt:lpstr>
      <vt:lpstr>第一PPT，www.1ppt.com</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dc:description>www.1ppt.com</dc:description>
  <cp:lastModifiedBy>lenovo</cp:lastModifiedBy>
  <cp:revision>20</cp:revision>
  <dcterms:created xsi:type="dcterms:W3CDTF">2018-02-27T12:12:58Z</dcterms:created>
  <dcterms:modified xsi:type="dcterms:W3CDTF">2021-04-22T08:24:33Z</dcterms:modified>
</cp:coreProperties>
</file>