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277" r:id="rId3"/>
    <p:sldId id="278" r:id="rId4"/>
    <p:sldId id="279" r:id="rId5"/>
    <p:sldId id="280" r:id="rId6"/>
    <p:sldId id="303" r:id="rId7"/>
    <p:sldId id="302" r:id="rId8"/>
    <p:sldId id="305" r:id="rId9"/>
    <p:sldId id="304" r:id="rId10"/>
    <p:sldId id="281" r:id="rId11"/>
    <p:sldId id="290" r:id="rId12"/>
    <p:sldId id="285" r:id="rId13"/>
    <p:sldId id="306" r:id="rId14"/>
    <p:sldId id="289" r:id="rId15"/>
    <p:sldId id="287" r:id="rId16"/>
    <p:sldId id="291" r:id="rId17"/>
    <p:sldId id="292" r:id="rId18"/>
    <p:sldId id="293" r:id="rId19"/>
    <p:sldId id="294" r:id="rId20"/>
    <p:sldId id="295" r:id="rId21"/>
    <p:sldId id="282" r:id="rId22"/>
    <p:sldId id="296" r:id="rId23"/>
    <p:sldId id="297" r:id="rId24"/>
    <p:sldId id="298" r:id="rId25"/>
    <p:sldId id="299" r:id="rId26"/>
    <p:sldId id="300" r:id="rId27"/>
    <p:sldId id="283" r:id="rId28"/>
    <p:sldId id="301" r:id="rId29"/>
    <p:sldId id="284"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6314" autoAdjust="0"/>
  </p:normalViewPr>
  <p:slideViewPr>
    <p:cSldViewPr snapToGrid="0" showGuides="1">
      <p:cViewPr varScale="1">
        <p:scale>
          <a:sx n="87" d="100"/>
          <a:sy n="87" d="100"/>
        </p:scale>
        <p:origin x="355" y="77"/>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2021/3/25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21.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19002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65394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18702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981507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18447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273331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387558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1587576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32474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3313549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55355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99151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1556649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216721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1465200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4109977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extLst>
      <p:ext uri="{BB962C8B-B14F-4D97-AF65-F5344CB8AC3E}">
        <p14:creationId xmlns:p14="http://schemas.microsoft.com/office/powerpoint/2010/main" val="45820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extLst>
      <p:ext uri="{BB962C8B-B14F-4D97-AF65-F5344CB8AC3E}">
        <p14:creationId xmlns:p14="http://schemas.microsoft.com/office/powerpoint/2010/main" val="223730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extLst>
      <p:ext uri="{BB962C8B-B14F-4D97-AF65-F5344CB8AC3E}">
        <p14:creationId xmlns:p14="http://schemas.microsoft.com/office/powerpoint/2010/main" val="1791991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27</a:t>
            </a:fld>
            <a:endParaRPr lang="zh-CN" altLang="en-US"/>
          </a:p>
        </p:txBody>
      </p:sp>
    </p:spTree>
    <p:extLst>
      <p:ext uri="{BB962C8B-B14F-4D97-AF65-F5344CB8AC3E}">
        <p14:creationId xmlns:p14="http://schemas.microsoft.com/office/powerpoint/2010/main" val="1641579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28</a:t>
            </a:fld>
            <a:endParaRPr lang="zh-CN" altLang="en-US"/>
          </a:p>
        </p:txBody>
      </p:sp>
    </p:spTree>
    <p:extLst>
      <p:ext uri="{BB962C8B-B14F-4D97-AF65-F5344CB8AC3E}">
        <p14:creationId xmlns:p14="http://schemas.microsoft.com/office/powerpoint/2010/main" val="1010062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29</a:t>
            </a:fld>
            <a:endParaRPr lang="zh-CN" altLang="en-US"/>
          </a:p>
        </p:txBody>
      </p:sp>
    </p:spTree>
    <p:extLst>
      <p:ext uri="{BB962C8B-B14F-4D97-AF65-F5344CB8AC3E}">
        <p14:creationId xmlns:p14="http://schemas.microsoft.com/office/powerpoint/2010/main" val="307981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314027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122251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55454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426896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49729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273594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65627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2021/3/25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2021/3/25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jfif"/><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6.jfif"/><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30997"/>
          </a:xfrm>
          <a:prstGeom prst="rect">
            <a:avLst/>
          </a:prstGeom>
          <a:noFill/>
        </p:spPr>
        <p:txBody>
          <a:bodyPr wrap="square" rtlCol="0">
            <a:spAutoFit/>
          </a:bodyPr>
          <a:lstStyle/>
          <a:p>
            <a:pPr algn="ctr"/>
            <a:r>
              <a:rPr lang="zh-CN" altLang="en-US" sz="4800" dirty="0">
                <a:solidFill>
                  <a:srgbClr val="1C4885"/>
                </a:solidFill>
                <a:latin typeface="+mj-ea"/>
                <a:ea typeface="+mj-ea"/>
                <a:cs typeface="+mn-ea"/>
                <a:sym typeface="+mn-lt"/>
              </a:rPr>
              <a:t>论文报告</a:t>
            </a: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汇报人：杨攀原  </a:t>
            </a:r>
            <a:r>
              <a:rPr lang="zh-CN" altLang="en-US" dirty="0" smtClean="0">
                <a:solidFill>
                  <a:schemeClr val="bg1">
                    <a:lumMod val="50000"/>
                  </a:schemeClr>
                </a:solidFill>
                <a:cs typeface="+mn-ea"/>
                <a:sym typeface="+mn-lt"/>
              </a:rPr>
              <a:t> 指导老师：许嘉老师</a:t>
            </a:r>
            <a:endParaRPr lang="zh-CN" altLang="en-US" dirty="0">
              <a:solidFill>
                <a:schemeClr val="bg1">
                  <a:lumMod val="50000"/>
                </a:schemeClr>
              </a:solidFill>
              <a:cs typeface="+mn-ea"/>
              <a:sym typeface="+mn-lt"/>
            </a:endParaRPr>
          </a:p>
        </p:txBody>
      </p:sp>
      <p:sp>
        <p:nvSpPr>
          <p:cNvPr id="20" name="文本框 19"/>
          <p:cNvSpPr txBox="1"/>
          <p:nvPr/>
        </p:nvSpPr>
        <p:spPr>
          <a:xfrm>
            <a:off x="2718928" y="3351866"/>
            <a:ext cx="6754145" cy="646331"/>
          </a:xfrm>
          <a:prstGeom prst="rect">
            <a:avLst/>
          </a:prstGeom>
          <a:noFill/>
        </p:spPr>
        <p:txBody>
          <a:bodyPr wrap="square" rtlCol="0">
            <a:spAutoFit/>
          </a:bodyPr>
          <a:lstStyle/>
          <a:p>
            <a:pPr algn="ctr"/>
            <a:r>
              <a:rPr lang="en-US" altLang="zh-CN" dirty="0"/>
              <a:t>Probabilistic Graphical Models for </a:t>
            </a:r>
            <a:endParaRPr lang="en-US" altLang="zh-CN" dirty="0" smtClean="0"/>
          </a:p>
          <a:p>
            <a:pPr algn="dist"/>
            <a:r>
              <a:rPr lang="en-US" altLang="zh-CN" dirty="0" smtClean="0"/>
              <a:t>Boosting Cardinal </a:t>
            </a:r>
            <a:r>
              <a:rPr lang="en-US" altLang="zh-CN" dirty="0"/>
              <a:t>and Ordinal Peer Grading in MOOCs</a:t>
            </a:r>
            <a:endParaRPr lang="zh-CN" altLang="en-US" dirty="0">
              <a:solidFill>
                <a:srgbClr val="1C4885"/>
              </a:solidFill>
              <a:latin typeface="+mj-ea"/>
              <a:ea typeface="+mj-ea"/>
              <a:cs typeface="+mn-ea"/>
              <a:sym typeface="+mn-lt"/>
            </a:endParaRPr>
          </a:p>
        </p:txBody>
      </p:sp>
      <p:pic>
        <p:nvPicPr>
          <p:cNvPr id="3" name="图片 2">
            <a:extLst>
              <a:ext uri="{FF2B5EF4-FFF2-40B4-BE49-F238E27FC236}">
                <a16:creationId xmlns:a16="http://schemas.microsoft.com/office/drawing/2014/main" id="{D8FAEC69-66BF-4361-912E-F65CB21BA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8728" y="646302"/>
            <a:ext cx="993396" cy="993396"/>
          </a:xfrm>
          <a:prstGeom prst="rect">
            <a:avLst/>
          </a:prstGeom>
        </p:spPr>
      </p:pic>
    </p:spTree>
    <p:extLst>
      <p:ext uri="{BB962C8B-B14F-4D97-AF65-F5344CB8AC3E}">
        <p14:creationId xmlns:p14="http://schemas.microsoft.com/office/powerpoint/2010/main" val="2084646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问题与模型</a:t>
            </a:r>
          </a:p>
        </p:txBody>
      </p:sp>
      <p:cxnSp>
        <p:nvCxnSpPr>
          <p:cNvPr id="9" name="直接连接符 8"/>
          <p:cNvCxnSpPr>
            <a:cxnSpLocks/>
          </p:cNvCxnSpPr>
          <p:nvPr/>
        </p:nvCxnSpPr>
        <p:spPr>
          <a:xfrm>
            <a:off x="4663554" y="3428999"/>
            <a:ext cx="2534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50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问题与模型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B546CA0-9027-4C29-90F0-11940664CC0E}"/>
              </a:ext>
            </a:extLst>
          </p:cNvPr>
          <p:cNvSpPr txBox="1"/>
          <p:nvPr/>
        </p:nvSpPr>
        <p:spPr>
          <a:xfrm>
            <a:off x="1644242" y="1166946"/>
            <a:ext cx="1107996" cy="369332"/>
          </a:xfrm>
          <a:prstGeom prst="rect">
            <a:avLst/>
          </a:prstGeom>
          <a:noFill/>
        </p:spPr>
        <p:txBody>
          <a:bodyPr wrap="none" rtlCol="0">
            <a:spAutoFit/>
          </a:bodyPr>
          <a:lstStyle/>
          <a:p>
            <a:r>
              <a:rPr lang="zh-CN" altLang="en-US" b="1" dirty="0"/>
              <a:t>两个模型</a:t>
            </a:r>
          </a:p>
        </p:txBody>
      </p:sp>
      <p:pic>
        <p:nvPicPr>
          <p:cNvPr id="3" name="图片 2">
            <a:extLst>
              <a:ext uri="{FF2B5EF4-FFF2-40B4-BE49-F238E27FC236}">
                <a16:creationId xmlns:a16="http://schemas.microsoft.com/office/drawing/2014/main" id="{C2B18940-909B-4F52-B5EF-2F28C5B6F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240" y="2550423"/>
            <a:ext cx="7057002" cy="2940418"/>
          </a:xfrm>
          <a:prstGeom prst="rect">
            <a:avLst/>
          </a:prstGeom>
        </p:spPr>
      </p:pic>
    </p:spTree>
    <p:extLst>
      <p:ext uri="{BB962C8B-B14F-4D97-AF65-F5344CB8AC3E}">
        <p14:creationId xmlns:p14="http://schemas.microsoft.com/office/powerpoint/2010/main" val="62841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B546CA0-9027-4C29-90F0-11940664CC0E}"/>
              </a:ext>
            </a:extLst>
          </p:cNvPr>
          <p:cNvSpPr txBox="1"/>
          <p:nvPr/>
        </p:nvSpPr>
        <p:spPr>
          <a:xfrm>
            <a:off x="1644242" y="1166946"/>
            <a:ext cx="1107996" cy="369332"/>
          </a:xfrm>
          <a:prstGeom prst="rect">
            <a:avLst/>
          </a:prstGeom>
          <a:noFill/>
        </p:spPr>
        <p:txBody>
          <a:bodyPr wrap="none" rtlCol="0">
            <a:spAutoFit/>
          </a:bodyPr>
          <a:lstStyle/>
          <a:p>
            <a:r>
              <a:rPr lang="zh-CN" altLang="en-US" b="1" dirty="0"/>
              <a:t>问题定义</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46" y="1770077"/>
            <a:ext cx="2387630" cy="1919654"/>
          </a:xfrm>
          <a:prstGeom prst="rect">
            <a:avLst/>
          </a:prstGeom>
        </p:spPr>
      </p:pic>
      <p:sp>
        <p:nvSpPr>
          <p:cNvPr id="5" name="文本框 4"/>
          <p:cNvSpPr txBox="1"/>
          <p:nvPr/>
        </p:nvSpPr>
        <p:spPr>
          <a:xfrm>
            <a:off x="1425500" y="4070121"/>
            <a:ext cx="1266092" cy="369332"/>
          </a:xfrm>
          <a:prstGeom prst="rect">
            <a:avLst/>
          </a:prstGeom>
          <a:noFill/>
        </p:spPr>
        <p:txBody>
          <a:bodyPr wrap="square" rtlCol="0">
            <a:spAutoFit/>
          </a:bodyPr>
          <a:lstStyle/>
          <a:p>
            <a:r>
              <a:rPr lang="zh-CN" altLang="en-US" dirty="0"/>
              <a:t>一份作业</a:t>
            </a:r>
            <a:r>
              <a:rPr lang="en-US" altLang="zh-CN" dirty="0"/>
              <a:t>u</a:t>
            </a:r>
            <a:endParaRPr lang="zh-CN" altLang="en-US"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236" y="1770077"/>
            <a:ext cx="1882531" cy="1882531"/>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6132" y="1770077"/>
            <a:ext cx="1882531" cy="1882531"/>
          </a:xfrm>
          <a:prstGeom prst="rect">
            <a:avLst/>
          </a:prstGeom>
        </p:spPr>
      </p:pic>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6028" y="1770077"/>
            <a:ext cx="1882531" cy="1882531"/>
          </a:xfrm>
          <a:prstGeom prst="rect">
            <a:avLst/>
          </a:prstGeom>
        </p:spPr>
      </p:pic>
      <p:sp>
        <p:nvSpPr>
          <p:cNvPr id="11" name="右箭头 10"/>
          <p:cNvSpPr/>
          <p:nvPr/>
        </p:nvSpPr>
        <p:spPr>
          <a:xfrm>
            <a:off x="3555642" y="2306896"/>
            <a:ext cx="1603128" cy="808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分配给</a:t>
            </a:r>
          </a:p>
        </p:txBody>
      </p:sp>
      <p:sp>
        <p:nvSpPr>
          <p:cNvPr id="12" name="文本框 11"/>
          <p:cNvSpPr txBox="1"/>
          <p:nvPr/>
        </p:nvSpPr>
        <p:spPr>
          <a:xfrm>
            <a:off x="5927966" y="459480"/>
            <a:ext cx="4958862" cy="369332"/>
          </a:xfrm>
          <a:prstGeom prst="rect">
            <a:avLst/>
          </a:prstGeom>
          <a:noFill/>
        </p:spPr>
        <p:txBody>
          <a:bodyPr wrap="square" rtlCol="0">
            <a:spAutoFit/>
          </a:bodyPr>
          <a:lstStyle/>
          <a:p>
            <a:pPr algn="ctr"/>
            <a:r>
              <a:rPr lang="en-US" altLang="zh-CN" dirty="0"/>
              <a:t>n</a:t>
            </a:r>
            <a:r>
              <a:rPr lang="zh-CN" altLang="en-US" dirty="0"/>
              <a:t>个评分者</a:t>
            </a:r>
            <a:r>
              <a:rPr lang="en-US" altLang="zh-CN" dirty="0"/>
              <a:t>v</a:t>
            </a:r>
            <a:endParaRPr lang="zh-CN" altLang="en-US" dirty="0"/>
          </a:p>
        </p:txBody>
      </p:sp>
      <p:cxnSp>
        <p:nvCxnSpPr>
          <p:cNvPr id="14" name="直接箭头连接符 13"/>
          <p:cNvCxnSpPr>
            <a:stCxn id="7" idx="2"/>
          </p:cNvCxnSpPr>
          <p:nvPr/>
        </p:nvCxnSpPr>
        <p:spPr>
          <a:xfrm flipH="1">
            <a:off x="6307501" y="3652608"/>
            <a:ext cx="1" cy="108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6" idx="2"/>
          </p:cNvCxnSpPr>
          <p:nvPr/>
        </p:nvCxnSpPr>
        <p:spPr>
          <a:xfrm flipH="1">
            <a:off x="8407397" y="3652608"/>
            <a:ext cx="1" cy="108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37" idx="2"/>
          </p:cNvCxnSpPr>
          <p:nvPr/>
        </p:nvCxnSpPr>
        <p:spPr>
          <a:xfrm flipH="1">
            <a:off x="10507293" y="3652608"/>
            <a:ext cx="1" cy="108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p:cNvSpPr txBox="1"/>
              <p:nvPr/>
            </p:nvSpPr>
            <p:spPr>
              <a:xfrm>
                <a:off x="5639285" y="4717454"/>
                <a:ext cx="1336431" cy="369332"/>
              </a:xfrm>
              <a:prstGeom prst="rect">
                <a:avLst/>
              </a:prstGeom>
              <a:noFill/>
            </p:spPr>
            <p:txBody>
              <a:bodyPr wrap="square" rtlCol="0">
                <a:spAutoFit/>
              </a:bodyPr>
              <a:lstStyle/>
              <a:p>
                <a:r>
                  <a:rPr lang="zh-CN" altLang="en-US" dirty="0"/>
                  <a:t>评分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𝑣</m:t>
                        </m:r>
                        <m:r>
                          <a:rPr lang="en-US" altLang="zh-CN" b="0" i="1" smtClean="0">
                            <a:latin typeface="Cambria Math" panose="02040503050406030204" pitchFamily="18" charset="0"/>
                          </a:rPr>
                          <m:t>1</m:t>
                        </m:r>
                      </m:sup>
                    </m:sSubSup>
                  </m:oMath>
                </a14:m>
                <a:endParaRPr lang="zh-CN" altLang="en-US" dirty="0"/>
              </a:p>
            </p:txBody>
          </p:sp>
        </mc:Choice>
        <mc:Fallback xmlns="">
          <p:sp>
            <p:nvSpPr>
              <p:cNvPr id="38" name="文本框 37"/>
              <p:cNvSpPr txBox="1">
                <a:spLocks noRot="1" noChangeAspect="1" noMove="1" noResize="1" noEditPoints="1" noAdjustHandles="1" noChangeArrowheads="1" noChangeShapeType="1" noTextEdit="1"/>
              </p:cNvSpPr>
              <p:nvPr/>
            </p:nvSpPr>
            <p:spPr>
              <a:xfrm>
                <a:off x="5639285" y="4717454"/>
                <a:ext cx="1336431" cy="369332"/>
              </a:xfrm>
              <a:prstGeom prst="rect">
                <a:avLst/>
              </a:prstGeom>
              <a:blipFill>
                <a:blip r:embed="rId5"/>
                <a:stretch>
                  <a:fillRect l="-365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7916981" y="4717454"/>
                <a:ext cx="1336431" cy="369332"/>
              </a:xfrm>
              <a:prstGeom prst="rect">
                <a:avLst/>
              </a:prstGeom>
              <a:noFill/>
            </p:spPr>
            <p:txBody>
              <a:bodyPr wrap="square" rtlCol="0">
                <a:spAutoFit/>
              </a:bodyPr>
              <a:lstStyle/>
              <a:p>
                <a:r>
                  <a:rPr lang="zh-CN" altLang="en-US" dirty="0"/>
                  <a:t>评分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𝑣</m:t>
                        </m:r>
                        <m:r>
                          <a:rPr lang="en-US" altLang="zh-CN" b="0" i="1" smtClean="0">
                            <a:latin typeface="Cambria Math" panose="02040503050406030204" pitchFamily="18" charset="0"/>
                          </a:rPr>
                          <m:t>2</m:t>
                        </m:r>
                      </m:sup>
                    </m:sSubSup>
                  </m:oMath>
                </a14:m>
                <a:endParaRPr lang="zh-CN" altLang="en-US"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916981" y="4717454"/>
                <a:ext cx="1336431" cy="369332"/>
              </a:xfrm>
              <a:prstGeom prst="rect">
                <a:avLst/>
              </a:prstGeom>
              <a:blipFill>
                <a:blip r:embed="rId6"/>
                <a:stretch>
                  <a:fillRect l="-411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9923409" y="4717454"/>
                <a:ext cx="1336431" cy="369332"/>
              </a:xfrm>
              <a:prstGeom prst="rect">
                <a:avLst/>
              </a:prstGeom>
              <a:noFill/>
            </p:spPr>
            <p:txBody>
              <a:bodyPr wrap="square" rtlCol="0">
                <a:spAutoFit/>
              </a:bodyPr>
              <a:lstStyle/>
              <a:p>
                <a:r>
                  <a:rPr lang="zh-CN" altLang="en-US" dirty="0"/>
                  <a:t>评分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𝑣𝑛</m:t>
                        </m:r>
                      </m:sup>
                    </m:sSubSup>
                  </m:oMath>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9923409" y="4717454"/>
                <a:ext cx="1336431" cy="369332"/>
              </a:xfrm>
              <a:prstGeom prst="rect">
                <a:avLst/>
              </a:prstGeom>
              <a:blipFill>
                <a:blip r:embed="rId7"/>
                <a:stretch>
                  <a:fillRect l="-411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5783867" y="1059796"/>
                <a:ext cx="1464900" cy="369332"/>
              </a:xfrm>
              <a:prstGeom prst="rect">
                <a:avLst/>
              </a:prstGeom>
              <a:noFill/>
            </p:spPr>
            <p:txBody>
              <a:bodyPr wrap="square" rtlCol="0">
                <a:spAutoFit/>
              </a:bodyPr>
              <a:lstStyle/>
              <a:p>
                <a:r>
                  <a:rPr lang="zh-CN" altLang="en-US" dirty="0"/>
                  <a:t>评分者</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1</m:t>
                        </m:r>
                      </m:sub>
                    </m:sSub>
                  </m:oMath>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5783867" y="1059796"/>
                <a:ext cx="1464900" cy="369332"/>
              </a:xfrm>
              <a:prstGeom prst="rect">
                <a:avLst/>
              </a:prstGeom>
              <a:blipFill>
                <a:blip r:embed="rId8"/>
                <a:stretch>
                  <a:fillRect l="-375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7798521" y="1089447"/>
                <a:ext cx="1464900" cy="369332"/>
              </a:xfrm>
              <a:prstGeom prst="rect">
                <a:avLst/>
              </a:prstGeom>
              <a:noFill/>
            </p:spPr>
            <p:txBody>
              <a:bodyPr wrap="square" rtlCol="0">
                <a:spAutoFit/>
              </a:bodyPr>
              <a:lstStyle/>
              <a:p>
                <a:r>
                  <a:rPr lang="zh-CN" altLang="en-US" dirty="0"/>
                  <a:t>评分者</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2</m:t>
                        </m:r>
                      </m:sub>
                    </m:sSub>
                  </m:oMath>
                </a14:m>
                <a:endParaRPr lang="zh-CN" altLang="en-US" dirty="0"/>
              </a:p>
            </p:txBody>
          </p:sp>
        </mc:Choice>
        <mc:Fallback xmlns="">
          <p:sp>
            <p:nvSpPr>
              <p:cNvPr id="42" name="文本框 41"/>
              <p:cNvSpPr txBox="1">
                <a:spLocks noRot="1" noChangeAspect="1" noMove="1" noResize="1" noEditPoints="1" noAdjustHandles="1" noChangeArrowheads="1" noChangeShapeType="1" noTextEdit="1"/>
              </p:cNvSpPr>
              <p:nvPr/>
            </p:nvSpPr>
            <p:spPr>
              <a:xfrm>
                <a:off x="7798521" y="1089447"/>
                <a:ext cx="1464900" cy="369332"/>
              </a:xfrm>
              <a:prstGeom prst="rect">
                <a:avLst/>
              </a:prstGeom>
              <a:blipFill>
                <a:blip r:embed="rId9"/>
                <a:stretch>
                  <a:fillRect l="-332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9813175" y="1114778"/>
                <a:ext cx="1464900" cy="369332"/>
              </a:xfrm>
              <a:prstGeom prst="rect">
                <a:avLst/>
              </a:prstGeom>
              <a:noFill/>
            </p:spPr>
            <p:txBody>
              <a:bodyPr wrap="square" rtlCol="0">
                <a:spAutoFit/>
              </a:bodyPr>
              <a:lstStyle/>
              <a:p>
                <a:r>
                  <a:rPr lang="zh-CN" altLang="en-US" dirty="0"/>
                  <a:t>评分者</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v</m:t>
                        </m:r>
                      </m:e>
                      <m:sub>
                        <m:r>
                          <a:rPr lang="en-US" altLang="zh-CN" b="0" i="1" smtClean="0">
                            <a:latin typeface="Cambria Math" panose="02040503050406030204" pitchFamily="18" charset="0"/>
                          </a:rPr>
                          <m:t>𝑛</m:t>
                        </m:r>
                      </m:sub>
                    </m:sSub>
                  </m:oMath>
                </a14:m>
                <a:endParaRPr lang="zh-CN" altLang="en-US" dirty="0"/>
              </a:p>
            </p:txBody>
          </p:sp>
        </mc:Choice>
        <mc:Fallback xmlns="">
          <p:sp>
            <p:nvSpPr>
              <p:cNvPr id="43" name="文本框 42"/>
              <p:cNvSpPr txBox="1">
                <a:spLocks noRot="1" noChangeAspect="1" noMove="1" noResize="1" noEditPoints="1" noAdjustHandles="1" noChangeArrowheads="1" noChangeShapeType="1" noTextEdit="1"/>
              </p:cNvSpPr>
              <p:nvPr/>
            </p:nvSpPr>
            <p:spPr>
              <a:xfrm>
                <a:off x="9813175" y="1114778"/>
                <a:ext cx="1464900" cy="369332"/>
              </a:xfrm>
              <a:prstGeom prst="rect">
                <a:avLst/>
              </a:prstGeom>
              <a:blipFill>
                <a:blip r:embed="rId10"/>
                <a:stretch>
                  <a:fillRect l="-3750" t="-10000" b="-26667"/>
                </a:stretch>
              </a:blipFill>
            </p:spPr>
            <p:txBody>
              <a:bodyPr/>
              <a:lstStyle/>
              <a:p>
                <a:r>
                  <a:rPr lang="zh-CN" altLang="en-US">
                    <a:noFill/>
                  </a:rPr>
                  <a:t> </a:t>
                </a:r>
              </a:p>
            </p:txBody>
          </p:sp>
        </mc:Fallback>
      </mc:AlternateContent>
      <p:sp>
        <p:nvSpPr>
          <p:cNvPr id="46" name="左大括号 45"/>
          <p:cNvSpPr/>
          <p:nvPr/>
        </p:nvSpPr>
        <p:spPr>
          <a:xfrm rot="16200000">
            <a:off x="7958531" y="2912125"/>
            <a:ext cx="663764" cy="5013086"/>
          </a:xfrm>
          <a:prstGeom prst="leftBrace">
            <a:avLst>
              <a:gd name="adj1" fmla="val 3250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6858000" y="5838092"/>
            <a:ext cx="3065409" cy="369332"/>
          </a:xfrm>
          <a:prstGeom prst="rect">
            <a:avLst/>
          </a:prstGeom>
          <a:noFill/>
        </p:spPr>
        <p:txBody>
          <a:bodyPr wrap="square" rtlCol="0">
            <a:spAutoFit/>
          </a:bodyPr>
          <a:lstStyle/>
          <a:p>
            <a:pPr algn="ctr"/>
            <a:r>
              <a:rPr lang="zh-CN" altLang="en-US" dirty="0"/>
              <a:t>模型汇总得分</a:t>
            </a:r>
          </a:p>
        </p:txBody>
      </p:sp>
    </p:spTree>
    <p:extLst>
      <p:ext uri="{BB962C8B-B14F-4D97-AF65-F5344CB8AC3E}">
        <p14:creationId xmlns:p14="http://schemas.microsoft.com/office/powerpoint/2010/main" val="1347001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B546CA0-9027-4C29-90F0-11940664CC0E}"/>
              </a:ext>
            </a:extLst>
          </p:cNvPr>
          <p:cNvSpPr txBox="1"/>
          <p:nvPr/>
        </p:nvSpPr>
        <p:spPr>
          <a:xfrm>
            <a:off x="1644242" y="1166946"/>
            <a:ext cx="1107996" cy="369332"/>
          </a:xfrm>
          <a:prstGeom prst="rect">
            <a:avLst/>
          </a:prstGeom>
          <a:noFill/>
        </p:spPr>
        <p:txBody>
          <a:bodyPr wrap="none" rtlCol="0">
            <a:spAutoFit/>
          </a:bodyPr>
          <a:lstStyle/>
          <a:p>
            <a:r>
              <a:rPr lang="zh-CN" altLang="en-US" b="1" dirty="0" smtClean="0"/>
              <a:t>符号表示</a:t>
            </a:r>
            <a:endParaRPr lang="zh-CN" altLang="en-US"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426" y="1882301"/>
            <a:ext cx="10058400" cy="2852381"/>
          </a:xfrm>
          <a:prstGeom prst="rect">
            <a:avLst/>
          </a:prstGeom>
        </p:spPr>
      </p:pic>
      <mc:AlternateContent xmlns:mc="http://schemas.openxmlformats.org/markup-compatibility/2006" xmlns:a14="http://schemas.microsoft.com/office/drawing/2010/main">
        <mc:Choice Requires="a14">
          <p:sp>
            <p:nvSpPr>
              <p:cNvPr id="62" name="文本框 61"/>
              <p:cNvSpPr txBox="1"/>
              <p:nvPr/>
            </p:nvSpPr>
            <p:spPr>
              <a:xfrm>
                <a:off x="1432225" y="5220913"/>
                <a:ext cx="2644855" cy="369332"/>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评分作业</a:t>
                </a:r>
                <a:r>
                  <a:rPr lang="en-US" altLang="zh-CN" dirty="0">
                    <a:solidFill>
                      <a:schemeClr val="tx1">
                        <a:lumMod val="75000"/>
                        <a:lumOff val="25000"/>
                      </a:schemeClr>
                    </a:solidFill>
                    <a:cs typeface="+mn-ea"/>
                    <a:sym typeface="+mn-lt"/>
                  </a:rPr>
                  <a:t>u</a:t>
                </a:r>
                <a:r>
                  <a:rPr lang="zh-CN" altLang="en-US" dirty="0">
                    <a:solidFill>
                      <a:schemeClr val="tx1">
                        <a:lumMod val="75000"/>
                        <a:lumOff val="25000"/>
                      </a:schemeClr>
                    </a:solidFill>
                    <a:cs typeface="+mn-ea"/>
                    <a:sym typeface="+mn-lt"/>
                  </a:rPr>
                  <a:t>的真实分数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𝑢</m:t>
                        </m:r>
                      </m:sub>
                    </m:sSub>
                  </m:oMath>
                </a14:m>
                <a:endParaRPr lang="zh-CN" altLang="en-US" dirty="0">
                  <a:solidFill>
                    <a:schemeClr val="tx1">
                      <a:lumMod val="75000"/>
                      <a:lumOff val="25000"/>
                    </a:schemeClr>
                  </a:solidFill>
                  <a:cs typeface="+mn-ea"/>
                  <a:sym typeface="+mn-lt"/>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1432225" y="5220913"/>
                <a:ext cx="2644855" cy="369332"/>
              </a:xfrm>
              <a:prstGeom prst="rect">
                <a:avLst/>
              </a:prstGeom>
              <a:blipFill>
                <a:blip r:embed="rId4"/>
                <a:stretch>
                  <a:fillRect l="-2074" t="-8197" b="-24590"/>
                </a:stretch>
              </a:blipFill>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本框 62"/>
              <p:cNvSpPr txBox="1"/>
              <p:nvPr/>
            </p:nvSpPr>
            <p:spPr>
              <a:xfrm>
                <a:off x="1432224" y="4851581"/>
                <a:ext cx="7263368" cy="369332"/>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评分者</a:t>
                </a:r>
                <a:r>
                  <a:rPr lang="en-US" altLang="zh-CN" dirty="0">
                    <a:solidFill>
                      <a:schemeClr val="tx1">
                        <a:lumMod val="75000"/>
                        <a:lumOff val="25000"/>
                      </a:schemeClr>
                    </a:solidFill>
                    <a:cs typeface="+mn-ea"/>
                    <a:sym typeface="+mn-lt"/>
                  </a:rPr>
                  <a:t>v</a:t>
                </a:r>
                <a:r>
                  <a:rPr lang="zh-CN" altLang="en-US" dirty="0">
                    <a:solidFill>
                      <a:schemeClr val="tx1">
                        <a:lumMod val="75000"/>
                        <a:lumOff val="25000"/>
                      </a:schemeClr>
                    </a:solidFill>
                    <a:cs typeface="+mn-ea"/>
                    <a:sym typeface="+mn-lt"/>
                  </a:rPr>
                  <a:t>的偏见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𝑣</m:t>
                        </m:r>
                      </m:sub>
                    </m:sSub>
                  </m:oMath>
                </a14:m>
                <a:r>
                  <a:rPr lang="zh-CN" altLang="en-US" dirty="0" smtClean="0">
                    <a:solidFill>
                      <a:schemeClr val="tx1">
                        <a:lumMod val="75000"/>
                        <a:lumOff val="25000"/>
                      </a:schemeClr>
                    </a:solidFill>
                    <a:cs typeface="+mn-ea"/>
                    <a:sym typeface="+mn-lt"/>
                  </a:rPr>
                  <a:t>，对于同一个评分者，偏置是不变的</a:t>
                </a:r>
                <a:endParaRPr lang="zh-CN" altLang="en-US" dirty="0">
                  <a:solidFill>
                    <a:schemeClr val="tx1">
                      <a:lumMod val="75000"/>
                      <a:lumOff val="25000"/>
                    </a:schemeClr>
                  </a:solidFill>
                  <a:cs typeface="+mn-ea"/>
                  <a:sym typeface="+mn-lt"/>
                </a:endParaRPr>
              </a:p>
            </p:txBody>
          </p:sp>
        </mc:Choice>
        <mc:Fallback>
          <p:sp>
            <p:nvSpPr>
              <p:cNvPr id="63" name="文本框 62"/>
              <p:cNvSpPr txBox="1">
                <a:spLocks noRot="1" noChangeAspect="1" noMove="1" noResize="1" noEditPoints="1" noAdjustHandles="1" noChangeArrowheads="1" noChangeShapeType="1" noTextEdit="1"/>
              </p:cNvSpPr>
              <p:nvPr/>
            </p:nvSpPr>
            <p:spPr>
              <a:xfrm>
                <a:off x="1432224" y="4851581"/>
                <a:ext cx="7263368" cy="369332"/>
              </a:xfrm>
              <a:prstGeom prst="rect">
                <a:avLst/>
              </a:prstGeom>
              <a:blipFill>
                <a:blip r:embed="rId5"/>
                <a:stretch>
                  <a:fillRect l="-756" t="-10000" b="-26667"/>
                </a:stretch>
              </a:blipFill>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本框 63"/>
              <p:cNvSpPr txBox="1"/>
              <p:nvPr/>
            </p:nvSpPr>
            <p:spPr>
              <a:xfrm>
                <a:off x="1432224" y="4482249"/>
                <a:ext cx="8300861"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mn-lt"/>
                    <a:ea typeface="+mn-ea"/>
                    <a:cs typeface="+mn-ea"/>
                    <a:sym typeface="+mn-lt"/>
                  </a:rPr>
                  <a:t>评分者</a:t>
                </a:r>
                <a:r>
                  <a:rPr lang="en-US" altLang="zh-CN" dirty="0">
                    <a:solidFill>
                      <a:schemeClr val="tx1">
                        <a:lumMod val="75000"/>
                        <a:lumOff val="25000"/>
                      </a:schemeClr>
                    </a:solidFill>
                    <a:effectLst/>
                    <a:latin typeface="+mn-lt"/>
                    <a:ea typeface="+mn-ea"/>
                    <a:cs typeface="+mn-ea"/>
                    <a:sym typeface="+mn-lt"/>
                  </a:rPr>
                  <a:t>v</a:t>
                </a:r>
                <a:r>
                  <a:rPr lang="zh-CN" altLang="en-US" dirty="0">
                    <a:solidFill>
                      <a:schemeClr val="tx1">
                        <a:lumMod val="75000"/>
                        <a:lumOff val="25000"/>
                      </a:schemeClr>
                    </a:solidFill>
                    <a:effectLst/>
                    <a:latin typeface="+mn-lt"/>
                    <a:ea typeface="+mn-ea"/>
                    <a:cs typeface="+mn-ea"/>
                    <a:sym typeface="+mn-lt"/>
                  </a:rPr>
                  <a:t>的可信性</a:t>
                </a:r>
                <a14:m>
                  <m:oMath xmlns:m="http://schemas.openxmlformats.org/officeDocument/2006/math">
                    <m:sSub>
                      <m:sSubPr>
                        <m:ctrlPr>
                          <a:rPr lang="en-US" altLang="zh-CN" i="1" smtClean="0">
                            <a:solidFill>
                              <a:schemeClr val="tx1">
                                <a:lumMod val="75000"/>
                                <a:lumOff val="25000"/>
                              </a:schemeClr>
                            </a:solidFill>
                            <a:effectLst/>
                            <a:latin typeface="Cambria Math" panose="02040503050406030204" pitchFamily="18" charset="0"/>
                            <a:ea typeface="+mn-ea"/>
                            <a:cs typeface="+mn-ea"/>
                            <a:sym typeface="+mn-lt"/>
                          </a:rPr>
                        </m:ctrlPr>
                      </m:sSubPr>
                      <m:e>
                        <m:r>
                          <a:rPr lang="zh-CN" altLang="en-US" i="1" smtClean="0">
                            <a:solidFill>
                              <a:schemeClr val="tx1">
                                <a:lumMod val="75000"/>
                                <a:lumOff val="25000"/>
                              </a:schemeClr>
                            </a:solidFill>
                            <a:effectLst/>
                            <a:latin typeface="Cambria Math" panose="02040503050406030204" pitchFamily="18" charset="0"/>
                            <a:ea typeface="+mn-ea"/>
                            <a:cs typeface="+mn-ea"/>
                            <a:sym typeface="+mn-lt"/>
                          </a:rPr>
                          <m:t>𝜏</m:t>
                        </m:r>
                      </m:e>
                      <m:sub>
                        <m:r>
                          <m:rPr>
                            <m:sty m:val="p"/>
                          </m:rPr>
                          <a:rPr lang="en-US" altLang="zh-CN" i="1">
                            <a:solidFill>
                              <a:schemeClr val="tx1">
                                <a:lumMod val="75000"/>
                                <a:lumOff val="25000"/>
                              </a:schemeClr>
                            </a:solidFill>
                            <a:effectLst/>
                            <a:latin typeface="Cambria Math" panose="02040503050406030204" pitchFamily="18" charset="0"/>
                            <a:ea typeface="+mn-ea"/>
                            <a:cs typeface="+mn-ea"/>
                            <a:sym typeface="+mn-lt"/>
                          </a:rPr>
                          <m:t>v</m:t>
                        </m:r>
                      </m:sub>
                    </m:sSub>
                  </m:oMath>
                </a14:m>
                <a:r>
                  <a:rPr lang="zh-CN" altLang="en-US" dirty="0" smtClean="0">
                    <a:solidFill>
                      <a:schemeClr val="tx1">
                        <a:lumMod val="75000"/>
                        <a:lumOff val="25000"/>
                      </a:schemeClr>
                    </a:solidFill>
                    <a:effectLst/>
                    <a:latin typeface="+mn-lt"/>
                    <a:ea typeface="+mn-ea"/>
                    <a:cs typeface="+mn-ea"/>
                    <a:sym typeface="+mn-lt"/>
                  </a:rPr>
                  <a:t>，对于同一个评分者，可信度可能会发生改变。</a:t>
                </a:r>
                <a:endParaRPr lang="zh-CN" altLang="en-US" dirty="0">
                  <a:solidFill>
                    <a:schemeClr val="tx1">
                      <a:lumMod val="75000"/>
                      <a:lumOff val="25000"/>
                    </a:schemeClr>
                  </a:solidFill>
                  <a:effectLst/>
                  <a:latin typeface="+mn-lt"/>
                  <a:ea typeface="+mn-ea"/>
                  <a:cs typeface="+mn-ea"/>
                  <a:sym typeface="+mn-lt"/>
                </a:endParaRPr>
              </a:p>
            </p:txBody>
          </p:sp>
        </mc:Choice>
        <mc:Fallback>
          <p:sp>
            <p:nvSpPr>
              <p:cNvPr id="64" name="文本框 63"/>
              <p:cNvSpPr txBox="1">
                <a:spLocks noRot="1" noChangeAspect="1" noMove="1" noResize="1" noEditPoints="1" noAdjustHandles="1" noChangeArrowheads="1" noChangeShapeType="1" noTextEdit="1"/>
              </p:cNvSpPr>
              <p:nvPr/>
            </p:nvSpPr>
            <p:spPr>
              <a:xfrm>
                <a:off x="1432224" y="4482249"/>
                <a:ext cx="8300861" cy="369332"/>
              </a:xfrm>
              <a:prstGeom prst="rect">
                <a:avLst/>
              </a:prstGeom>
              <a:blipFill>
                <a:blip r:embed="rId6"/>
                <a:stretch>
                  <a:fillRect l="-661" t="-8197" b="-24590"/>
                </a:stretch>
              </a:blipFill>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a:off x="1432225" y="5629475"/>
                <a:ext cx="3438527"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mn-lt"/>
                    <a:ea typeface="+mn-ea"/>
                    <a:cs typeface="+mn-ea"/>
                    <a:sym typeface="+mn-lt"/>
                  </a:rPr>
                  <a:t>评分者</a:t>
                </a:r>
                <a:r>
                  <a:rPr lang="en-US" altLang="zh-CN" dirty="0">
                    <a:solidFill>
                      <a:schemeClr val="tx1">
                        <a:lumMod val="75000"/>
                        <a:lumOff val="25000"/>
                      </a:schemeClr>
                    </a:solidFill>
                    <a:effectLst/>
                    <a:latin typeface="+mn-lt"/>
                    <a:ea typeface="+mn-ea"/>
                    <a:cs typeface="+mn-ea"/>
                    <a:sym typeface="+mn-lt"/>
                  </a:rPr>
                  <a:t>v</a:t>
                </a:r>
                <a:r>
                  <a:rPr lang="zh-CN" altLang="en-US" dirty="0">
                    <a:solidFill>
                      <a:schemeClr val="tx1">
                        <a:lumMod val="75000"/>
                        <a:lumOff val="25000"/>
                      </a:schemeClr>
                    </a:solidFill>
                    <a:effectLst/>
                    <a:latin typeface="+mn-lt"/>
                    <a:ea typeface="+mn-ea"/>
                    <a:cs typeface="+mn-ea"/>
                    <a:sym typeface="+mn-lt"/>
                  </a:rPr>
                  <a:t>给作业</a:t>
                </a:r>
                <a:r>
                  <a:rPr lang="en-US" altLang="zh-CN" dirty="0">
                    <a:solidFill>
                      <a:schemeClr val="tx1">
                        <a:lumMod val="75000"/>
                        <a:lumOff val="25000"/>
                      </a:schemeClr>
                    </a:solidFill>
                    <a:effectLst/>
                    <a:latin typeface="+mn-lt"/>
                    <a:ea typeface="+mn-ea"/>
                    <a:cs typeface="+mn-ea"/>
                    <a:sym typeface="+mn-lt"/>
                  </a:rPr>
                  <a:t>u</a:t>
                </a:r>
                <a:r>
                  <a:rPr lang="zh-CN" altLang="en-US" dirty="0">
                    <a:solidFill>
                      <a:schemeClr val="tx1">
                        <a:lumMod val="75000"/>
                        <a:lumOff val="25000"/>
                      </a:schemeClr>
                    </a:solidFill>
                    <a:effectLst/>
                    <a:latin typeface="+mn-lt"/>
                    <a:ea typeface="+mn-ea"/>
                    <a:cs typeface="+mn-ea"/>
                    <a:sym typeface="+mn-lt"/>
                  </a:rPr>
                  <a:t>打出的分数</a:t>
                </a:r>
                <a14:m>
                  <m:oMath xmlns:m="http://schemas.openxmlformats.org/officeDocument/2006/math">
                    <m:sSubSup>
                      <m:sSubSupPr>
                        <m:ctrlPr>
                          <a:rPr lang="en-US" altLang="zh-CN" i="1" smtClean="0">
                            <a:solidFill>
                              <a:schemeClr val="tx1">
                                <a:lumMod val="75000"/>
                                <a:lumOff val="25000"/>
                              </a:schemeClr>
                            </a:solidFill>
                            <a:effectLst/>
                            <a:latin typeface="Cambria Math" panose="02040503050406030204" pitchFamily="18" charset="0"/>
                            <a:ea typeface="+mn-ea"/>
                            <a:cs typeface="+mn-ea"/>
                            <a:sym typeface="+mn-lt"/>
                          </a:rPr>
                        </m:ctrlPr>
                      </m:sSubSupPr>
                      <m:e>
                        <m:r>
                          <a:rPr lang="en-US" altLang="zh-CN" b="0" i="1" smtClean="0">
                            <a:solidFill>
                              <a:schemeClr val="tx1">
                                <a:lumMod val="75000"/>
                                <a:lumOff val="25000"/>
                              </a:schemeClr>
                            </a:solidFill>
                            <a:effectLst/>
                            <a:latin typeface="Cambria Math" panose="02040503050406030204" pitchFamily="18" charset="0"/>
                            <a:ea typeface="+mn-ea"/>
                            <a:cs typeface="+mn-ea"/>
                            <a:sym typeface="+mn-lt"/>
                          </a:rPr>
                          <m:t>𝑍</m:t>
                        </m:r>
                      </m:e>
                      <m:sub>
                        <m:r>
                          <a:rPr lang="en-US" altLang="zh-CN" b="0" i="1" smtClean="0">
                            <a:solidFill>
                              <a:schemeClr val="tx1">
                                <a:lumMod val="75000"/>
                                <a:lumOff val="25000"/>
                              </a:schemeClr>
                            </a:solidFill>
                            <a:effectLst/>
                            <a:latin typeface="Cambria Math" panose="02040503050406030204" pitchFamily="18" charset="0"/>
                            <a:ea typeface="+mn-ea"/>
                            <a:cs typeface="+mn-ea"/>
                            <a:sym typeface="+mn-lt"/>
                          </a:rPr>
                          <m:t>𝑢</m:t>
                        </m:r>
                      </m:sub>
                      <m:sup>
                        <m:r>
                          <a:rPr lang="en-US" altLang="zh-CN" b="0" i="1" smtClean="0">
                            <a:solidFill>
                              <a:schemeClr val="tx1">
                                <a:lumMod val="75000"/>
                                <a:lumOff val="25000"/>
                              </a:schemeClr>
                            </a:solidFill>
                            <a:effectLst/>
                            <a:latin typeface="Cambria Math" panose="02040503050406030204" pitchFamily="18" charset="0"/>
                            <a:ea typeface="+mn-ea"/>
                            <a:cs typeface="+mn-ea"/>
                            <a:sym typeface="+mn-lt"/>
                          </a:rPr>
                          <m:t>𝑣</m:t>
                        </m:r>
                      </m:sup>
                    </m:sSubSup>
                  </m:oMath>
                </a14:m>
                <a:endParaRPr lang="zh-CN" altLang="en-US" dirty="0">
                  <a:solidFill>
                    <a:schemeClr val="tx1">
                      <a:lumMod val="75000"/>
                      <a:lumOff val="25000"/>
                    </a:schemeClr>
                  </a:solidFill>
                  <a:effectLst/>
                  <a:latin typeface="+mn-lt"/>
                  <a:ea typeface="+mn-ea"/>
                  <a:cs typeface="+mn-ea"/>
                  <a:sym typeface="+mn-lt"/>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1432225" y="5629475"/>
                <a:ext cx="3438527" cy="369332"/>
              </a:xfrm>
              <a:prstGeom prst="rect">
                <a:avLst/>
              </a:prstGeom>
              <a:blipFill>
                <a:blip r:embed="rId7"/>
                <a:stretch>
                  <a:fillRect l="-1596" t="-8197" b="-24590"/>
                </a:stretch>
              </a:blipFill>
              <a:effectLst/>
            </p:spPr>
            <p:txBody>
              <a:bodyPr/>
              <a:lstStyle/>
              <a:p>
                <a:r>
                  <a:rPr lang="zh-CN" altLang="en-US">
                    <a:noFill/>
                  </a:rPr>
                  <a:t> </a:t>
                </a:r>
              </a:p>
            </p:txBody>
          </p:sp>
        </mc:Fallback>
      </mc:AlternateContent>
    </p:spTree>
    <p:extLst>
      <p:ext uri="{BB962C8B-B14F-4D97-AF65-F5344CB8AC3E}">
        <p14:creationId xmlns:p14="http://schemas.microsoft.com/office/powerpoint/2010/main" val="3040030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27638" y="1318846"/>
            <a:ext cx="3894993" cy="369332"/>
          </a:xfrm>
          <a:prstGeom prst="rect">
            <a:avLst/>
          </a:prstGeom>
          <a:noFill/>
        </p:spPr>
        <p:txBody>
          <a:bodyPr wrap="square" rtlCol="0">
            <a:spAutoFit/>
          </a:bodyPr>
          <a:lstStyle/>
          <a:p>
            <a:r>
              <a:rPr lang="zh-CN" altLang="en-US" b="1" dirty="0"/>
              <a:t>本文改进的模型</a:t>
            </a:r>
          </a:p>
        </p:txBody>
      </p:sp>
      <p:sp>
        <p:nvSpPr>
          <p:cNvPr id="2" name="矩形 1">
            <a:extLst>
              <a:ext uri="{FF2B5EF4-FFF2-40B4-BE49-F238E27FC236}">
                <a16:creationId xmlns:a16="http://schemas.microsoft.com/office/drawing/2014/main" id="{ECEA44CA-95A0-426A-9A9C-2A12A734CBF6}"/>
              </a:ext>
            </a:extLst>
          </p:cNvPr>
          <p:cNvSpPr/>
          <p:nvPr/>
        </p:nvSpPr>
        <p:spPr>
          <a:xfrm>
            <a:off x="1685645" y="1934477"/>
            <a:ext cx="9110986" cy="1477328"/>
          </a:xfrm>
          <a:prstGeom prst="rect">
            <a:avLst/>
          </a:prstGeom>
        </p:spPr>
        <p:txBody>
          <a:bodyPr wrap="square">
            <a:spAutoFit/>
          </a:bodyPr>
          <a:lstStyle/>
          <a:p>
            <a:r>
              <a:rPr lang="zh-CN" altLang="en-US" dirty="0"/>
              <a:t>作者：</a:t>
            </a:r>
            <a:r>
              <a:rPr lang="en-US" altLang="zh-CN" dirty="0"/>
              <a:t>Chris </a:t>
            </a:r>
            <a:r>
              <a:rPr lang="en-US" altLang="zh-CN" dirty="0" err="1"/>
              <a:t>Piech</a:t>
            </a:r>
            <a:r>
              <a:rPr lang="zh-CN" altLang="en-US" dirty="0"/>
              <a:t>，</a:t>
            </a:r>
            <a:r>
              <a:rPr lang="en-US" altLang="zh-CN" dirty="0"/>
              <a:t>Jonathan Huang</a:t>
            </a:r>
            <a:r>
              <a:rPr lang="zh-CN" altLang="en-US" dirty="0"/>
              <a:t>，</a:t>
            </a:r>
            <a:r>
              <a:rPr lang="en-US" altLang="zh-CN" dirty="0" err="1"/>
              <a:t>Zhenghao</a:t>
            </a:r>
            <a:r>
              <a:rPr lang="en-US" altLang="zh-CN" dirty="0"/>
              <a:t> Chen</a:t>
            </a:r>
          </a:p>
          <a:p>
            <a:endParaRPr lang="en-US" altLang="zh-CN" dirty="0"/>
          </a:p>
          <a:p>
            <a:r>
              <a:rPr lang="zh-CN" altLang="en-US" dirty="0"/>
              <a:t>会议：</a:t>
            </a:r>
            <a:r>
              <a:rPr lang="en-US" altLang="zh-CN" dirty="0" err="1"/>
              <a:t>ComputerScience</a:t>
            </a:r>
            <a:endParaRPr lang="en-US" altLang="zh-CN" dirty="0"/>
          </a:p>
          <a:p>
            <a:endParaRPr lang="en-US" altLang="zh-CN" dirty="0"/>
          </a:p>
          <a:p>
            <a:r>
              <a:rPr lang="zh-CN" altLang="en-US" dirty="0"/>
              <a:t>年份：</a:t>
            </a:r>
            <a:r>
              <a:rPr lang="en-US" altLang="zh-CN" dirty="0"/>
              <a:t>2013</a:t>
            </a:r>
          </a:p>
        </p:txBody>
      </p:sp>
      <p:pic>
        <p:nvPicPr>
          <p:cNvPr id="12" name="图片 11">
            <a:extLst>
              <a:ext uri="{FF2B5EF4-FFF2-40B4-BE49-F238E27FC236}">
                <a16:creationId xmlns:a16="http://schemas.microsoft.com/office/drawing/2014/main" id="{1D56C6BE-2F19-498C-B8CA-E9D102C82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47" y="3817774"/>
            <a:ext cx="9441998" cy="2621507"/>
          </a:xfrm>
          <a:prstGeom prst="rect">
            <a:avLst/>
          </a:prstGeom>
        </p:spPr>
      </p:pic>
    </p:spTree>
    <p:extLst>
      <p:ext uri="{BB962C8B-B14F-4D97-AF65-F5344CB8AC3E}">
        <p14:creationId xmlns:p14="http://schemas.microsoft.com/office/powerpoint/2010/main" val="2593993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AFAFD87-05F0-48EC-8B39-FDE04004C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325" y="3612012"/>
            <a:ext cx="4554425" cy="2024189"/>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363E853-F91F-452A-8682-720F725B7053}"/>
                  </a:ext>
                </a:extLst>
              </p:cNvPr>
              <p:cNvSpPr txBox="1"/>
              <p:nvPr/>
            </p:nvSpPr>
            <p:spPr>
              <a:xfrm>
                <a:off x="1354015" y="1318846"/>
                <a:ext cx="3894993" cy="369332"/>
              </a:xfrm>
              <a:prstGeom prst="rect">
                <a:avLst/>
              </a:prstGeom>
              <a:noFill/>
            </p:spPr>
            <p:txBody>
              <a:bodyPr wrap="square" rtlCol="0">
                <a:spAutoFit/>
              </a:bodyPr>
              <a:lstStyle/>
              <a:p>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𝑷𝑮</m:t>
                        </m:r>
                      </m:e>
                      <m:sub>
                        <m:r>
                          <a:rPr lang="en-US" altLang="zh-CN" b="1" i="1" dirty="0" smtClean="0">
                            <a:latin typeface="Cambria Math" panose="02040503050406030204" pitchFamily="18" charset="0"/>
                          </a:rPr>
                          <m:t>𝟏</m:t>
                        </m:r>
                      </m:sub>
                    </m:sSub>
                  </m:oMath>
                </a14:m>
                <a:r>
                  <a:rPr lang="zh-CN" altLang="en-US" b="1" dirty="0"/>
                  <a:t>模型</a:t>
                </a:r>
              </a:p>
            </p:txBody>
          </p:sp>
        </mc:Choice>
        <mc:Fallback xmlns="">
          <p:sp>
            <p:nvSpPr>
              <p:cNvPr id="11" name="文本框 10">
                <a:extLst>
                  <a:ext uri="{FF2B5EF4-FFF2-40B4-BE49-F238E27FC236}">
                    <a16:creationId xmlns:a16="http://schemas.microsoft.com/office/drawing/2014/main" id="{9363E853-F91F-452A-8682-720F725B7053}"/>
                  </a:ext>
                </a:extLst>
              </p:cNvPr>
              <p:cNvSpPr txBox="1">
                <a:spLocks noRot="1" noChangeAspect="1" noMove="1" noResize="1" noEditPoints="1" noAdjustHandles="1" noChangeArrowheads="1" noChangeShapeType="1" noTextEdit="1"/>
              </p:cNvSpPr>
              <p:nvPr/>
            </p:nvSpPr>
            <p:spPr>
              <a:xfrm>
                <a:off x="1354015" y="1318846"/>
                <a:ext cx="3894993" cy="369332"/>
              </a:xfrm>
              <a:prstGeom prst="rect">
                <a:avLst/>
              </a:prstGeom>
              <a:blipFill>
                <a:blip r:embed="rId4"/>
                <a:stretch>
                  <a:fillRect t="-8197" b="-24590"/>
                </a:stretch>
              </a:blipFill>
            </p:spPr>
            <p:txBody>
              <a:bodyPr/>
              <a:lstStyle/>
              <a:p>
                <a:r>
                  <a:rPr lang="zh-CN" altLang="en-US">
                    <a:noFill/>
                  </a:rPr>
                  <a:t> </a:t>
                </a:r>
              </a:p>
            </p:txBody>
          </p:sp>
        </mc:Fallback>
      </mc:AlternateContent>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0067" y="2131890"/>
            <a:ext cx="8649450" cy="1036410"/>
          </a:xfrm>
          <a:prstGeom prst="rect">
            <a:avLst/>
          </a:prstGeom>
        </p:spPr>
      </p:pic>
    </p:spTree>
    <p:extLst>
      <p:ext uri="{BB962C8B-B14F-4D97-AF65-F5344CB8AC3E}">
        <p14:creationId xmlns:p14="http://schemas.microsoft.com/office/powerpoint/2010/main" val="2154801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1354015" y="1318846"/>
                <a:ext cx="3894993" cy="369332"/>
              </a:xfrm>
              <a:prstGeom prst="rect">
                <a:avLst/>
              </a:prstGeom>
              <a:noFill/>
            </p:spPr>
            <p:txBody>
              <a:bodyPr wrap="square" rtlCol="0">
                <a:spAutoFit/>
              </a:bodyPr>
              <a:lstStyle/>
              <a:p>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𝑷𝑮</m:t>
                        </m:r>
                      </m:e>
                      <m:sub>
                        <m:r>
                          <a:rPr lang="en-US" altLang="zh-CN" b="1" i="1" dirty="0" smtClean="0">
                            <a:latin typeface="Cambria Math" panose="02040503050406030204" pitchFamily="18" charset="0"/>
                          </a:rPr>
                          <m:t>𝟐</m:t>
                        </m:r>
                      </m:sub>
                    </m:sSub>
                  </m:oMath>
                </a14:m>
                <a:r>
                  <a:rPr lang="zh-CN" altLang="en-US" b="1" dirty="0"/>
                  <a:t>模型</a:t>
                </a:r>
              </a:p>
            </p:txBody>
          </p:sp>
        </mc:Choice>
        <mc:Fallback xmlns="">
          <p:sp>
            <p:nvSpPr>
              <p:cNvPr id="9" name="文本框 8"/>
              <p:cNvSpPr txBox="1">
                <a:spLocks noRot="1" noChangeAspect="1" noMove="1" noResize="1" noEditPoints="1" noAdjustHandles="1" noChangeArrowheads="1" noChangeShapeType="1" noTextEdit="1"/>
              </p:cNvSpPr>
              <p:nvPr/>
            </p:nvSpPr>
            <p:spPr>
              <a:xfrm>
                <a:off x="1354015" y="1318846"/>
                <a:ext cx="3894993" cy="369332"/>
              </a:xfrm>
              <a:prstGeom prst="rect">
                <a:avLst/>
              </a:prstGeom>
              <a:blipFill>
                <a:blip r:embed="rId3"/>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4015" y="4659051"/>
                <a:ext cx="9096638" cy="646331"/>
              </a:xfrm>
              <a:prstGeom prst="rect">
                <a:avLst/>
              </a:prstGeom>
              <a:noFill/>
            </p:spPr>
            <p:txBody>
              <a:bodyPr wrap="square" rtlCol="0">
                <a:spAutoFit/>
              </a:bodyPr>
              <a:lstStyle/>
              <a:p>
                <a:r>
                  <a:rPr lang="zh-CN" altLang="en-US" dirty="0"/>
                  <a:t>这个模型引入了时间的相关性，通过</a:t>
                </a:r>
                <a:r>
                  <a:rPr lang="en-US" altLang="zh-CN" dirty="0"/>
                  <a:t>Pearson</a:t>
                </a:r>
                <a:r>
                  <a:rPr lang="zh-CN" altLang="en-US" dirty="0"/>
                  <a:t>相关系数，检验出评分者的偏置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𝑣</m:t>
                        </m:r>
                      </m:sub>
                    </m:sSub>
                  </m:oMath>
                </a14:m>
                <a:r>
                  <a:rPr lang="zh-CN" altLang="en-US" dirty="0"/>
                  <a:t>与时间</a:t>
                </a:r>
                <a:r>
                  <a:rPr lang="en-US" altLang="zh-CN" dirty="0"/>
                  <a:t>T</a:t>
                </a:r>
                <a:r>
                  <a:rPr lang="zh-CN" altLang="en-US" dirty="0"/>
                  <a:t>存在较高的相关性。</a:t>
                </a:r>
              </a:p>
            </p:txBody>
          </p:sp>
        </mc:Choice>
        <mc:Fallback xmlns="">
          <p:sp>
            <p:nvSpPr>
              <p:cNvPr id="10" name="文本框 9"/>
              <p:cNvSpPr txBox="1">
                <a:spLocks noRot="1" noChangeAspect="1" noMove="1" noResize="1" noEditPoints="1" noAdjustHandles="1" noChangeArrowheads="1" noChangeShapeType="1" noTextEdit="1"/>
              </p:cNvSpPr>
              <p:nvPr/>
            </p:nvSpPr>
            <p:spPr>
              <a:xfrm>
                <a:off x="1354015" y="4659051"/>
                <a:ext cx="9096638" cy="646331"/>
              </a:xfrm>
              <a:prstGeom prst="rect">
                <a:avLst/>
              </a:prstGeom>
              <a:blipFill>
                <a:blip r:embed="rId4"/>
                <a:stretch>
                  <a:fillRect l="-536" t="-4717" b="-14151"/>
                </a:stretch>
              </a:blipFill>
            </p:spPr>
            <p:txBody>
              <a:bodyPr/>
              <a:lstStyle/>
              <a:p>
                <a:r>
                  <a:rPr lang="zh-CN" altLang="en-US">
                    <a:noFill/>
                  </a:rPr>
                  <a:t> </a:t>
                </a:r>
              </a:p>
            </p:txBody>
          </p:sp>
        </mc:Fallback>
      </mc:AlternateContent>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690" y="1841515"/>
            <a:ext cx="7446091" cy="2664198"/>
          </a:xfrm>
          <a:prstGeom prst="rect">
            <a:avLst/>
          </a:prstGeom>
        </p:spPr>
      </p:pic>
    </p:spTree>
    <p:extLst>
      <p:ext uri="{BB962C8B-B14F-4D97-AF65-F5344CB8AC3E}">
        <p14:creationId xmlns:p14="http://schemas.microsoft.com/office/powerpoint/2010/main" val="1355244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1354015" y="1318846"/>
                <a:ext cx="3894993" cy="369332"/>
              </a:xfrm>
              <a:prstGeom prst="rect">
                <a:avLst/>
              </a:prstGeom>
              <a:noFill/>
            </p:spPr>
            <p:txBody>
              <a:bodyPr wrap="square" rtlCol="0">
                <a:spAutoFit/>
              </a:bodyPr>
              <a:lstStyle/>
              <a:p>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𝑷𝑮</m:t>
                        </m:r>
                      </m:e>
                      <m:sub>
                        <m:r>
                          <a:rPr lang="en-US" altLang="zh-CN" b="1" i="1" dirty="0" smtClean="0">
                            <a:latin typeface="Cambria Math" panose="02040503050406030204" pitchFamily="18" charset="0"/>
                          </a:rPr>
                          <m:t>𝟑</m:t>
                        </m:r>
                      </m:sub>
                    </m:sSub>
                  </m:oMath>
                </a14:m>
                <a:r>
                  <a:rPr lang="zh-CN" altLang="en-US" b="1" dirty="0"/>
                  <a:t>模型</a:t>
                </a:r>
              </a:p>
            </p:txBody>
          </p:sp>
        </mc:Choice>
        <mc:Fallback xmlns="">
          <p:sp>
            <p:nvSpPr>
              <p:cNvPr id="9" name="文本框 8"/>
              <p:cNvSpPr txBox="1">
                <a:spLocks noRot="1" noChangeAspect="1" noMove="1" noResize="1" noEditPoints="1" noAdjustHandles="1" noChangeArrowheads="1" noChangeShapeType="1" noTextEdit="1"/>
              </p:cNvSpPr>
              <p:nvPr/>
            </p:nvSpPr>
            <p:spPr>
              <a:xfrm>
                <a:off x="1354015" y="1318846"/>
                <a:ext cx="3894993" cy="369332"/>
              </a:xfrm>
              <a:prstGeom prst="rect">
                <a:avLst/>
              </a:prstGeom>
              <a:blipFill>
                <a:blip r:embed="rId3"/>
                <a:stretch>
                  <a:fillRect t="-8197" b="-24590"/>
                </a:stretch>
              </a:blipFill>
            </p:spPr>
            <p:txBody>
              <a:bodyPr/>
              <a:lstStyle/>
              <a:p>
                <a:r>
                  <a:rPr lang="zh-CN" altLang="en-US">
                    <a:noFill/>
                  </a:rPr>
                  <a:t> </a:t>
                </a:r>
              </a:p>
            </p:txBody>
          </p:sp>
        </mc:Fallback>
      </mc:AlternateContent>
      <p:sp>
        <p:nvSpPr>
          <p:cNvPr id="10" name="文本框 9"/>
          <p:cNvSpPr txBox="1"/>
          <p:nvPr/>
        </p:nvSpPr>
        <p:spPr>
          <a:xfrm>
            <a:off x="1354014" y="4976223"/>
            <a:ext cx="9096638" cy="646331"/>
          </a:xfrm>
          <a:prstGeom prst="rect">
            <a:avLst/>
          </a:prstGeom>
          <a:noFill/>
        </p:spPr>
        <p:txBody>
          <a:bodyPr wrap="square" rtlCol="0">
            <a:spAutoFit/>
          </a:bodyPr>
          <a:lstStyle/>
          <a:p>
            <a:r>
              <a:rPr lang="zh-CN" altLang="en-US" dirty="0"/>
              <a:t>由于评分者自己也可以在互评中获得分数，我们可以考虑，一个得分越高的评分者是否更具有可信度。 </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296" y="1688178"/>
            <a:ext cx="7994073" cy="2918713"/>
          </a:xfrm>
          <a:prstGeom prst="rect">
            <a:avLst/>
          </a:prstGeom>
        </p:spPr>
      </p:pic>
    </p:spTree>
    <p:extLst>
      <p:ext uri="{BB962C8B-B14F-4D97-AF65-F5344CB8AC3E}">
        <p14:creationId xmlns:p14="http://schemas.microsoft.com/office/powerpoint/2010/main" val="1440604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54015" y="1318846"/>
            <a:ext cx="3894993" cy="369332"/>
          </a:xfrm>
          <a:prstGeom prst="rect">
            <a:avLst/>
          </a:prstGeom>
          <a:noFill/>
        </p:spPr>
        <p:txBody>
          <a:bodyPr wrap="square" rtlCol="0">
            <a:spAutoFit/>
          </a:bodyPr>
          <a:lstStyle/>
          <a:p>
            <a:r>
              <a:rPr lang="zh-CN" altLang="en-US" b="1" dirty="0"/>
              <a:t>传统模型的实验结果</a:t>
            </a:r>
          </a:p>
        </p:txBody>
      </p:sp>
      <mc:AlternateContent xmlns:mc="http://schemas.openxmlformats.org/markup-compatibility/2006" xmlns:a14="http://schemas.microsoft.com/office/drawing/2010/main">
        <mc:Choice Requires="a14">
          <p:sp>
            <p:nvSpPr>
              <p:cNvPr id="10" name="文本框 9"/>
              <p:cNvSpPr txBox="1"/>
              <p:nvPr/>
            </p:nvSpPr>
            <p:spPr>
              <a:xfrm>
                <a:off x="1354014" y="4976223"/>
                <a:ext cx="9096638" cy="369332"/>
              </a:xfrm>
              <a:prstGeom prst="rect">
                <a:avLst/>
              </a:prstGeom>
              <a:noFill/>
            </p:spPr>
            <p:txBody>
              <a:bodyPr wrap="square" rtlCol="0">
                <a:spAutoFit/>
              </a:bodyPr>
              <a:lstStyle/>
              <a:p>
                <a:r>
                  <a:rPr lang="zh-CN" altLang="en-US" dirty="0"/>
                  <a:t>结论：通过引入评分者可信度与真实分数之间的线性关系，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𝑃𝐺</m:t>
                        </m:r>
                      </m:e>
                      <m:sub>
                        <m:r>
                          <a:rPr lang="en-US" altLang="zh-CN" b="0" i="1" smtClean="0">
                            <a:latin typeface="Cambria Math" panose="02040503050406030204" pitchFamily="18" charset="0"/>
                          </a:rPr>
                          <m:t>3</m:t>
                        </m:r>
                      </m:sub>
                    </m:sSub>
                  </m:oMath>
                </a14:m>
                <a:r>
                  <a:rPr lang="zh-CN" altLang="en-US" dirty="0"/>
                  <a:t>模型取得了最好的效果。</a:t>
                </a:r>
              </a:p>
            </p:txBody>
          </p:sp>
        </mc:Choice>
        <mc:Fallback xmlns="">
          <p:sp>
            <p:nvSpPr>
              <p:cNvPr id="10" name="文本框 9"/>
              <p:cNvSpPr txBox="1">
                <a:spLocks noRot="1" noChangeAspect="1" noMove="1" noResize="1" noEditPoints="1" noAdjustHandles="1" noChangeArrowheads="1" noChangeShapeType="1" noTextEdit="1"/>
              </p:cNvSpPr>
              <p:nvPr/>
            </p:nvSpPr>
            <p:spPr>
              <a:xfrm>
                <a:off x="1354014" y="4976223"/>
                <a:ext cx="9096638" cy="369332"/>
              </a:xfrm>
              <a:prstGeom prst="rect">
                <a:avLst/>
              </a:prstGeom>
              <a:blipFill>
                <a:blip r:embed="rId3"/>
                <a:stretch>
                  <a:fillRect l="-536" t="-8197" r="-67" b="-24590"/>
                </a:stretch>
              </a:blipFill>
            </p:spPr>
            <p:txBody>
              <a:bodyPr/>
              <a:lstStyle/>
              <a:p>
                <a:r>
                  <a:rPr lang="zh-CN" altLang="en-US">
                    <a:noFill/>
                  </a:rPr>
                  <a:t> </a:t>
                </a:r>
              </a:p>
            </p:txBody>
          </p:sp>
        </mc:Fallback>
      </mc:AlternateContent>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001" y="2190642"/>
            <a:ext cx="9441998" cy="2476715"/>
          </a:xfrm>
          <a:prstGeom prst="rect">
            <a:avLst/>
          </a:prstGeom>
        </p:spPr>
      </p:pic>
      <p:sp>
        <p:nvSpPr>
          <p:cNvPr id="7" name="矩形 6"/>
          <p:cNvSpPr/>
          <p:nvPr/>
        </p:nvSpPr>
        <p:spPr>
          <a:xfrm>
            <a:off x="126999" y="3244333"/>
            <a:ext cx="1338828" cy="369332"/>
          </a:xfrm>
          <a:prstGeom prst="rect">
            <a:avLst/>
          </a:prstGeom>
        </p:spPr>
        <p:txBody>
          <a:bodyPr wrap="none">
            <a:spAutoFit/>
          </a:bodyPr>
          <a:lstStyle/>
          <a:p>
            <a:r>
              <a:rPr lang="zh-CN" altLang="en-US" dirty="0"/>
              <a:t>均方根误差</a:t>
            </a:r>
          </a:p>
        </p:txBody>
      </p:sp>
    </p:spTree>
    <p:extLst>
      <p:ext uri="{BB962C8B-B14F-4D97-AF65-F5344CB8AC3E}">
        <p14:creationId xmlns:p14="http://schemas.microsoft.com/office/powerpoint/2010/main" val="224132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基数估计模型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1354015" y="1318846"/>
                <a:ext cx="3894993" cy="369332"/>
              </a:xfrm>
              <a:prstGeom prst="rect">
                <a:avLst/>
              </a:prstGeom>
              <a:noFill/>
            </p:spPr>
            <p:txBody>
              <a:bodyPr wrap="square" rtlCol="0">
                <a:spAutoFit/>
              </a:bodyPr>
              <a:lstStyle/>
              <a:p>
                <a:r>
                  <a:rPr lang="zh-CN" altLang="en-US" b="1" dirty="0"/>
                  <a:t>新提出的模型：</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𝑷𝑮</m:t>
                        </m:r>
                      </m:e>
                      <m:sub>
                        <m:r>
                          <a:rPr lang="en-US" altLang="zh-CN" b="1" i="1" smtClean="0">
                            <a:latin typeface="Cambria Math" panose="02040503050406030204" pitchFamily="18" charset="0"/>
                          </a:rPr>
                          <m:t>𝟒</m:t>
                        </m:r>
                      </m:sub>
                    </m:sSub>
                  </m:oMath>
                </a14:m>
                <a:r>
                  <a:rPr lang="zh-CN" altLang="en-US" b="1" dirty="0"/>
                  <a:t>和</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𝑷𝑮</m:t>
                        </m:r>
                      </m:e>
                      <m:sub>
                        <m:r>
                          <a:rPr lang="en-US" altLang="zh-CN" b="1" i="1" dirty="0" smtClean="0">
                            <a:latin typeface="Cambria Math" panose="02040503050406030204" pitchFamily="18" charset="0"/>
                          </a:rPr>
                          <m:t>𝟓</m:t>
                        </m:r>
                      </m:sub>
                    </m:sSub>
                  </m:oMath>
                </a14:m>
                <a:endParaRPr lang="zh-CN" altLang="en-US"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1354015" y="1318846"/>
                <a:ext cx="3894993" cy="369332"/>
              </a:xfrm>
              <a:prstGeom prst="rect">
                <a:avLst/>
              </a:prstGeom>
              <a:blipFill>
                <a:blip r:embed="rId3"/>
                <a:stretch>
                  <a:fillRect l="-125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793630" y="5289336"/>
                <a:ext cx="9096638" cy="646331"/>
              </a:xfrm>
              <a:prstGeom prst="rect">
                <a:avLst/>
              </a:prstGeom>
              <a:noFill/>
            </p:spPr>
            <p:txBody>
              <a:bodyPr wrap="square" rtlCol="0">
                <a:spAutoFit/>
              </a:bodyPr>
              <a:lstStyle/>
              <a:p>
                <a:r>
                  <a:rPr lang="zh-CN" altLang="en-US" dirty="0"/>
                  <a:t>比起</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𝑃𝐺</m:t>
                        </m:r>
                      </m:e>
                      <m:sub>
                        <m:r>
                          <a:rPr lang="en-US" altLang="zh-CN" b="0" i="1" smtClean="0">
                            <a:latin typeface="Cambria Math" panose="02040503050406030204" pitchFamily="18" charset="0"/>
                          </a:rPr>
                          <m:t>3</m:t>
                        </m:r>
                      </m:sub>
                    </m:sSub>
                  </m:oMath>
                </a14:m>
                <a:r>
                  <a:rPr lang="zh-CN" altLang="en-US" dirty="0"/>
                  <a:t> 中的简单线性模型，转化为概率模型。</a:t>
                </a:r>
                <a:endParaRPr lang="en-US" altLang="zh-CN" dirty="0"/>
              </a:p>
              <a:p>
                <a:r>
                  <a:rPr lang="zh-CN" altLang="en-US" dirty="0"/>
                  <a:t>对于没有提交作业的评分者，假设他们的真实分数最低。</a:t>
                </a:r>
                <a:endParaRPr lang="en-US" altLang="zh-CN" dirty="0"/>
              </a:p>
            </p:txBody>
          </p:sp>
        </mc:Choice>
        <mc:Fallback xmlns="">
          <p:sp>
            <p:nvSpPr>
              <p:cNvPr id="10" name="文本框 9"/>
              <p:cNvSpPr txBox="1">
                <a:spLocks noRot="1" noChangeAspect="1" noMove="1" noResize="1" noEditPoints="1" noAdjustHandles="1" noChangeArrowheads="1" noChangeShapeType="1" noTextEdit="1"/>
              </p:cNvSpPr>
              <p:nvPr/>
            </p:nvSpPr>
            <p:spPr>
              <a:xfrm>
                <a:off x="1793630" y="5289336"/>
                <a:ext cx="9096638" cy="646331"/>
              </a:xfrm>
              <a:prstGeom prst="rect">
                <a:avLst/>
              </a:prstGeom>
              <a:blipFill>
                <a:blip r:embed="rId4"/>
                <a:stretch>
                  <a:fillRect l="-536" t="-5660" b="-14151"/>
                </a:stretch>
              </a:blipFill>
            </p:spPr>
            <p:txBody>
              <a:bodyPr/>
              <a:lstStyle/>
              <a:p>
                <a:r>
                  <a:rPr lang="zh-CN" altLang="en-US">
                    <a:noFill/>
                  </a:rPr>
                  <a:t> </a:t>
                </a:r>
              </a:p>
            </p:txBody>
          </p:sp>
        </mc:Fallback>
      </mc:AlternateContent>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3017" y="1881027"/>
            <a:ext cx="7366564" cy="3215459"/>
          </a:xfrm>
          <a:prstGeom prst="rect">
            <a:avLst/>
          </a:prstGeom>
        </p:spPr>
      </p:pic>
    </p:spTree>
    <p:extLst>
      <p:ext uri="{BB962C8B-B14F-4D97-AF65-F5344CB8AC3E}">
        <p14:creationId xmlns:p14="http://schemas.microsoft.com/office/powerpoint/2010/main" val="669249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389184" y="1872762"/>
            <a:ext cx="8595473" cy="2031325"/>
          </a:xfrm>
          <a:prstGeom prst="rect">
            <a:avLst/>
          </a:prstGeom>
          <a:noFill/>
        </p:spPr>
        <p:txBody>
          <a:bodyPr wrap="square" rtlCol="0">
            <a:spAutoFit/>
          </a:bodyPr>
          <a:lstStyle/>
          <a:p>
            <a:r>
              <a:rPr lang="zh-CN" altLang="en-US" dirty="0"/>
              <a:t>作者：</a:t>
            </a:r>
            <a:r>
              <a:rPr lang="en-US" altLang="zh-CN" dirty="0" err="1"/>
              <a:t>Fei</a:t>
            </a:r>
            <a:r>
              <a:rPr lang="en-US" altLang="zh-CN" dirty="0"/>
              <a:t> </a:t>
            </a:r>
            <a:r>
              <a:rPr lang="en-US" altLang="zh-CN" dirty="0" err="1"/>
              <a:t>Mi</a:t>
            </a:r>
            <a:r>
              <a:rPr lang="zh-CN" altLang="en-US" dirty="0"/>
              <a:t>，</a:t>
            </a:r>
            <a:r>
              <a:rPr lang="en-US" altLang="zh-CN" dirty="0" err="1"/>
              <a:t>Dit</a:t>
            </a:r>
            <a:r>
              <a:rPr lang="en-US" altLang="zh-CN" dirty="0"/>
              <a:t>-Yan Yeung      </a:t>
            </a:r>
            <a:r>
              <a:rPr lang="zh-CN" altLang="en-US" dirty="0"/>
              <a:t>香港科技大学计算机科学与工程学系</a:t>
            </a:r>
            <a:endParaRPr lang="en-US" altLang="zh-CN" dirty="0"/>
          </a:p>
          <a:p>
            <a:endParaRPr lang="en-US" altLang="zh-CN" dirty="0"/>
          </a:p>
          <a:p>
            <a:endParaRPr lang="en-US" altLang="zh-CN" dirty="0"/>
          </a:p>
          <a:p>
            <a:r>
              <a:rPr lang="zh-CN" altLang="en-US" dirty="0"/>
              <a:t>会议：</a:t>
            </a:r>
            <a:r>
              <a:rPr lang="en-US" altLang="zh-CN" dirty="0"/>
              <a:t>AAAI Conference on Artificial Intelligence </a:t>
            </a:r>
          </a:p>
          <a:p>
            <a:endParaRPr lang="en-US" altLang="zh-CN" dirty="0"/>
          </a:p>
          <a:p>
            <a:endParaRPr lang="en-US" altLang="zh-CN" dirty="0"/>
          </a:p>
          <a:p>
            <a:r>
              <a:rPr lang="zh-CN" altLang="en-US" dirty="0"/>
              <a:t>年份：</a:t>
            </a:r>
            <a:r>
              <a:rPr lang="en-US" altLang="zh-CN" dirty="0"/>
              <a:t>2015</a:t>
            </a:r>
          </a:p>
        </p:txBody>
      </p:sp>
    </p:spTree>
    <p:extLst>
      <p:ext uri="{BB962C8B-B14F-4D97-AF65-F5344CB8AC3E}">
        <p14:creationId xmlns:p14="http://schemas.microsoft.com/office/powerpoint/2010/main" val="4245561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序数估计模型</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55077" y="1600200"/>
            <a:ext cx="965395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使用</a:t>
            </a:r>
            <a:r>
              <a:rPr lang="zh-CN" altLang="en-US" dirty="0" smtClean="0"/>
              <a:t>序数估计模型</a:t>
            </a:r>
            <a:r>
              <a:rPr lang="zh-CN" altLang="en-US" dirty="0" smtClean="0"/>
              <a:t>，将</a:t>
            </a:r>
            <a:r>
              <a:rPr lang="zh-CN" altLang="en-US" dirty="0" smtClean="0"/>
              <a:t>等级判断问题定义为一个偏好学习，将</a:t>
            </a:r>
            <a:r>
              <a:rPr lang="zh-CN" altLang="en-US" dirty="0" smtClean="0"/>
              <a:t>评分者的</a:t>
            </a:r>
            <a:r>
              <a:rPr lang="zh-CN" altLang="en-US" dirty="0" smtClean="0"/>
              <a:t>偏置和可信度作为偏好。</a:t>
            </a:r>
            <a:endParaRPr lang="en-US" altLang="zh-CN" dirty="0" smtClean="0"/>
          </a:p>
          <a:p>
            <a:pPr marL="285750" indent="-285750">
              <a:buFont typeface="Arial" panose="020B0604020202020204" pitchFamily="34" charset="0"/>
              <a:buChar char="•"/>
            </a:pPr>
            <a:r>
              <a:rPr lang="zh-CN" altLang="en-US" dirty="0" smtClean="0"/>
              <a:t>使用</a:t>
            </a:r>
            <a:r>
              <a:rPr lang="zh-CN" altLang="en-US" dirty="0" smtClean="0"/>
              <a:t>已有的三个序数模型</a:t>
            </a:r>
            <a:r>
              <a:rPr lang="zh-CN" altLang="en-US" dirty="0" smtClean="0"/>
              <a:t>进行实验。</a:t>
            </a:r>
            <a:endParaRPr lang="en-US" altLang="zh-CN" dirty="0" smtClean="0"/>
          </a:p>
          <a:p>
            <a:pPr marL="285750" indent="-285750">
              <a:buFont typeface="Arial" panose="020B0604020202020204" pitchFamily="34" charset="0"/>
              <a:buChar char="•"/>
            </a:pPr>
            <a:r>
              <a:rPr lang="zh-CN" altLang="en-US" dirty="0" smtClean="0"/>
              <a:t>在初始的序数估计模型中，初始化的先验条件（偏置，可信度）概率是相等的。于是在模型结合时，首先使用基数模型计算先验，然后带入到序数模型中，得到了更好的效果。</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388" y="3757810"/>
            <a:ext cx="9022862" cy="121168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388" y="5133985"/>
            <a:ext cx="8923793" cy="1226926"/>
          </a:xfrm>
          <a:prstGeom prst="rect">
            <a:avLst/>
          </a:prstGeom>
        </p:spPr>
      </p:pic>
    </p:spTree>
    <p:extLst>
      <p:ext uri="{BB962C8B-B14F-4D97-AF65-F5344CB8AC3E}">
        <p14:creationId xmlns:p14="http://schemas.microsoft.com/office/powerpoint/2010/main" val="4135190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实验评估</a:t>
            </a:r>
          </a:p>
        </p:txBody>
      </p:sp>
      <p:cxnSp>
        <p:nvCxnSpPr>
          <p:cNvPr id="9" name="直接连接符 8"/>
          <p:cNvCxnSpPr>
            <a:cxnSpLocks/>
          </p:cNvCxnSpPr>
          <p:nvPr/>
        </p:nvCxnSpPr>
        <p:spPr>
          <a:xfrm>
            <a:off x="4663554" y="3428999"/>
            <a:ext cx="1913415"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121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实验评估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67423AF-5C93-4407-8438-B852B35AD90C}"/>
              </a:ext>
            </a:extLst>
          </p:cNvPr>
          <p:cNvSpPr txBox="1"/>
          <p:nvPr/>
        </p:nvSpPr>
        <p:spPr>
          <a:xfrm>
            <a:off x="1644242" y="1166946"/>
            <a:ext cx="877163" cy="369332"/>
          </a:xfrm>
          <a:prstGeom prst="rect">
            <a:avLst/>
          </a:prstGeom>
          <a:noFill/>
        </p:spPr>
        <p:txBody>
          <a:bodyPr wrap="none" rtlCol="0">
            <a:spAutoFit/>
          </a:bodyPr>
          <a:lstStyle/>
          <a:p>
            <a:r>
              <a:rPr lang="zh-CN" altLang="en-US" b="1" dirty="0"/>
              <a:t>数据集</a:t>
            </a:r>
          </a:p>
        </p:txBody>
      </p:sp>
      <p:sp>
        <p:nvSpPr>
          <p:cNvPr id="2" name="矩形 1"/>
          <p:cNvSpPr/>
          <p:nvPr/>
        </p:nvSpPr>
        <p:spPr>
          <a:xfrm>
            <a:off x="904648" y="1770077"/>
            <a:ext cx="10413779" cy="1477328"/>
          </a:xfrm>
          <a:prstGeom prst="rect">
            <a:avLst/>
          </a:prstGeom>
        </p:spPr>
        <p:txBody>
          <a:bodyPr wrap="square">
            <a:spAutoFit/>
          </a:bodyPr>
          <a:lstStyle/>
          <a:p>
            <a:pPr algn="just"/>
            <a:r>
              <a:rPr lang="zh-CN" altLang="en-US" dirty="0">
                <a:solidFill>
                  <a:srgbClr val="262626"/>
                </a:solidFill>
              </a:rPr>
              <a:t>实验中使用的同伴评分数据集来自于</a:t>
            </a:r>
            <a:r>
              <a:rPr lang="zh-CN" altLang="en-US" dirty="0" smtClean="0">
                <a:solidFill>
                  <a:srgbClr val="262626"/>
                </a:solidFill>
              </a:rPr>
              <a:t>香港科技大学开设</a:t>
            </a:r>
            <a:r>
              <a:rPr lang="zh-CN" altLang="en-US" dirty="0">
                <a:solidFill>
                  <a:srgbClr val="262626"/>
                </a:solidFill>
              </a:rPr>
              <a:t>的一</a:t>
            </a:r>
            <a:r>
              <a:rPr lang="zh-CN" altLang="en-US" dirty="0" smtClean="0">
                <a:solidFill>
                  <a:srgbClr val="262626"/>
                </a:solidFill>
              </a:rPr>
              <a:t>门的课程的作业，这份作业有三个题目，每个题目是不同的题目和评价标准，因此，我们作为三个数据集。</a:t>
            </a:r>
            <a:endParaRPr lang="en-US" altLang="zh-CN" dirty="0">
              <a:solidFill>
                <a:srgbClr val="262626"/>
              </a:solidFill>
            </a:endParaRPr>
          </a:p>
          <a:p>
            <a:pPr algn="just"/>
            <a:endParaRPr lang="en-US" altLang="zh-CN" dirty="0">
              <a:solidFill>
                <a:srgbClr val="262626"/>
              </a:solidFill>
            </a:endParaRPr>
          </a:p>
          <a:p>
            <a:pPr algn="just"/>
            <a:r>
              <a:rPr lang="zh-CN" altLang="en-US" dirty="0"/>
              <a:t>在每一份作业中，每个学生根据标尺随机抽取五份作业，其中一份是有真实分数标记的作业。平均分配后，每份作业有</a:t>
            </a:r>
            <a:r>
              <a:rPr lang="en-US" altLang="zh-CN" dirty="0"/>
              <a:t>4</a:t>
            </a:r>
            <a:r>
              <a:rPr lang="zh-CN" altLang="en-US" dirty="0"/>
              <a:t>个评审成绩。</a:t>
            </a:r>
            <a:endParaRPr lang="zh-CN" altLang="en-US" dirty="0">
              <a:solidFill>
                <a:srgbClr val="262626"/>
              </a:solidFill>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b="26079"/>
          <a:stretch/>
        </p:blipFill>
        <p:spPr>
          <a:xfrm>
            <a:off x="1443882" y="3429000"/>
            <a:ext cx="9335309" cy="2557514"/>
          </a:xfrm>
          <a:prstGeom prst="rect">
            <a:avLst/>
          </a:prstGeom>
        </p:spPr>
      </p:pic>
    </p:spTree>
    <p:extLst>
      <p:ext uri="{BB962C8B-B14F-4D97-AF65-F5344CB8AC3E}">
        <p14:creationId xmlns:p14="http://schemas.microsoft.com/office/powerpoint/2010/main" val="3306557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实验评估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67423AF-5C93-4407-8438-B852B35AD90C}"/>
              </a:ext>
            </a:extLst>
          </p:cNvPr>
          <p:cNvSpPr txBox="1"/>
          <p:nvPr/>
        </p:nvSpPr>
        <p:spPr>
          <a:xfrm>
            <a:off x="1644242" y="1166946"/>
            <a:ext cx="1800493" cy="369332"/>
          </a:xfrm>
          <a:prstGeom prst="rect">
            <a:avLst/>
          </a:prstGeom>
          <a:noFill/>
        </p:spPr>
        <p:txBody>
          <a:bodyPr wrap="none" rtlCol="0">
            <a:spAutoFit/>
          </a:bodyPr>
          <a:lstStyle/>
          <a:p>
            <a:r>
              <a:rPr lang="zh-CN" altLang="en-US" b="1" dirty="0"/>
              <a:t>基数模型的实验</a:t>
            </a:r>
          </a:p>
        </p:txBody>
      </p:sp>
      <p:sp>
        <p:nvSpPr>
          <p:cNvPr id="5" name="文本框 4"/>
          <p:cNvSpPr txBox="1"/>
          <p:nvPr/>
        </p:nvSpPr>
        <p:spPr>
          <a:xfrm>
            <a:off x="1811216" y="1770077"/>
            <a:ext cx="2852063" cy="369332"/>
          </a:xfrm>
          <a:prstGeom prst="rect">
            <a:avLst/>
          </a:prstGeom>
          <a:noFill/>
        </p:spPr>
        <p:txBody>
          <a:bodyPr wrap="none" rtlCol="0">
            <a:spAutoFit/>
          </a:bodyPr>
          <a:lstStyle/>
          <a:p>
            <a:r>
              <a:rPr lang="zh-CN" altLang="en-US" dirty="0"/>
              <a:t>指标：均方根误差</a:t>
            </a:r>
            <a:r>
              <a:rPr lang="en-US" altLang="zh-CN" dirty="0"/>
              <a:t>(RMSE</a:t>
            </a:r>
            <a:r>
              <a:rPr lang="en-US" altLang="zh-CN" dirty="0" smtClean="0"/>
              <a:t>)</a:t>
            </a:r>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242" y="2254554"/>
            <a:ext cx="8916173" cy="3147333"/>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1380392" y="5401887"/>
                <a:ext cx="9697916" cy="924933"/>
              </a:xfrm>
              <a:prstGeom prst="rect">
                <a:avLst/>
              </a:prstGeom>
              <a:noFill/>
            </p:spPr>
            <p:txBody>
              <a:bodyPr wrap="square" rtlCol="0">
                <a:spAutoFit/>
              </a:bodyPr>
              <a:lstStyle/>
              <a:p>
                <a:pPr marL="342900" indent="-342900">
                  <a:buAutoNum type="arabicPeriod"/>
                </a:pPr>
                <a:r>
                  <a:rPr lang="zh-CN" altLang="en-US" dirty="0" smtClean="0"/>
                  <a:t>在</a:t>
                </a:r>
                <a:r>
                  <a:rPr lang="en-US" altLang="zh-CN" dirty="0"/>
                  <a:t>Assignment1</a:t>
                </a:r>
                <a:r>
                  <a:rPr lang="zh-CN" altLang="en-US" dirty="0"/>
                  <a:t>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3</m:t>
                        </m:r>
                      </m:sub>
                    </m:sSub>
                  </m:oMath>
                </a14:m>
                <a:r>
                  <a:rPr lang="zh-CN" altLang="en-US" dirty="0"/>
                  <a:t>的模型效果要好于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4</m:t>
                        </m:r>
                      </m:sub>
                    </m:sSub>
                  </m:oMath>
                </a14:m>
                <a:r>
                  <a:rPr lang="zh-CN" altLang="en-US" dirty="0" smtClean="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b="0" i="1" smtClean="0">
                            <a:latin typeface="Cambria Math" panose="02040503050406030204" pitchFamily="18" charset="0"/>
                          </a:rPr>
                          <m:t>5</m:t>
                        </m:r>
                      </m:sub>
                    </m:sSub>
                  </m:oMath>
                </a14:m>
                <a:r>
                  <a:rPr lang="zh-CN" altLang="en-US" dirty="0" smtClean="0"/>
                  <a:t>；</a:t>
                </a:r>
                <a:endParaRPr lang="en-US" altLang="zh-CN" dirty="0" smtClean="0"/>
              </a:p>
              <a:p>
                <a:pPr marL="342900" indent="-342900">
                  <a:buAutoNum type="arabicPeriod"/>
                </a:pPr>
                <a:r>
                  <a:rPr lang="zh-CN" altLang="en-US" dirty="0" smtClean="0"/>
                  <a:t>在</a:t>
                </a:r>
                <a14:m>
                  <m:oMath xmlns:m="http://schemas.openxmlformats.org/officeDocument/2006/math">
                    <m:sSub>
                      <m:sSubPr>
                        <m:ctrlPr>
                          <a:rPr lang="en-US" altLang="zh-CN" i="1">
                            <a:latin typeface="Cambria Math" panose="02040503050406030204" pitchFamily="18" charset="0"/>
                          </a:rPr>
                        </m:ctrlPr>
                      </m:sSubPr>
                      <m:e>
                        <m:r>
                          <m:rPr>
                            <m:nor/>
                          </m:rPr>
                          <a:rPr lang="en-US" altLang="zh-CN" dirty="0"/>
                          <m:t>Assignment</m:t>
                        </m:r>
                        <m:r>
                          <a:rPr lang="en-US" altLang="zh-CN" b="0" i="1" dirty="0" smtClean="0">
                            <a:latin typeface="Cambria Math" panose="02040503050406030204" pitchFamily="18" charset="0"/>
                          </a:rPr>
                          <m:t>2</m:t>
                        </m:r>
                        <m:r>
                          <a:rPr lang="zh-CN" altLang="en-US" i="1" dirty="0">
                            <a:latin typeface="Cambria Math" panose="02040503050406030204" pitchFamily="18" charset="0"/>
                          </a:rPr>
                          <m:t>和</m:t>
                        </m:r>
                        <m:r>
                          <m:rPr>
                            <m:nor/>
                          </m:rPr>
                          <a:rPr lang="en-US" altLang="zh-CN" dirty="0"/>
                          <m:t>Assignment</m:t>
                        </m:r>
                        <m:r>
                          <a:rPr lang="en-US" altLang="zh-CN" b="0" i="1" dirty="0" smtClean="0">
                            <a:latin typeface="Cambria Math" panose="02040503050406030204" pitchFamily="18" charset="0"/>
                          </a:rPr>
                          <m:t>3</m:t>
                        </m:r>
                        <m:r>
                          <a:rPr lang="zh-CN" altLang="en-US" i="1" dirty="0">
                            <a:latin typeface="Cambria Math" panose="02040503050406030204" pitchFamily="18" charset="0"/>
                          </a:rPr>
                          <m:t>中</m:t>
                        </m:r>
                        <m:r>
                          <a:rPr lang="zh-CN" altLang="en-US" i="1" dirty="0" smtClean="0">
                            <a:latin typeface="Cambria Math" panose="02040503050406030204" pitchFamily="18" charset="0"/>
                          </a:rPr>
                          <m:t>，</m:t>
                        </m:r>
                        <m:r>
                          <a:rPr lang="en-US" altLang="zh-CN" i="1">
                            <a:latin typeface="Cambria Math" panose="02040503050406030204" pitchFamily="18" charset="0"/>
                          </a:rPr>
                          <m:t>𝑃𝐺</m:t>
                        </m:r>
                      </m:e>
                      <m:sub>
                        <m:r>
                          <a:rPr lang="en-US" altLang="zh-CN" i="1">
                            <a:latin typeface="Cambria Math" panose="02040503050406030204" pitchFamily="18" charset="0"/>
                          </a:rPr>
                          <m:t>4</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5</m:t>
                        </m:r>
                      </m:sub>
                    </m:sSub>
                    <m:r>
                      <a:rPr lang="zh-CN" altLang="en-US" i="1" smtClean="0">
                        <a:latin typeface="Cambria Math" panose="02040503050406030204" pitchFamily="18" charset="0"/>
                      </a:rPr>
                      <m:t>表现</m:t>
                    </m:r>
                  </m:oMath>
                </a14:m>
                <a:r>
                  <a:rPr lang="zh-CN" altLang="en-US" dirty="0" smtClean="0"/>
                  <a:t>更好，原因是</a:t>
                </a:r>
                <a:r>
                  <a:rPr lang="zh-CN" altLang="en-US" dirty="0"/>
                  <a:t>评分者信度与真实分数之间的概率依赖</a:t>
                </a:r>
                <a:r>
                  <a:rPr lang="zh-CN" altLang="en-US" dirty="0" smtClean="0"/>
                  <a:t>关系。</a:t>
                </a:r>
                <a:endParaRPr lang="en-US" altLang="zh-CN"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1380392" y="5401887"/>
                <a:ext cx="9697916" cy="924933"/>
              </a:xfrm>
              <a:prstGeom prst="rect">
                <a:avLst/>
              </a:prstGeom>
              <a:blipFill>
                <a:blip r:embed="rId4"/>
                <a:stretch>
                  <a:fillRect l="-377" t="-3289" r="-251"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2492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实验评估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67423AF-5C93-4407-8438-B852B35AD90C}"/>
              </a:ext>
            </a:extLst>
          </p:cNvPr>
          <p:cNvSpPr txBox="1"/>
          <p:nvPr/>
        </p:nvSpPr>
        <p:spPr>
          <a:xfrm>
            <a:off x="1644242" y="1166946"/>
            <a:ext cx="1800493" cy="369332"/>
          </a:xfrm>
          <a:prstGeom prst="rect">
            <a:avLst/>
          </a:prstGeom>
          <a:noFill/>
        </p:spPr>
        <p:txBody>
          <a:bodyPr wrap="none" rtlCol="0">
            <a:spAutoFit/>
          </a:bodyPr>
          <a:lstStyle/>
          <a:p>
            <a:r>
              <a:rPr lang="zh-CN" altLang="en-US" b="1" dirty="0"/>
              <a:t>基数模型的实验</a:t>
            </a:r>
          </a:p>
        </p:txBody>
      </p:sp>
      <mc:AlternateContent xmlns:mc="http://schemas.openxmlformats.org/markup-compatibility/2006">
        <mc:Choice xmlns:a14="http://schemas.microsoft.com/office/drawing/2010/main" Requires="a14">
          <p:sp>
            <p:nvSpPr>
              <p:cNvPr id="5" name="文本框 4"/>
              <p:cNvSpPr txBox="1"/>
              <p:nvPr/>
            </p:nvSpPr>
            <p:spPr>
              <a:xfrm>
                <a:off x="1811217" y="1770077"/>
                <a:ext cx="8809892" cy="2585580"/>
              </a:xfrm>
              <a:prstGeom prst="rect">
                <a:avLst/>
              </a:prstGeom>
              <a:noFill/>
            </p:spPr>
            <p:txBody>
              <a:bodyPr wrap="square" rtlCol="0">
                <a:spAutoFit/>
              </a:bodyPr>
              <a:lstStyle/>
              <a:p>
                <a:r>
                  <a:rPr lang="zh-CN" altLang="en-US" dirty="0" smtClean="0"/>
                  <a:t>尽管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𝑃𝐺</m:t>
                        </m:r>
                      </m:e>
                      <m:sub>
                        <m:r>
                          <a:rPr lang="en-US" altLang="zh-CN" b="0" i="1" smtClean="0">
                            <a:latin typeface="Cambria Math" panose="02040503050406030204" pitchFamily="18" charset="0"/>
                          </a:rPr>
                          <m:t>3</m:t>
                        </m:r>
                      </m:sub>
                    </m:sSub>
                    <m:r>
                      <a:rPr lang="zh-CN" altLang="en-US" i="1">
                        <a:latin typeface="Cambria Math" panose="02040503050406030204" pitchFamily="18" charset="0"/>
                      </a:rPr>
                      <m:t>在</m:t>
                    </m:r>
                  </m:oMath>
                </a14:m>
                <a:r>
                  <a:rPr lang="en-US" altLang="zh-CN" dirty="0" smtClean="0"/>
                  <a:t>Assignment1</a:t>
                </a:r>
                <a:r>
                  <a:rPr lang="zh-CN" altLang="en-US" dirty="0" smtClean="0"/>
                  <a:t>上的平均表现要优于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b="0" i="1" smtClean="0">
                            <a:latin typeface="Cambria Math" panose="02040503050406030204" pitchFamily="18" charset="0"/>
                          </a:rPr>
                          <m:t>4</m:t>
                        </m:r>
                      </m:sub>
                    </m:sSub>
                  </m:oMath>
                </a14:m>
                <a:r>
                  <a:rPr lang="zh-CN" altLang="en-US" dirty="0" smtClean="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b="0" i="1" smtClean="0">
                            <a:latin typeface="Cambria Math" panose="02040503050406030204" pitchFamily="18" charset="0"/>
                          </a:rPr>
                          <m:t>5</m:t>
                        </m:r>
                      </m:sub>
                    </m:sSub>
                  </m:oMath>
                </a14:m>
                <a:r>
                  <a:rPr lang="zh-CN" altLang="en-US" dirty="0" smtClean="0"/>
                  <a:t>，但是从综合情况考虑，</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3</m:t>
                        </m:r>
                      </m:sub>
                    </m:sSub>
                  </m:oMath>
                </a14:m>
                <a:r>
                  <a:rPr lang="zh-CN" altLang="en-US" dirty="0" smtClean="0"/>
                  <a:t>并不是最优的。</a:t>
                </a:r>
                <a:endParaRPr lang="en-US" altLang="zh-CN" dirty="0" smtClean="0"/>
              </a:p>
              <a:p>
                <a:endParaRPr lang="en-US" altLang="zh-CN" dirty="0"/>
              </a:p>
              <a:p>
                <a:r>
                  <a:rPr lang="zh-CN" altLang="en-US" dirty="0" smtClean="0"/>
                  <a:t>在上个实验中，列出了每个</a:t>
                </a:r>
                <a:r>
                  <a:rPr lang="zh-CN" altLang="en-US" dirty="0" smtClean="0"/>
                  <a:t>模型</a:t>
                </a:r>
                <a:r>
                  <a:rPr lang="zh-CN" altLang="en-US" dirty="0" smtClean="0"/>
                  <a:t>中预测得分与</a:t>
                </a:r>
                <a:r>
                  <a:rPr lang="zh-CN" altLang="en-US" dirty="0" smtClean="0"/>
                  <a:t>真实分数的最大</a:t>
                </a:r>
                <a:r>
                  <a:rPr lang="zh-CN" altLang="en-US" dirty="0" smtClean="0"/>
                  <a:t>差值，如表。</a:t>
                </a:r>
                <a:endParaRPr lang="en-US" altLang="zh-CN" dirty="0" smtClean="0"/>
              </a:p>
              <a:p>
                <a:endParaRPr lang="en-US" altLang="zh-CN" dirty="0"/>
              </a:p>
              <a:p>
                <a:r>
                  <a:rPr lang="zh-CN" altLang="en-US" dirty="0" smtClean="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3</m:t>
                        </m:r>
                      </m:sub>
                    </m:sSub>
                  </m:oMath>
                </a14:m>
                <a:r>
                  <a:rPr lang="zh-CN" altLang="en-US" dirty="0" smtClean="0"/>
                  <a:t>中，评分者的真实分数可以直接影响评分者的观测分数。</a:t>
                </a:r>
                <a:endParaRPr lang="en-US" altLang="zh-CN" dirty="0" smtClean="0"/>
              </a:p>
              <a:p>
                <a:endParaRPr lang="en-US" altLang="zh-CN" dirty="0" smtClean="0"/>
              </a:p>
              <a:p>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4</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5</m:t>
                        </m:r>
                      </m:sub>
                    </m:sSub>
                  </m:oMath>
                </a14:m>
                <a:r>
                  <a:rPr lang="zh-CN" altLang="en-US" dirty="0" smtClean="0"/>
                  <a:t>中，评分者的真实分数只能影响评分者的可信度，</a:t>
                </a:r>
                <a:r>
                  <a:rPr lang="zh-CN" altLang="en-US" dirty="0"/>
                  <a:t>因此，学生在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4</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5</m:t>
                        </m:r>
                      </m:sub>
                    </m:sSub>
                  </m:oMath>
                </a14:m>
                <a:r>
                  <a:rPr lang="zh-CN" altLang="en-US" dirty="0" smtClean="0"/>
                  <a:t>的真实成绩对评分者的可信度影响更低。</a:t>
                </a:r>
                <a:endParaRPr lang="en-US" altLang="zh-CN" dirty="0"/>
              </a:p>
            </p:txBody>
          </p:sp>
        </mc:Choice>
        <mc:Fallback>
          <p:sp>
            <p:nvSpPr>
              <p:cNvPr id="5" name="文本框 4"/>
              <p:cNvSpPr txBox="1">
                <a:spLocks noRot="1" noChangeAspect="1" noMove="1" noResize="1" noEditPoints="1" noAdjustHandles="1" noChangeArrowheads="1" noChangeShapeType="1" noTextEdit="1"/>
              </p:cNvSpPr>
              <p:nvPr/>
            </p:nvSpPr>
            <p:spPr>
              <a:xfrm>
                <a:off x="1811217" y="1770077"/>
                <a:ext cx="8809892" cy="2585580"/>
              </a:xfrm>
              <a:prstGeom prst="rect">
                <a:avLst/>
              </a:prstGeom>
              <a:blipFill>
                <a:blip r:embed="rId3"/>
                <a:stretch>
                  <a:fillRect l="-554" t="-1176" r="-208" b="-2588"/>
                </a:stretch>
              </a:blipFill>
            </p:spPr>
            <p:txBody>
              <a:bodyPr/>
              <a:lstStyle/>
              <a:p>
                <a:r>
                  <a:rPr lang="zh-CN" altLang="en-US">
                    <a:noFill/>
                  </a:rPr>
                  <a:t> </a:t>
                </a:r>
              </a:p>
            </p:txBody>
          </p:sp>
        </mc:Fallback>
      </mc:AlternateContent>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t="14690"/>
          <a:stretch/>
        </p:blipFill>
        <p:spPr>
          <a:xfrm>
            <a:off x="1989236" y="4435549"/>
            <a:ext cx="7948349" cy="1826841"/>
          </a:xfrm>
          <a:prstGeom prst="rect">
            <a:avLst/>
          </a:prstGeom>
        </p:spPr>
      </p:pic>
    </p:spTree>
    <p:extLst>
      <p:ext uri="{BB962C8B-B14F-4D97-AF65-F5344CB8AC3E}">
        <p14:creationId xmlns:p14="http://schemas.microsoft.com/office/powerpoint/2010/main" val="2231043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实验评估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67423AF-5C93-4407-8438-B852B35AD90C}"/>
              </a:ext>
            </a:extLst>
          </p:cNvPr>
          <p:cNvSpPr txBox="1"/>
          <p:nvPr/>
        </p:nvSpPr>
        <p:spPr>
          <a:xfrm>
            <a:off x="1644242" y="1166946"/>
            <a:ext cx="2165978" cy="369332"/>
          </a:xfrm>
          <a:prstGeom prst="rect">
            <a:avLst/>
          </a:prstGeom>
          <a:noFill/>
        </p:spPr>
        <p:txBody>
          <a:bodyPr wrap="none" rtlCol="0">
            <a:spAutoFit/>
          </a:bodyPr>
          <a:lstStyle/>
          <a:p>
            <a:r>
              <a:rPr lang="zh-CN" altLang="en-US" b="1" dirty="0"/>
              <a:t>基数模型</a:t>
            </a:r>
            <a:r>
              <a:rPr lang="en-US" altLang="zh-CN" b="1" dirty="0"/>
              <a:t>+</a:t>
            </a:r>
            <a:r>
              <a:rPr lang="zh-CN" altLang="en-US" b="1" dirty="0"/>
              <a:t>序数模型</a:t>
            </a:r>
          </a:p>
        </p:txBody>
      </p:sp>
      <p:sp>
        <p:nvSpPr>
          <p:cNvPr id="3" name="矩形 2"/>
          <p:cNvSpPr/>
          <p:nvPr/>
        </p:nvSpPr>
        <p:spPr>
          <a:xfrm>
            <a:off x="639245" y="2067651"/>
            <a:ext cx="5268883" cy="3416320"/>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rPr>
              <a:t>评价指标是评分分类的</a:t>
            </a:r>
            <a:r>
              <a:rPr lang="zh-CN" altLang="en-US" dirty="0" smtClean="0">
                <a:latin typeface="Arial" panose="020B0604020202020204" pitchFamily="34" charset="0"/>
              </a:rPr>
              <a:t>准确度。将最终评分划分为</a:t>
            </a:r>
            <a:r>
              <a:rPr lang="en-US" altLang="zh-CN" dirty="0" smtClean="0">
                <a:latin typeface="Arial" panose="020B0604020202020204" pitchFamily="34" charset="0"/>
              </a:rPr>
              <a:t>4</a:t>
            </a:r>
            <a:r>
              <a:rPr lang="zh-CN" altLang="en-US" dirty="0" smtClean="0">
                <a:latin typeface="Arial" panose="020B0604020202020204" pitchFamily="34" charset="0"/>
              </a:rPr>
              <a:t>个等级，判断预测等级是否与真实等级相等。</a:t>
            </a:r>
            <a:endParaRPr lang="en-US" altLang="zh-CN" dirty="0" smtClean="0">
              <a:latin typeface="Arial" panose="020B0604020202020204" pitchFamily="34" charset="0"/>
            </a:endParaRPr>
          </a:p>
          <a:p>
            <a:pPr marL="285750" indent="-285750">
              <a:buFont typeface="Arial" panose="020B0604020202020204" pitchFamily="34" charset="0"/>
              <a:buChar char="•"/>
            </a:pPr>
            <a:endParaRPr lang="en-US" altLang="zh-CN" dirty="0" smtClean="0">
              <a:latin typeface="Arial" panose="020B0604020202020204" pitchFamily="34" charset="0"/>
            </a:endParaRPr>
          </a:p>
          <a:p>
            <a:pPr marL="285750" indent="-285750">
              <a:buFont typeface="Arial" panose="020B0604020202020204" pitchFamily="34" charset="0"/>
              <a:buChar char="•"/>
            </a:pPr>
            <a:r>
              <a:rPr lang="zh-CN" altLang="en-US" dirty="0" smtClean="0">
                <a:latin typeface="Arial" panose="020B0604020202020204" pitchFamily="34" charset="0"/>
              </a:rPr>
              <a:t>基数模型</a:t>
            </a:r>
            <a:r>
              <a:rPr lang="zh-CN" altLang="en-US" dirty="0"/>
              <a:t>优于</a:t>
            </a:r>
            <a:r>
              <a:rPr lang="zh-CN" altLang="en-US" dirty="0" smtClean="0">
                <a:latin typeface="Arial" panose="020B0604020202020204" pitchFamily="34" charset="0"/>
              </a:rPr>
              <a:t>纯</a:t>
            </a:r>
            <a:r>
              <a:rPr lang="zh-CN" altLang="en-US" dirty="0">
                <a:latin typeface="Arial" panose="020B0604020202020204" pitchFamily="34" charset="0"/>
              </a:rPr>
              <a:t>序次</a:t>
            </a:r>
            <a:r>
              <a:rPr lang="zh-CN" altLang="en-US" dirty="0" smtClean="0">
                <a:latin typeface="Arial" panose="020B0604020202020204" pitchFamily="34" charset="0"/>
              </a:rPr>
              <a:t>模型，</a:t>
            </a:r>
            <a:r>
              <a:rPr lang="zh-CN" altLang="en-US" dirty="0" smtClean="0"/>
              <a:t>因为</a:t>
            </a:r>
            <a:r>
              <a:rPr lang="zh-CN" altLang="en-US" dirty="0"/>
              <a:t>它们</a:t>
            </a:r>
            <a:r>
              <a:rPr lang="zh-CN" altLang="en-US" dirty="0" smtClean="0"/>
              <a:t>在评估时使用了设置</a:t>
            </a:r>
            <a:r>
              <a:rPr lang="zh-CN" altLang="en-US" dirty="0"/>
              <a:t>中使用细粒度的数字信息</a:t>
            </a:r>
            <a:r>
              <a:rPr lang="zh-CN" altLang="en-US" dirty="0" smtClean="0"/>
              <a:t>。</a:t>
            </a:r>
            <a:endParaRPr lang="en-US" altLang="zh-CN" dirty="0" smtClean="0"/>
          </a:p>
          <a:p>
            <a:endParaRPr lang="en-US" altLang="zh-CN" dirty="0"/>
          </a:p>
          <a:p>
            <a:pPr marL="285750" indent="-285750">
              <a:buFont typeface="Arial" panose="020B0604020202020204" pitchFamily="34" charset="0"/>
              <a:buChar char="•"/>
            </a:pPr>
            <a:r>
              <a:rPr lang="zh-CN" altLang="en-US" dirty="0"/>
              <a:t>将基数模型和序数模型相结合可以进一步提高基数模型和序数模型的计算精度</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在纯序数模型</a:t>
            </a:r>
            <a:r>
              <a:rPr lang="en-US" altLang="zh-CN" dirty="0"/>
              <a:t>(RBTL, BT+G)</a:t>
            </a:r>
            <a:r>
              <a:rPr lang="zh-CN" altLang="en-US" dirty="0"/>
              <a:t>中建立评分者的可靠性模型可以略微提高</a:t>
            </a:r>
            <a:r>
              <a:rPr lang="en-US" altLang="zh-CN" dirty="0"/>
              <a:t>BT</a:t>
            </a:r>
            <a:r>
              <a:rPr lang="zh-CN" altLang="en-US" dirty="0"/>
              <a:t>的</a:t>
            </a:r>
            <a:r>
              <a:rPr lang="zh-CN" altLang="en-US" dirty="0" smtClean="0"/>
              <a:t>性能。</a:t>
            </a:r>
            <a:endParaRPr lang="en-US" altLang="zh-CN" dirty="0" smtClean="0"/>
          </a:p>
        </p:txBody>
      </p:sp>
      <p:pic>
        <p:nvPicPr>
          <p:cNvPr id="5" name="图片 4">
            <a:extLst>
              <a:ext uri="{FF2B5EF4-FFF2-40B4-BE49-F238E27FC236}">
                <a16:creationId xmlns:a16="http://schemas.microsoft.com/office/drawing/2014/main" id="{C8F80256-0AB9-4E3B-9A12-EB5EAFA57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490" y="933147"/>
            <a:ext cx="5659718" cy="5319649"/>
          </a:xfrm>
          <a:prstGeom prst="rect">
            <a:avLst/>
          </a:prstGeom>
        </p:spPr>
      </p:pic>
    </p:spTree>
    <p:extLst>
      <p:ext uri="{BB962C8B-B14F-4D97-AF65-F5344CB8AC3E}">
        <p14:creationId xmlns:p14="http://schemas.microsoft.com/office/powerpoint/2010/main" val="197740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实验评估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67423AF-5C93-4407-8438-B852B35AD90C}"/>
              </a:ext>
            </a:extLst>
          </p:cNvPr>
          <p:cNvSpPr txBox="1"/>
          <p:nvPr/>
        </p:nvSpPr>
        <p:spPr>
          <a:xfrm>
            <a:off x="1644242" y="1166946"/>
            <a:ext cx="1107996" cy="369332"/>
          </a:xfrm>
          <a:prstGeom prst="rect">
            <a:avLst/>
          </a:prstGeom>
          <a:noFill/>
        </p:spPr>
        <p:txBody>
          <a:bodyPr wrap="none" rtlCol="0">
            <a:spAutoFit/>
          </a:bodyPr>
          <a:lstStyle/>
          <a:p>
            <a:r>
              <a:rPr lang="zh-CN" altLang="en-US" b="1" dirty="0"/>
              <a:t>消融实验</a:t>
            </a:r>
          </a:p>
        </p:txBody>
      </p:sp>
      <p:sp>
        <p:nvSpPr>
          <p:cNvPr id="3" name="矩形 2"/>
          <p:cNvSpPr/>
          <p:nvPr/>
        </p:nvSpPr>
        <p:spPr>
          <a:xfrm>
            <a:off x="702260" y="2992208"/>
            <a:ext cx="4594824" cy="1200329"/>
          </a:xfrm>
          <a:prstGeom prst="rect">
            <a:avLst/>
          </a:prstGeom>
        </p:spPr>
        <p:txBody>
          <a:bodyPr wrap="square">
            <a:spAutoFit/>
          </a:bodyPr>
          <a:lstStyle/>
          <a:p>
            <a:r>
              <a:rPr lang="zh-CN" altLang="en-US" dirty="0" smtClean="0"/>
              <a:t>为了探索这样的结果是否只是单纯的因为基数模型的参数被调优</a:t>
            </a:r>
            <a:r>
              <a:rPr lang="zh-CN" altLang="en-US" dirty="0" smtClean="0"/>
              <a:t>了，</a:t>
            </a:r>
            <a:r>
              <a:rPr lang="zh-CN" altLang="en-US" dirty="0" smtClean="0"/>
              <a:t>以评估基数模型的标准来评价两种模型的结合，得到的结果确实优于单独使用基数模型。</a:t>
            </a:r>
            <a:endParaRPr lang="zh-CN" altLang="en-US" dirty="0"/>
          </a:p>
        </p:txBody>
      </p:sp>
      <p:pic>
        <p:nvPicPr>
          <p:cNvPr id="5" name="图片 4">
            <a:extLst>
              <a:ext uri="{FF2B5EF4-FFF2-40B4-BE49-F238E27FC236}">
                <a16:creationId xmlns:a16="http://schemas.microsoft.com/office/drawing/2014/main" id="{C711C7BB-D869-47AE-A2DF-7E26C9DE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832" y="1801243"/>
            <a:ext cx="6211167" cy="3172268"/>
          </a:xfrm>
          <a:prstGeom prst="rect">
            <a:avLst/>
          </a:prstGeom>
        </p:spPr>
      </p:pic>
    </p:spTree>
    <p:extLst>
      <p:ext uri="{BB962C8B-B14F-4D97-AF65-F5344CB8AC3E}">
        <p14:creationId xmlns:p14="http://schemas.microsoft.com/office/powerpoint/2010/main" val="1209183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论文总结</a:t>
            </a:r>
          </a:p>
        </p:txBody>
      </p:sp>
      <p:cxnSp>
        <p:nvCxnSpPr>
          <p:cNvPr id="9" name="直接连接符 8"/>
          <p:cNvCxnSpPr>
            <a:cxnSpLocks/>
          </p:cNvCxnSpPr>
          <p:nvPr/>
        </p:nvCxnSpPr>
        <p:spPr>
          <a:xfrm>
            <a:off x="4663554" y="3428999"/>
            <a:ext cx="2030861"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053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论文总结</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9E5F4A8-6625-4F06-83BE-E3233A38BF5F}"/>
              </a:ext>
            </a:extLst>
          </p:cNvPr>
          <p:cNvSpPr txBox="1"/>
          <p:nvPr/>
        </p:nvSpPr>
        <p:spPr>
          <a:xfrm>
            <a:off x="1644242" y="1166946"/>
            <a:ext cx="1338828" cy="369332"/>
          </a:xfrm>
          <a:prstGeom prst="rect">
            <a:avLst/>
          </a:prstGeom>
          <a:noFill/>
        </p:spPr>
        <p:txBody>
          <a:bodyPr wrap="none" rtlCol="0">
            <a:spAutoFit/>
          </a:bodyPr>
          <a:lstStyle>
            <a:defPPr>
              <a:defRPr lang="zh-CN"/>
            </a:defPPr>
          </a:lstStyle>
          <a:p>
            <a:r>
              <a:rPr lang="zh-CN" altLang="en-US" b="1" dirty="0"/>
              <a:t>论文的贡献</a:t>
            </a:r>
          </a:p>
        </p:txBody>
      </p:sp>
      <mc:AlternateContent xmlns:mc="http://schemas.openxmlformats.org/markup-compatibility/2006">
        <mc:Choice xmlns:a14="http://schemas.microsoft.com/office/drawing/2010/main" Requires="a14">
          <p:sp>
            <p:nvSpPr>
              <p:cNvPr id="2" name="文本框 1"/>
              <p:cNvSpPr txBox="1"/>
              <p:nvPr/>
            </p:nvSpPr>
            <p:spPr>
              <a:xfrm>
                <a:off x="1317380" y="2264433"/>
                <a:ext cx="943414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对目前最先进的基数估计概率模型进行了扩展，并对平均</a:t>
                </a:r>
                <a:r>
                  <a:rPr lang="zh-CN" altLang="en-US" dirty="0"/>
                  <a:t>情况和最差情况的性能</a:t>
                </a:r>
                <a:r>
                  <a:rPr lang="zh-CN" altLang="en-US" dirty="0" smtClean="0"/>
                  <a:t>标准进行了比较，最终通过实验</a:t>
                </a:r>
                <a:r>
                  <a:rPr lang="zh-CN" altLang="en-US" dirty="0" smtClean="0"/>
                  <a:t>证明扩展</a:t>
                </a:r>
                <a:r>
                  <a:rPr lang="zh-CN" altLang="en-US" dirty="0" smtClean="0"/>
                  <a:t>的模型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4</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𝑃𝐺</m:t>
                        </m:r>
                      </m:e>
                      <m:sub>
                        <m:r>
                          <a:rPr lang="en-US" altLang="zh-CN" i="1">
                            <a:latin typeface="Cambria Math" panose="02040503050406030204" pitchFamily="18" charset="0"/>
                          </a:rPr>
                          <m:t>5</m:t>
                        </m:r>
                      </m:sub>
                    </m:sSub>
                  </m:oMath>
                </a14:m>
                <a:r>
                  <a:rPr lang="zh-CN" altLang="en-US" dirty="0" smtClean="0"/>
                  <a:t>在准确度方面效果更好</a:t>
                </a:r>
                <a:r>
                  <a:rPr lang="zh-CN" altLang="en-US"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将</a:t>
                </a:r>
                <a:r>
                  <a:rPr lang="zh-CN" altLang="en-US" dirty="0"/>
                  <a:t>基数模型和序数模型结合起来，将序数模型与先前的基数预测相加。这样的组合可以进一步提高基本和顺序评估的性能。</a:t>
                </a:r>
              </a:p>
            </p:txBody>
          </p:sp>
        </mc:Choice>
        <mc:Fallback>
          <p:sp>
            <p:nvSpPr>
              <p:cNvPr id="2" name="文本框 1"/>
              <p:cNvSpPr txBox="1">
                <a:spLocks noRot="1" noChangeAspect="1" noMove="1" noResize="1" noEditPoints="1" noAdjustHandles="1" noChangeArrowheads="1" noChangeShapeType="1" noTextEdit="1"/>
              </p:cNvSpPr>
              <p:nvPr/>
            </p:nvSpPr>
            <p:spPr>
              <a:xfrm>
                <a:off x="1317380" y="2264433"/>
                <a:ext cx="9434146" cy="1754326"/>
              </a:xfrm>
              <a:prstGeom prst="rect">
                <a:avLst/>
              </a:prstGeom>
              <a:blipFill>
                <a:blip r:embed="rId3"/>
                <a:stretch>
                  <a:fillRect l="-388" t="-1736" r="-258" b="-4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4101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6" y="2288286"/>
            <a:ext cx="6754146" cy="1015663"/>
          </a:xfrm>
          <a:prstGeom prst="rect">
            <a:avLst/>
          </a:prstGeom>
          <a:noFill/>
        </p:spPr>
        <p:txBody>
          <a:bodyPr wrap="square" rtlCol="0">
            <a:spAutoFit/>
          </a:bodyPr>
          <a:lstStyle/>
          <a:p>
            <a:pPr algn="ctr"/>
            <a:r>
              <a:rPr lang="en-US" altLang="zh-CN" sz="6000" dirty="0">
                <a:solidFill>
                  <a:srgbClr val="1C4885"/>
                </a:solidFill>
                <a:latin typeface="+mn-ea"/>
                <a:cs typeface="+mn-ea"/>
                <a:sym typeface="+mn-lt"/>
              </a:rPr>
              <a:t>Thank you!</a:t>
            </a:r>
            <a:endParaRPr lang="zh-CN" altLang="en-US" sz="6000" dirty="0">
              <a:solidFill>
                <a:srgbClr val="1C4885"/>
              </a:solidFill>
              <a:latin typeface="+mn-ea"/>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686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ctr"/>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ctr"/>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研究动机</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r>
              <a:rPr lang="zh-CN" altLang="en-US" sz="2400" dirty="0">
                <a:solidFill>
                  <a:srgbClr val="1C4885"/>
                </a:solidFill>
                <a:cs typeface="+mn-ea"/>
                <a:sym typeface="+mn-lt"/>
              </a:rPr>
              <a:t>问题与模型</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实验评估</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r>
              <a:rPr lang="zh-CN" altLang="en-US" sz="2400" dirty="0">
                <a:solidFill>
                  <a:srgbClr val="1C4885"/>
                </a:solidFill>
                <a:cs typeface="+mn-ea"/>
                <a:sym typeface="+mn-lt"/>
              </a:rPr>
              <a:t>论文总结</a:t>
            </a:r>
          </a:p>
        </p:txBody>
      </p:sp>
    </p:spTree>
    <p:extLst>
      <p:ext uri="{BB962C8B-B14F-4D97-AF65-F5344CB8AC3E}">
        <p14:creationId xmlns:p14="http://schemas.microsoft.com/office/powerpoint/2010/main" val="267642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cs typeface="+mn-ea"/>
                <a:sym typeface="+mn-lt"/>
              </a:rPr>
              <a:t>研究动机</a:t>
            </a:r>
          </a:p>
        </p:txBody>
      </p:sp>
      <p:cxnSp>
        <p:nvCxnSpPr>
          <p:cNvPr id="9" name="直接连接符 8"/>
          <p:cNvCxnSpPr>
            <a:cxnSpLocks/>
          </p:cNvCxnSpPr>
          <p:nvPr/>
        </p:nvCxnSpPr>
        <p:spPr>
          <a:xfrm>
            <a:off x="4663554" y="3428999"/>
            <a:ext cx="198052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39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研究动机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96413" y="1855176"/>
            <a:ext cx="5159763" cy="3416320"/>
          </a:xfrm>
          <a:prstGeom prst="rect">
            <a:avLst/>
          </a:prstGeom>
          <a:noFill/>
        </p:spPr>
        <p:txBody>
          <a:bodyPr wrap="square" rtlCol="0">
            <a:spAutoFit/>
          </a:bodyPr>
          <a:lstStyle/>
          <a:p>
            <a:r>
              <a:rPr lang="zh-CN" altLang="en-US" dirty="0"/>
              <a:t>随着</a:t>
            </a:r>
            <a:r>
              <a:rPr lang="en-US" altLang="zh-CN" dirty="0"/>
              <a:t>MOOC</a:t>
            </a:r>
            <a:r>
              <a:rPr lang="zh-CN" altLang="en-US" dirty="0"/>
              <a:t>网上授课的流行</a:t>
            </a:r>
            <a:r>
              <a:rPr lang="zh-CN" altLang="en-US" dirty="0" smtClean="0"/>
              <a:t>，越来越多的人选择网上学习。网课的人数</a:t>
            </a:r>
            <a:r>
              <a:rPr lang="zh-CN" altLang="en-US" dirty="0"/>
              <a:t>急剧增多，一门</a:t>
            </a:r>
            <a:r>
              <a:rPr lang="zh-CN" altLang="en-US" dirty="0" smtClean="0"/>
              <a:t>课程的选课人数</a:t>
            </a:r>
            <a:r>
              <a:rPr lang="zh-CN" altLang="en-US" dirty="0"/>
              <a:t>可达成百上千</a:t>
            </a:r>
            <a:r>
              <a:rPr lang="zh-CN" altLang="en-US" dirty="0" smtClean="0"/>
              <a:t>人。</a:t>
            </a:r>
            <a:endParaRPr lang="en-US" altLang="zh-CN" dirty="0" smtClean="0"/>
          </a:p>
          <a:p>
            <a:endParaRPr lang="en-US" altLang="zh-CN" dirty="0" smtClean="0"/>
          </a:p>
          <a:p>
            <a:r>
              <a:rPr lang="zh-CN" altLang="en-US" dirty="0" smtClean="0"/>
              <a:t>传统的批改习题方式受到了挑战。</a:t>
            </a:r>
            <a:endParaRPr lang="en-US" altLang="zh-CN" dirty="0" smtClean="0"/>
          </a:p>
          <a:p>
            <a:endParaRPr lang="en-US" altLang="zh-CN" dirty="0" smtClean="0"/>
          </a:p>
          <a:p>
            <a:r>
              <a:rPr lang="zh-CN" altLang="en-US" dirty="0" smtClean="0"/>
              <a:t>主观题</a:t>
            </a:r>
            <a:r>
              <a:rPr lang="zh-CN" altLang="en-US" dirty="0"/>
              <a:t>的自动评分技术存在</a:t>
            </a:r>
            <a:r>
              <a:rPr lang="zh-CN" altLang="en-US" dirty="0" smtClean="0"/>
              <a:t>缺陷同伴</a:t>
            </a:r>
            <a:r>
              <a:rPr lang="zh-CN" altLang="en-US" dirty="0"/>
              <a:t>互</a:t>
            </a:r>
            <a:r>
              <a:rPr lang="zh-CN" altLang="en-US" dirty="0" smtClean="0"/>
              <a:t>评可以有效解决的主观题的判分</a:t>
            </a:r>
            <a:r>
              <a:rPr lang="zh-CN" altLang="en-US" dirty="0" smtClean="0"/>
              <a:t>：</a:t>
            </a:r>
            <a:endParaRPr lang="en-US" altLang="zh-CN" dirty="0" smtClean="0"/>
          </a:p>
          <a:p>
            <a:endParaRPr lang="en-US" altLang="zh-CN" dirty="0" smtClean="0"/>
          </a:p>
          <a:p>
            <a:r>
              <a:rPr lang="zh-CN" altLang="en-US" dirty="0" smtClean="0"/>
              <a:t>同伴互评让提交作业的学生作为评分者，分配相应的作业来进行打分，最后对评分的结果汇总，得出分数。</a:t>
            </a:r>
            <a:endParaRPr lang="en-US" altLang="zh-CN" dirty="0" smtClean="0"/>
          </a:p>
        </p:txBody>
      </p:sp>
      <p:sp>
        <p:nvSpPr>
          <p:cNvPr id="5" name="文本框 4">
            <a:extLst>
              <a:ext uri="{FF2B5EF4-FFF2-40B4-BE49-F238E27FC236}">
                <a16:creationId xmlns:a16="http://schemas.microsoft.com/office/drawing/2014/main" id="{82C5BD28-8E98-418D-B3CD-2941C0549AD9}"/>
              </a:ext>
            </a:extLst>
          </p:cNvPr>
          <p:cNvSpPr txBox="1"/>
          <p:nvPr/>
        </p:nvSpPr>
        <p:spPr>
          <a:xfrm>
            <a:off x="1644242" y="1166946"/>
            <a:ext cx="1107996" cy="369332"/>
          </a:xfrm>
          <a:prstGeom prst="rect">
            <a:avLst/>
          </a:prstGeom>
          <a:noFill/>
        </p:spPr>
        <p:txBody>
          <a:bodyPr wrap="none" rtlCol="0">
            <a:spAutoFit/>
          </a:bodyPr>
          <a:lstStyle/>
          <a:p>
            <a:r>
              <a:rPr lang="zh-CN" altLang="en-US" b="1" dirty="0"/>
              <a:t>研究背景</a:t>
            </a:r>
          </a:p>
        </p:txBody>
      </p:sp>
      <p:pic>
        <p:nvPicPr>
          <p:cNvPr id="7" name="图片 6">
            <a:extLst>
              <a:ext uri="{FF2B5EF4-FFF2-40B4-BE49-F238E27FC236}">
                <a16:creationId xmlns:a16="http://schemas.microsoft.com/office/drawing/2014/main" id="{2A006269-6CAD-4CFE-B3F4-96C1A6EB0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438" y="1765828"/>
            <a:ext cx="4994149" cy="3326344"/>
          </a:xfrm>
          <a:prstGeom prst="rect">
            <a:avLst/>
          </a:prstGeom>
        </p:spPr>
      </p:pic>
    </p:spTree>
    <p:extLst>
      <p:ext uri="{BB962C8B-B14F-4D97-AF65-F5344CB8AC3E}">
        <p14:creationId xmlns:p14="http://schemas.microsoft.com/office/powerpoint/2010/main" val="3380529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研究动机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B815DE43-4A34-4629-916B-513467D9FE63}"/>
              </a:ext>
            </a:extLst>
          </p:cNvPr>
          <p:cNvSpPr txBox="1"/>
          <p:nvPr/>
        </p:nvSpPr>
        <p:spPr>
          <a:xfrm>
            <a:off x="1644242" y="1166946"/>
            <a:ext cx="2031325" cy="369332"/>
          </a:xfrm>
          <a:prstGeom prst="rect">
            <a:avLst/>
          </a:prstGeom>
          <a:noFill/>
        </p:spPr>
        <p:txBody>
          <a:bodyPr wrap="none" rtlCol="0">
            <a:spAutoFit/>
          </a:bodyPr>
          <a:lstStyle/>
          <a:p>
            <a:r>
              <a:rPr lang="zh-CN" altLang="en-US" b="1" dirty="0"/>
              <a:t>同伴互</a:t>
            </a:r>
            <a:r>
              <a:rPr lang="zh-CN" altLang="en-US" b="1" dirty="0" smtClean="0"/>
              <a:t>评研究现状</a:t>
            </a:r>
            <a:endParaRPr lang="zh-CN" altLang="en-US" b="1" dirty="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9269"/>
          <a:stretch/>
        </p:blipFill>
        <p:spPr>
          <a:xfrm>
            <a:off x="1524485" y="1536279"/>
            <a:ext cx="9069144" cy="5242590"/>
          </a:xfrm>
          <a:prstGeom prst="rect">
            <a:avLst/>
          </a:prstGeom>
        </p:spPr>
      </p:pic>
    </p:spTree>
    <p:extLst>
      <p:ext uri="{BB962C8B-B14F-4D97-AF65-F5344CB8AC3E}">
        <p14:creationId xmlns:p14="http://schemas.microsoft.com/office/powerpoint/2010/main" val="219134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研究动机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FE24EDF-BB55-437E-8E8F-0E9E96E124DE}"/>
              </a:ext>
            </a:extLst>
          </p:cNvPr>
          <p:cNvSpPr txBox="1"/>
          <p:nvPr/>
        </p:nvSpPr>
        <p:spPr>
          <a:xfrm>
            <a:off x="1644242" y="1166946"/>
            <a:ext cx="2262158" cy="369332"/>
          </a:xfrm>
          <a:prstGeom prst="rect">
            <a:avLst/>
          </a:prstGeom>
          <a:noFill/>
        </p:spPr>
        <p:txBody>
          <a:bodyPr wrap="none" rtlCol="0">
            <a:spAutoFit/>
          </a:bodyPr>
          <a:lstStyle/>
          <a:p>
            <a:r>
              <a:rPr lang="zh-CN" altLang="en-US" b="1" dirty="0"/>
              <a:t>相关</a:t>
            </a:r>
            <a:r>
              <a:rPr lang="zh-CN" altLang="en-US" b="1" dirty="0" smtClean="0"/>
              <a:t>工作：基数估计</a:t>
            </a:r>
            <a:endParaRPr lang="zh-CN" altLang="en-US" b="1" dirty="0"/>
          </a:p>
        </p:txBody>
      </p:sp>
      <p:sp>
        <p:nvSpPr>
          <p:cNvPr id="3" name="文本框 2">
            <a:extLst>
              <a:ext uri="{FF2B5EF4-FFF2-40B4-BE49-F238E27FC236}">
                <a16:creationId xmlns:a16="http://schemas.microsoft.com/office/drawing/2014/main" id="{30EAD90F-4F2E-4EBF-9420-A4C6CAAE1C49}"/>
              </a:ext>
            </a:extLst>
          </p:cNvPr>
          <p:cNvSpPr txBox="1"/>
          <p:nvPr/>
        </p:nvSpPr>
        <p:spPr>
          <a:xfrm>
            <a:off x="796413" y="2925015"/>
            <a:ext cx="9672506" cy="2862322"/>
          </a:xfrm>
          <a:prstGeom prst="rect">
            <a:avLst/>
          </a:prstGeom>
          <a:noFill/>
        </p:spPr>
        <p:txBody>
          <a:bodyPr wrap="square" rtlCol="0">
            <a:spAutoFit/>
          </a:bodyPr>
          <a:lstStyle/>
          <a:p>
            <a:pPr marL="342900" indent="-342900">
              <a:buAutoNum type="arabicPeriod"/>
            </a:pPr>
            <a:r>
              <a:rPr lang="zh-CN" altLang="en-US" dirty="0" smtClean="0"/>
              <a:t>在</a:t>
            </a:r>
            <a:r>
              <a:rPr lang="en-US" altLang="zh-CN" dirty="0"/>
              <a:t>Vancouver </a:t>
            </a:r>
            <a:r>
              <a:rPr lang="en-US" altLang="zh-CN" dirty="0" smtClean="0"/>
              <a:t>algorithm</a:t>
            </a:r>
            <a:r>
              <a:rPr lang="zh-CN" altLang="en-US" dirty="0" smtClean="0"/>
              <a:t>（</a:t>
            </a:r>
            <a:r>
              <a:rPr lang="zh-CN" altLang="en-US" dirty="0"/>
              <a:t>温哥华算法</a:t>
            </a:r>
            <a:r>
              <a:rPr lang="zh-CN" altLang="en-US" dirty="0" smtClean="0"/>
              <a:t>）中</a:t>
            </a:r>
            <a:r>
              <a:rPr lang="zh-CN" altLang="en-US" dirty="0" smtClean="0"/>
              <a:t>，为每个评分者赋予一个权重，最终评分由基于权重求均值，每个评分者的权重会在每次互评后更新。</a:t>
            </a:r>
            <a:endParaRPr lang="en-US" altLang="zh-CN" dirty="0" smtClean="0"/>
          </a:p>
          <a:p>
            <a:pPr marL="342900" indent="-342900">
              <a:buAutoNum type="arabicPeriod"/>
            </a:pP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在</a:t>
            </a:r>
            <a:r>
              <a:rPr lang="en-US" altLang="zh-CN" dirty="0" smtClean="0"/>
              <a:t>PageRank </a:t>
            </a:r>
            <a:r>
              <a:rPr lang="en-US" altLang="zh-CN" dirty="0" smtClean="0"/>
              <a:t>algorithm</a:t>
            </a:r>
            <a:r>
              <a:rPr lang="zh-CN" altLang="en-US" dirty="0" smtClean="0"/>
              <a:t>中，考虑到评分者自身也是学生，</a:t>
            </a:r>
            <a:r>
              <a:rPr lang="zh-CN" altLang="en-US" dirty="0" smtClean="0"/>
              <a:t>因此将</a:t>
            </a:r>
            <a:r>
              <a:rPr lang="zh-CN" altLang="en-US" dirty="0" smtClean="0"/>
              <a:t>评分者</a:t>
            </a:r>
            <a:r>
              <a:rPr lang="zh-CN" altLang="en-US" dirty="0"/>
              <a:t>的</a:t>
            </a:r>
            <a:r>
              <a:rPr lang="zh-CN" altLang="en-US" dirty="0" smtClean="0"/>
              <a:t>课程表现</a:t>
            </a:r>
            <a:r>
              <a:rPr lang="zh-CN" altLang="en-US" dirty="0"/>
              <a:t>映射</a:t>
            </a:r>
            <a:r>
              <a:rPr lang="zh-CN" altLang="en-US" dirty="0" smtClean="0"/>
              <a:t>到评分</a:t>
            </a:r>
            <a:r>
              <a:rPr lang="zh-CN" altLang="en-US" dirty="0" smtClean="0"/>
              <a:t>者</a:t>
            </a:r>
            <a:r>
              <a:rPr lang="zh-CN" altLang="en-US" dirty="0"/>
              <a:t>在评分</a:t>
            </a:r>
            <a:r>
              <a:rPr lang="zh-CN" altLang="en-US" dirty="0" smtClean="0"/>
              <a:t>能力上</a:t>
            </a:r>
            <a:r>
              <a:rPr lang="zh-CN" altLang="en-US" dirty="0" smtClean="0"/>
              <a:t>。</a:t>
            </a:r>
            <a:endParaRPr lang="en-US" altLang="zh-CN" dirty="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r>
              <a:rPr lang="zh-CN" altLang="en-US" dirty="0" smtClean="0"/>
              <a:t>对这篇文章影响最大的模型是</a:t>
            </a:r>
            <a:r>
              <a:rPr lang="en-US" altLang="zh-CN" dirty="0" smtClean="0"/>
              <a:t>2013</a:t>
            </a:r>
            <a:r>
              <a:rPr lang="zh-CN" altLang="en-US" dirty="0" smtClean="0"/>
              <a:t>年</a:t>
            </a:r>
            <a:r>
              <a:rPr lang="en-US" altLang="zh-CN" dirty="0" err="1" smtClean="0"/>
              <a:t>ComputerScience</a:t>
            </a:r>
            <a:r>
              <a:rPr lang="zh-CN" altLang="en-US" dirty="0" smtClean="0"/>
              <a:t>上的</a:t>
            </a:r>
            <a:r>
              <a:rPr lang="en-US" altLang="zh-CN" dirty="0"/>
              <a:t>Tuned Models of Peer </a:t>
            </a:r>
            <a:r>
              <a:rPr lang="en-US" altLang="zh-CN" dirty="0" smtClean="0"/>
              <a:t>Assessment </a:t>
            </a:r>
            <a:r>
              <a:rPr lang="en-US" altLang="zh-CN" dirty="0"/>
              <a:t>in </a:t>
            </a:r>
            <a:r>
              <a:rPr lang="en-US" altLang="zh-CN" dirty="0" smtClean="0"/>
              <a:t>MOOCs</a:t>
            </a:r>
            <a:r>
              <a:rPr lang="zh-CN" altLang="en-US" dirty="0" smtClean="0"/>
              <a:t>模型，之后进行详细介绍。</a:t>
            </a:r>
            <a:endParaRPr lang="en-US" altLang="zh-CN" dirty="0"/>
          </a:p>
        </p:txBody>
      </p:sp>
      <p:sp>
        <p:nvSpPr>
          <p:cNvPr id="2" name="文本框 1"/>
          <p:cNvSpPr txBox="1"/>
          <p:nvPr/>
        </p:nvSpPr>
        <p:spPr>
          <a:xfrm>
            <a:off x="796412" y="1952552"/>
            <a:ext cx="10202765" cy="369332"/>
          </a:xfrm>
          <a:prstGeom prst="rect">
            <a:avLst/>
          </a:prstGeom>
          <a:noFill/>
        </p:spPr>
        <p:txBody>
          <a:bodyPr wrap="square" rtlCol="0">
            <a:spAutoFit/>
          </a:bodyPr>
          <a:lstStyle/>
          <a:p>
            <a:r>
              <a:rPr lang="zh-CN" altLang="en-US" dirty="0" smtClean="0"/>
              <a:t>基数估计，基于分数的互评估计，评分者在拿到若干份作业后，对于每份作业都要打出相应的分数。</a:t>
            </a:r>
            <a:endParaRPr lang="zh-CN" altLang="en-US" dirty="0"/>
          </a:p>
        </p:txBody>
      </p:sp>
    </p:spTree>
    <p:extLst>
      <p:ext uri="{BB962C8B-B14F-4D97-AF65-F5344CB8AC3E}">
        <p14:creationId xmlns:p14="http://schemas.microsoft.com/office/powerpoint/2010/main" val="4238627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研究动机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FE24EDF-BB55-437E-8E8F-0E9E96E124DE}"/>
              </a:ext>
            </a:extLst>
          </p:cNvPr>
          <p:cNvSpPr txBox="1"/>
          <p:nvPr/>
        </p:nvSpPr>
        <p:spPr>
          <a:xfrm>
            <a:off x="1644242" y="1166946"/>
            <a:ext cx="2262158" cy="369332"/>
          </a:xfrm>
          <a:prstGeom prst="rect">
            <a:avLst/>
          </a:prstGeom>
          <a:noFill/>
        </p:spPr>
        <p:txBody>
          <a:bodyPr wrap="none" rtlCol="0">
            <a:spAutoFit/>
          </a:bodyPr>
          <a:lstStyle/>
          <a:p>
            <a:r>
              <a:rPr lang="zh-CN" altLang="en-US" b="1" dirty="0"/>
              <a:t>相关</a:t>
            </a:r>
            <a:r>
              <a:rPr lang="zh-CN" altLang="en-US" b="1" dirty="0" smtClean="0"/>
              <a:t>工作：序数估计</a:t>
            </a:r>
            <a:endParaRPr lang="zh-CN" altLang="en-US" b="1" dirty="0"/>
          </a:p>
        </p:txBody>
      </p:sp>
      <p:sp>
        <p:nvSpPr>
          <p:cNvPr id="3" name="文本框 2">
            <a:extLst>
              <a:ext uri="{FF2B5EF4-FFF2-40B4-BE49-F238E27FC236}">
                <a16:creationId xmlns:a16="http://schemas.microsoft.com/office/drawing/2014/main" id="{30EAD90F-4F2E-4EBF-9420-A4C6CAAE1C49}"/>
              </a:ext>
            </a:extLst>
          </p:cNvPr>
          <p:cNvSpPr txBox="1"/>
          <p:nvPr/>
        </p:nvSpPr>
        <p:spPr>
          <a:xfrm>
            <a:off x="796413" y="3056900"/>
            <a:ext cx="9672506" cy="3693319"/>
          </a:xfrm>
          <a:prstGeom prst="rect">
            <a:avLst/>
          </a:prstGeom>
          <a:noFill/>
        </p:spPr>
        <p:txBody>
          <a:bodyPr wrap="square" rtlCol="0">
            <a:spAutoFit/>
          </a:bodyPr>
          <a:lstStyle/>
          <a:p>
            <a:pPr marL="342900" indent="-342900">
              <a:buAutoNum type="arabicPeriod"/>
            </a:pPr>
            <a:r>
              <a:rPr lang="zh-CN" altLang="en-US" dirty="0" smtClean="0"/>
              <a:t>比起纯打分，比较更加适合于非专业人员</a:t>
            </a:r>
            <a:endParaRPr lang="en-US" altLang="zh-CN" dirty="0" smtClean="0"/>
          </a:p>
          <a:p>
            <a:pPr marL="342900" indent="-342900">
              <a:buAutoNum type="arabicPeriod"/>
            </a:pPr>
            <a:endParaRPr lang="en-US" altLang="zh-CN" dirty="0" smtClean="0"/>
          </a:p>
          <a:p>
            <a:pPr marL="342900" indent="-342900">
              <a:buAutoNum type="arabicPeriod"/>
            </a:pPr>
            <a:endParaRPr lang="en-US" altLang="zh-CN" dirty="0" smtClean="0"/>
          </a:p>
          <a:p>
            <a:pPr marL="342900" indent="-342900">
              <a:buAutoNum type="arabicPeriod"/>
            </a:pPr>
            <a:r>
              <a:rPr lang="en-US" altLang="zh-CN" dirty="0"/>
              <a:t>Bradley-Terry-</a:t>
            </a:r>
            <a:r>
              <a:rPr lang="en-US" altLang="zh-CN" dirty="0" err="1"/>
              <a:t>Luce</a:t>
            </a:r>
            <a:r>
              <a:rPr lang="en-US" altLang="zh-CN" dirty="0"/>
              <a:t> (BTL)</a:t>
            </a:r>
            <a:r>
              <a:rPr lang="zh-CN" altLang="en-US" dirty="0" smtClean="0"/>
              <a:t>是一个经典的</a:t>
            </a:r>
            <a:r>
              <a:rPr lang="zh-CN" altLang="en-US" dirty="0"/>
              <a:t>对等裁判</a:t>
            </a:r>
            <a:r>
              <a:rPr lang="zh-CN" altLang="en-US" dirty="0" smtClean="0"/>
              <a:t>的概率模型，它将两个被评者拥有的技能看做先验，比较结果作为后验。</a:t>
            </a:r>
            <a:endParaRPr lang="en-US" altLang="zh-CN" dirty="0" smtClean="0"/>
          </a:p>
          <a:p>
            <a:pPr marL="342900" indent="-342900">
              <a:buAutoNum type="arabicPeriod"/>
            </a:pPr>
            <a:endParaRPr lang="en-US" altLang="zh-CN" dirty="0" smtClean="0"/>
          </a:p>
          <a:p>
            <a:pPr marL="342900" indent="-342900">
              <a:buFontTx/>
              <a:buAutoNum type="arabicPeriod"/>
            </a:pPr>
            <a:r>
              <a:rPr lang="en-US" altLang="zh-CN" dirty="0"/>
              <a:t>Refereed </a:t>
            </a:r>
            <a:r>
              <a:rPr lang="en-US" altLang="zh-CN" dirty="0" smtClean="0"/>
              <a:t>BTL</a:t>
            </a:r>
            <a:r>
              <a:rPr lang="zh-CN" altLang="en-US" dirty="0" smtClean="0"/>
              <a:t>（</a:t>
            </a:r>
            <a:r>
              <a:rPr lang="en-US" altLang="zh-CN" dirty="0" smtClean="0"/>
              <a:t>RBTL</a:t>
            </a:r>
            <a:r>
              <a:rPr lang="zh-CN" altLang="en-US" dirty="0" smtClean="0"/>
              <a:t>）被提出用于同伴互评中的</a:t>
            </a:r>
            <a:r>
              <a:rPr lang="zh-CN" altLang="en-US" dirty="0" smtClean="0"/>
              <a:t>序数估计模型，</a:t>
            </a:r>
            <a:r>
              <a:rPr lang="zh-CN" altLang="en-US" dirty="0" smtClean="0"/>
              <a:t>它在</a:t>
            </a:r>
            <a:r>
              <a:rPr lang="en-US" altLang="zh-CN" dirty="0" smtClean="0"/>
              <a:t>BTL</a:t>
            </a:r>
            <a:r>
              <a:rPr lang="zh-CN" altLang="en-US" dirty="0" smtClean="0"/>
              <a:t>的基础上，又引入了裁判的能力作为</a:t>
            </a:r>
            <a:r>
              <a:rPr lang="zh-CN" altLang="en-US" dirty="0"/>
              <a:t>概率模型的</a:t>
            </a:r>
            <a:r>
              <a:rPr lang="zh-CN" altLang="en-US" dirty="0" smtClean="0"/>
              <a:t>先验，根据裁判的能力，对被评者的技能进行缩放。</a:t>
            </a:r>
            <a:endParaRPr lang="en-US" altLang="zh-CN" dirty="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r>
              <a:rPr lang="en-US" altLang="zh-CN" dirty="0"/>
              <a:t>BT+G </a:t>
            </a:r>
            <a:r>
              <a:rPr lang="zh-CN" altLang="en-US" dirty="0" smtClean="0"/>
              <a:t>在</a:t>
            </a:r>
            <a:r>
              <a:rPr lang="en-US" altLang="zh-CN" dirty="0" smtClean="0"/>
              <a:t>RBTL</a:t>
            </a:r>
            <a:r>
              <a:rPr lang="zh-CN" altLang="en-US" dirty="0" smtClean="0"/>
              <a:t>的基础上，又引入了评分</a:t>
            </a:r>
            <a:r>
              <a:rPr lang="zh-CN" altLang="en-US" dirty="0"/>
              <a:t>者的可靠性，以提高顺序</a:t>
            </a:r>
            <a:r>
              <a:rPr lang="zh-CN" altLang="en-US" dirty="0" smtClean="0"/>
              <a:t>对等时评分</a:t>
            </a:r>
            <a:r>
              <a:rPr lang="zh-CN" altLang="en-US" dirty="0"/>
              <a:t>的表现</a:t>
            </a:r>
            <a:r>
              <a:rPr lang="zh-CN" altLang="en-US" dirty="0" smtClean="0"/>
              <a:t>。</a:t>
            </a:r>
            <a:endParaRPr lang="en-US" altLang="zh-CN" dirty="0"/>
          </a:p>
          <a:p>
            <a:pPr marL="342900" indent="-342900">
              <a:buAutoNum type="arabicPeriod"/>
            </a:pPr>
            <a:endParaRPr lang="en-US" altLang="zh-CN" dirty="0" smtClean="0"/>
          </a:p>
          <a:p>
            <a:pPr marL="342900" indent="-342900">
              <a:buAutoNum type="arabicPeriod"/>
            </a:pPr>
            <a:endParaRPr lang="en-US" altLang="zh-CN" dirty="0"/>
          </a:p>
        </p:txBody>
      </p:sp>
      <p:sp>
        <p:nvSpPr>
          <p:cNvPr id="2" name="文本框 1"/>
          <p:cNvSpPr txBox="1"/>
          <p:nvPr/>
        </p:nvSpPr>
        <p:spPr>
          <a:xfrm>
            <a:off x="924385" y="2206869"/>
            <a:ext cx="9416561" cy="369332"/>
          </a:xfrm>
          <a:prstGeom prst="rect">
            <a:avLst/>
          </a:prstGeom>
          <a:noFill/>
        </p:spPr>
        <p:txBody>
          <a:bodyPr wrap="square" rtlCol="0">
            <a:spAutoFit/>
          </a:bodyPr>
          <a:lstStyle/>
          <a:p>
            <a:r>
              <a:rPr lang="zh-CN" altLang="en-US" dirty="0" smtClean="0"/>
              <a:t>序数估计，评分者拿到若干份作业后，不直接打分，而是根据作业的好坏来进行排序。</a:t>
            </a:r>
            <a:endParaRPr lang="zh-CN" altLang="en-US" dirty="0"/>
          </a:p>
        </p:txBody>
      </p:sp>
    </p:spTree>
    <p:extLst>
      <p:ext uri="{BB962C8B-B14F-4D97-AF65-F5344CB8AC3E}">
        <p14:creationId xmlns:p14="http://schemas.microsoft.com/office/powerpoint/2010/main" val="3573875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研究动机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96413" y="1855176"/>
            <a:ext cx="1020276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数据的稀疏性是必然</a:t>
            </a:r>
            <a:r>
              <a:rPr lang="zh-CN" altLang="en-US" dirty="0" smtClean="0"/>
              <a:t>的。为每个评分者分配更多的作业可以得到更多的数据，但评分的质量会有所下降。</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模型的首要考虑因素是公平公正，而不是准确性</a:t>
            </a:r>
            <a:r>
              <a:rPr lang="zh-CN" altLang="en-US" dirty="0" smtClean="0"/>
              <a:t>。模型可以加入一些因素来提升准确性，例如判断是否是黑人。实际情况下这些因素可能会加分，模型可以通过检验这些因素来使结果更加准确，但是这并不公平。</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sp>
        <p:nvSpPr>
          <p:cNvPr id="5" name="文本框 4">
            <a:extLst>
              <a:ext uri="{FF2B5EF4-FFF2-40B4-BE49-F238E27FC236}">
                <a16:creationId xmlns:a16="http://schemas.microsoft.com/office/drawing/2014/main" id="{3FE24EDF-BB55-437E-8E8F-0E9E96E124DE}"/>
              </a:ext>
            </a:extLst>
          </p:cNvPr>
          <p:cNvSpPr txBox="1"/>
          <p:nvPr/>
        </p:nvSpPr>
        <p:spPr>
          <a:xfrm>
            <a:off x="1644242" y="1166946"/>
            <a:ext cx="1107996" cy="369332"/>
          </a:xfrm>
          <a:prstGeom prst="rect">
            <a:avLst/>
          </a:prstGeom>
          <a:noFill/>
        </p:spPr>
        <p:txBody>
          <a:bodyPr wrap="none" rtlCol="0">
            <a:spAutoFit/>
          </a:bodyPr>
          <a:lstStyle/>
          <a:p>
            <a:r>
              <a:rPr lang="zh-CN" altLang="en-US" b="1" dirty="0"/>
              <a:t>相关工作</a:t>
            </a:r>
          </a:p>
        </p:txBody>
      </p:sp>
    </p:spTree>
    <p:extLst>
      <p:ext uri="{BB962C8B-B14F-4D97-AF65-F5344CB8AC3E}">
        <p14:creationId xmlns:p14="http://schemas.microsoft.com/office/powerpoint/2010/main" val="769305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1226</Words>
  <Application>Microsoft Office PowerPoint</Application>
  <PresentationFormat>宽屏</PresentationFormat>
  <Paragraphs>193</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宋体</vt:lpstr>
      <vt:lpstr>微软雅黑</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Windows User</cp:lastModifiedBy>
  <cp:revision>88</cp:revision>
  <dcterms:created xsi:type="dcterms:W3CDTF">2018-02-27T12:12:58Z</dcterms:created>
  <dcterms:modified xsi:type="dcterms:W3CDTF">2021-03-25T16:50:22Z</dcterms:modified>
</cp:coreProperties>
</file>