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32"/>
  </p:notesMasterIdLst>
  <p:sldIdLst>
    <p:sldId id="260" r:id="rId3"/>
    <p:sldId id="296" r:id="rId4"/>
    <p:sldId id="266" r:id="rId5"/>
    <p:sldId id="294" r:id="rId6"/>
    <p:sldId id="318" r:id="rId7"/>
    <p:sldId id="270" r:id="rId8"/>
    <p:sldId id="297" r:id="rId9"/>
    <p:sldId id="312" r:id="rId10"/>
    <p:sldId id="311" r:id="rId11"/>
    <p:sldId id="292" r:id="rId12"/>
    <p:sldId id="280" r:id="rId13"/>
    <p:sldId id="309" r:id="rId14"/>
    <p:sldId id="319" r:id="rId15"/>
    <p:sldId id="300" r:id="rId16"/>
    <p:sldId id="301" r:id="rId17"/>
    <p:sldId id="313" r:id="rId18"/>
    <p:sldId id="302" r:id="rId19"/>
    <p:sldId id="303" r:id="rId20"/>
    <p:sldId id="316" r:id="rId21"/>
    <p:sldId id="317" r:id="rId22"/>
    <p:sldId id="304" r:id="rId23"/>
    <p:sldId id="305" r:id="rId24"/>
    <p:sldId id="306" r:id="rId25"/>
    <p:sldId id="291" r:id="rId26"/>
    <p:sldId id="271" r:id="rId27"/>
    <p:sldId id="273" r:id="rId28"/>
    <p:sldId id="295" r:id="rId29"/>
    <p:sldId id="277" r:id="rId30"/>
    <p:sldId id="288" r:id="rId31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5125" userDrawn="1">
          <p15:clr>
            <a:srgbClr val="A4A3A4"/>
          </p15:clr>
        </p15:guide>
        <p15:guide id="3" pos="1519" userDrawn="1">
          <p15:clr>
            <a:srgbClr val="A4A3A4"/>
          </p15:clr>
        </p15:guide>
        <p15:guide id="5" orient="horz" pos="1185" userDrawn="1">
          <p15:clr>
            <a:srgbClr val="A4A3A4"/>
          </p15:clr>
        </p15:guide>
        <p15:guide id="6" orient="horz" pos="2319" userDrawn="1">
          <p15:clr>
            <a:srgbClr val="A4A3A4"/>
          </p15:clr>
        </p15:guide>
        <p15:guide id="7" orient="horz" pos="32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E3E"/>
    <a:srgbClr val="666666"/>
    <a:srgbClr val="969696"/>
    <a:srgbClr val="7C233E"/>
    <a:srgbClr val="92D14F"/>
    <a:srgbClr val="0174AB"/>
    <a:srgbClr val="BFC0C0"/>
    <a:srgbClr val="9F9D9A"/>
    <a:srgbClr val="0A377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1709" y="62"/>
      </p:cViewPr>
      <p:guideLst>
        <p:guide orient="horz" pos="255"/>
        <p:guide pos="5125"/>
        <p:guide pos="1519"/>
        <p:guide orient="horz" pos="1185"/>
        <p:guide orient="horz" pos="2319"/>
        <p:guide orient="horz" pos="32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68220-C898-454C-A43E-9391CBCBE4E4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AD15A-E7FB-4244-86A5-17413726F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677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AD15A-E7FB-4244-86A5-17413726F21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340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然而，这些优势只有通过高质量的反馈才能实现。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AD15A-E7FB-4244-86A5-17413726F21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341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如何判断互拼中存在建议呢？这实际上是一个从现有的文本中查找隐藏信息的问题。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AD15A-E7FB-4244-86A5-17413726F21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603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AD15A-E7FB-4244-86A5-17413726F21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836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因此，在同伴互评中包含建议可以帮助审稿人提高他们的反馈质量，这反过来也可以帮助被审稿人改进他们的工作。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AD15A-E7FB-4244-86A5-17413726F21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171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AD15A-E7FB-4244-86A5-17413726F21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31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27/1/2021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696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27/1/2021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8699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27/1/2021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85401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27/1/2021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68470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27/1/2021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27474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27/1/2021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01815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27/1/2021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5519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27/1/2021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1477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27/1/2021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69317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27/1/2021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10486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27/1/2021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04851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27/1/2021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39747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27/1/2021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81286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27/1/2021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9126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27/1/2021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3105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27/1/2021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4490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27/1/2021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4342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27/1/2021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5426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27/1/2021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235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27/1/2021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733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27/1/2021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800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27/1/2021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6585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31D4-1AA4-45E7-8F10-C007A9A6DDB0}" type="datetimeFigureOut">
              <a:rPr lang="zh-HK" altLang="en-US" smtClean="0"/>
              <a:pPr/>
              <a:t>27/1/2021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3074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27/1/2021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91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1.gif"/><Relationship Id="rId4" Type="http://schemas.openxmlformats.org/officeDocument/2006/relationships/image" Target="../media/image20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椭圆 19"/>
          <p:cNvSpPr/>
          <p:nvPr/>
        </p:nvSpPr>
        <p:spPr>
          <a:xfrm>
            <a:off x="6190699" y="428606"/>
            <a:ext cx="1042987" cy="1042986"/>
          </a:xfrm>
          <a:prstGeom prst="ellipse">
            <a:avLst/>
          </a:prstGeom>
          <a:solidFill>
            <a:srgbClr val="E74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HK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368615" y="688489"/>
            <a:ext cx="161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 smtClean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广西大学</a:t>
            </a:r>
            <a:endParaRPr lang="zh-HK" altLang="en-US" sz="2400" b="1" spc="300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2259000"/>
            <a:ext cx="9144000" cy="2340000"/>
          </a:xfrm>
          <a:prstGeom prst="rect">
            <a:avLst/>
          </a:prstGeom>
          <a:solidFill>
            <a:srgbClr val="E74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061011" y="2705725"/>
            <a:ext cx="70219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Detecting Suggestions in Peer </a:t>
            </a:r>
            <a:r>
              <a:rPr lang="en-US" altLang="zh-CN" sz="40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Assessments</a:t>
            </a:r>
            <a:endParaRPr lang="en-US" altLang="zh-CN" sz="40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35076" y="4785180"/>
            <a:ext cx="1357313" cy="40005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</a:t>
            </a:r>
            <a:r>
              <a:rPr lang="zh-CN" altLang="en-US" sz="20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endParaRPr lang="zh-HK" altLang="en-US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235076" y="5306673"/>
            <a:ext cx="1357313" cy="40005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导师</a:t>
            </a:r>
            <a:endParaRPr lang="zh-HK" altLang="en-US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20962" y="4800540"/>
            <a:ext cx="1614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杨攀原</a:t>
            </a:r>
            <a:endParaRPr lang="zh-HK" altLang="en-US" sz="2000" b="1" spc="3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620962" y="5322033"/>
            <a:ext cx="1614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许嘉</a:t>
            </a:r>
            <a:endParaRPr lang="zh-HK" altLang="en-US" sz="2000" b="1" spc="3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 descr="794a631dd476df9c1d3dc0f0051c270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285" y="234156"/>
            <a:ext cx="1370330" cy="137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1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研究方法</a:t>
              </a:r>
              <a:endParaRPr lang="zh-HK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083219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 56"/>
          <p:cNvSpPr txBox="1"/>
          <p:nvPr/>
        </p:nvSpPr>
        <p:spPr>
          <a:xfrm>
            <a:off x="392379" y="1148178"/>
            <a:ext cx="8369935" cy="47089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85165"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68516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Expertiza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平台提取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的，从上面摘取了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15,067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条互评记录。经过筛选，手动标记，最终确认了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3878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条同伴互评数据来构成数据集。一半包含建议（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），一半不包含建议（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68516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集有两个主要组件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defTabSz="685165"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68516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的模型都在同一个数据集上进行训练和测试。</a:t>
            </a:r>
            <a:endParaRPr lang="zh-CN" altLang="en-US" sz="2000" baseline="30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293117" y="242680"/>
            <a:ext cx="1720218" cy="523220"/>
            <a:chOff x="585861" y="319364"/>
            <a:chExt cx="2293625" cy="697627"/>
          </a:xfrm>
        </p:grpSpPr>
        <p:sp>
          <p:nvSpPr>
            <p:cNvPr id="59" name="文本框 23"/>
            <p:cNvSpPr txBox="1"/>
            <p:nvPr/>
          </p:nvSpPr>
          <p:spPr>
            <a:xfrm>
              <a:off x="718210" y="319364"/>
              <a:ext cx="2161276" cy="697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研究方法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等腰三角形 61"/>
            <p:cNvSpPr/>
            <p:nvPr/>
          </p:nvSpPr>
          <p:spPr>
            <a:xfrm rot="16200000" flipH="1" flipV="1">
              <a:off x="509927" y="489745"/>
              <a:ext cx="304323" cy="152455"/>
            </a:xfrm>
            <a:prstGeom prst="triangle">
              <a:avLst/>
            </a:prstGeom>
            <a:solidFill>
              <a:srgbClr val="C00000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3" name="文本框 23"/>
          <p:cNvSpPr txBox="1"/>
          <p:nvPr/>
        </p:nvSpPr>
        <p:spPr>
          <a:xfrm>
            <a:off x="1819188" y="427636"/>
            <a:ext cx="857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506182"/>
              </p:ext>
            </p:extLst>
          </p:nvPr>
        </p:nvGraphicFramePr>
        <p:xfrm>
          <a:off x="1202857" y="445423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52967071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644849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输入文本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标签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764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553622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93117" y="242680"/>
            <a:ext cx="1720218" cy="523220"/>
            <a:chOff x="585861" y="319364"/>
            <a:chExt cx="2293625" cy="697627"/>
          </a:xfrm>
        </p:grpSpPr>
        <p:sp>
          <p:nvSpPr>
            <p:cNvPr id="11" name="文本框 23"/>
            <p:cNvSpPr txBox="1"/>
            <p:nvPr/>
          </p:nvSpPr>
          <p:spPr>
            <a:xfrm>
              <a:off x="718210" y="319364"/>
              <a:ext cx="2161276" cy="697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研究方法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6200000" flipH="1" flipV="1">
              <a:off x="509927" y="489745"/>
              <a:ext cx="304323" cy="152455"/>
            </a:xfrm>
            <a:prstGeom prst="triangle">
              <a:avLst/>
            </a:prstGeom>
            <a:solidFill>
              <a:srgbClr val="C00000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文本框 23"/>
          <p:cNvSpPr txBox="1"/>
          <p:nvPr/>
        </p:nvSpPr>
        <p:spPr>
          <a:xfrm>
            <a:off x="1819188" y="427636"/>
            <a:ext cx="129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93117" y="1183914"/>
            <a:ext cx="4893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构建分类器，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检测文本是否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存在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建议信息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0970"/>
            <a:ext cx="9144000" cy="481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73354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39802" y="1944183"/>
            <a:ext cx="2184401" cy="1303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数据集</a:t>
            </a:r>
          </a:p>
        </p:txBody>
      </p:sp>
      <p:sp>
        <p:nvSpPr>
          <p:cNvPr id="3" name="矩形 2"/>
          <p:cNvSpPr/>
          <p:nvPr/>
        </p:nvSpPr>
        <p:spPr>
          <a:xfrm>
            <a:off x="5202202" y="1944183"/>
            <a:ext cx="2184401" cy="1303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分类器</a:t>
            </a:r>
            <a:endParaRPr lang="zh-CN" altLang="en-US" dirty="0"/>
          </a:p>
        </p:txBody>
      </p:sp>
      <p:cxnSp>
        <p:nvCxnSpPr>
          <p:cNvPr id="4" name="直接箭头连接符 3"/>
          <p:cNvCxnSpPr>
            <a:stCxn id="2" idx="3"/>
            <a:endCxn id="3" idx="1"/>
          </p:cNvCxnSpPr>
          <p:nvPr/>
        </p:nvCxnSpPr>
        <p:spPr>
          <a:xfrm>
            <a:off x="3424203" y="2596116"/>
            <a:ext cx="1777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59626" y="1210281"/>
            <a:ext cx="2507418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165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基于规则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NLP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000" b="1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06305" y="2304108"/>
            <a:ext cx="1213794" cy="363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165">
              <a:lnSpc>
                <a:spcPct val="150000"/>
              </a:lnSpc>
            </a:pPr>
            <a:r>
              <a:rPr lang="zh-CN" altLang="en-US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全部用于测试</a:t>
            </a:r>
            <a:endParaRPr lang="zh-CN" altLang="en-US" sz="2000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93117" y="242680"/>
            <a:ext cx="1720218" cy="523220"/>
            <a:chOff x="585861" y="319364"/>
            <a:chExt cx="2293625" cy="697627"/>
          </a:xfrm>
        </p:grpSpPr>
        <p:sp>
          <p:nvSpPr>
            <p:cNvPr id="11" name="文本框 23"/>
            <p:cNvSpPr txBox="1"/>
            <p:nvPr/>
          </p:nvSpPr>
          <p:spPr>
            <a:xfrm>
              <a:off x="718210" y="319364"/>
              <a:ext cx="2161276" cy="697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研究方法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6200000" flipH="1" flipV="1">
              <a:off x="509927" y="489745"/>
              <a:ext cx="304323" cy="152455"/>
            </a:xfrm>
            <a:prstGeom prst="triangle">
              <a:avLst/>
            </a:prstGeom>
            <a:solidFill>
              <a:srgbClr val="C00000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文本框 23"/>
          <p:cNvSpPr txBox="1"/>
          <p:nvPr/>
        </p:nvSpPr>
        <p:spPr>
          <a:xfrm>
            <a:off x="1819188" y="427636"/>
            <a:ext cx="129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04" y="3716605"/>
            <a:ext cx="5673633" cy="257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4029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93117" y="242680"/>
            <a:ext cx="1720218" cy="523220"/>
            <a:chOff x="585861" y="319364"/>
            <a:chExt cx="2293625" cy="697627"/>
          </a:xfrm>
        </p:grpSpPr>
        <p:sp>
          <p:nvSpPr>
            <p:cNvPr id="4" name="文本框 23"/>
            <p:cNvSpPr txBox="1"/>
            <p:nvPr/>
          </p:nvSpPr>
          <p:spPr>
            <a:xfrm>
              <a:off x="718210" y="319364"/>
              <a:ext cx="2161276" cy="697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研究方法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等腰三角形 4"/>
            <p:cNvSpPr/>
            <p:nvPr/>
          </p:nvSpPr>
          <p:spPr>
            <a:xfrm rot="16200000" flipH="1" flipV="1">
              <a:off x="509927" y="489745"/>
              <a:ext cx="304323" cy="152455"/>
            </a:xfrm>
            <a:prstGeom prst="triangle">
              <a:avLst/>
            </a:prstGeom>
            <a:solidFill>
              <a:srgbClr val="C00000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文本框 23"/>
          <p:cNvSpPr txBox="1"/>
          <p:nvPr/>
        </p:nvSpPr>
        <p:spPr>
          <a:xfrm>
            <a:off x="1819188" y="427636"/>
            <a:ext cx="129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8697"/>
            <a:ext cx="9144000" cy="346941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04560" y="950856"/>
            <a:ext cx="1210588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165"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规则模式</a:t>
            </a:r>
            <a:endParaRPr lang="zh-CN" altLang="en-US" sz="2000" b="1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485550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07459" y="1612427"/>
            <a:ext cx="300595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165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朴素贝叶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斯和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支持向量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</a:t>
            </a:r>
            <a:endParaRPr lang="zh-CN" altLang="en-US" sz="2000" b="1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45983" y="3193292"/>
            <a:ext cx="2184401" cy="1303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数据集</a:t>
            </a:r>
          </a:p>
        </p:txBody>
      </p:sp>
      <p:sp>
        <p:nvSpPr>
          <p:cNvPr id="7" name="矩形 6"/>
          <p:cNvSpPr/>
          <p:nvPr/>
        </p:nvSpPr>
        <p:spPr>
          <a:xfrm>
            <a:off x="5408383" y="3193292"/>
            <a:ext cx="2184401" cy="1303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分类器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6" idx="3"/>
            <a:endCxn id="7" idx="1"/>
          </p:cNvCxnSpPr>
          <p:nvPr/>
        </p:nvCxnSpPr>
        <p:spPr>
          <a:xfrm>
            <a:off x="3630384" y="3845225"/>
            <a:ext cx="1777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912486" y="3553217"/>
            <a:ext cx="12250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165">
              <a:lnSpc>
                <a:spcPct val="150000"/>
              </a:lnSpc>
            </a:pP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90%</a:t>
            </a:r>
            <a:r>
              <a:rPr lang="zh-CN" altLang="en-US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用于训练</a:t>
            </a:r>
            <a:endParaRPr lang="zh-CN" altLang="en-US" sz="2000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肘形连接符 9"/>
          <p:cNvCxnSpPr>
            <a:stCxn id="6" idx="0"/>
            <a:endCxn id="7" idx="0"/>
          </p:cNvCxnSpPr>
          <p:nvPr/>
        </p:nvCxnSpPr>
        <p:spPr>
          <a:xfrm rot="5400000" flipH="1" flipV="1">
            <a:off x="4519384" y="1212092"/>
            <a:ext cx="12700" cy="396240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906875" y="2514917"/>
            <a:ext cx="12250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165">
              <a:lnSpc>
                <a:spcPct val="150000"/>
              </a:lnSpc>
            </a:pP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10%</a:t>
            </a:r>
            <a:r>
              <a:rPr lang="zh-CN" altLang="en-US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用于测试</a:t>
            </a:r>
            <a:endParaRPr lang="zh-CN" altLang="en-US" sz="2000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93117" y="242680"/>
            <a:ext cx="1720218" cy="523220"/>
            <a:chOff x="585861" y="319364"/>
            <a:chExt cx="2293625" cy="697627"/>
          </a:xfrm>
        </p:grpSpPr>
        <p:sp>
          <p:nvSpPr>
            <p:cNvPr id="13" name="文本框 23"/>
            <p:cNvSpPr txBox="1"/>
            <p:nvPr/>
          </p:nvSpPr>
          <p:spPr>
            <a:xfrm>
              <a:off x="718210" y="319364"/>
              <a:ext cx="2161276" cy="697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研究方法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rot="16200000" flipH="1" flipV="1">
              <a:off x="509927" y="489745"/>
              <a:ext cx="304323" cy="152455"/>
            </a:xfrm>
            <a:prstGeom prst="triangle">
              <a:avLst/>
            </a:prstGeom>
            <a:solidFill>
              <a:srgbClr val="C00000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文本框 23"/>
          <p:cNvSpPr txBox="1"/>
          <p:nvPr/>
        </p:nvSpPr>
        <p:spPr>
          <a:xfrm>
            <a:off x="1819188" y="427636"/>
            <a:ext cx="129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</a:p>
        </p:txBody>
      </p:sp>
      <p:sp>
        <p:nvSpPr>
          <p:cNvPr id="16" name="矩形 15"/>
          <p:cNvSpPr/>
          <p:nvPr/>
        </p:nvSpPr>
        <p:spPr>
          <a:xfrm>
            <a:off x="407459" y="956340"/>
            <a:ext cx="2646878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165">
              <a:lnSpc>
                <a:spcPct val="150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传统机器学习方法</a:t>
            </a:r>
            <a:endParaRPr lang="zh-CN" altLang="en-US" sz="2400" b="1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652852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293117" y="242680"/>
            <a:ext cx="1720218" cy="523220"/>
            <a:chOff x="585861" y="319364"/>
            <a:chExt cx="2293625" cy="697627"/>
          </a:xfrm>
        </p:grpSpPr>
        <p:sp>
          <p:nvSpPr>
            <p:cNvPr id="13" name="文本框 23"/>
            <p:cNvSpPr txBox="1"/>
            <p:nvPr/>
          </p:nvSpPr>
          <p:spPr>
            <a:xfrm>
              <a:off x="718210" y="319364"/>
              <a:ext cx="2161276" cy="697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研究方法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rot="16200000" flipH="1" flipV="1">
              <a:off x="509927" y="489745"/>
              <a:ext cx="304323" cy="152455"/>
            </a:xfrm>
            <a:prstGeom prst="triangle">
              <a:avLst/>
            </a:prstGeom>
            <a:solidFill>
              <a:srgbClr val="C00000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文本框 23"/>
          <p:cNvSpPr txBox="1"/>
          <p:nvPr/>
        </p:nvSpPr>
        <p:spPr>
          <a:xfrm>
            <a:off x="1819188" y="427636"/>
            <a:ext cx="129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</a:p>
        </p:txBody>
      </p:sp>
      <p:sp>
        <p:nvSpPr>
          <p:cNvPr id="16" name="矩形 15"/>
          <p:cNvSpPr/>
          <p:nvPr/>
        </p:nvSpPr>
        <p:spPr>
          <a:xfrm>
            <a:off x="407459" y="1068883"/>
            <a:ext cx="300595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165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朴素贝叶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斯和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支持向量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</a:t>
            </a:r>
            <a:endParaRPr lang="zh-CN" altLang="en-US" sz="2000" b="1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09358" y="1741167"/>
            <a:ext cx="816186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创建这两个的分类器使用了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sk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-learn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的库函数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为了能够表示更好的表示文本信息，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vectorizer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将文本文档集合转换为单词计数矩阵。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将计数矩阵转化为规范化的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tf-idf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表示，形成特征矩阵。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TF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是词频，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表示逆文档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频率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503" y="4000058"/>
            <a:ext cx="4981575" cy="101917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986" y="5339132"/>
            <a:ext cx="496252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35013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6278" y="1106588"/>
            <a:ext cx="1752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人工神经网络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93117" y="242680"/>
            <a:ext cx="1720218" cy="523220"/>
            <a:chOff x="585861" y="319364"/>
            <a:chExt cx="2293625" cy="697627"/>
          </a:xfrm>
        </p:grpSpPr>
        <p:sp>
          <p:nvSpPr>
            <p:cNvPr id="6" name="文本框 23"/>
            <p:cNvSpPr txBox="1"/>
            <p:nvPr/>
          </p:nvSpPr>
          <p:spPr>
            <a:xfrm>
              <a:off x="718210" y="319364"/>
              <a:ext cx="2161276" cy="697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研究方法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rot="16200000" flipH="1" flipV="1">
              <a:off x="509927" y="489745"/>
              <a:ext cx="304323" cy="152455"/>
            </a:xfrm>
            <a:prstGeom prst="triangle">
              <a:avLst/>
            </a:prstGeom>
            <a:solidFill>
              <a:srgbClr val="C00000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框 23"/>
          <p:cNvSpPr txBox="1"/>
          <p:nvPr/>
        </p:nvSpPr>
        <p:spPr>
          <a:xfrm>
            <a:off x="1819188" y="427636"/>
            <a:ext cx="129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</a:p>
        </p:txBody>
      </p:sp>
      <p:sp>
        <p:nvSpPr>
          <p:cNvPr id="9" name="矩形 8"/>
          <p:cNvSpPr/>
          <p:nvPr/>
        </p:nvSpPr>
        <p:spPr>
          <a:xfrm>
            <a:off x="1391854" y="2685292"/>
            <a:ext cx="2184401" cy="1303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数据集</a:t>
            </a:r>
          </a:p>
        </p:txBody>
      </p:sp>
      <p:sp>
        <p:nvSpPr>
          <p:cNvPr id="10" name="矩形 9"/>
          <p:cNvSpPr/>
          <p:nvPr/>
        </p:nvSpPr>
        <p:spPr>
          <a:xfrm>
            <a:off x="5354254" y="2685292"/>
            <a:ext cx="2184401" cy="1303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分类器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9" idx="3"/>
            <a:endCxn id="10" idx="1"/>
          </p:cNvCxnSpPr>
          <p:nvPr/>
        </p:nvCxnSpPr>
        <p:spPr>
          <a:xfrm>
            <a:off x="3576255" y="3337225"/>
            <a:ext cx="1777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858357" y="3045217"/>
            <a:ext cx="12250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165">
              <a:lnSpc>
                <a:spcPct val="150000"/>
              </a:lnSpc>
            </a:pP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r>
              <a:rPr lang="zh-CN" altLang="en-US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用于训练</a:t>
            </a:r>
            <a:endParaRPr lang="zh-CN" altLang="en-US" sz="2000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肘形连接符 12"/>
          <p:cNvCxnSpPr>
            <a:stCxn id="9" idx="0"/>
            <a:endCxn id="10" idx="0"/>
          </p:cNvCxnSpPr>
          <p:nvPr/>
        </p:nvCxnSpPr>
        <p:spPr>
          <a:xfrm rot="5400000" flipH="1" flipV="1">
            <a:off x="4465255" y="704092"/>
            <a:ext cx="12700" cy="396240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852746" y="2006917"/>
            <a:ext cx="12250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165">
              <a:lnSpc>
                <a:spcPct val="150000"/>
              </a:lnSpc>
            </a:pP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10%</a:t>
            </a:r>
            <a:r>
              <a:rPr lang="zh-CN" altLang="en-US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用于测试</a:t>
            </a:r>
            <a:endParaRPr lang="zh-CN" altLang="en-US" sz="2000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肘形连接符 14"/>
          <p:cNvCxnSpPr>
            <a:stCxn id="9" idx="2"/>
            <a:endCxn id="10" idx="2"/>
          </p:cNvCxnSpPr>
          <p:nvPr/>
        </p:nvCxnSpPr>
        <p:spPr>
          <a:xfrm rot="16200000" flipH="1">
            <a:off x="4465255" y="2007958"/>
            <a:ext cx="12700" cy="396240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852745" y="4289401"/>
            <a:ext cx="12250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165">
              <a:lnSpc>
                <a:spcPct val="150000"/>
              </a:lnSpc>
            </a:pP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10%</a:t>
            </a:r>
            <a:r>
              <a:rPr lang="zh-CN" altLang="en-US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用于验证</a:t>
            </a:r>
            <a:endParaRPr lang="zh-CN" altLang="en-US" sz="2000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619280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293117" y="242680"/>
            <a:ext cx="1720218" cy="523220"/>
            <a:chOff x="585861" y="319364"/>
            <a:chExt cx="2293625" cy="697627"/>
          </a:xfrm>
        </p:grpSpPr>
        <p:sp>
          <p:nvSpPr>
            <p:cNvPr id="13" name="文本框 23"/>
            <p:cNvSpPr txBox="1"/>
            <p:nvPr/>
          </p:nvSpPr>
          <p:spPr>
            <a:xfrm>
              <a:off x="718210" y="319364"/>
              <a:ext cx="2161276" cy="697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研究方法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rot="16200000" flipH="1" flipV="1">
              <a:off x="509927" y="489745"/>
              <a:ext cx="304323" cy="152455"/>
            </a:xfrm>
            <a:prstGeom prst="triangle">
              <a:avLst/>
            </a:prstGeom>
            <a:solidFill>
              <a:srgbClr val="C00000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文本框 23"/>
          <p:cNvSpPr txBox="1"/>
          <p:nvPr/>
        </p:nvSpPr>
        <p:spPr>
          <a:xfrm>
            <a:off x="1819188" y="427636"/>
            <a:ext cx="129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099" y="2443262"/>
            <a:ext cx="5888591" cy="420917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396278" y="1106588"/>
            <a:ext cx="42219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人工神经网络（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" name="矩形 1"/>
          <p:cNvSpPr/>
          <p:nvPr/>
        </p:nvSpPr>
        <p:spPr>
          <a:xfrm>
            <a:off x="457276" y="1790314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</a:t>
            </a:r>
            <a:r>
              <a:rPr lang="zh-CN" altLang="en-US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短期记忆人工神经网络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3117" y="3624518"/>
            <a:ext cx="2479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与传统的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相比，添加了记忆层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，实现了遗忘机制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797370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293117" y="242680"/>
            <a:ext cx="1720218" cy="523220"/>
            <a:chOff x="585861" y="319364"/>
            <a:chExt cx="2293625" cy="697627"/>
          </a:xfrm>
        </p:grpSpPr>
        <p:sp>
          <p:nvSpPr>
            <p:cNvPr id="13" name="文本框 23"/>
            <p:cNvSpPr txBox="1"/>
            <p:nvPr/>
          </p:nvSpPr>
          <p:spPr>
            <a:xfrm>
              <a:off x="718210" y="319364"/>
              <a:ext cx="2161276" cy="697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研究方法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rot="16200000" flipH="1" flipV="1">
              <a:off x="509927" y="489745"/>
              <a:ext cx="304323" cy="152455"/>
            </a:xfrm>
            <a:prstGeom prst="triangle">
              <a:avLst/>
            </a:prstGeom>
            <a:solidFill>
              <a:srgbClr val="C00000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文本框 23"/>
          <p:cNvSpPr txBox="1"/>
          <p:nvPr/>
        </p:nvSpPr>
        <p:spPr>
          <a:xfrm>
            <a:off x="1819188" y="427636"/>
            <a:ext cx="129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</a:p>
        </p:txBody>
      </p:sp>
      <p:sp>
        <p:nvSpPr>
          <p:cNvPr id="9" name="矩形 8"/>
          <p:cNvSpPr/>
          <p:nvPr/>
        </p:nvSpPr>
        <p:spPr>
          <a:xfrm>
            <a:off x="396278" y="1106588"/>
            <a:ext cx="42219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人工神经网络（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335" y="4467935"/>
            <a:ext cx="5768840" cy="2042337"/>
          </a:xfrm>
          <a:prstGeom prst="rect">
            <a:avLst/>
          </a:prstGeom>
        </p:spPr>
      </p:pic>
      <p:cxnSp>
        <p:nvCxnSpPr>
          <p:cNvPr id="17" name="直接箭头连接符 16"/>
          <p:cNvCxnSpPr>
            <a:endCxn id="18" idx="2"/>
          </p:cNvCxnSpPr>
          <p:nvPr/>
        </p:nvCxnSpPr>
        <p:spPr>
          <a:xfrm flipH="1" flipV="1">
            <a:off x="2360541" y="3782361"/>
            <a:ext cx="1041401" cy="994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44886" y="1685707"/>
            <a:ext cx="3431309" cy="2096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GloVe</a:t>
            </a:r>
            <a:r>
              <a:rPr lang="en-US" altLang="zh-CN" dirty="0"/>
              <a:t>(</a:t>
            </a:r>
            <a:r>
              <a:rPr lang="en-US" altLang="zh-CN" dirty="0" smtClean="0"/>
              <a:t>Global </a:t>
            </a:r>
            <a:r>
              <a:rPr lang="en-US" altLang="zh-CN" dirty="0"/>
              <a:t>Vectors for Word </a:t>
            </a:r>
            <a:r>
              <a:rPr lang="en-US" altLang="zh-CN" dirty="0" smtClean="0"/>
              <a:t>Representation)</a:t>
            </a:r>
            <a:r>
              <a:rPr lang="zh-CN" altLang="en-US" dirty="0" smtClean="0"/>
              <a:t>将单词进行表征运算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endCxn id="20" idx="2"/>
          </p:cNvCxnSpPr>
          <p:nvPr/>
        </p:nvCxnSpPr>
        <p:spPr>
          <a:xfrm flipV="1">
            <a:off x="6339106" y="3782361"/>
            <a:ext cx="884381" cy="994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507832" y="1685707"/>
            <a:ext cx="3431309" cy="2096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Dropout</a:t>
            </a:r>
            <a:r>
              <a:rPr lang="zh-CN" altLang="en-US" dirty="0" smtClean="0"/>
              <a:t>防止过拟合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84727" y="4680371"/>
            <a:ext cx="190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每层网络的名称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35613" y="5119771"/>
            <a:ext cx="1126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节点数量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842769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9"/>
          <p:cNvSpPr txBox="1"/>
          <p:nvPr/>
        </p:nvSpPr>
        <p:spPr>
          <a:xfrm>
            <a:off x="1470660" y="4568971"/>
            <a:ext cx="1576869" cy="328835"/>
          </a:xfrm>
          <a:prstGeom prst="rect">
            <a:avLst/>
          </a:prstGeom>
          <a:noFill/>
        </p:spPr>
        <p:txBody>
          <a:bodyPr wrap="square" lIns="51415" tIns="25707" rIns="51415" bIns="25707" rtlCol="0">
            <a:spAutoFit/>
          </a:bodyPr>
          <a:lstStyle/>
          <a:p>
            <a:pPr marL="0" lvl="1" defTabSz="685165"/>
            <a:r>
              <a:rPr lang="zh-CN" altLang="en-US" sz="1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</a:t>
            </a:r>
            <a:endParaRPr lang="en-US" altLang="zh-CN" sz="1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471295" y="898309"/>
            <a:ext cx="7144974" cy="1133746"/>
          </a:xfrm>
          <a:prstGeom prst="rect">
            <a:avLst/>
          </a:prstGeom>
        </p:spPr>
        <p:txBody>
          <a:bodyPr wrap="square" lIns="68552" tIns="34277" rIns="68552" bIns="34277">
            <a:spAutoFit/>
          </a:bodyPr>
          <a:lstStyle/>
          <a:p>
            <a:pPr defTabSz="685165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Gabriel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Zingle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Balaji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Radhakrishnan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Yunkai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Xiao, Edward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Gehringer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(Department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 Computer Science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North Carolina State University)</a:t>
            </a:r>
          </a:p>
          <a:p>
            <a:pPr defTabSz="685165"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9"/>
          <p:cNvSpPr txBox="1"/>
          <p:nvPr/>
        </p:nvSpPr>
        <p:spPr>
          <a:xfrm>
            <a:off x="1471295" y="542122"/>
            <a:ext cx="1101471" cy="327660"/>
          </a:xfrm>
          <a:prstGeom prst="rect">
            <a:avLst/>
          </a:prstGeom>
          <a:noFill/>
        </p:spPr>
        <p:txBody>
          <a:bodyPr wrap="square" lIns="51415" tIns="25707" rIns="51415" bIns="25707" rtlCol="0">
            <a:spAutoFit/>
          </a:bodyPr>
          <a:lstStyle/>
          <a:p>
            <a:pPr marL="0" lvl="1" defTabSz="685165"/>
            <a:r>
              <a:rPr lang="zh-CN" altLang="en-US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   者</a:t>
            </a:r>
          </a:p>
        </p:txBody>
      </p:sp>
      <p:sp>
        <p:nvSpPr>
          <p:cNvPr id="41" name="文本框 9"/>
          <p:cNvSpPr txBox="1"/>
          <p:nvPr/>
        </p:nvSpPr>
        <p:spPr>
          <a:xfrm>
            <a:off x="1471488" y="2700592"/>
            <a:ext cx="1101471" cy="327660"/>
          </a:xfrm>
          <a:prstGeom prst="rect">
            <a:avLst/>
          </a:prstGeom>
          <a:noFill/>
        </p:spPr>
        <p:txBody>
          <a:bodyPr wrap="square" lIns="51415" tIns="25707" rIns="51415" bIns="25707" rtlCol="0">
            <a:spAutoFit/>
          </a:bodyPr>
          <a:lstStyle/>
          <a:p>
            <a:pPr marL="0" lvl="1" defTabSz="685165"/>
            <a:r>
              <a:rPr lang="zh-CN" altLang="en-US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   议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471295" y="2979795"/>
            <a:ext cx="616966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85165"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EDM2019: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the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</a:t>
            </a:r>
            <a:r>
              <a:rPr lang="en-US" altLang="zh-CN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International Conference on Educational Data Mining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1470660" y="5087522"/>
            <a:ext cx="6170295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/>
              <a:t>Peer assessment, suggestion mining, classification techniques, text </a:t>
            </a:r>
            <a:r>
              <a:rPr lang="en-US" altLang="zh-CN" dirty="0" smtClean="0"/>
              <a:t>analytics</a:t>
            </a:r>
            <a:r>
              <a:rPr lang="en-US" altLang="zh-CN" dirty="0"/>
              <a:t>, text mining.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643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96278" y="1106588"/>
            <a:ext cx="42219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Dropout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处理过拟合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93117" y="242680"/>
            <a:ext cx="1720218" cy="523220"/>
            <a:chOff x="585861" y="319364"/>
            <a:chExt cx="2293625" cy="697627"/>
          </a:xfrm>
        </p:grpSpPr>
        <p:sp>
          <p:nvSpPr>
            <p:cNvPr id="13" name="文本框 23"/>
            <p:cNvSpPr txBox="1"/>
            <p:nvPr/>
          </p:nvSpPr>
          <p:spPr>
            <a:xfrm>
              <a:off x="718210" y="319364"/>
              <a:ext cx="2161276" cy="697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研究方法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rot="16200000" flipH="1" flipV="1">
              <a:off x="509927" y="489745"/>
              <a:ext cx="304323" cy="152455"/>
            </a:xfrm>
            <a:prstGeom prst="triangle">
              <a:avLst/>
            </a:prstGeom>
            <a:solidFill>
              <a:srgbClr val="C00000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文本框 23"/>
          <p:cNvSpPr txBox="1"/>
          <p:nvPr/>
        </p:nvSpPr>
        <p:spPr>
          <a:xfrm>
            <a:off x="1819188" y="427636"/>
            <a:ext cx="129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87" y="2881746"/>
            <a:ext cx="2943225" cy="32004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748" y="2881746"/>
            <a:ext cx="2914650" cy="31242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3587" y="1631652"/>
            <a:ext cx="7724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过拟合：数据集的特征被当作全局特征。太过依赖某些节点。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每次训练时随机删除一半的节点。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382311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7459" y="1926887"/>
            <a:ext cx="81618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双向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969" y="4907111"/>
            <a:ext cx="5860288" cy="195088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96278" y="1106588"/>
            <a:ext cx="1752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人工神经网络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93117" y="242680"/>
            <a:ext cx="1720218" cy="523220"/>
            <a:chOff x="585861" y="319364"/>
            <a:chExt cx="2293625" cy="697627"/>
          </a:xfrm>
        </p:grpSpPr>
        <p:sp>
          <p:nvSpPr>
            <p:cNvPr id="8" name="文本框 23"/>
            <p:cNvSpPr txBox="1"/>
            <p:nvPr/>
          </p:nvSpPr>
          <p:spPr>
            <a:xfrm>
              <a:off x="718210" y="319364"/>
              <a:ext cx="2161276" cy="697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研究方法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等腰三角形 8"/>
            <p:cNvSpPr/>
            <p:nvPr/>
          </p:nvSpPr>
          <p:spPr>
            <a:xfrm rot="16200000" flipH="1" flipV="1">
              <a:off x="509927" y="489745"/>
              <a:ext cx="304323" cy="152455"/>
            </a:xfrm>
            <a:prstGeom prst="triangle">
              <a:avLst/>
            </a:prstGeom>
            <a:solidFill>
              <a:srgbClr val="C00000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文本框 23"/>
          <p:cNvSpPr txBox="1"/>
          <p:nvPr/>
        </p:nvSpPr>
        <p:spPr>
          <a:xfrm>
            <a:off x="1819188" y="427636"/>
            <a:ext cx="129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474" y="1106588"/>
            <a:ext cx="5614783" cy="269756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063150" y="4001690"/>
            <a:ext cx="65674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通过顺序与倒序建立两个不同的隐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和记忆层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分别进行计算，最终的结果由两边的结果确定。</a:t>
            </a:r>
          </a:p>
        </p:txBody>
      </p:sp>
    </p:spTree>
    <p:extLst>
      <p:ext uri="{BB962C8B-B14F-4D97-AF65-F5344CB8AC3E}">
        <p14:creationId xmlns:p14="http://schemas.microsoft.com/office/powerpoint/2010/main" val="46735663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91066" y="1784029"/>
            <a:ext cx="81618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51" y="4242619"/>
            <a:ext cx="7338696" cy="199661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96278" y="1106588"/>
            <a:ext cx="1752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人工神经网络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93117" y="242680"/>
            <a:ext cx="1720218" cy="523220"/>
            <a:chOff x="585861" y="319364"/>
            <a:chExt cx="2293625" cy="697627"/>
          </a:xfrm>
        </p:grpSpPr>
        <p:sp>
          <p:nvSpPr>
            <p:cNvPr id="7" name="文本框 23"/>
            <p:cNvSpPr txBox="1"/>
            <p:nvPr/>
          </p:nvSpPr>
          <p:spPr>
            <a:xfrm>
              <a:off x="718210" y="319364"/>
              <a:ext cx="2161276" cy="697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研究方法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16200000" flipH="1" flipV="1">
              <a:off x="509927" y="489745"/>
              <a:ext cx="304323" cy="152455"/>
            </a:xfrm>
            <a:prstGeom prst="triangle">
              <a:avLst/>
            </a:prstGeom>
            <a:solidFill>
              <a:srgbClr val="C00000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文本框 23"/>
          <p:cNvSpPr txBox="1"/>
          <p:nvPr/>
        </p:nvSpPr>
        <p:spPr>
          <a:xfrm>
            <a:off x="1819188" y="427636"/>
            <a:ext cx="129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188" y="1984084"/>
            <a:ext cx="5745897" cy="202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99477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5799" y="1924159"/>
            <a:ext cx="81618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CNN+LSTM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578" y="4264261"/>
            <a:ext cx="7033870" cy="170702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96278" y="1106588"/>
            <a:ext cx="1752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人工神经网络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93117" y="242680"/>
            <a:ext cx="1720218" cy="523220"/>
            <a:chOff x="585861" y="319364"/>
            <a:chExt cx="2293625" cy="697627"/>
          </a:xfrm>
        </p:grpSpPr>
        <p:sp>
          <p:nvSpPr>
            <p:cNvPr id="7" name="文本框 23"/>
            <p:cNvSpPr txBox="1"/>
            <p:nvPr/>
          </p:nvSpPr>
          <p:spPr>
            <a:xfrm>
              <a:off x="718210" y="319364"/>
              <a:ext cx="2161276" cy="697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研究方法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16200000" flipH="1" flipV="1">
              <a:off x="509927" y="489745"/>
              <a:ext cx="304323" cy="152455"/>
            </a:xfrm>
            <a:prstGeom prst="triangle">
              <a:avLst/>
            </a:prstGeom>
            <a:solidFill>
              <a:srgbClr val="C00000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文本框 23"/>
          <p:cNvSpPr txBox="1"/>
          <p:nvPr/>
        </p:nvSpPr>
        <p:spPr>
          <a:xfrm>
            <a:off x="1819188" y="427636"/>
            <a:ext cx="129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4239491" y="3451460"/>
            <a:ext cx="665019" cy="926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536760" y="2198255"/>
            <a:ext cx="1450876" cy="125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插入了一层卷积处理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470316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研究结果</a:t>
              </a:r>
              <a:endParaRPr lang="zh-HK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90393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997" y="3276357"/>
            <a:ext cx="5160003" cy="3583709"/>
          </a:xfrm>
          <a:prstGeom prst="rect">
            <a:avLst/>
          </a:prstGeom>
        </p:spPr>
      </p:pic>
      <p:pic>
        <p:nvPicPr>
          <p:cNvPr id="1029" name="图片 2" descr="precision_{k}=\frac{TP}{TP+FP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248" y="2925519"/>
            <a:ext cx="1782763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图片 1" descr="recall_{k}=\frac{TP}{TP+FN}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248" y="1682215"/>
            <a:ext cx="1485900" cy="35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49184" y="2364256"/>
            <a:ext cx="554999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76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762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精准度</a:t>
            </a:r>
            <a:r>
              <a:rPr kumimoji="0" lang="zh-CN" altLang="en-US" sz="1200" b="1" i="0" u="none" strike="noStrike" cap="none" normalizeH="0" baseline="0" dirty="0" smtClean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kumimoji="0" lang="zh-CN" altLang="en-US" sz="1200" b="1" i="0" u="none" strike="noStrike" cap="none" normalizeH="0" baseline="0" dirty="0" smtClean="0">
                <a:ln>
                  <a:noFill/>
                </a:ln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查准率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(precision)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：指被分类器判定正例中的正样本的比重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宋体" panose="02010600030101010101" pitchFamily="2" charset="-122"/>
            </a:endParaRP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149184" y="1383001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76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762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召回率</a:t>
            </a:r>
            <a:r>
              <a:rPr kumimoji="0" lang="zh-CN" altLang="en-US" sz="1200" b="1" i="0" u="none" strike="noStrike" cap="none" normalizeH="0" baseline="0" dirty="0" smtClean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 </a:t>
            </a:r>
            <a:r>
              <a:rPr kumimoji="0" lang="zh-CN" altLang="en-US" sz="1200" b="1" i="0" u="none" strike="noStrike" cap="none" normalizeH="0" baseline="0" dirty="0" smtClean="0">
                <a:ln>
                  <a:noFill/>
                </a:ln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查全率</a:t>
            </a:r>
            <a:r>
              <a:rPr kumimoji="0" lang="zh-CN" altLang="en-US" sz="1200" b="1" i="0" u="none" strike="noStrike" cap="none" normalizeH="0" baseline="0" dirty="0" smtClean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(recall)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：指的是被预测为正例的占总的正例的比重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宋体" panose="02010600030101010101" pitchFamily="2" charset="-122"/>
            </a:endParaRPr>
          </a:p>
          <a:p>
            <a:pPr marL="0" marR="0" lvl="0" indent="4762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2091267" y="216640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48" y="3683150"/>
            <a:ext cx="2162175" cy="409575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293117" y="242680"/>
            <a:ext cx="1720219" cy="523220"/>
            <a:chOff x="585861" y="319364"/>
            <a:chExt cx="2293624" cy="697627"/>
          </a:xfrm>
        </p:grpSpPr>
        <p:sp>
          <p:nvSpPr>
            <p:cNvPr id="11" name="文本框 23"/>
            <p:cNvSpPr txBox="1"/>
            <p:nvPr/>
          </p:nvSpPr>
          <p:spPr>
            <a:xfrm>
              <a:off x="718210" y="319364"/>
              <a:ext cx="2161275" cy="697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研究结果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6200000" flipH="1" flipV="1">
              <a:off x="509927" y="489745"/>
              <a:ext cx="304323" cy="152455"/>
            </a:xfrm>
            <a:prstGeom prst="triangle">
              <a:avLst/>
            </a:prstGeom>
            <a:solidFill>
              <a:srgbClr val="C00000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文本框 23"/>
          <p:cNvSpPr txBox="1"/>
          <p:nvPr/>
        </p:nvSpPr>
        <p:spPr>
          <a:xfrm>
            <a:off x="1819188" y="427636"/>
            <a:ext cx="1086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</a:t>
            </a:r>
          </a:p>
        </p:txBody>
      </p:sp>
      <p:sp>
        <p:nvSpPr>
          <p:cNvPr id="2" name="矩形 1"/>
          <p:cNvSpPr/>
          <p:nvPr/>
        </p:nvSpPr>
        <p:spPr>
          <a:xfrm>
            <a:off x="932248" y="4727827"/>
            <a:ext cx="3065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Rule：基于规则的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NLP</a:t>
            </a: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NB： 朴素贝叶斯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SVM：支持向量机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N1: LSTM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N2: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BiLSTM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N3: CNN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N4: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CNN+LSTM</a:t>
            </a:r>
          </a:p>
        </p:txBody>
      </p:sp>
    </p:spTree>
    <p:extLst>
      <p:ext uri="{BB962C8B-B14F-4D97-AF65-F5344CB8AC3E}">
        <p14:creationId xmlns:p14="http://schemas.microsoft.com/office/powerpoint/2010/main" val="163547967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8183"/>
            <a:ext cx="9144000" cy="194140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5" y="4260799"/>
            <a:ext cx="9144000" cy="2041481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293117" y="242680"/>
            <a:ext cx="1720219" cy="523220"/>
            <a:chOff x="585861" y="319364"/>
            <a:chExt cx="2293624" cy="697627"/>
          </a:xfrm>
        </p:grpSpPr>
        <p:sp>
          <p:nvSpPr>
            <p:cNvPr id="6" name="文本框 23"/>
            <p:cNvSpPr txBox="1"/>
            <p:nvPr/>
          </p:nvSpPr>
          <p:spPr>
            <a:xfrm>
              <a:off x="718210" y="319364"/>
              <a:ext cx="2161275" cy="697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研究结果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rot="16200000" flipH="1" flipV="1">
              <a:off x="509927" y="489745"/>
              <a:ext cx="304323" cy="152455"/>
            </a:xfrm>
            <a:prstGeom prst="triangle">
              <a:avLst/>
            </a:prstGeom>
            <a:solidFill>
              <a:srgbClr val="C00000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框 23"/>
          <p:cNvSpPr txBox="1"/>
          <p:nvPr/>
        </p:nvSpPr>
        <p:spPr>
          <a:xfrm>
            <a:off x="1819188" y="427636"/>
            <a:ext cx="1086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59700878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论文总结</a:t>
              </a:r>
              <a:endParaRPr lang="zh-HK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80638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2280" y="1075710"/>
            <a:ext cx="8786229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68516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本文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NLP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中，匹配和筛选含有建议的互评文本的相关规则。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提出了通过在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模型中添加卷积的方式，提升了模型训练的速度。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几种检测建议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的模型。在这个实验中，神经网络架构比基于规则的方法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的模型性能更好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表明了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在检测同伴互评中的建议时，对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文本进行训练的分类器的效果要优于遵循严格分类规则的分类器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93117" y="242680"/>
            <a:ext cx="1720219" cy="523220"/>
            <a:chOff x="585861" y="319364"/>
            <a:chExt cx="2293620" cy="697627"/>
          </a:xfrm>
        </p:grpSpPr>
        <p:sp>
          <p:nvSpPr>
            <p:cNvPr id="6" name="文本框 23"/>
            <p:cNvSpPr txBox="1"/>
            <p:nvPr/>
          </p:nvSpPr>
          <p:spPr>
            <a:xfrm>
              <a:off x="718210" y="319364"/>
              <a:ext cx="2161271" cy="697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论文总结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rot="16200000" flipH="1" flipV="1">
              <a:off x="509927" y="489745"/>
              <a:ext cx="304323" cy="152455"/>
            </a:xfrm>
            <a:prstGeom prst="triangle">
              <a:avLst/>
            </a:prstGeom>
            <a:solidFill>
              <a:srgbClr val="C00000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文本框 23"/>
          <p:cNvSpPr txBox="1"/>
          <p:nvPr/>
        </p:nvSpPr>
        <p:spPr>
          <a:xfrm>
            <a:off x="1837661" y="396568"/>
            <a:ext cx="1808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5418810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24100" y="3744658"/>
            <a:ext cx="4495800" cy="938213"/>
          </a:xfrm>
          <a:prstGeom prst="rect">
            <a:avLst/>
          </a:prstGeom>
          <a:solidFill>
            <a:srgbClr val="E74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HK" altLang="en-US" sz="66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3648075" y="1637910"/>
            <a:ext cx="1847850" cy="1720986"/>
            <a:chOff x="1164" y="687"/>
            <a:chExt cx="3219" cy="2998"/>
          </a:xfrm>
          <a:solidFill>
            <a:srgbClr val="E74E3E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284631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/>
        </p:nvCxnSpPr>
        <p:spPr>
          <a:xfrm>
            <a:off x="12048767" y="155126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5003007" y="1735931"/>
            <a:ext cx="0" cy="3386138"/>
          </a:xfrm>
          <a:prstGeom prst="line">
            <a:avLst/>
          </a:prstGeom>
          <a:ln>
            <a:solidFill>
              <a:srgbClr val="0174A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067427" y="2101638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HK" altLang="en-US" sz="2800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067427" y="2812140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HK" altLang="en-US" sz="2800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067426" y="3522642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研究结果</a:t>
            </a:r>
            <a:endParaRPr lang="zh-HK" altLang="en-US" sz="2800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067427" y="4233144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HK" altLang="en-US" sz="2800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635920" y="2197034"/>
            <a:ext cx="1947861" cy="1940713"/>
            <a:chOff x="1709739" y="2636838"/>
            <a:chExt cx="1590160" cy="1584325"/>
          </a:xfrm>
          <a:solidFill>
            <a:srgbClr val="E74E3E"/>
          </a:solidFill>
          <a:effectLst/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709739" y="2636838"/>
              <a:ext cx="1468102" cy="1467130"/>
            </a:xfrm>
            <a:custGeom>
              <a:avLst/>
              <a:gdLst>
                <a:gd name="T0" fmla="*/ 691 w 1276"/>
                <a:gd name="T1" fmla="*/ 1168 h 1274"/>
                <a:gd name="T2" fmla="*/ 662 w 1276"/>
                <a:gd name="T3" fmla="*/ 1267 h 1274"/>
                <a:gd name="T4" fmla="*/ 654 w 1276"/>
                <a:gd name="T5" fmla="*/ 1273 h 1274"/>
                <a:gd name="T6" fmla="*/ 643 w 1276"/>
                <a:gd name="T7" fmla="*/ 1274 h 1274"/>
                <a:gd name="T8" fmla="*/ 172 w 1276"/>
                <a:gd name="T9" fmla="*/ 1274 h 1274"/>
                <a:gd name="T10" fmla="*/ 81 w 1276"/>
                <a:gd name="T11" fmla="*/ 1253 h 1274"/>
                <a:gd name="T12" fmla="*/ 1 w 1276"/>
                <a:gd name="T13" fmla="*/ 1113 h 1274"/>
                <a:gd name="T14" fmla="*/ 0 w 1276"/>
                <a:gd name="T15" fmla="*/ 892 h 1274"/>
                <a:gd name="T16" fmla="*/ 0 w 1276"/>
                <a:gd name="T17" fmla="*/ 170 h 1274"/>
                <a:gd name="T18" fmla="*/ 170 w 1276"/>
                <a:gd name="T19" fmla="*/ 0 h 1274"/>
                <a:gd name="T20" fmla="*/ 1110 w 1276"/>
                <a:gd name="T21" fmla="*/ 0 h 1274"/>
                <a:gd name="T22" fmla="*/ 1273 w 1276"/>
                <a:gd name="T23" fmla="*/ 131 h 1274"/>
                <a:gd name="T24" fmla="*/ 1276 w 1276"/>
                <a:gd name="T25" fmla="*/ 168 h 1274"/>
                <a:gd name="T26" fmla="*/ 1276 w 1276"/>
                <a:gd name="T27" fmla="*/ 629 h 1274"/>
                <a:gd name="T28" fmla="*/ 1275 w 1276"/>
                <a:gd name="T29" fmla="*/ 645 h 1274"/>
                <a:gd name="T30" fmla="*/ 1171 w 1276"/>
                <a:gd name="T31" fmla="*/ 659 h 1274"/>
                <a:gd name="T32" fmla="*/ 1171 w 1276"/>
                <a:gd name="T33" fmla="*/ 214 h 1274"/>
                <a:gd name="T34" fmla="*/ 106 w 1276"/>
                <a:gd name="T35" fmla="*/ 214 h 1274"/>
                <a:gd name="T36" fmla="*/ 106 w 1276"/>
                <a:gd name="T37" fmla="*/ 230 h 1274"/>
                <a:gd name="T38" fmla="*/ 105 w 1276"/>
                <a:gd name="T39" fmla="*/ 1102 h 1274"/>
                <a:gd name="T40" fmla="*/ 171 w 1276"/>
                <a:gd name="T41" fmla="*/ 1168 h 1274"/>
                <a:gd name="T42" fmla="*/ 671 w 1276"/>
                <a:gd name="T43" fmla="*/ 1168 h 1274"/>
                <a:gd name="T44" fmla="*/ 691 w 1276"/>
                <a:gd name="T45" fmla="*/ 1168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6" h="1274">
                  <a:moveTo>
                    <a:pt x="691" y="1168"/>
                  </a:moveTo>
                  <a:cubicBezTo>
                    <a:pt x="681" y="1203"/>
                    <a:pt x="672" y="1235"/>
                    <a:pt x="662" y="1267"/>
                  </a:cubicBezTo>
                  <a:cubicBezTo>
                    <a:pt x="661" y="1270"/>
                    <a:pt x="657" y="1272"/>
                    <a:pt x="654" y="1273"/>
                  </a:cubicBezTo>
                  <a:cubicBezTo>
                    <a:pt x="651" y="1274"/>
                    <a:pt x="647" y="1274"/>
                    <a:pt x="643" y="1274"/>
                  </a:cubicBezTo>
                  <a:cubicBezTo>
                    <a:pt x="486" y="1274"/>
                    <a:pt x="329" y="1273"/>
                    <a:pt x="172" y="1274"/>
                  </a:cubicBezTo>
                  <a:cubicBezTo>
                    <a:pt x="140" y="1274"/>
                    <a:pt x="109" y="1269"/>
                    <a:pt x="81" y="1253"/>
                  </a:cubicBezTo>
                  <a:cubicBezTo>
                    <a:pt x="29" y="1221"/>
                    <a:pt x="1" y="1174"/>
                    <a:pt x="1" y="1113"/>
                  </a:cubicBezTo>
                  <a:cubicBezTo>
                    <a:pt x="0" y="1039"/>
                    <a:pt x="0" y="966"/>
                    <a:pt x="0" y="892"/>
                  </a:cubicBezTo>
                  <a:cubicBezTo>
                    <a:pt x="0" y="651"/>
                    <a:pt x="0" y="411"/>
                    <a:pt x="0" y="170"/>
                  </a:cubicBezTo>
                  <a:cubicBezTo>
                    <a:pt x="0" y="68"/>
                    <a:pt x="68" y="0"/>
                    <a:pt x="170" y="0"/>
                  </a:cubicBezTo>
                  <a:cubicBezTo>
                    <a:pt x="483" y="0"/>
                    <a:pt x="797" y="0"/>
                    <a:pt x="1110" y="0"/>
                  </a:cubicBezTo>
                  <a:cubicBezTo>
                    <a:pt x="1194" y="0"/>
                    <a:pt x="1258" y="51"/>
                    <a:pt x="1273" y="131"/>
                  </a:cubicBezTo>
                  <a:cubicBezTo>
                    <a:pt x="1276" y="143"/>
                    <a:pt x="1276" y="156"/>
                    <a:pt x="1276" y="168"/>
                  </a:cubicBezTo>
                  <a:cubicBezTo>
                    <a:pt x="1276" y="322"/>
                    <a:pt x="1276" y="475"/>
                    <a:pt x="1276" y="629"/>
                  </a:cubicBezTo>
                  <a:cubicBezTo>
                    <a:pt x="1276" y="634"/>
                    <a:pt x="1276" y="638"/>
                    <a:pt x="1275" y="645"/>
                  </a:cubicBezTo>
                  <a:cubicBezTo>
                    <a:pt x="1239" y="640"/>
                    <a:pt x="1205" y="643"/>
                    <a:pt x="1171" y="659"/>
                  </a:cubicBezTo>
                  <a:cubicBezTo>
                    <a:pt x="1171" y="509"/>
                    <a:pt x="1171" y="362"/>
                    <a:pt x="1171" y="214"/>
                  </a:cubicBezTo>
                  <a:cubicBezTo>
                    <a:pt x="816" y="214"/>
                    <a:pt x="462" y="214"/>
                    <a:pt x="106" y="214"/>
                  </a:cubicBezTo>
                  <a:cubicBezTo>
                    <a:pt x="106" y="219"/>
                    <a:pt x="106" y="224"/>
                    <a:pt x="106" y="230"/>
                  </a:cubicBezTo>
                  <a:cubicBezTo>
                    <a:pt x="106" y="521"/>
                    <a:pt x="106" y="812"/>
                    <a:pt x="105" y="1102"/>
                  </a:cubicBezTo>
                  <a:cubicBezTo>
                    <a:pt x="105" y="1141"/>
                    <a:pt x="125" y="1169"/>
                    <a:pt x="171" y="1168"/>
                  </a:cubicBezTo>
                  <a:cubicBezTo>
                    <a:pt x="338" y="1167"/>
                    <a:pt x="504" y="1168"/>
                    <a:pt x="671" y="1168"/>
                  </a:cubicBezTo>
                  <a:cubicBezTo>
                    <a:pt x="677" y="1168"/>
                    <a:pt x="683" y="1168"/>
                    <a:pt x="691" y="1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2571440" y="3653665"/>
              <a:ext cx="569443" cy="567498"/>
            </a:xfrm>
            <a:custGeom>
              <a:avLst/>
              <a:gdLst>
                <a:gd name="T0" fmla="*/ 328 w 495"/>
                <a:gd name="T1" fmla="*/ 1 h 493"/>
                <a:gd name="T2" fmla="*/ 495 w 495"/>
                <a:gd name="T3" fmla="*/ 167 h 493"/>
                <a:gd name="T4" fmla="*/ 427 w 495"/>
                <a:gd name="T5" fmla="*/ 236 h 493"/>
                <a:gd name="T6" fmla="*/ 240 w 495"/>
                <a:gd name="T7" fmla="*/ 421 h 493"/>
                <a:gd name="T8" fmla="*/ 216 w 495"/>
                <a:gd name="T9" fmla="*/ 436 h 493"/>
                <a:gd name="T10" fmla="*/ 40 w 495"/>
                <a:gd name="T11" fmla="*/ 488 h 493"/>
                <a:gd name="T12" fmla="*/ 9 w 495"/>
                <a:gd name="T13" fmla="*/ 484 h 493"/>
                <a:gd name="T14" fmla="*/ 6 w 495"/>
                <a:gd name="T15" fmla="*/ 454 h 493"/>
                <a:gd name="T16" fmla="*/ 58 w 495"/>
                <a:gd name="T17" fmla="*/ 276 h 493"/>
                <a:gd name="T18" fmla="*/ 67 w 495"/>
                <a:gd name="T19" fmla="*/ 259 h 493"/>
                <a:gd name="T20" fmla="*/ 327 w 495"/>
                <a:gd name="T21" fmla="*/ 1 h 493"/>
                <a:gd name="T22" fmla="*/ 328 w 495"/>
                <a:gd name="T23" fmla="*/ 1 h 493"/>
                <a:gd name="T24" fmla="*/ 102 w 495"/>
                <a:gd name="T25" fmla="*/ 292 h 493"/>
                <a:gd name="T26" fmla="*/ 72 w 495"/>
                <a:gd name="T27" fmla="*/ 396 h 493"/>
                <a:gd name="T28" fmla="*/ 74 w 495"/>
                <a:gd name="T29" fmla="*/ 405 h 493"/>
                <a:gd name="T30" fmla="*/ 113 w 495"/>
                <a:gd name="T31" fmla="*/ 418 h 493"/>
                <a:gd name="T32" fmla="*/ 148 w 495"/>
                <a:gd name="T33" fmla="*/ 408 h 493"/>
                <a:gd name="T34" fmla="*/ 200 w 495"/>
                <a:gd name="T35" fmla="*/ 393 h 493"/>
                <a:gd name="T36" fmla="*/ 185 w 495"/>
                <a:gd name="T37" fmla="*/ 316 h 493"/>
                <a:gd name="T38" fmla="*/ 178 w 495"/>
                <a:gd name="T39" fmla="*/ 308 h 493"/>
                <a:gd name="T40" fmla="*/ 102 w 495"/>
                <a:gd name="T41" fmla="*/ 29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5" h="493">
                  <a:moveTo>
                    <a:pt x="328" y="1"/>
                  </a:moveTo>
                  <a:cubicBezTo>
                    <a:pt x="384" y="56"/>
                    <a:pt x="439" y="112"/>
                    <a:pt x="495" y="167"/>
                  </a:cubicBezTo>
                  <a:cubicBezTo>
                    <a:pt x="473" y="190"/>
                    <a:pt x="450" y="213"/>
                    <a:pt x="427" y="236"/>
                  </a:cubicBezTo>
                  <a:cubicBezTo>
                    <a:pt x="365" y="298"/>
                    <a:pt x="303" y="360"/>
                    <a:pt x="240" y="421"/>
                  </a:cubicBezTo>
                  <a:cubicBezTo>
                    <a:pt x="233" y="428"/>
                    <a:pt x="225" y="433"/>
                    <a:pt x="216" y="436"/>
                  </a:cubicBezTo>
                  <a:cubicBezTo>
                    <a:pt x="157" y="454"/>
                    <a:pt x="98" y="471"/>
                    <a:pt x="40" y="488"/>
                  </a:cubicBezTo>
                  <a:cubicBezTo>
                    <a:pt x="28" y="492"/>
                    <a:pt x="18" y="493"/>
                    <a:pt x="9" y="484"/>
                  </a:cubicBezTo>
                  <a:cubicBezTo>
                    <a:pt x="0" y="475"/>
                    <a:pt x="3" y="464"/>
                    <a:pt x="6" y="454"/>
                  </a:cubicBezTo>
                  <a:cubicBezTo>
                    <a:pt x="23" y="395"/>
                    <a:pt x="40" y="335"/>
                    <a:pt x="58" y="276"/>
                  </a:cubicBezTo>
                  <a:cubicBezTo>
                    <a:pt x="60" y="270"/>
                    <a:pt x="63" y="264"/>
                    <a:pt x="67" y="259"/>
                  </a:cubicBezTo>
                  <a:cubicBezTo>
                    <a:pt x="154" y="173"/>
                    <a:pt x="240" y="87"/>
                    <a:pt x="327" y="1"/>
                  </a:cubicBezTo>
                  <a:cubicBezTo>
                    <a:pt x="328" y="1"/>
                    <a:pt x="329" y="0"/>
                    <a:pt x="328" y="1"/>
                  </a:cubicBezTo>
                  <a:close/>
                  <a:moveTo>
                    <a:pt x="102" y="292"/>
                  </a:moveTo>
                  <a:cubicBezTo>
                    <a:pt x="91" y="327"/>
                    <a:pt x="81" y="362"/>
                    <a:pt x="72" y="396"/>
                  </a:cubicBezTo>
                  <a:cubicBezTo>
                    <a:pt x="71" y="399"/>
                    <a:pt x="72" y="403"/>
                    <a:pt x="74" y="405"/>
                  </a:cubicBezTo>
                  <a:cubicBezTo>
                    <a:pt x="87" y="423"/>
                    <a:pt x="92" y="425"/>
                    <a:pt x="113" y="418"/>
                  </a:cubicBezTo>
                  <a:cubicBezTo>
                    <a:pt x="125" y="415"/>
                    <a:pt x="136" y="411"/>
                    <a:pt x="148" y="408"/>
                  </a:cubicBezTo>
                  <a:cubicBezTo>
                    <a:pt x="165" y="403"/>
                    <a:pt x="182" y="398"/>
                    <a:pt x="200" y="393"/>
                  </a:cubicBezTo>
                  <a:cubicBezTo>
                    <a:pt x="195" y="365"/>
                    <a:pt x="190" y="341"/>
                    <a:pt x="185" y="316"/>
                  </a:cubicBezTo>
                  <a:cubicBezTo>
                    <a:pt x="185" y="313"/>
                    <a:pt x="181" y="309"/>
                    <a:pt x="178" y="308"/>
                  </a:cubicBezTo>
                  <a:cubicBezTo>
                    <a:pt x="153" y="302"/>
                    <a:pt x="128" y="297"/>
                    <a:pt x="102" y="2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262162" y="3371619"/>
              <a:ext cx="608346" cy="119627"/>
            </a:xfrm>
            <a:custGeom>
              <a:avLst/>
              <a:gdLst>
                <a:gd name="T0" fmla="*/ 0 w 529"/>
                <a:gd name="T1" fmla="*/ 104 h 104"/>
                <a:gd name="T2" fmla="*/ 0 w 529"/>
                <a:gd name="T3" fmla="*/ 0 h 104"/>
                <a:gd name="T4" fmla="*/ 529 w 529"/>
                <a:gd name="T5" fmla="*/ 0 h 104"/>
                <a:gd name="T6" fmla="*/ 529 w 529"/>
                <a:gd name="T7" fmla="*/ 104 h 104"/>
                <a:gd name="T8" fmla="*/ 0 w 529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104">
                  <a:moveTo>
                    <a:pt x="0" y="104"/>
                  </a:moveTo>
                  <a:cubicBezTo>
                    <a:pt x="0" y="69"/>
                    <a:pt x="0" y="35"/>
                    <a:pt x="0" y="0"/>
                  </a:cubicBezTo>
                  <a:cubicBezTo>
                    <a:pt x="177" y="0"/>
                    <a:pt x="352" y="0"/>
                    <a:pt x="529" y="0"/>
                  </a:cubicBezTo>
                  <a:cubicBezTo>
                    <a:pt x="529" y="35"/>
                    <a:pt x="529" y="69"/>
                    <a:pt x="529" y="104"/>
                  </a:cubicBezTo>
                  <a:cubicBezTo>
                    <a:pt x="353" y="104"/>
                    <a:pt x="177" y="104"/>
                    <a:pt x="0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2263134" y="3127502"/>
              <a:ext cx="607373" cy="119627"/>
            </a:xfrm>
            <a:custGeom>
              <a:avLst/>
              <a:gdLst>
                <a:gd name="T0" fmla="*/ 528 w 528"/>
                <a:gd name="T1" fmla="*/ 0 h 104"/>
                <a:gd name="T2" fmla="*/ 528 w 528"/>
                <a:gd name="T3" fmla="*/ 104 h 104"/>
                <a:gd name="T4" fmla="*/ 0 w 528"/>
                <a:gd name="T5" fmla="*/ 104 h 104"/>
                <a:gd name="T6" fmla="*/ 0 w 528"/>
                <a:gd name="T7" fmla="*/ 0 h 104"/>
                <a:gd name="T8" fmla="*/ 528 w 52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104">
                  <a:moveTo>
                    <a:pt x="528" y="0"/>
                  </a:moveTo>
                  <a:cubicBezTo>
                    <a:pt x="528" y="35"/>
                    <a:pt x="528" y="69"/>
                    <a:pt x="528" y="104"/>
                  </a:cubicBezTo>
                  <a:cubicBezTo>
                    <a:pt x="352" y="104"/>
                    <a:pt x="177" y="104"/>
                    <a:pt x="0" y="104"/>
                  </a:cubicBezTo>
                  <a:cubicBezTo>
                    <a:pt x="0" y="70"/>
                    <a:pt x="0" y="36"/>
                    <a:pt x="0" y="0"/>
                  </a:cubicBezTo>
                  <a:cubicBezTo>
                    <a:pt x="176" y="0"/>
                    <a:pt x="352" y="0"/>
                    <a:pt x="5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263134" y="3615735"/>
              <a:ext cx="549991" cy="120599"/>
            </a:xfrm>
            <a:custGeom>
              <a:avLst/>
              <a:gdLst>
                <a:gd name="T0" fmla="*/ 0 w 478"/>
                <a:gd name="T1" fmla="*/ 0 h 105"/>
                <a:gd name="T2" fmla="*/ 478 w 478"/>
                <a:gd name="T3" fmla="*/ 0 h 105"/>
                <a:gd name="T4" fmla="*/ 472 w 478"/>
                <a:gd name="T5" fmla="*/ 8 h 105"/>
                <a:gd name="T6" fmla="*/ 383 w 478"/>
                <a:gd name="T7" fmla="*/ 97 h 105"/>
                <a:gd name="T8" fmla="*/ 366 w 478"/>
                <a:gd name="T9" fmla="*/ 104 h 105"/>
                <a:gd name="T10" fmla="*/ 8 w 478"/>
                <a:gd name="T11" fmla="*/ 105 h 105"/>
                <a:gd name="T12" fmla="*/ 0 w 478"/>
                <a:gd name="T13" fmla="*/ 104 h 105"/>
                <a:gd name="T14" fmla="*/ 0 w 478"/>
                <a:gd name="T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8" h="105">
                  <a:moveTo>
                    <a:pt x="0" y="0"/>
                  </a:moveTo>
                  <a:cubicBezTo>
                    <a:pt x="159" y="0"/>
                    <a:pt x="318" y="0"/>
                    <a:pt x="478" y="0"/>
                  </a:cubicBezTo>
                  <a:cubicBezTo>
                    <a:pt x="476" y="3"/>
                    <a:pt x="474" y="6"/>
                    <a:pt x="472" y="8"/>
                  </a:cubicBezTo>
                  <a:cubicBezTo>
                    <a:pt x="443" y="38"/>
                    <a:pt x="413" y="68"/>
                    <a:pt x="383" y="97"/>
                  </a:cubicBezTo>
                  <a:cubicBezTo>
                    <a:pt x="379" y="101"/>
                    <a:pt x="372" y="104"/>
                    <a:pt x="366" y="104"/>
                  </a:cubicBezTo>
                  <a:cubicBezTo>
                    <a:pt x="247" y="105"/>
                    <a:pt x="127" y="105"/>
                    <a:pt x="8" y="105"/>
                  </a:cubicBezTo>
                  <a:cubicBezTo>
                    <a:pt x="6" y="105"/>
                    <a:pt x="3" y="104"/>
                    <a:pt x="0" y="104"/>
                  </a:cubicBezTo>
                  <a:cubicBezTo>
                    <a:pt x="0" y="69"/>
                    <a:pt x="0" y="3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3016880" y="3492218"/>
              <a:ext cx="283019" cy="281074"/>
            </a:xfrm>
            <a:custGeom>
              <a:avLst/>
              <a:gdLst>
                <a:gd name="T0" fmla="*/ 0 w 246"/>
                <a:gd name="T1" fmla="*/ 87 h 244"/>
                <a:gd name="T2" fmla="*/ 66 w 246"/>
                <a:gd name="T3" fmla="*/ 20 h 244"/>
                <a:gd name="T4" fmla="*/ 139 w 246"/>
                <a:gd name="T5" fmla="*/ 20 h 244"/>
                <a:gd name="T6" fmla="*/ 225 w 246"/>
                <a:gd name="T7" fmla="*/ 106 h 244"/>
                <a:gd name="T8" fmla="*/ 227 w 246"/>
                <a:gd name="T9" fmla="*/ 178 h 244"/>
                <a:gd name="T10" fmla="*/ 159 w 246"/>
                <a:gd name="T11" fmla="*/ 244 h 244"/>
                <a:gd name="T12" fmla="*/ 0 w 246"/>
                <a:gd name="T13" fmla="*/ 87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44">
                  <a:moveTo>
                    <a:pt x="0" y="87"/>
                  </a:moveTo>
                  <a:cubicBezTo>
                    <a:pt x="22" y="64"/>
                    <a:pt x="43" y="41"/>
                    <a:pt x="66" y="20"/>
                  </a:cubicBezTo>
                  <a:cubicBezTo>
                    <a:pt x="87" y="1"/>
                    <a:pt x="118" y="0"/>
                    <a:pt x="139" y="20"/>
                  </a:cubicBezTo>
                  <a:cubicBezTo>
                    <a:pt x="169" y="48"/>
                    <a:pt x="198" y="76"/>
                    <a:pt x="225" y="106"/>
                  </a:cubicBezTo>
                  <a:cubicBezTo>
                    <a:pt x="245" y="127"/>
                    <a:pt x="246" y="158"/>
                    <a:pt x="227" y="178"/>
                  </a:cubicBezTo>
                  <a:cubicBezTo>
                    <a:pt x="205" y="202"/>
                    <a:pt x="181" y="223"/>
                    <a:pt x="159" y="244"/>
                  </a:cubicBezTo>
                  <a:cubicBezTo>
                    <a:pt x="107" y="193"/>
                    <a:pt x="54" y="140"/>
                    <a:pt x="0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017073" y="3372591"/>
              <a:ext cx="119627" cy="117682"/>
            </a:xfrm>
            <a:custGeom>
              <a:avLst/>
              <a:gdLst>
                <a:gd name="T0" fmla="*/ 0 w 104"/>
                <a:gd name="T1" fmla="*/ 102 h 102"/>
                <a:gd name="T2" fmla="*/ 0 w 104"/>
                <a:gd name="T3" fmla="*/ 0 h 102"/>
                <a:gd name="T4" fmla="*/ 104 w 104"/>
                <a:gd name="T5" fmla="*/ 0 h 102"/>
                <a:gd name="T6" fmla="*/ 104 w 104"/>
                <a:gd name="T7" fmla="*/ 102 h 102"/>
                <a:gd name="T8" fmla="*/ 0 w 10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2">
                  <a:moveTo>
                    <a:pt x="0" y="102"/>
                  </a:moveTo>
                  <a:cubicBezTo>
                    <a:pt x="0" y="68"/>
                    <a:pt x="0" y="34"/>
                    <a:pt x="0" y="0"/>
                  </a:cubicBezTo>
                  <a:cubicBezTo>
                    <a:pt x="35" y="0"/>
                    <a:pt x="69" y="0"/>
                    <a:pt x="104" y="0"/>
                  </a:cubicBezTo>
                  <a:cubicBezTo>
                    <a:pt x="104" y="34"/>
                    <a:pt x="104" y="67"/>
                    <a:pt x="104" y="102"/>
                  </a:cubicBezTo>
                  <a:cubicBezTo>
                    <a:pt x="70" y="102"/>
                    <a:pt x="36" y="102"/>
                    <a:pt x="0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2018045" y="3128475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4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4"/>
                    <a:pt x="103" y="68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018045" y="3616708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5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3"/>
                    <a:pt x="103" y="67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281113" y="4137747"/>
            <a:ext cx="265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spc="300" dirty="0" smtClean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CONTANTS</a:t>
            </a:r>
            <a:endParaRPr lang="zh-HK" altLang="en-US" sz="2800" b="1" spc="300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582915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研究背景</a:t>
              </a:r>
              <a:endParaRPr lang="zh-HK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817574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293117" y="242680"/>
            <a:ext cx="1720219" cy="523220"/>
            <a:chOff x="585861" y="319364"/>
            <a:chExt cx="2293626" cy="697627"/>
          </a:xfrm>
        </p:grpSpPr>
        <p:sp>
          <p:nvSpPr>
            <p:cNvPr id="22" name="文本框 23"/>
            <p:cNvSpPr txBox="1"/>
            <p:nvPr/>
          </p:nvSpPr>
          <p:spPr>
            <a:xfrm>
              <a:off x="718210" y="319364"/>
              <a:ext cx="2161277" cy="697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研究背景</a:t>
              </a:r>
            </a:p>
          </p:txBody>
        </p:sp>
        <p:sp>
          <p:nvSpPr>
            <p:cNvPr id="23" name="等腰三角形 22"/>
            <p:cNvSpPr/>
            <p:nvPr/>
          </p:nvSpPr>
          <p:spPr>
            <a:xfrm rot="16200000" flipH="1" flipV="1">
              <a:off x="509927" y="489745"/>
              <a:ext cx="304323" cy="152455"/>
            </a:xfrm>
            <a:prstGeom prst="triangle">
              <a:avLst/>
            </a:prstGeom>
            <a:solidFill>
              <a:srgbClr val="C00000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1827069" y="313515"/>
            <a:ext cx="178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MOTIVATION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92379" y="1371030"/>
            <a:ext cx="8573821" cy="50783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85165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研究动机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发展：线下教育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线上教育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defTabSz="685165"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问题：作业的评估？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对于传统的教师评估，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同伴评估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在针对于大型线上课程的作业评估中，具有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以下优势：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50000"/>
              </a:lnSpc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285750" defTabSz="685165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及时性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285750" defTabSz="685165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评估者可以获得收益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285750" defTabSz="685165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最终得分更加有效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871041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407459" y="1338050"/>
            <a:ext cx="8573821" cy="51706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85165"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怎样的评估才是高质量的呢？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高质量的互评包括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几个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68516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68516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识别问题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68516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解决问题的方法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具体的建议，可以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使评审的人更好地聚焦问题所在，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可以让被评审人知道如何解决问题，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而不是仅仅关注问题的存在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我们将互评包含了以上三个特点的文本称为建议。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93117" y="242680"/>
            <a:ext cx="1720219" cy="523220"/>
            <a:chOff x="585861" y="319364"/>
            <a:chExt cx="2293626" cy="697627"/>
          </a:xfrm>
        </p:grpSpPr>
        <p:sp>
          <p:nvSpPr>
            <p:cNvPr id="8" name="文本框 23"/>
            <p:cNvSpPr txBox="1"/>
            <p:nvPr/>
          </p:nvSpPr>
          <p:spPr>
            <a:xfrm>
              <a:off x="718210" y="319364"/>
              <a:ext cx="2161277" cy="697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研究背景</a:t>
              </a:r>
            </a:p>
          </p:txBody>
        </p:sp>
        <p:sp>
          <p:nvSpPr>
            <p:cNvPr id="9" name="等腰三角形 8"/>
            <p:cNvSpPr/>
            <p:nvPr/>
          </p:nvSpPr>
          <p:spPr>
            <a:xfrm rot="16200000" flipH="1" flipV="1">
              <a:off x="509927" y="489745"/>
              <a:ext cx="304323" cy="152455"/>
            </a:xfrm>
            <a:prstGeom prst="triangle">
              <a:avLst/>
            </a:prstGeom>
            <a:solidFill>
              <a:srgbClr val="C00000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827069" y="313515"/>
            <a:ext cx="178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MOTIVATION</a:t>
            </a:r>
          </a:p>
        </p:txBody>
      </p:sp>
    </p:spTree>
    <p:extLst>
      <p:ext uri="{BB962C8B-B14F-4D97-AF65-F5344CB8AC3E}">
        <p14:creationId xmlns:p14="http://schemas.microsoft.com/office/powerpoint/2010/main" val="288623970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93117" y="1109792"/>
            <a:ext cx="8573821" cy="51706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85165"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相关工作：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（教育数据挖掘领域）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传统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自然语言处理（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NLP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规则、模式与文本信息匹配，从中筛选出隐藏的文本信息。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Brun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C.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Hagège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C.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的一篇研究中，使用自然语言处理技术从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客户的评价中提取改进建议。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68516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模式、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规则需要自定义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68516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难以预见所有规则、模式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68516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随着规则、模式增加，维护困难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93117" y="242680"/>
            <a:ext cx="1720219" cy="523220"/>
            <a:chOff x="585861" y="319364"/>
            <a:chExt cx="2293626" cy="697627"/>
          </a:xfrm>
        </p:grpSpPr>
        <p:sp>
          <p:nvSpPr>
            <p:cNvPr id="9" name="文本框 23"/>
            <p:cNvSpPr txBox="1"/>
            <p:nvPr/>
          </p:nvSpPr>
          <p:spPr>
            <a:xfrm>
              <a:off x="718210" y="319364"/>
              <a:ext cx="2161277" cy="697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研究背景</a:t>
              </a:r>
            </a:p>
          </p:txBody>
        </p:sp>
        <p:sp>
          <p:nvSpPr>
            <p:cNvPr id="10" name="等腰三角形 9"/>
            <p:cNvSpPr/>
            <p:nvPr/>
          </p:nvSpPr>
          <p:spPr>
            <a:xfrm rot="16200000" flipH="1" flipV="1">
              <a:off x="509927" y="489745"/>
              <a:ext cx="304323" cy="152455"/>
            </a:xfrm>
            <a:prstGeom prst="triangle">
              <a:avLst/>
            </a:prstGeom>
            <a:solidFill>
              <a:srgbClr val="C00000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框 23"/>
          <p:cNvSpPr txBox="1"/>
          <p:nvPr/>
        </p:nvSpPr>
        <p:spPr>
          <a:xfrm>
            <a:off x="1827069" y="313515"/>
            <a:ext cx="2650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LITERATURE REVIEW 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592683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92379" y="1240223"/>
            <a:ext cx="83058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165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相关工作：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50000"/>
              </a:lnSpc>
            </a:pP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ML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文本检测领域显示出了良好的效果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Ramachandran, L.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使用机器学习方法检验出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了同伴评估结果中隐藏的情感信息。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标记数据成本通常非常昂贵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93117" y="242680"/>
            <a:ext cx="1720219" cy="523220"/>
            <a:chOff x="585861" y="319364"/>
            <a:chExt cx="2293626" cy="697627"/>
          </a:xfrm>
        </p:grpSpPr>
        <p:sp>
          <p:nvSpPr>
            <p:cNvPr id="9" name="文本框 23"/>
            <p:cNvSpPr txBox="1"/>
            <p:nvPr/>
          </p:nvSpPr>
          <p:spPr>
            <a:xfrm>
              <a:off x="718210" y="319364"/>
              <a:ext cx="2161277" cy="697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研究背景</a:t>
              </a:r>
            </a:p>
          </p:txBody>
        </p:sp>
        <p:sp>
          <p:nvSpPr>
            <p:cNvPr id="10" name="等腰三角形 9"/>
            <p:cNvSpPr/>
            <p:nvPr/>
          </p:nvSpPr>
          <p:spPr>
            <a:xfrm rot="16200000" flipH="1" flipV="1">
              <a:off x="509927" y="489745"/>
              <a:ext cx="304323" cy="152455"/>
            </a:xfrm>
            <a:prstGeom prst="triangle">
              <a:avLst/>
            </a:prstGeom>
            <a:solidFill>
              <a:srgbClr val="C00000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框 23"/>
          <p:cNvSpPr txBox="1"/>
          <p:nvPr/>
        </p:nvSpPr>
        <p:spPr>
          <a:xfrm>
            <a:off x="1827069" y="313515"/>
            <a:ext cx="2650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LITERATURE REVIEW 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158441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8926" y="1545105"/>
            <a:ext cx="8573821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85165"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本文定义了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NLP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中，匹配和筛选含有建议的互评文本的相关规则。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93117" y="242680"/>
            <a:ext cx="1720219" cy="523220"/>
            <a:chOff x="585861" y="319364"/>
            <a:chExt cx="2293626" cy="697627"/>
          </a:xfrm>
        </p:grpSpPr>
        <p:sp>
          <p:nvSpPr>
            <p:cNvPr id="4" name="文本框 23"/>
            <p:cNvSpPr txBox="1"/>
            <p:nvPr/>
          </p:nvSpPr>
          <p:spPr>
            <a:xfrm>
              <a:off x="718210" y="319364"/>
              <a:ext cx="2161277" cy="697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研究背景</a:t>
              </a:r>
            </a:p>
          </p:txBody>
        </p:sp>
        <p:sp>
          <p:nvSpPr>
            <p:cNvPr id="5" name="等腰三角形 4"/>
            <p:cNvSpPr/>
            <p:nvPr/>
          </p:nvSpPr>
          <p:spPr>
            <a:xfrm rot="16200000" flipH="1" flipV="1">
              <a:off x="509927" y="489745"/>
              <a:ext cx="304323" cy="152455"/>
            </a:xfrm>
            <a:prstGeom prst="triangle">
              <a:avLst/>
            </a:prstGeom>
            <a:solidFill>
              <a:srgbClr val="C00000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文本框 23"/>
          <p:cNvSpPr txBox="1"/>
          <p:nvPr/>
        </p:nvSpPr>
        <p:spPr>
          <a:xfrm>
            <a:off x="1827069" y="313515"/>
            <a:ext cx="2023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CONTRIBUTION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8925" y="793619"/>
            <a:ext cx="8573821" cy="4996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85165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论文贡献：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8924" y="2898232"/>
            <a:ext cx="8573821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85165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本文使用了基于规则的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NLP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处理方法和机器学习方法来构建同伴互评中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的检验存在建议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分类器模型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，并对结果进行了比较，得出基于深度学习的模型效果要优于其他模型。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4335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2491</TotalTime>
  <Words>1061</Words>
  <Application>Microsoft Office PowerPoint</Application>
  <PresentationFormat>全屏显示(4:3)</PresentationFormat>
  <Paragraphs>192</Paragraphs>
  <Slides>29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新細明體</vt:lpstr>
      <vt:lpstr>等线</vt:lpstr>
      <vt:lpstr>宋体</vt:lpstr>
      <vt:lpstr>微软雅黑</vt:lpstr>
      <vt:lpstr>Arial</vt:lpstr>
      <vt:lpstr>Calibri</vt:lpstr>
      <vt:lpstr>Calibri Light</vt:lpstr>
      <vt:lpstr>Wingdings</vt:lpstr>
      <vt:lpstr>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Windows User</cp:lastModifiedBy>
  <cp:revision>207</cp:revision>
  <dcterms:created xsi:type="dcterms:W3CDTF">2015-02-19T23:46:49Z</dcterms:created>
  <dcterms:modified xsi:type="dcterms:W3CDTF">2021-01-27T16:19:50Z</dcterms:modified>
</cp:coreProperties>
</file>