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331" r:id="rId4"/>
    <p:sldId id="309" r:id="rId5"/>
    <p:sldId id="314" r:id="rId6"/>
    <p:sldId id="313" r:id="rId7"/>
    <p:sldId id="332" r:id="rId8"/>
    <p:sldId id="363" r:id="rId9"/>
    <p:sldId id="311" r:id="rId10"/>
    <p:sldId id="318" r:id="rId11"/>
    <p:sldId id="308" r:id="rId12"/>
    <p:sldId id="354" r:id="rId13"/>
    <p:sldId id="353" r:id="rId14"/>
    <p:sldId id="355" r:id="rId15"/>
    <p:sldId id="356" r:id="rId16"/>
    <p:sldId id="357" r:id="rId17"/>
    <p:sldId id="358" r:id="rId18"/>
    <p:sldId id="359" r:id="rId19"/>
    <p:sldId id="360" r:id="rId20"/>
    <p:sldId id="362" r:id="rId21"/>
    <p:sldId id="365" r:id="rId22"/>
    <p:sldId id="29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9" autoAdjust="0"/>
    <p:restoredTop sz="94660"/>
  </p:normalViewPr>
  <p:slideViewPr>
    <p:cSldViewPr snapToGrid="0">
      <p:cViewPr varScale="1">
        <p:scale>
          <a:sx n="115" d="100"/>
          <a:sy n="115" d="100"/>
        </p:scale>
        <p:origin x="1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6793B7-98D2-4E7A-AA0F-FD7C44A279B7}" type="datetimeFigureOut">
              <a:rPr lang="zh-CN" altLang="en-US" smtClean="0"/>
              <a:t>2021/9/5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51CC-5374-4BED-9F61-012454F8E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93B7-98D2-4E7A-AA0F-FD7C44A279B7}" type="datetimeFigureOut">
              <a:rPr lang="zh-CN" altLang="en-US" smtClean="0"/>
              <a:t>2021/9/5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51CC-5374-4BED-9F61-012454F8E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每周汇报</a:t>
            </a:r>
          </a:p>
        </p:txBody>
      </p:sp>
      <p:sp>
        <p:nvSpPr>
          <p:cNvPr id="3" name="副标题 2"/>
          <p:cNvSpPr>
            <a:spLocks noGrp="1"/>
          </p:cNvSpPr>
          <p:nvPr>
            <p:ph type="subTitle" idx="1"/>
          </p:nvPr>
        </p:nvSpPr>
        <p:spPr/>
        <p:txBody>
          <a:bodyPr>
            <a:normAutofit fontScale="92500" lnSpcReduction="10000"/>
          </a:bodyPr>
          <a:lstStyle/>
          <a:p>
            <a:endParaRPr lang="en-US" altLang="zh-CN" sz="4000" dirty="0">
              <a:latin typeface="微软雅黑" panose="020B0503020204020204" pitchFamily="34" charset="-122"/>
              <a:ea typeface="微软雅黑" panose="020B0503020204020204" pitchFamily="34" charset="-122"/>
            </a:endParaRPr>
          </a:p>
          <a:p>
            <a:endParaRPr lang="en-US" altLang="zh-CN" sz="40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杨攀原                 </a:t>
            </a:r>
            <a:r>
              <a:rPr lang="en-US" altLang="zh-CN" sz="2800" dirty="0">
                <a:latin typeface="微软雅黑" panose="020B0503020204020204" pitchFamily="34" charset="-122"/>
                <a:ea typeface="微软雅黑" panose="020B0503020204020204" pitchFamily="34" charset="-122"/>
              </a:rPr>
              <a:t>9</a:t>
            </a:r>
            <a:r>
              <a:rPr lang="zh-CN" altLang="en-US" sz="2800" dirty="0" smtClean="0">
                <a:latin typeface="微软雅黑" panose="020B0503020204020204" pitchFamily="34" charset="-122"/>
                <a:ea typeface="微软雅黑" panose="020B0503020204020204" pitchFamily="34" charset="-122"/>
              </a:rPr>
              <a:t>月</a:t>
            </a:r>
            <a:r>
              <a:rPr lang="en-US" altLang="zh-CN" sz="2800" dirty="0" smtClean="0">
                <a:latin typeface="微软雅黑" panose="020B0503020204020204" pitchFamily="34" charset="-122"/>
                <a:ea typeface="微软雅黑" panose="020B0503020204020204" pitchFamily="34" charset="-122"/>
              </a:rPr>
              <a:t>6</a:t>
            </a:r>
            <a:r>
              <a:rPr lang="zh-CN" altLang="en-US" sz="2800" dirty="0" smtClean="0">
                <a:latin typeface="微软雅黑" panose="020B0503020204020204" pitchFamily="34" charset="-122"/>
                <a:ea typeface="微软雅黑" panose="020B0503020204020204" pitchFamily="34" charset="-122"/>
              </a:rPr>
              <a:t>日</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演化</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博弈论</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鹰</a:t>
            </a:r>
            <a:r>
              <a:rPr lang="zh-CN" altLang="en-US" dirty="0">
                <a:latin typeface="微软雅黑" panose="020B0503020204020204" pitchFamily="34" charset="-122"/>
                <a:ea typeface="微软雅黑" panose="020B0503020204020204" pitchFamily="34" charset="-122"/>
              </a:rPr>
              <a:t>鸽博弈</a:t>
            </a:r>
          </a:p>
        </p:txBody>
      </p:sp>
      <p:pic>
        <p:nvPicPr>
          <p:cNvPr id="100" name="图片 99"/>
          <p:cNvPicPr/>
          <p:nvPr/>
        </p:nvPicPr>
        <p:blipFill>
          <a:blip r:embed="rId2"/>
          <a:stretch>
            <a:fillRect/>
          </a:stretch>
        </p:blipFill>
        <p:spPr>
          <a:xfrm>
            <a:off x="3619500" y="2619296"/>
            <a:ext cx="4953000" cy="2190750"/>
          </a:xfrm>
          <a:prstGeom prst="rect">
            <a:avLst/>
          </a:prstGeom>
          <a:noFill/>
          <a:ln w="9525">
            <a:noFill/>
          </a:ln>
        </p:spPr>
      </p:pic>
      <p:sp>
        <p:nvSpPr>
          <p:cNvPr id="4" name="文本框 3"/>
          <p:cNvSpPr txBox="1"/>
          <p:nvPr/>
        </p:nvSpPr>
        <p:spPr>
          <a:xfrm>
            <a:off x="1020445" y="5276215"/>
            <a:ext cx="10227310" cy="368300"/>
          </a:xfrm>
          <a:prstGeom prst="rect">
            <a:avLst/>
          </a:prstGeom>
          <a:noFill/>
        </p:spPr>
        <p:txBody>
          <a:bodyPr wrap="square" rtlCol="0">
            <a:spAutoFit/>
          </a:bodyPr>
          <a:lstStyle/>
          <a:p>
            <a:r>
              <a:rPr lang="zh-CN" altLang="en-US"/>
              <a:t>鹰之间的战斗十分惨烈，所以</a:t>
            </a:r>
            <a:r>
              <a:rPr lang="en-US" altLang="zh-CN"/>
              <a:t>C&gt;V</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假设V = 6， C = 18：</a:t>
            </a:r>
          </a:p>
        </p:txBody>
      </p:sp>
      <p:sp>
        <p:nvSpPr>
          <p:cNvPr id="4" name="文本框 3"/>
          <p:cNvSpPr txBox="1"/>
          <p:nvPr/>
        </p:nvSpPr>
        <p:spPr>
          <a:xfrm>
            <a:off x="1020445" y="5276215"/>
            <a:ext cx="10227310" cy="368300"/>
          </a:xfrm>
          <a:prstGeom prst="rect">
            <a:avLst/>
          </a:prstGeom>
          <a:noFill/>
        </p:spPr>
        <p:txBody>
          <a:bodyPr wrap="square" rtlCol="0">
            <a:spAutoFit/>
          </a:bodyPr>
          <a:lstStyle/>
          <a:p>
            <a:r>
              <a:t>结局应该是鹰和鸽各占一定的比例。</a:t>
            </a:r>
          </a:p>
        </p:txBody>
      </p:sp>
      <p:pic>
        <p:nvPicPr>
          <p:cNvPr id="101" name="图片 100"/>
          <p:cNvPicPr/>
          <p:nvPr/>
        </p:nvPicPr>
        <p:blipFill>
          <a:blip r:embed="rId2"/>
          <a:stretch>
            <a:fillRect/>
          </a:stretch>
        </p:blipFill>
        <p:spPr>
          <a:xfrm>
            <a:off x="3606800" y="2802255"/>
            <a:ext cx="4857750" cy="21907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690688"/>
            <a:ext cx="10596245" cy="5078313"/>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不再</a:t>
            </a:r>
            <a:r>
              <a:rPr lang="zh-CN" altLang="en-US" dirty="0">
                <a:latin typeface="微软雅黑" panose="020B0503020204020204" pitchFamily="34" charset="-122"/>
                <a:ea typeface="微软雅黑" panose="020B0503020204020204" pitchFamily="34" charset="-122"/>
              </a:rPr>
              <a:t>将人模型化为超级理性的博弈方，而是认为人类通常是通过试错的方法达到博弈均衡的，与生物进化原理具有共性，所选择的均衡是达到均衡的均衡过程的函数，因而历史、制度因素以及均衡过程的某些细节均会对博弈的多重均衡的选择产生影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 1998-On </a:t>
            </a:r>
            <a:r>
              <a:rPr lang="en-US" altLang="zh-CN" dirty="0">
                <a:latin typeface="微软雅黑" panose="020B0503020204020204" pitchFamily="34" charset="-122"/>
                <a:ea typeface="微软雅黑" panose="020B0503020204020204" pitchFamily="34" charset="-122"/>
              </a:rPr>
              <a:t>economic applications of evolutionary game </a:t>
            </a:r>
            <a:r>
              <a:rPr lang="en-US" altLang="zh-CN" dirty="0" smtClean="0">
                <a:latin typeface="微软雅黑" panose="020B0503020204020204" pitchFamily="34" charset="-122"/>
                <a:ea typeface="微软雅黑" panose="020B0503020204020204" pitchFamily="34" charset="-122"/>
              </a:rPr>
              <a:t>theory</a:t>
            </a:r>
          </a:p>
          <a:p>
            <a:r>
              <a:rPr lang="en-US" altLang="zh-CN" dirty="0" smtClean="0">
                <a:latin typeface="微软雅黑" panose="020B0503020204020204" pitchFamily="34" charset="-122"/>
                <a:ea typeface="微软雅黑" panose="020B0503020204020204" pitchFamily="34" charset="-122"/>
              </a:rPr>
              <a:t>2. P2P </a:t>
            </a:r>
            <a:r>
              <a:rPr lang="en-US" altLang="zh-CN" dirty="0">
                <a:latin typeface="微软雅黑" panose="020B0503020204020204" pitchFamily="34" charset="-122"/>
                <a:ea typeface="微软雅黑" panose="020B0503020204020204" pitchFamily="34" charset="-122"/>
              </a:rPr>
              <a:t>Incentive Model On Evolutionary Game </a:t>
            </a:r>
            <a:r>
              <a:rPr lang="en-US" altLang="zh-CN" dirty="0" smtClean="0">
                <a:latin typeface="微软雅黑" panose="020B0503020204020204" pitchFamily="34" charset="-122"/>
                <a:ea typeface="微软雅黑" panose="020B0503020204020204" pitchFamily="34" charset="-122"/>
              </a:rPr>
              <a:t>Theory</a:t>
            </a:r>
          </a:p>
          <a:p>
            <a:r>
              <a:rPr lang="en-US" altLang="zh-CN" dirty="0" smtClean="0">
                <a:latin typeface="微软雅黑" panose="020B0503020204020204" pitchFamily="34" charset="-122"/>
                <a:ea typeface="微软雅黑" panose="020B0503020204020204" pitchFamily="34" charset="-122"/>
              </a:rPr>
              <a:t>3. </a:t>
            </a:r>
            <a:r>
              <a:rPr lang="en-US" altLang="zh-CN" dirty="0">
                <a:latin typeface="微软雅黑" panose="020B0503020204020204" pitchFamily="34" charset="-122"/>
                <a:ea typeface="微软雅黑" panose="020B0503020204020204" pitchFamily="34" charset="-122"/>
              </a:rPr>
              <a:t>Building and Environment-2020-Evolutionary game theory analysis for understanding the decision-making mechanisms of governments and developers on green building </a:t>
            </a:r>
            <a:r>
              <a:rPr lang="en-US" altLang="zh-CN" dirty="0" smtClean="0">
                <a:latin typeface="微软雅黑" panose="020B0503020204020204" pitchFamily="34" charset="-122"/>
                <a:ea typeface="微软雅黑" panose="020B0503020204020204" pitchFamily="34" charset="-122"/>
              </a:rPr>
              <a:t>incentives</a:t>
            </a:r>
          </a:p>
          <a:p>
            <a:r>
              <a:rPr lang="en-US" altLang="zh-CN" dirty="0" smtClean="0">
                <a:latin typeface="微软雅黑" panose="020B0503020204020204" pitchFamily="34" charset="-122"/>
                <a:ea typeface="微软雅黑" panose="020B0503020204020204" pitchFamily="34" charset="-122"/>
              </a:rPr>
              <a:t>4. </a:t>
            </a:r>
            <a:r>
              <a:rPr lang="en-US" altLang="zh-CN" dirty="0">
                <a:latin typeface="微软雅黑" panose="020B0503020204020204" pitchFamily="34" charset="-122"/>
                <a:ea typeface="微软雅黑" panose="020B0503020204020204" pitchFamily="34" charset="-122"/>
              </a:rPr>
              <a:t>Journal of Network and Computer </a:t>
            </a:r>
            <a:r>
              <a:rPr lang="en-US" altLang="zh-CN" dirty="0">
                <a:latin typeface="微软雅黑" panose="020B0503020204020204" pitchFamily="34" charset="-122"/>
                <a:ea typeface="微软雅黑" panose="020B0503020204020204" pitchFamily="34" charset="-122"/>
              </a:rPr>
              <a:t>Applications- 2014-</a:t>
            </a:r>
            <a:r>
              <a:rPr lang="en-US" altLang="zh-CN" dirty="0">
                <a:latin typeface="微软雅黑" panose="020B0503020204020204" pitchFamily="34" charset="-122"/>
                <a:ea typeface="微软雅黑" panose="020B0503020204020204" pitchFamily="34" charset="-122"/>
              </a:rPr>
              <a:t>Incentive mechanism for P2P file sharing based on social network and game </a:t>
            </a:r>
            <a:r>
              <a:rPr lang="en-US" altLang="zh-CN" dirty="0" smtClean="0">
                <a:latin typeface="微软雅黑" panose="020B0503020204020204" pitchFamily="34" charset="-122"/>
                <a:ea typeface="微软雅黑" panose="020B0503020204020204" pitchFamily="34" charset="-122"/>
              </a:rPr>
              <a:t>theory</a:t>
            </a:r>
          </a:p>
          <a:p>
            <a:r>
              <a:rPr lang="en-US" altLang="zh-CN" dirty="0" smtClean="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 arXiv-2014-</a:t>
            </a:r>
            <a:r>
              <a:rPr lang="en-US" altLang="zh-CN" dirty="0">
                <a:latin typeface="微软雅黑" panose="020B0503020204020204" pitchFamily="34" charset="-122"/>
                <a:ea typeface="微软雅黑" panose="020B0503020204020204" pitchFamily="34" charset="-122"/>
              </a:rPr>
              <a:t>Aggregating </a:t>
            </a:r>
            <a:r>
              <a:rPr lang="en-US" altLang="zh-CN" dirty="0">
                <a:latin typeface="微软雅黑" panose="020B0503020204020204" pitchFamily="34" charset="-122"/>
                <a:ea typeface="微软雅黑" panose="020B0503020204020204" pitchFamily="34" charset="-122"/>
              </a:rPr>
              <a:t>partial rankings with applications to peer grading in massive online open </a:t>
            </a:r>
            <a:r>
              <a:rPr lang="en-US" altLang="zh-CN" dirty="0">
                <a:latin typeface="微软雅黑" panose="020B0503020204020204" pitchFamily="34" charset="-122"/>
                <a:ea typeface="微软雅黑" panose="020B0503020204020204" pitchFamily="34" charset="-122"/>
              </a:rPr>
              <a:t>courses</a:t>
            </a:r>
          </a:p>
          <a:p>
            <a:r>
              <a:rPr lang="en-US" altLang="zh-CN" dirty="0" smtClean="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 arXiv-2019-Evaluating Reputation Management Schemes of Internet of </a:t>
            </a:r>
            <a:r>
              <a:rPr lang="en-US" altLang="zh-CN" dirty="0" smtClean="0">
                <a:latin typeface="微软雅黑" panose="020B0503020204020204" pitchFamily="34" charset="-122"/>
                <a:ea typeface="微软雅黑" panose="020B0503020204020204" pitchFamily="34" charset="-122"/>
              </a:rPr>
              <a:t>Vehicles</a:t>
            </a:r>
          </a:p>
          <a:p>
            <a:r>
              <a:rPr lang="en-US" altLang="zh-CN" dirty="0" smtClean="0">
                <a:latin typeface="微软雅黑" panose="020B0503020204020204" pitchFamily="34" charset="-122"/>
                <a:ea typeface="微软雅黑" panose="020B0503020204020204" pitchFamily="34" charset="-122"/>
              </a:rPr>
              <a:t>7. </a:t>
            </a:r>
            <a:r>
              <a:rPr lang="zh-CN" altLang="en-US" dirty="0" smtClean="0">
                <a:latin typeface="微软雅黑" panose="020B0503020204020204" pitchFamily="34" charset="-122"/>
                <a:ea typeface="微软雅黑" panose="020B0503020204020204" pitchFamily="34" charset="-122"/>
              </a:rPr>
              <a:t>运筹与管理</a:t>
            </a:r>
            <a:r>
              <a:rPr lang="en-US" altLang="zh-CN" dirty="0" smtClean="0">
                <a:latin typeface="微软雅黑" panose="020B0503020204020204" pitchFamily="34" charset="-122"/>
                <a:ea typeface="微软雅黑" panose="020B0503020204020204" pitchFamily="34" charset="-122"/>
              </a:rPr>
              <a:t>-2021-</a:t>
            </a:r>
            <a:r>
              <a:rPr lang="zh-CN" altLang="en-US" dirty="0" smtClean="0">
                <a:latin typeface="微软雅黑" panose="020B0503020204020204" pitchFamily="34" charset="-122"/>
                <a:ea typeface="微软雅黑" panose="020B0503020204020204" pitchFamily="34" charset="-122"/>
              </a:rPr>
              <a:t>基于</a:t>
            </a:r>
            <a:r>
              <a:rPr lang="zh-CN" altLang="en-US" dirty="0">
                <a:latin typeface="微软雅黑" panose="020B0503020204020204" pitchFamily="34" charset="-122"/>
                <a:ea typeface="微软雅黑" panose="020B0503020204020204" pitchFamily="34" charset="-122"/>
              </a:rPr>
              <a:t>演化博弈论的环卫自律组织激励机制</a:t>
            </a:r>
            <a:r>
              <a:rPr lang="zh-CN" altLang="en-US" dirty="0" smtClean="0">
                <a:latin typeface="微软雅黑" panose="020B0503020204020204" pitchFamily="34" charset="-122"/>
                <a:ea typeface="微软雅黑" panose="020B0503020204020204" pitchFamily="34" charset="-122"/>
              </a:rPr>
              <a:t>研究</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8. </a:t>
            </a:r>
            <a:r>
              <a:rPr lang="zh-CN" altLang="en-US" dirty="0" smtClean="0">
                <a:latin typeface="微软雅黑" panose="020B0503020204020204" pitchFamily="34" charset="-122"/>
                <a:ea typeface="微软雅黑" panose="020B0503020204020204" pitchFamily="34" charset="-122"/>
              </a:rPr>
              <a:t>管理学报</a:t>
            </a:r>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用户会员选择与网络视频平台</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竞争多阶段进化博弈</a:t>
            </a:r>
            <a:r>
              <a:rPr lang="zh-CN" altLang="en-US" dirty="0" smtClean="0">
                <a:latin typeface="微软雅黑" panose="020B0503020204020204" pitchFamily="34" charset="-122"/>
                <a:ea typeface="微软雅黑" panose="020B0503020204020204" pitchFamily="34" charset="-122"/>
              </a:rPr>
              <a:t>分析</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9. </a:t>
            </a:r>
            <a:r>
              <a:rPr lang="en-US" altLang="zh-CN" dirty="0">
                <a:latin typeface="微软雅黑" panose="020B0503020204020204" pitchFamily="34" charset="-122"/>
                <a:ea typeface="微软雅黑" panose="020B0503020204020204" pitchFamily="34" charset="-122"/>
              </a:rPr>
              <a:t>1978-</a:t>
            </a:r>
            <a:r>
              <a:rPr lang="en-US" altLang="zh-CN" dirty="0">
                <a:latin typeface="微软雅黑" panose="020B0503020204020204" pitchFamily="34" charset="-122"/>
                <a:ea typeface="微软雅黑" panose="020B0503020204020204" pitchFamily="34" charset="-122"/>
              </a:rPr>
              <a:t>Evolutionarily Stable Strategies and Game </a:t>
            </a:r>
            <a:r>
              <a:rPr lang="en-US" altLang="zh-CN" dirty="0" smtClean="0">
                <a:latin typeface="微软雅黑" panose="020B0503020204020204" pitchFamily="34" charset="-122"/>
                <a:ea typeface="微软雅黑" panose="020B0503020204020204" pitchFamily="34" charset="-122"/>
              </a:rPr>
              <a:t>Dynamics</a:t>
            </a:r>
          </a:p>
          <a:p>
            <a:r>
              <a:rPr lang="en-US" altLang="zh-CN" dirty="0" smtClean="0">
                <a:latin typeface="微软雅黑" panose="020B0503020204020204" pitchFamily="34" charset="-122"/>
                <a:ea typeface="微软雅黑" panose="020B0503020204020204" pitchFamily="34" charset="-122"/>
              </a:rPr>
              <a:t>10. </a:t>
            </a:r>
            <a:r>
              <a:rPr lang="en-US" altLang="zh-CN" dirty="0">
                <a:latin typeface="微软雅黑" panose="020B0503020204020204" pitchFamily="34" charset="-122"/>
                <a:ea typeface="微软雅黑" panose="020B0503020204020204" pitchFamily="34" charset="-122"/>
              </a:rPr>
              <a:t>Evolutionary Ecology </a:t>
            </a:r>
            <a:r>
              <a:rPr lang="en-US" altLang="zh-CN" dirty="0">
                <a:latin typeface="微软雅黑" panose="020B0503020204020204" pitchFamily="34" charset="-122"/>
                <a:ea typeface="微软雅黑" panose="020B0503020204020204" pitchFamily="34" charset="-122"/>
              </a:rPr>
              <a:t>Research-2009-Evolutionary </a:t>
            </a:r>
            <a:r>
              <a:rPr lang="en-US" altLang="zh-CN" dirty="0">
                <a:latin typeface="微软雅黑" panose="020B0503020204020204" pitchFamily="34" charset="-122"/>
                <a:ea typeface="微软雅黑" panose="020B0503020204020204" pitchFamily="34" charset="-122"/>
              </a:rPr>
              <a:t>game theory: ESS, convergence stability, and NIS</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a:t>
            </a:r>
            <a:endParaRPr lang="en-US" altLang="zh-CN"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37565" y="1869440"/>
            <a:ext cx="10516235" cy="368300"/>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复制动态方程——演化的过程</a:t>
            </a:r>
          </a:p>
        </p:txBody>
      </p:sp>
      <p:sp>
        <p:nvSpPr>
          <p:cNvPr id="4" name="矩形 3"/>
          <p:cNvSpPr/>
          <p:nvPr/>
        </p:nvSpPr>
        <p:spPr>
          <a:xfrm>
            <a:off x="8292465" y="255270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策略</a:t>
            </a:r>
          </a:p>
        </p:txBody>
      </p:sp>
      <p:sp>
        <p:nvSpPr>
          <p:cNvPr id="7" name="矩形 6"/>
          <p:cNvSpPr/>
          <p:nvPr/>
        </p:nvSpPr>
        <p:spPr>
          <a:xfrm>
            <a:off x="7029450" y="471297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上次收益最高的策略</a:t>
            </a:r>
          </a:p>
        </p:txBody>
      </p:sp>
      <p:sp>
        <p:nvSpPr>
          <p:cNvPr id="8" name="矩形 7"/>
          <p:cNvSpPr/>
          <p:nvPr/>
        </p:nvSpPr>
        <p:spPr>
          <a:xfrm>
            <a:off x="9615170" y="471297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原策略</a:t>
            </a:r>
          </a:p>
        </p:txBody>
      </p:sp>
      <p:cxnSp>
        <p:nvCxnSpPr>
          <p:cNvPr id="9" name="直接箭头连接符 8"/>
          <p:cNvCxnSpPr>
            <a:stCxn id="4" idx="2"/>
            <a:endCxn id="7" idx="0"/>
          </p:cNvCxnSpPr>
          <p:nvPr/>
        </p:nvCxnSpPr>
        <p:spPr>
          <a:xfrm flipH="1">
            <a:off x="7727315" y="3467100"/>
            <a:ext cx="1263015" cy="1245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4" idx="2"/>
            <a:endCxn id="8" idx="0"/>
          </p:cNvCxnSpPr>
          <p:nvPr/>
        </p:nvCxnSpPr>
        <p:spPr>
          <a:xfrm>
            <a:off x="8990330" y="3467100"/>
            <a:ext cx="1322705" cy="1245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8484235" y="3905885"/>
            <a:ext cx="1130935" cy="368300"/>
          </a:xfrm>
          <a:prstGeom prst="rect">
            <a:avLst/>
          </a:prstGeom>
          <a:noFill/>
        </p:spPr>
        <p:txBody>
          <a:bodyPr wrap="square" rtlCol="0">
            <a:spAutoFit/>
          </a:bodyPr>
          <a:lstStyle/>
          <a:p>
            <a:r>
              <a:rPr lang="zh-CN" altLang="en-US" dirty="0"/>
              <a:t>下次策略</a:t>
            </a:r>
          </a:p>
        </p:txBody>
      </p:sp>
      <p:sp>
        <p:nvSpPr>
          <p:cNvPr id="3" name="文本框 2"/>
          <p:cNvSpPr txBox="1"/>
          <p:nvPr/>
        </p:nvSpPr>
        <p:spPr>
          <a:xfrm>
            <a:off x="837565" y="2743637"/>
            <a:ext cx="5852160" cy="369332"/>
          </a:xfrm>
          <a:prstGeom prst="rect">
            <a:avLst/>
          </a:prstGeom>
          <a:noFill/>
        </p:spPr>
        <p:txBody>
          <a:bodyPr wrap="square" rtlCol="0">
            <a:spAutoFit/>
          </a:bodyPr>
          <a:lstStyle/>
          <a:p>
            <a:r>
              <a:rPr lang="zh-CN" altLang="en-US" dirty="0" smtClean="0"/>
              <a:t>假设每轮迭代所有人数都将会发生变化</a:t>
            </a:r>
            <a:endParaRPr lang="zh-CN" altLang="en-US" dirty="0"/>
          </a:p>
        </p:txBody>
      </p:sp>
      <p:sp>
        <p:nvSpPr>
          <p:cNvPr id="6" name="文本框 5"/>
          <p:cNvSpPr txBox="1"/>
          <p:nvPr/>
        </p:nvSpPr>
        <p:spPr>
          <a:xfrm>
            <a:off x="837565" y="3358342"/>
            <a:ext cx="6132772" cy="369332"/>
          </a:xfrm>
          <a:prstGeom prst="rect">
            <a:avLst/>
          </a:prstGeom>
          <a:noFill/>
        </p:spPr>
        <p:txBody>
          <a:bodyPr wrap="square" rtlCol="0">
            <a:spAutoFit/>
          </a:bodyPr>
          <a:lstStyle/>
          <a:p>
            <a:r>
              <a:rPr lang="en-US" altLang="zh-CN" dirty="0"/>
              <a:t>Evolutionarily Stable Strategies and Game </a:t>
            </a:r>
            <a:r>
              <a:rPr lang="en-US" altLang="zh-CN" dirty="0" smtClean="0"/>
              <a:t>Dynamics-1997</a:t>
            </a:r>
            <a:endParaRPr lang="zh-CN" altLang="en-US" dirty="0"/>
          </a:p>
        </p:txBody>
      </p:sp>
      <mc:AlternateContent xmlns:mc="http://schemas.openxmlformats.org/markup-compatibility/2006">
        <mc:Choice xmlns:a14="http://schemas.microsoft.com/office/drawing/2010/main" Requires="a14">
          <p:sp>
            <p:nvSpPr>
              <p:cNvPr id="12" name="文本框 11"/>
              <p:cNvSpPr txBox="1"/>
              <p:nvPr/>
            </p:nvSpPr>
            <p:spPr>
              <a:xfrm>
                <a:off x="1932709" y="4233571"/>
                <a:ext cx="23859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e>
                          <m:r>
                            <m:rPr>
                              <m:sty m:val="p"/>
                            </m:rPr>
                            <a:rPr lang="en-US" altLang="zh-CN" i="1" smtClean="0">
                              <a:latin typeface="Cambria Math" panose="02040503050406030204" pitchFamily="18" charset="0"/>
                            </a:rPr>
                            <m:t>s</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1932709" y="4233571"/>
                <a:ext cx="2385974" cy="276999"/>
              </a:xfrm>
              <a:prstGeom prst="rect">
                <a:avLst/>
              </a:prstGeom>
              <a:blipFill>
                <a:blip r:embed="rId2"/>
                <a:stretch>
                  <a:fillRect l="-767" t="-2174" r="-3325" b="-36957"/>
                </a:stretch>
              </a:blipFill>
            </p:spPr>
            <p:txBody>
              <a:bodyPr/>
              <a:lstStyle/>
              <a:p>
                <a:r>
                  <a:rPr lang="zh-CN" altLang="en-US">
                    <a:noFill/>
                  </a:rPr>
                  <a:t> </a:t>
                </a:r>
              </a:p>
            </p:txBody>
          </p:sp>
        </mc:Fallback>
      </mc:AlternateContent>
      <p:sp>
        <p:nvSpPr>
          <p:cNvPr id="13" name="文本框 12"/>
          <p:cNvSpPr txBox="1"/>
          <p:nvPr/>
        </p:nvSpPr>
        <p:spPr>
          <a:xfrm>
            <a:off x="837565" y="4796444"/>
            <a:ext cx="5613111" cy="369332"/>
          </a:xfrm>
          <a:prstGeom prst="rect">
            <a:avLst/>
          </a:prstGeom>
          <a:noFill/>
        </p:spPr>
        <p:txBody>
          <a:bodyPr wrap="square" rtlCol="0">
            <a:spAutoFit/>
          </a:bodyPr>
          <a:lstStyle/>
          <a:p>
            <a:r>
              <a:rPr lang="zh-CN" altLang="en-US" dirty="0"/>
              <a:t>当</a:t>
            </a:r>
            <a:r>
              <a:rPr lang="zh-CN" altLang="en-US" dirty="0" smtClean="0"/>
              <a:t>变化率等于</a:t>
            </a:r>
            <a:r>
              <a:rPr lang="en-US" altLang="zh-CN" dirty="0" smtClean="0"/>
              <a:t>0</a:t>
            </a:r>
            <a:r>
              <a:rPr lang="zh-CN" altLang="en-US" dirty="0" smtClean="0"/>
              <a:t>时，可以求出稳定态</a:t>
            </a:r>
            <a:endParaRPr lang="zh-CN" altLang="en-US" dirty="0"/>
          </a:p>
        </p:txBody>
      </p:sp>
      <p:sp>
        <p:nvSpPr>
          <p:cNvPr id="14" name="文本框 13"/>
          <p:cNvSpPr txBox="1"/>
          <p:nvPr/>
        </p:nvSpPr>
        <p:spPr>
          <a:xfrm>
            <a:off x="837564" y="5956704"/>
            <a:ext cx="10516235" cy="368300"/>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雅可比矩阵——计算稳定的ESS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9224" y="505514"/>
            <a:ext cx="11090564" cy="646331"/>
          </a:xfrm>
          <a:prstGeom prst="rect">
            <a:avLst/>
          </a:prstGeom>
          <a:noFill/>
        </p:spPr>
        <p:txBody>
          <a:bodyPr wrap="square" rtlCol="0">
            <a:spAutoFit/>
          </a:bodyPr>
          <a:lstStyle/>
          <a:p>
            <a:r>
              <a:rPr lang="en-US" altLang="zh-CN" dirty="0"/>
              <a:t>Building and </a:t>
            </a:r>
            <a:r>
              <a:rPr lang="en-US" altLang="zh-CN" dirty="0" smtClean="0"/>
              <a:t>Environment-2020-</a:t>
            </a:r>
            <a:r>
              <a:rPr lang="en-US" altLang="zh-CN" dirty="0"/>
              <a:t>Evolutionary game theory analysis for understanding the decision-making mechanisms of governments and developers on green building incentives</a:t>
            </a:r>
            <a:r>
              <a:rPr lang="en-US" altLang="zh-CN" dirty="0" smtClean="0"/>
              <a:t> </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18" y="1829852"/>
            <a:ext cx="6195585" cy="159315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92" y="4101009"/>
            <a:ext cx="4024205" cy="173832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809" y="4101009"/>
            <a:ext cx="3328560" cy="1738800"/>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8055415" y="2626427"/>
                <a:ext cx="23859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e>
                          <m:r>
                            <m:rPr>
                              <m:sty m:val="p"/>
                            </m:rPr>
                            <a:rPr lang="en-US" altLang="zh-CN" i="1" smtClean="0">
                              <a:latin typeface="Cambria Math" panose="02040503050406030204" pitchFamily="18" charset="0"/>
                            </a:rPr>
                            <m:t>s</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8055415" y="2626427"/>
                <a:ext cx="2385974" cy="276999"/>
              </a:xfrm>
              <a:prstGeom prst="rect">
                <a:avLst/>
              </a:prstGeom>
              <a:blipFill>
                <a:blip r:embed="rId5"/>
                <a:stretch>
                  <a:fillRect l="-765" t="-4444" r="-3061" b="-37778"/>
                </a:stretch>
              </a:blipFill>
            </p:spPr>
            <p:txBody>
              <a:bodyPr/>
              <a:lstStyle/>
              <a:p>
                <a:r>
                  <a:rPr lang="zh-CN" altLang="en-US">
                    <a:noFill/>
                  </a:rPr>
                  <a:t> </a:t>
                </a:r>
              </a:p>
            </p:txBody>
          </p:sp>
        </mc:Fallback>
      </mc:AlternateContent>
      <p:sp>
        <p:nvSpPr>
          <p:cNvPr id="10" name="矩形 9"/>
          <p:cNvSpPr/>
          <p:nvPr/>
        </p:nvSpPr>
        <p:spPr>
          <a:xfrm>
            <a:off x="8463572" y="1858547"/>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复制动态方程</a:t>
            </a:r>
            <a:endParaRPr lang="zh-CN" altLang="en-US" dirty="0"/>
          </a:p>
        </p:txBody>
      </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3369" y="4101009"/>
            <a:ext cx="5277191" cy="15056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公式推导</a:t>
            </a:r>
            <a:endParaRPr lang="en-US" altLang="zh-CN"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214873" y="3739863"/>
            <a:ext cx="6840160" cy="369332"/>
          </a:xfrm>
          <a:prstGeom prst="rect">
            <a:avLst/>
          </a:prstGeom>
          <a:noFill/>
        </p:spPr>
        <p:txBody>
          <a:bodyPr wrap="square" rtlCol="0">
            <a:spAutoFit/>
          </a:bodyPr>
          <a:lstStyle/>
          <a:p>
            <a:r>
              <a:rPr lang="zh-CN" altLang="en-US" dirty="0" smtClean="0"/>
              <a:t>当变化率等于</a:t>
            </a:r>
            <a:r>
              <a:rPr lang="en-US" altLang="zh-CN" dirty="0" smtClean="0"/>
              <a:t>0</a:t>
            </a:r>
            <a:r>
              <a:rPr lang="zh-CN" altLang="en-US" dirty="0" smtClean="0"/>
              <a:t>时，为稳定状态。</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872" y="1808809"/>
            <a:ext cx="6768193" cy="1931054"/>
          </a:xfrm>
          <a:prstGeom prst="rect">
            <a:avLst/>
          </a:prstGeom>
        </p:spPr>
      </p:pic>
      <p:sp>
        <p:nvSpPr>
          <p:cNvPr id="16" name="文本框 15"/>
          <p:cNvSpPr txBox="1"/>
          <p:nvPr/>
        </p:nvSpPr>
        <p:spPr>
          <a:xfrm>
            <a:off x="1214873" y="4430684"/>
            <a:ext cx="6042138" cy="369332"/>
          </a:xfrm>
          <a:prstGeom prst="rect">
            <a:avLst/>
          </a:prstGeom>
          <a:noFill/>
        </p:spPr>
        <p:txBody>
          <a:bodyPr wrap="square" rtlCol="0">
            <a:spAutoFit/>
          </a:bodyPr>
          <a:lstStyle/>
          <a:p>
            <a:r>
              <a:rPr lang="en-US" altLang="zh-CN" dirty="0"/>
              <a:t>(</a:t>
            </a:r>
            <a:r>
              <a:rPr lang="en-US" altLang="zh-CN" dirty="0" smtClean="0"/>
              <a:t>0, 0); (0, 1); (0, 1); (1, 1)</a:t>
            </a:r>
            <a:endParaRPr lang="zh-CN" altLang="en-US" dirty="0"/>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391" y="4430684"/>
            <a:ext cx="3876674" cy="1911540"/>
          </a:xfrm>
          <a:prstGeom prst="rect">
            <a:avLst/>
          </a:prstGeom>
        </p:spPr>
      </p:pic>
    </p:spTree>
    <p:extLst>
      <p:ext uri="{BB962C8B-B14F-4D97-AF65-F5344CB8AC3E}">
        <p14:creationId xmlns:p14="http://schemas.microsoft.com/office/powerpoint/2010/main" val="3858075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公式推导</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8200" y="1690688"/>
            <a:ext cx="10516235" cy="368300"/>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雅可比矩阵——计算稳定的ESS</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406" y="2441445"/>
            <a:ext cx="1753987" cy="126439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328" y="2441445"/>
            <a:ext cx="2295698" cy="1327067"/>
          </a:xfrm>
          <a:prstGeom prst="rect">
            <a:avLst/>
          </a:prstGeom>
        </p:spPr>
      </p:pic>
      <p:sp>
        <p:nvSpPr>
          <p:cNvPr id="5" name="文本框 4"/>
          <p:cNvSpPr txBox="1"/>
          <p:nvPr/>
        </p:nvSpPr>
        <p:spPr>
          <a:xfrm>
            <a:off x="838200" y="3966303"/>
            <a:ext cx="9827029" cy="369332"/>
          </a:xfrm>
          <a:prstGeom prst="rect">
            <a:avLst/>
          </a:prstGeom>
          <a:noFill/>
        </p:spPr>
        <p:txBody>
          <a:bodyPr wrap="square" rtlCol="0">
            <a:spAutoFit/>
          </a:bodyPr>
          <a:lstStyle/>
          <a:p>
            <a:r>
              <a:rPr lang="zh-CN" altLang="en-US" dirty="0" smtClean="0"/>
              <a:t>如果</a:t>
            </a:r>
            <a:r>
              <a:rPr lang="en-US" altLang="zh-CN" dirty="0" err="1" smtClean="0"/>
              <a:t>Tr</a:t>
            </a:r>
            <a:r>
              <a:rPr lang="en-US" altLang="zh-CN" dirty="0" smtClean="0"/>
              <a:t>(J)&lt;0,Det(J)&gt;0</a:t>
            </a:r>
            <a:r>
              <a:rPr lang="zh-CN" altLang="en-US" dirty="0" smtClean="0"/>
              <a:t>，那么</a:t>
            </a:r>
            <a:r>
              <a:rPr lang="zh-CN" altLang="en-US" dirty="0"/>
              <a:t>对应的平衡点是稳定的，点是</a:t>
            </a:r>
            <a:r>
              <a:rPr lang="en-US" altLang="zh-CN" dirty="0"/>
              <a:t>ESS</a:t>
            </a:r>
            <a:r>
              <a:rPr lang="en-US" altLang="zh-CN" dirty="0" smtClean="0"/>
              <a:t>;</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5103" y="4184305"/>
            <a:ext cx="4151174" cy="2593998"/>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5432" y="1511628"/>
            <a:ext cx="4181303" cy="2454675"/>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075" y="5247774"/>
            <a:ext cx="6928027" cy="1103150"/>
          </a:xfrm>
          <a:prstGeom prst="rect">
            <a:avLst/>
          </a:prstGeom>
        </p:spPr>
      </p:pic>
    </p:spTree>
    <p:extLst>
      <p:ext uri="{BB962C8B-B14F-4D97-AF65-F5344CB8AC3E}">
        <p14:creationId xmlns:p14="http://schemas.microsoft.com/office/powerpoint/2010/main" val="1724914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均衡点分析</a:t>
            </a:r>
            <a:endParaRPr lang="en-US" altLang="zh-CN"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274098"/>
            <a:ext cx="3944020" cy="2630577"/>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5917" y="1244734"/>
            <a:ext cx="4327074" cy="2631600"/>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608" y="3876334"/>
            <a:ext cx="4008423" cy="2631600"/>
          </a:xfrm>
          <a:prstGeom prst="rect">
            <a:avLst/>
          </a:prstGeom>
        </p:spPr>
      </p:pic>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5917" y="3904675"/>
            <a:ext cx="4177716" cy="2631600"/>
          </a:xfrm>
          <a:prstGeom prst="rect">
            <a:avLst/>
          </a:prstGeom>
        </p:spPr>
      </p:pic>
    </p:spTree>
    <p:extLst>
      <p:ext uri="{BB962C8B-B14F-4D97-AF65-F5344CB8AC3E}">
        <p14:creationId xmlns:p14="http://schemas.microsoft.com/office/powerpoint/2010/main" val="2356337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运筹与管理</a:t>
            </a:r>
            <a:r>
              <a:rPr lang="en-US" altLang="zh-CN" dirty="0"/>
              <a:t>-2021-</a:t>
            </a:r>
            <a:r>
              <a:rPr lang="zh-CN" altLang="en-US" dirty="0"/>
              <a:t>基于演化博弈论的环卫自律组织激励机制研究</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82103"/>
            <a:ext cx="6283036" cy="193409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11447"/>
            <a:ext cx="10058400" cy="84947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653" y="4844106"/>
            <a:ext cx="9883833" cy="2013894"/>
          </a:xfrm>
          <a:prstGeom prst="rect">
            <a:avLst/>
          </a:prstGeom>
        </p:spPr>
      </p:pic>
      <p:sp>
        <p:nvSpPr>
          <p:cNvPr id="7" name="文本框 6"/>
          <p:cNvSpPr txBox="1"/>
          <p:nvPr/>
        </p:nvSpPr>
        <p:spPr>
          <a:xfrm>
            <a:off x="7511822" y="2078182"/>
            <a:ext cx="4451578" cy="203132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自律组织激励管理</a:t>
            </a:r>
            <a:r>
              <a:rPr lang="zh-CN" altLang="en-US" dirty="0">
                <a:latin typeface="微软雅黑" panose="020B0503020204020204" pitchFamily="34" charset="-122"/>
                <a:ea typeface="微软雅黑" panose="020B0503020204020204" pitchFamily="34" charset="-122"/>
              </a:rPr>
              <a:t>成本</a:t>
            </a:r>
            <a:r>
              <a:rPr lang="en-US" altLang="zh-CN" dirty="0" smtClean="0">
                <a:latin typeface="微软雅黑" panose="020B0503020204020204" pitchFamily="34" charset="-122"/>
                <a:ea typeface="微软雅黑" panose="020B0503020204020204" pitchFamily="34" charset="-122"/>
              </a:rPr>
              <a:t>c1</a:t>
            </a:r>
            <a:r>
              <a:rPr lang="zh-CN" altLang="en-US" dirty="0" smtClean="0">
                <a:latin typeface="微软雅黑" panose="020B0503020204020204" pitchFamily="34" charset="-122"/>
                <a:ea typeface="微软雅黑" panose="020B0503020204020204" pitchFamily="34" charset="-122"/>
              </a:rPr>
              <a:t>，无激励管理</a:t>
            </a:r>
            <a:r>
              <a:rPr lang="en-US" altLang="zh-CN" dirty="0" smtClean="0">
                <a:latin typeface="微软雅黑" panose="020B0503020204020204" pitchFamily="34" charset="-122"/>
                <a:ea typeface="微软雅黑" panose="020B0503020204020204" pitchFamily="34" charset="-122"/>
              </a:rPr>
              <a:t>c2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c1&gt;c2.</a:t>
            </a:r>
            <a:r>
              <a:rPr lang="zh-CN" altLang="en-US" dirty="0" smtClean="0">
                <a:latin typeface="微软雅黑" panose="020B0503020204020204" pitchFamily="34" charset="-122"/>
                <a:ea typeface="微软雅黑" panose="020B0503020204020204" pitchFamily="34" charset="-122"/>
              </a:rPr>
              <a:t>组织成员积极参与成本</a:t>
            </a:r>
            <a:r>
              <a:rPr lang="en-US" altLang="zh-CN" dirty="0" smtClean="0">
                <a:latin typeface="微软雅黑" panose="020B0503020204020204" pitchFamily="34" charset="-122"/>
                <a:ea typeface="微软雅黑" panose="020B0503020204020204" pitchFamily="34" charset="-122"/>
              </a:rPr>
              <a:t>c3</a:t>
            </a:r>
            <a:r>
              <a:rPr lang="zh-CN" altLang="en-US" dirty="0" smtClean="0">
                <a:latin typeface="微软雅黑" panose="020B0503020204020204" pitchFamily="34" charset="-122"/>
                <a:ea typeface="微软雅黑" panose="020B0503020204020204" pitchFamily="34" charset="-122"/>
              </a:rPr>
              <a:t>，将会带来利益</a:t>
            </a:r>
            <a:r>
              <a:rPr lang="en-US" altLang="zh-CN" dirty="0" smtClean="0">
                <a:latin typeface="微软雅黑" panose="020B0503020204020204" pitchFamily="34" charset="-122"/>
                <a:ea typeface="微软雅黑" panose="020B0503020204020204" pitchFamily="34" charset="-122"/>
              </a:rPr>
              <a:t>p1</a:t>
            </a:r>
            <a:r>
              <a:rPr lang="zh-CN" altLang="en-US" dirty="0" smtClean="0">
                <a:latin typeface="微软雅黑" panose="020B0503020204020204" pitchFamily="34" charset="-122"/>
                <a:ea typeface="微软雅黑" panose="020B0503020204020204" pitchFamily="34" charset="-122"/>
              </a:rPr>
              <a:t>，消极参与成本为</a:t>
            </a:r>
            <a:r>
              <a:rPr lang="en-US" altLang="zh-CN" dirty="0" smtClean="0">
                <a:latin typeface="微软雅黑" panose="020B0503020204020204" pitchFamily="34" charset="-122"/>
                <a:ea typeface="微软雅黑" panose="020B0503020204020204" pitchFamily="34" charset="-122"/>
              </a:rPr>
              <a:t>c4</a:t>
            </a:r>
            <a:r>
              <a:rPr lang="zh-CN" altLang="en-US" dirty="0" smtClean="0">
                <a:latin typeface="微软雅黑" panose="020B0503020204020204" pitchFamily="34" charset="-122"/>
                <a:ea typeface="微软雅黑" panose="020B0503020204020204" pitchFamily="34" charset="-122"/>
              </a:rPr>
              <a:t>，节省的成本</a:t>
            </a:r>
            <a:r>
              <a:rPr lang="en-US" altLang="zh-CN" dirty="0" smtClean="0">
                <a:latin typeface="微软雅黑" panose="020B0503020204020204" pitchFamily="34" charset="-122"/>
                <a:ea typeface="微软雅黑" panose="020B0503020204020204" pitchFamily="34" charset="-122"/>
              </a:rPr>
              <a:t>p2</a:t>
            </a:r>
            <a:r>
              <a:rPr lang="zh-CN" altLang="en-US" dirty="0" smtClean="0">
                <a:latin typeface="微软雅黑" panose="020B0503020204020204" pitchFamily="34" charset="-122"/>
                <a:ea typeface="微软雅黑" panose="020B0503020204020204" pitchFamily="34" charset="-122"/>
              </a:rPr>
              <a:t>，但会收到投诉</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。激励的内容包括正激励</a:t>
            </a:r>
            <a:r>
              <a:rPr lang="en-US" altLang="zh-CN" dirty="0" smtClean="0">
                <a:latin typeface="微软雅黑" panose="020B0503020204020204" pitchFamily="34" charset="-122"/>
                <a:ea typeface="微软雅黑" panose="020B0503020204020204" pitchFamily="34" charset="-122"/>
              </a:rPr>
              <a:t>U</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和负激励</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。组织成员表现良好，自律组织将会得到奖励</a:t>
            </a:r>
            <a:r>
              <a:rPr lang="en-US" altLang="zh-CN" dirty="0" smtClean="0">
                <a:latin typeface="微软雅黑" panose="020B0503020204020204" pitchFamily="34" charset="-122"/>
                <a:ea typeface="微软雅黑" panose="020B0503020204020204" pitchFamily="34" charset="-122"/>
              </a:rPr>
              <a:t>S</a:t>
            </a:r>
            <a:r>
              <a:rPr lang="zh-CN" altLang="en-US" dirty="0" smtClean="0">
                <a:latin typeface="微软雅黑" panose="020B0503020204020204" pitchFamily="34" charset="-122"/>
                <a:ea typeface="微软雅黑" panose="020B0503020204020204" pitchFamily="34" charset="-122"/>
              </a:rPr>
              <a:t>，否则得到负面评价</a:t>
            </a:r>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9219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均衡点分析</a:t>
            </a:r>
            <a:endParaRPr lang="en-US" altLang="zh-CN"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33400" y="1690688"/>
            <a:ext cx="1120140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 S </a:t>
            </a:r>
            <a:r>
              <a:rPr lang="zh-CN" altLang="en-US" dirty="0">
                <a:latin typeface="微软雅黑" panose="020B0503020204020204" pitchFamily="34" charset="-122"/>
                <a:ea typeface="微软雅黑" panose="020B0503020204020204" pitchFamily="34" charset="-122"/>
              </a:rPr>
              <a:t>－ Ｒ ＞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 + </a:t>
            </a:r>
            <a:r>
              <a:rPr lang="zh-CN" altLang="en-US" dirty="0">
                <a:latin typeface="微软雅黑" panose="020B0503020204020204" pitchFamily="34" charset="-122"/>
                <a:ea typeface="微软雅黑" panose="020B0503020204020204" pitchFamily="34" charset="-122"/>
              </a:rPr>
              <a:t>Ｒ </a:t>
            </a:r>
            <a:r>
              <a:rPr lang="en-US" altLang="zh-CN" dirty="0">
                <a:latin typeface="微软雅黑" panose="020B0503020204020204" pitchFamily="34" charset="-122"/>
                <a:ea typeface="微软雅黑" panose="020B0503020204020204" pitchFamily="34" charset="-122"/>
              </a:rPr>
              <a:t>+ 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p1 + c3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c4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时，系统存在唯一演化稳定策略</a:t>
            </a: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533400" y="2237126"/>
            <a:ext cx="10604500"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(2) F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 + </a:t>
            </a:r>
            <a:r>
              <a:rPr lang="zh-CN" altLang="en-US" dirty="0">
                <a:latin typeface="微软雅黑" panose="020B0503020204020204" pitchFamily="34" charset="-122"/>
                <a:ea typeface="微软雅黑" panose="020B0503020204020204" pitchFamily="34" charset="-122"/>
              </a:rPr>
              <a:t>Ｒ </a:t>
            </a:r>
            <a:r>
              <a:rPr lang="en-US" altLang="zh-CN" dirty="0">
                <a:latin typeface="微软雅黑" panose="020B0503020204020204" pitchFamily="34" charset="-122"/>
                <a:ea typeface="微软雅黑" panose="020B0503020204020204" pitchFamily="34" charset="-122"/>
              </a:rPr>
              <a:t>+ N + p1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 c4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c3 + 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时，系统的演化稳定策略为</a:t>
            </a: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a:t>
            </a:r>
          </a:p>
        </p:txBody>
      </p:sp>
      <p:sp>
        <p:nvSpPr>
          <p:cNvPr id="10" name="矩形 9"/>
          <p:cNvSpPr/>
          <p:nvPr/>
        </p:nvSpPr>
        <p:spPr>
          <a:xfrm>
            <a:off x="533400" y="2779708"/>
            <a:ext cx="10604500"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rPr>
              <a:t>当 </a:t>
            </a:r>
            <a:r>
              <a:rPr lang="en-US" altLang="zh-CN" dirty="0">
                <a:latin typeface="微软雅黑" panose="020B0503020204020204" pitchFamily="34" charset="-122"/>
                <a:ea typeface="微软雅黑" panose="020B0503020204020204" pitchFamily="34" charset="-122"/>
              </a:rPr>
              <a:t>S </a:t>
            </a:r>
            <a:r>
              <a:rPr lang="zh-CN" altLang="en-US" dirty="0">
                <a:latin typeface="微软雅黑" panose="020B0503020204020204" pitchFamily="34" charset="-122"/>
                <a:ea typeface="微软雅黑" panose="020B0503020204020204" pitchFamily="34" charset="-122"/>
              </a:rPr>
              <a:t>－ Ｒ ＜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p1 + c3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c4 </a:t>
            </a:r>
            <a:r>
              <a:rPr lang="zh-CN" altLang="en-US" dirty="0">
                <a:latin typeface="微软雅黑" panose="020B0503020204020204" pitchFamily="34" charset="-122"/>
                <a:ea typeface="微软雅黑" panose="020B0503020204020204" pitchFamily="34" charset="-122"/>
              </a:rPr>
              <a:t>时，系统的演化稳定策略为</a:t>
            </a:r>
            <a:r>
              <a:rPr lang="en-US" altLang="zh-CN" dirty="0">
                <a:latin typeface="微软雅黑" panose="020B0503020204020204" pitchFamily="34" charset="-122"/>
                <a:ea typeface="微软雅黑" panose="020B0503020204020204" pitchFamily="34" charset="-122"/>
              </a:rPr>
              <a:t>( 0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a:t>
            </a:r>
          </a:p>
        </p:txBody>
      </p:sp>
      <p:sp>
        <p:nvSpPr>
          <p:cNvPr id="11" name="矩形 10"/>
          <p:cNvSpPr/>
          <p:nvPr/>
        </p:nvSpPr>
        <p:spPr>
          <a:xfrm>
            <a:off x="533400" y="3322290"/>
            <a:ext cx="10604500"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(4) </a:t>
            </a:r>
            <a:r>
              <a:rPr lang="zh-CN" altLang="en-US" dirty="0" smtClean="0">
                <a:latin typeface="微软雅黑" panose="020B0503020204020204" pitchFamily="34" charset="-122"/>
                <a:ea typeface="微软雅黑" panose="020B0503020204020204" pitchFamily="34" charset="-122"/>
              </a:rPr>
              <a:t>当 </a:t>
            </a:r>
            <a:r>
              <a:rPr lang="en-US" altLang="zh-CN" dirty="0">
                <a:latin typeface="微软雅黑" panose="020B0503020204020204" pitchFamily="34" charset="-122"/>
                <a:ea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p1 + c3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c4 </a:t>
            </a:r>
            <a:r>
              <a:rPr lang="zh-CN" altLang="en-US" dirty="0">
                <a:latin typeface="微软雅黑" panose="020B0503020204020204" pitchFamily="34" charset="-122"/>
                <a:ea typeface="微软雅黑" panose="020B0503020204020204" pitchFamily="34" charset="-122"/>
              </a:rPr>
              <a:t>时， 系统存在演化稳定策略</a:t>
            </a:r>
            <a:r>
              <a:rPr lang="en-US" altLang="zh-CN" dirty="0">
                <a:latin typeface="微软雅黑" panose="020B0503020204020204" pitchFamily="34" charset="-122"/>
                <a:ea typeface="微软雅黑" panose="020B0503020204020204" pitchFamily="34" charset="-122"/>
              </a:rPr>
              <a:t>( 0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a:t>
            </a:r>
          </a:p>
        </p:txBody>
      </p:sp>
      <p:sp>
        <p:nvSpPr>
          <p:cNvPr id="14" name="矩形 13"/>
          <p:cNvSpPr/>
          <p:nvPr/>
        </p:nvSpPr>
        <p:spPr>
          <a:xfrm>
            <a:off x="533400" y="3886194"/>
            <a:ext cx="1569660" cy="369332"/>
          </a:xfrm>
          <a:prstGeom prst="rect">
            <a:avLst/>
          </a:prstGeom>
        </p:spPr>
        <p:txBody>
          <a:bodyPr wrap="none">
            <a:spAutoFit/>
          </a:bodyPr>
          <a:lstStyle/>
          <a:p>
            <a:r>
              <a:rPr lang="zh-CN" altLang="en-US" dirty="0"/>
              <a:t>数值仿真分析</a:t>
            </a: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4371706"/>
            <a:ext cx="2812801" cy="2264417"/>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6201" y="4371706"/>
            <a:ext cx="2826267" cy="2187036"/>
          </a:xfrm>
          <a:prstGeom prst="rect">
            <a:avLst/>
          </a:prstGeom>
        </p:spPr>
      </p:pic>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4371706"/>
            <a:ext cx="2793930" cy="2187037"/>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9930" y="4371706"/>
            <a:ext cx="2796598" cy="2187036"/>
          </a:xfrm>
          <a:prstGeom prst="rect">
            <a:avLst/>
          </a:prstGeom>
        </p:spPr>
      </p:pic>
    </p:spTree>
    <p:extLst>
      <p:ext uri="{BB962C8B-B14F-4D97-AF65-F5344CB8AC3E}">
        <p14:creationId xmlns:p14="http://schemas.microsoft.com/office/powerpoint/2010/main" val="228521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本周汇报的内容</a:t>
            </a:r>
          </a:p>
        </p:txBody>
      </p:sp>
      <p:sp>
        <p:nvSpPr>
          <p:cNvPr id="3" name="矩形 2"/>
          <p:cNvSpPr/>
          <p:nvPr/>
        </p:nvSpPr>
        <p:spPr>
          <a:xfrm>
            <a:off x="125285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1. </a:t>
            </a:r>
            <a:r>
              <a:rPr lang="zh-CN" altLang="en-US"/>
              <a:t>文献调研</a:t>
            </a:r>
          </a:p>
        </p:txBody>
      </p:sp>
      <p:sp>
        <p:nvSpPr>
          <p:cNvPr id="5" name="矩形 4"/>
          <p:cNvSpPr/>
          <p:nvPr/>
        </p:nvSpPr>
        <p:spPr>
          <a:xfrm>
            <a:off x="462216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2. </a:t>
            </a:r>
            <a:r>
              <a:rPr lang="zh-CN" altLang="en-US"/>
              <a:t>详细调研</a:t>
            </a:r>
          </a:p>
        </p:txBody>
      </p:sp>
      <p:sp>
        <p:nvSpPr>
          <p:cNvPr id="6" name="矩形 5"/>
          <p:cNvSpPr/>
          <p:nvPr/>
        </p:nvSpPr>
        <p:spPr>
          <a:xfrm>
            <a:off x="799147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3. </a:t>
            </a:r>
            <a:r>
              <a:rPr lang="zh-CN" altLang="en-US"/>
              <a:t>系统开发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演化博弈论结合互评</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62586"/>
            <a:ext cx="10596245"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首先：通过博弈论来证明原始的评分制度中存在普遍打高分的纳什均衡，证明原来规则的漏洞</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其次</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，通过改变规则（规则如何定义参与人数）来修改填充漏洞，例如增加了更高的同伴互评者受到惩罚的规则，但是学生们不一定是合理的决策者，于是我们尝试演化博弈论</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最后，通过</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演化博弈论证明最后学生们将会抛弃打高分的</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策略。</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601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系统</a:t>
            </a:r>
          </a:p>
        </p:txBody>
      </p:sp>
      <p:pic>
        <p:nvPicPr>
          <p:cNvPr id="3" name="图片 2"/>
          <p:cNvPicPr>
            <a:picLocks noChangeAspect="1"/>
          </p:cNvPicPr>
          <p:nvPr/>
        </p:nvPicPr>
        <p:blipFill>
          <a:blip r:embed="rId2"/>
          <a:stretch>
            <a:fillRect/>
          </a:stretch>
        </p:blipFill>
        <p:spPr>
          <a:xfrm>
            <a:off x="1249959" y="1608614"/>
            <a:ext cx="9885028" cy="47710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latin typeface="微软雅黑" panose="020B0503020204020204" pitchFamily="34" charset="-122"/>
                <a:ea typeface="微软雅黑" panose="020B0503020204020204" pitchFamily="34" charset="-122"/>
              </a:rPr>
              <a:t>文献调研</a:t>
            </a:r>
            <a:endParaRPr lang="zh-CN"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193" y="1939180"/>
            <a:ext cx="6789862" cy="37197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sym typeface="+mn-ea"/>
              </a:rPr>
              <a:t>1. </a:t>
            </a:r>
            <a:r>
              <a:rPr lang="zh-CN" altLang="en-US" dirty="0" smtClean="0">
                <a:latin typeface="微软雅黑" panose="020B0503020204020204" pitchFamily="34" charset="-122"/>
                <a:ea typeface="微软雅黑" panose="020B0503020204020204" pitchFamily="34" charset="-122"/>
                <a:sym typeface="+mn-ea"/>
              </a:rPr>
              <a:t>囚徒困境</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fontScale="77500" lnSpcReduction="20000"/>
          </a:bodyPr>
          <a:lstStyle/>
          <a:p>
            <a:pPr marL="0" indent="0">
              <a:buNone/>
            </a:pPr>
            <a:r>
              <a:rPr lang="zh-CN" altLang="en-US" sz="2000" dirty="0">
                <a:latin typeface="微软雅黑" panose="020B0503020204020204" pitchFamily="34" charset="-122"/>
                <a:ea typeface="微软雅黑" panose="020B0503020204020204" pitchFamily="34" charset="-122"/>
              </a:rPr>
              <a:t>对现有的场景，</a:t>
            </a:r>
            <a:r>
              <a:rPr lang="zh-CN" altLang="en-US" sz="2000" dirty="0" smtClean="0">
                <a:latin typeface="微软雅黑" panose="020B0503020204020204" pitchFamily="34" charset="-122"/>
                <a:ea typeface="微软雅黑" panose="020B0503020204020204" pitchFamily="34" charset="-122"/>
              </a:rPr>
              <a:t>使用囚徒困境建立收益矩阵进行</a:t>
            </a:r>
            <a:r>
              <a:rPr lang="zh-CN" altLang="en-US" sz="2000" dirty="0">
                <a:latin typeface="微软雅黑" panose="020B0503020204020204" pitchFamily="34" charset="-122"/>
                <a:ea typeface="微软雅黑" panose="020B0503020204020204" pitchFamily="34" charset="-122"/>
              </a:rPr>
              <a:t>分析，给出建议。</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1600" dirty="0">
                <a:latin typeface="微软雅黑" panose="020B0503020204020204" pitchFamily="34" charset="-122"/>
                <a:ea typeface="微软雅黑" panose="020B0503020204020204" pitchFamily="34" charset="-122"/>
              </a:rPr>
              <a:t>1. Journal of Education for Business-2018-The effectiveness of peer assessment and a proposal for its analysis using game theory</a:t>
            </a:r>
          </a:p>
          <a:p>
            <a:pPr marL="0" indent="0">
              <a:buNone/>
            </a:pPr>
            <a:r>
              <a:rPr lang="en-US" altLang="zh-CN" sz="1600" dirty="0">
                <a:latin typeface="微软雅黑" panose="020B0503020204020204" pitchFamily="34" charset="-122"/>
                <a:ea typeface="微软雅黑" panose="020B0503020204020204" pitchFamily="34" charset="-122"/>
              </a:rPr>
              <a:t>2. PACCS-2015-Game Theory Analysis on College Student Cheating</a:t>
            </a:r>
          </a:p>
          <a:p>
            <a:pPr marL="0" indent="0">
              <a:buNone/>
            </a:pPr>
            <a:r>
              <a:rPr lang="en-US" altLang="zh-CN" sz="1600" dirty="0">
                <a:latin typeface="微软雅黑" panose="020B0503020204020204" pitchFamily="34" charset="-122"/>
                <a:ea typeface="微软雅黑" panose="020B0503020204020204" pitchFamily="34" charset="-122"/>
              </a:rPr>
              <a:t>3. 学位与研究生教育-2015-博弈论视角下的导师与研究生关系探析</a:t>
            </a:r>
          </a:p>
          <a:p>
            <a:pPr marL="0" indent="0">
              <a:buNone/>
            </a:pPr>
            <a:r>
              <a:rPr lang="en-US" altLang="zh-CN" sz="1600" dirty="0">
                <a:latin typeface="微软雅黑" panose="020B0503020204020204" pitchFamily="34" charset="-122"/>
                <a:ea typeface="微软雅黑" panose="020B0503020204020204" pitchFamily="34" charset="-122"/>
              </a:rPr>
              <a:t>4. 教育学报-2019-高校师生之间的互评博弈是合作博弈吗</a:t>
            </a:r>
          </a:p>
          <a:p>
            <a:pPr marL="0" indent="0">
              <a:buNone/>
            </a:pPr>
            <a:r>
              <a:rPr lang="en-US" altLang="zh-CN" sz="1600" dirty="0">
                <a:latin typeface="微软雅黑" panose="020B0503020204020204" pitchFamily="34" charset="-122"/>
                <a:ea typeface="微软雅黑" panose="020B0503020204020204" pitchFamily="34" charset="-122"/>
              </a:rPr>
              <a:t>5. International Journal of System Assurance Engineering and Management-2020-Analysis and reflection on peer assessment results based on short play of game </a:t>
            </a:r>
            <a:r>
              <a:rPr lang="en-US" altLang="zh-CN" sz="1600" dirty="0" smtClean="0">
                <a:latin typeface="微软雅黑" panose="020B0503020204020204" pitchFamily="34" charset="-122"/>
                <a:ea typeface="微软雅黑" panose="020B0503020204020204" pitchFamily="34" charset="-122"/>
              </a:rPr>
              <a:t>theory</a:t>
            </a:r>
          </a:p>
          <a:p>
            <a:pPr marL="0" indent="0">
              <a:buNone/>
            </a:pPr>
            <a:r>
              <a:rPr lang="en-US" altLang="zh-CN" sz="1600" dirty="0" smtClean="0">
                <a:latin typeface="微软雅黑" panose="020B0503020204020204" pitchFamily="34" charset="-122"/>
                <a:ea typeface="微软雅黑" panose="020B0503020204020204" pitchFamily="34" charset="-122"/>
              </a:rPr>
              <a:t>6. Journal </a:t>
            </a:r>
            <a:r>
              <a:rPr lang="en-US" altLang="zh-CN" sz="1600" dirty="0">
                <a:latin typeface="微软雅黑" panose="020B0503020204020204" pitchFamily="34" charset="-122"/>
                <a:ea typeface="微软雅黑" panose="020B0503020204020204" pitchFamily="34" charset="-122"/>
              </a:rPr>
              <a:t>of Network and Computer Applications-2014-Incentive mechanism for P2Pfile sharing based on social network and game theory</a:t>
            </a:r>
          </a:p>
          <a:p>
            <a:pPr marL="0" indent="0">
              <a:buNone/>
            </a:pPr>
            <a:r>
              <a:rPr lang="en-US" altLang="zh-CN" sz="1600" dirty="0" smtClean="0">
                <a:latin typeface="微软雅黑" panose="020B0503020204020204" pitchFamily="34" charset="-122"/>
                <a:ea typeface="微软雅黑" panose="020B0503020204020204" pitchFamily="34" charset="-122"/>
              </a:rPr>
              <a:t>7. </a:t>
            </a:r>
            <a:r>
              <a:rPr lang="en-US" altLang="zh-CN" sz="1600" dirty="0">
                <a:latin typeface="微软雅黑" panose="020B0503020204020204" pitchFamily="34" charset="-122"/>
                <a:ea typeface="微软雅黑" panose="020B0503020204020204" pitchFamily="34" charset="-122"/>
              </a:rPr>
              <a:t>IEEEAccess-2018-Game-Theoretic Approach to Group Learning Enhancement Through Peer-to-Peer Explanation and Competition</a:t>
            </a:r>
          </a:p>
          <a:p>
            <a:pPr marL="0" indent="0">
              <a:buNone/>
            </a:pPr>
            <a:r>
              <a:rPr lang="en-US" altLang="zh-CN" sz="1600" dirty="0" smtClean="0">
                <a:latin typeface="微软雅黑" panose="020B0503020204020204" pitchFamily="34" charset="-122"/>
                <a:ea typeface="微软雅黑" panose="020B0503020204020204" pitchFamily="34" charset="-122"/>
              </a:rPr>
              <a:t>8. </a:t>
            </a:r>
            <a:r>
              <a:rPr lang="en-US" altLang="zh-CN" sz="1600" dirty="0">
                <a:latin typeface="微软雅黑" panose="020B0503020204020204" pitchFamily="34" charset="-122"/>
                <a:ea typeface="微软雅黑" panose="020B0503020204020204" pitchFamily="34" charset="-122"/>
              </a:rPr>
              <a:t>arXiv-2015-Incentives for Truthful Peer Grading</a:t>
            </a:r>
          </a:p>
          <a:p>
            <a:pPr marL="0" indent="0">
              <a:buNone/>
            </a:pPr>
            <a:r>
              <a:rPr lang="en-US" altLang="zh-CN" sz="1600" dirty="0" smtClean="0">
                <a:latin typeface="微软雅黑" panose="020B0503020204020204" pitchFamily="34" charset="-122"/>
                <a:ea typeface="微软雅黑" panose="020B0503020204020204" pitchFamily="34" charset="-122"/>
              </a:rPr>
              <a:t>9. </a:t>
            </a:r>
            <a:r>
              <a:rPr lang="en-US" altLang="zh-CN" sz="1600" dirty="0">
                <a:latin typeface="微软雅黑" panose="020B0503020204020204" pitchFamily="34" charset="-122"/>
                <a:ea typeface="微软雅黑" panose="020B0503020204020204" pitchFamily="34" charset="-122"/>
              </a:rPr>
              <a:t>arXiv-2019-Fostering Peer Learning through a New Game-Theoretical Approach in a Blended Learning Environment</a:t>
            </a:r>
          </a:p>
          <a:p>
            <a:pPr marL="0" indent="0">
              <a:buNone/>
            </a:pPr>
            <a:r>
              <a:rPr lang="en-US" altLang="zh-CN" sz="1600" dirty="0" smtClean="0">
                <a:latin typeface="微软雅黑" panose="020B0503020204020204" pitchFamily="34" charset="-122"/>
                <a:ea typeface="微软雅黑" panose="020B0503020204020204" pitchFamily="34" charset="-122"/>
              </a:rPr>
              <a:t>10. </a:t>
            </a:r>
            <a:r>
              <a:rPr lang="en-US" altLang="zh-CN" sz="1600" dirty="0">
                <a:latin typeface="微软雅黑" panose="020B0503020204020204" pitchFamily="34" charset="-122"/>
                <a:ea typeface="微软雅黑" panose="020B0503020204020204" pitchFamily="34" charset="-122"/>
              </a:rPr>
              <a:t>International World Wide Web Conference-2015-Grading the Graders Motivating Peer Graders in a MOOC</a:t>
            </a:r>
          </a:p>
          <a:p>
            <a:pPr marL="0" indent="0">
              <a:buNone/>
            </a:pPr>
            <a:r>
              <a:rPr lang="en-US" altLang="zh-CN" sz="1600" dirty="0" smtClean="0">
                <a:latin typeface="微软雅黑" panose="020B0503020204020204" pitchFamily="34" charset="-122"/>
                <a:ea typeface="微软雅黑" panose="020B0503020204020204" pitchFamily="34" charset="-122"/>
              </a:rPr>
              <a:t>11. </a:t>
            </a:r>
            <a:r>
              <a:rPr lang="en-US" altLang="zh-CN" sz="1600" dirty="0">
                <a:latin typeface="微软雅黑" panose="020B0503020204020204" pitchFamily="34" charset="-122"/>
                <a:ea typeface="微软雅黑" panose="020B0503020204020204" pitchFamily="34" charset="-122"/>
              </a:rPr>
              <a:t>JITE-2012-Collaborative Learning in Online Study Groups: An Evolutionary Game Theory Perspective</a:t>
            </a:r>
          </a:p>
          <a:p>
            <a:pPr marL="0" indent="0">
              <a:buNone/>
            </a:pPr>
            <a:r>
              <a:rPr lang="en-US" altLang="zh-CN" sz="1600" dirty="0" smtClean="0">
                <a:latin typeface="微软雅黑" panose="020B0503020204020204" pitchFamily="34" charset="-122"/>
                <a:ea typeface="微软雅黑" panose="020B0503020204020204" pitchFamily="34" charset="-122"/>
              </a:rPr>
              <a:t>12. </a:t>
            </a:r>
            <a:r>
              <a:rPr lang="en-US" altLang="zh-CN" sz="1600" dirty="0">
                <a:latin typeface="微软雅黑" panose="020B0503020204020204" pitchFamily="34" charset="-122"/>
                <a:ea typeface="微软雅黑" panose="020B0503020204020204" pitchFamily="34" charset="-122"/>
              </a:rPr>
              <a:t>Learning at Scale-2015-Game Theory Based Peer Grading Mechanisms For MOOCs</a:t>
            </a:r>
          </a:p>
          <a:p>
            <a:pPr marL="0" indent="0">
              <a:buNone/>
            </a:pPr>
            <a:r>
              <a:rPr lang="en-US" altLang="zh-CN" sz="1600" dirty="0" smtClean="0">
                <a:latin typeface="微软雅黑" panose="020B0503020204020204" pitchFamily="34" charset="-122"/>
                <a:ea typeface="微软雅黑" panose="020B0503020204020204" pitchFamily="34" charset="-122"/>
              </a:rPr>
              <a:t>13. </a:t>
            </a:r>
            <a:r>
              <a:rPr lang="en-US" altLang="zh-CN" sz="1600" dirty="0">
                <a:latin typeface="微软雅黑" panose="020B0503020204020204" pitchFamily="34" charset="-122"/>
                <a:ea typeface="微软雅黑" panose="020B0503020204020204" pitchFamily="34" charset="-122"/>
              </a:rPr>
              <a:t>IEEE TRANSACTIONS ON LEARNING TECHNOLOGIES-2020-Motivating Students in Collaborative Activities With Game-Theoretic Group Recommendations</a:t>
            </a:r>
          </a:p>
          <a:p>
            <a:pPr marL="0" indent="0">
              <a:buNone/>
            </a:pP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囚徒困境</a:t>
            </a:r>
            <a:r>
              <a:rPr lang="zh-CN" altLang="en-US" dirty="0" smtClean="0">
                <a:latin typeface="微软雅黑" panose="020B0503020204020204" pitchFamily="34" charset="-122"/>
                <a:ea typeface="微软雅黑" panose="020B0503020204020204" pitchFamily="34" charset="-122"/>
                <a:sym typeface="+mn-ea"/>
              </a:rPr>
              <a:t>分析考试作弊</a:t>
            </a:r>
            <a:endParaRPr lang="en-US" altLang="zh-CN" b="1" dirty="0">
              <a:latin typeface="微软雅黑" panose="020B0503020204020204" pitchFamily="34" charset="-122"/>
              <a:ea typeface="微软雅黑" panose="020B0503020204020204" pitchFamily="34" charset="-122"/>
            </a:endParaRPr>
          </a:p>
        </p:txBody>
      </p:sp>
      <p:sp>
        <p:nvSpPr>
          <p:cNvPr id="6" name="内容占位符 5"/>
          <p:cNvSpPr>
            <a:spLocks noGrp="1"/>
          </p:cNvSpPr>
          <p:nvPr>
            <p:ph idx="1"/>
          </p:nvPr>
        </p:nvSpPr>
        <p:spPr>
          <a:xfrm>
            <a:off x="838200" y="1472529"/>
            <a:ext cx="10515600" cy="400077"/>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PACCS-2015-Game Theory Analysis on College Student Cheating</a:t>
            </a:r>
          </a:p>
        </p:txBody>
      </p:sp>
      <p:pic>
        <p:nvPicPr>
          <p:cNvPr id="7" name="图片 6"/>
          <p:cNvPicPr>
            <a:picLocks noChangeAspect="1"/>
          </p:cNvPicPr>
          <p:nvPr>
            <p:custDataLst>
              <p:tags r:id="rId1"/>
            </p:custDataLst>
          </p:nvPr>
        </p:nvPicPr>
        <p:blipFill>
          <a:blip r:embed="rId4"/>
          <a:stretch>
            <a:fillRect/>
          </a:stretch>
        </p:blipFill>
        <p:spPr>
          <a:xfrm>
            <a:off x="555567" y="3322700"/>
            <a:ext cx="4877933" cy="1933212"/>
          </a:xfrm>
          <a:prstGeom prst="rect">
            <a:avLst/>
          </a:prstGeom>
        </p:spPr>
      </p:pic>
      <p:pic>
        <p:nvPicPr>
          <p:cNvPr id="8" name="图片 7"/>
          <p:cNvPicPr>
            <a:picLocks noChangeAspect="1"/>
          </p:cNvPicPr>
          <p:nvPr>
            <p:custDataLst>
              <p:tags r:id="rId2"/>
            </p:custDataLst>
          </p:nvPr>
        </p:nvPicPr>
        <p:blipFill>
          <a:blip r:embed="rId5"/>
          <a:stretch>
            <a:fillRect/>
          </a:stretch>
        </p:blipFill>
        <p:spPr>
          <a:xfrm>
            <a:off x="6633306" y="3322701"/>
            <a:ext cx="4428100" cy="1933211"/>
          </a:xfrm>
          <a:prstGeom prst="rect">
            <a:avLst/>
          </a:prstGeom>
        </p:spPr>
      </p:pic>
      <p:sp>
        <p:nvSpPr>
          <p:cNvPr id="3" name="文本框 2"/>
          <p:cNvSpPr txBox="1"/>
          <p:nvPr/>
        </p:nvSpPr>
        <p:spPr>
          <a:xfrm>
            <a:off x="820865" y="1922135"/>
            <a:ext cx="5022273" cy="1477328"/>
          </a:xfrm>
          <a:prstGeom prst="rect">
            <a:avLst/>
          </a:prstGeom>
          <a:noFill/>
        </p:spPr>
        <p:txBody>
          <a:bodyPr wrap="square" rtlCol="0">
            <a:spAutoFit/>
          </a:bodyPr>
          <a:lstStyle/>
          <a:p>
            <a:r>
              <a:rPr lang="en-US" altLang="zh-CN" dirty="0" smtClean="0"/>
              <a:t>a</a:t>
            </a:r>
            <a:r>
              <a:rPr lang="zh-CN" altLang="en-US" dirty="0" smtClean="0"/>
              <a:t>是为了</a:t>
            </a:r>
            <a:r>
              <a:rPr lang="zh-CN" altLang="en-US" dirty="0"/>
              <a:t>通过考试而花在学习课程上的</a:t>
            </a:r>
            <a:r>
              <a:rPr lang="zh-CN" altLang="en-US" dirty="0" smtClean="0"/>
              <a:t>时间，视为成本</a:t>
            </a:r>
            <a:endParaRPr lang="en-US" altLang="zh-CN" dirty="0" smtClean="0"/>
          </a:p>
          <a:p>
            <a:r>
              <a:rPr lang="en-US" altLang="zh-CN" dirty="0" smtClean="0"/>
              <a:t>b</a:t>
            </a:r>
            <a:r>
              <a:rPr lang="zh-CN" altLang="en-US" dirty="0" smtClean="0"/>
              <a:t>是作弊行为的心理负担</a:t>
            </a:r>
            <a:endParaRPr lang="en-US" altLang="zh-CN" dirty="0" smtClean="0"/>
          </a:p>
          <a:p>
            <a:r>
              <a:rPr lang="en-US" altLang="zh-CN" dirty="0" smtClean="0"/>
              <a:t>c</a:t>
            </a:r>
            <a:r>
              <a:rPr lang="zh-CN" altLang="en-US" dirty="0" smtClean="0"/>
              <a:t>为不作弊的收益</a:t>
            </a:r>
            <a:endParaRPr lang="en-US" altLang="zh-CN" dirty="0" smtClean="0"/>
          </a:p>
          <a:p>
            <a:r>
              <a:rPr lang="en-US" altLang="zh-CN" dirty="0" smtClean="0"/>
              <a:t>d</a:t>
            </a:r>
            <a:r>
              <a:rPr lang="zh-CN" altLang="en-US" dirty="0" smtClean="0"/>
              <a:t>为作弊的收益</a:t>
            </a:r>
            <a:endParaRPr lang="zh-CN" altLang="en-US" dirty="0"/>
          </a:p>
        </p:txBody>
      </p:sp>
      <p:sp>
        <p:nvSpPr>
          <p:cNvPr id="4" name="矩形 3"/>
          <p:cNvSpPr/>
          <p:nvPr/>
        </p:nvSpPr>
        <p:spPr>
          <a:xfrm>
            <a:off x="6252776" y="2119398"/>
            <a:ext cx="5368417" cy="1200329"/>
          </a:xfrm>
          <a:prstGeom prst="rect">
            <a:avLst/>
          </a:prstGeom>
        </p:spPr>
        <p:txBody>
          <a:bodyPr wrap="square">
            <a:spAutoFit/>
          </a:bodyPr>
          <a:lstStyle/>
          <a:p>
            <a:r>
              <a:rPr lang="zh-CN" altLang="en-US" dirty="0" smtClean="0"/>
              <a:t>对于学生，</a:t>
            </a:r>
            <a:r>
              <a:rPr lang="zh-CN" altLang="en-US" dirty="0"/>
              <a:t>不作弊时，成本为</a:t>
            </a:r>
            <a:r>
              <a:rPr lang="en-US" altLang="zh-CN" dirty="0"/>
              <a:t>A1</a:t>
            </a:r>
            <a:r>
              <a:rPr lang="zh-CN" altLang="en-US" dirty="0"/>
              <a:t>，收益为</a:t>
            </a:r>
            <a:r>
              <a:rPr lang="en-US" altLang="zh-CN" dirty="0"/>
              <a:t>B1</a:t>
            </a:r>
            <a:r>
              <a:rPr lang="zh-CN" altLang="en-US" dirty="0"/>
              <a:t>；作弊时，成本是</a:t>
            </a:r>
            <a:r>
              <a:rPr lang="en-US" altLang="zh-CN" dirty="0"/>
              <a:t>A2</a:t>
            </a:r>
            <a:r>
              <a:rPr lang="zh-CN" altLang="en-US" dirty="0"/>
              <a:t>，收益是</a:t>
            </a:r>
            <a:r>
              <a:rPr lang="en-US" altLang="zh-CN" dirty="0"/>
              <a:t>B2</a:t>
            </a:r>
            <a:r>
              <a:rPr lang="zh-CN" altLang="en-US" dirty="0" smtClean="0"/>
              <a:t>，</a:t>
            </a:r>
            <a:r>
              <a:rPr lang="en-US" altLang="zh-CN" dirty="0" smtClean="0"/>
              <a:t>A1&gt;A2</a:t>
            </a:r>
            <a:r>
              <a:rPr lang="zh-CN" altLang="en-US" dirty="0"/>
              <a:t>，</a:t>
            </a:r>
            <a:r>
              <a:rPr lang="en-US" altLang="zh-CN" dirty="0"/>
              <a:t>B2≥B1</a:t>
            </a:r>
            <a:r>
              <a:rPr lang="zh-CN" altLang="en-US" dirty="0" smtClean="0"/>
              <a:t>。监考教师监考成本为</a:t>
            </a:r>
            <a:r>
              <a:rPr lang="en-US" altLang="zh-CN" dirty="0" smtClean="0"/>
              <a:t>C</a:t>
            </a:r>
            <a:r>
              <a:rPr lang="zh-CN" altLang="en-US" dirty="0" smtClean="0"/>
              <a:t>，抓住作弊的奖励为</a:t>
            </a:r>
            <a:r>
              <a:rPr lang="en-US" altLang="zh-CN" dirty="0" smtClean="0"/>
              <a:t>D2</a:t>
            </a:r>
            <a:r>
              <a:rPr lang="zh-CN" altLang="en-US" dirty="0" smtClean="0"/>
              <a:t>，未抓住将会受到惩罚</a:t>
            </a:r>
            <a:r>
              <a:rPr lang="en-US" altLang="zh-CN" dirty="0" smtClean="0"/>
              <a:t>D1</a:t>
            </a:r>
            <a:endParaRPr lang="zh-CN" altLang="en-US" dirty="0"/>
          </a:p>
        </p:txBody>
      </p:sp>
      <p:sp>
        <p:nvSpPr>
          <p:cNvPr id="11" name="内容占位符 4"/>
          <p:cNvSpPr txBox="1">
            <a:spLocks/>
          </p:cNvSpPr>
          <p:nvPr/>
        </p:nvSpPr>
        <p:spPr>
          <a:xfrm>
            <a:off x="585338" y="5341847"/>
            <a:ext cx="10515600" cy="1565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smtClean="0">
                <a:latin typeface="微软雅黑" panose="020B0503020204020204" pitchFamily="34" charset="-122"/>
                <a:ea typeface="微软雅黑" panose="020B0503020204020204" pitchFamily="34" charset="-122"/>
              </a:rPr>
              <a:t>根据纳什均衡提出建议：</a:t>
            </a:r>
            <a:endParaRPr lang="en-US" altLang="zh-CN" sz="18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学生作弊的根本原因是在当前的考试环境下，作弊的净收益大于不作弊。作为一个理性的人，大学生会选择作弊。</a:t>
            </a:r>
            <a:endParaRPr lang="en-US" altLang="zh-CN" sz="1800" dirty="0" smtClean="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可以通过增加对监考人员的奖惩力度，以激励他们有效地工作。</a:t>
            </a:r>
            <a:endParaRPr lang="en-US" altLang="zh-CN" sz="18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囚徒困境结合</a:t>
            </a:r>
            <a:r>
              <a:rPr lang="zh-CN" altLang="en-US" dirty="0">
                <a:latin typeface="微软雅黑" panose="020B0503020204020204" pitchFamily="34" charset="-122"/>
                <a:ea typeface="微软雅黑" panose="020B0503020204020204" pitchFamily="34" charset="-122"/>
              </a:rPr>
              <a:t>组内推荐</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8200" y="1542993"/>
            <a:ext cx="10823575" cy="64516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IEEE TRANSACTIONS ON LEARNING TECHNOLOGIES-2020-Motivating Students in Collaborative Activities With Game-Theoretic Group Recommendations</a:t>
            </a: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38200" y="2432628"/>
            <a:ext cx="6116955" cy="922020"/>
          </a:xfrm>
          <a:prstGeom prst="rect">
            <a:avLst/>
          </a:prstGeom>
          <a:noFill/>
        </p:spPr>
        <p:txBody>
          <a:bodyPr wrap="square" rtlCol="0">
            <a:spAutoFit/>
          </a:bodyPr>
          <a:lstStyle/>
          <a:p>
            <a:r>
              <a:rPr lang="zh-CN" altLang="en-US" dirty="0"/>
              <a:t>博弈论结合组内推荐，向组内配套推荐一套教育资源。</a:t>
            </a:r>
            <a:endParaRPr lang="en-US" altLang="zh-CN" dirty="0"/>
          </a:p>
          <a:p>
            <a:r>
              <a:rPr lang="zh-CN" altLang="en-US" dirty="0"/>
              <a:t>量化组内成员的需求，通过收益矩阵找出利润最大的推荐结果。</a:t>
            </a:r>
          </a:p>
        </p:txBody>
      </p:sp>
      <p:pic>
        <p:nvPicPr>
          <p:cNvPr id="11" name="图片 10"/>
          <p:cNvPicPr>
            <a:picLocks noChangeAspect="1"/>
          </p:cNvPicPr>
          <p:nvPr/>
        </p:nvPicPr>
        <p:blipFill>
          <a:blip r:embed="rId2"/>
          <a:stretch>
            <a:fillRect/>
          </a:stretch>
        </p:blipFill>
        <p:spPr>
          <a:xfrm>
            <a:off x="7080250" y="2082743"/>
            <a:ext cx="4273550" cy="1400810"/>
          </a:xfrm>
          <a:prstGeom prst="rect">
            <a:avLst/>
          </a:prstGeom>
        </p:spPr>
      </p:pic>
      <p:pic>
        <p:nvPicPr>
          <p:cNvPr id="12" name="图片 11"/>
          <p:cNvPicPr>
            <a:picLocks noChangeAspect="1"/>
          </p:cNvPicPr>
          <p:nvPr/>
        </p:nvPicPr>
        <p:blipFill>
          <a:blip r:embed="rId3"/>
          <a:stretch>
            <a:fillRect/>
          </a:stretch>
        </p:blipFill>
        <p:spPr>
          <a:xfrm>
            <a:off x="5594146" y="3483645"/>
            <a:ext cx="5759445" cy="2808513"/>
          </a:xfrm>
          <a:prstGeom prst="rect">
            <a:avLst/>
          </a:prstGeom>
        </p:spPr>
      </p:pic>
      <p:sp>
        <p:nvSpPr>
          <p:cNvPr id="13" name="文本框 12"/>
          <p:cNvSpPr txBox="1"/>
          <p:nvPr/>
        </p:nvSpPr>
        <p:spPr>
          <a:xfrm>
            <a:off x="695756" y="3599123"/>
            <a:ext cx="4898390" cy="645160"/>
          </a:xfrm>
          <a:prstGeom prst="rect">
            <a:avLst/>
          </a:prstGeom>
          <a:noFill/>
        </p:spPr>
        <p:txBody>
          <a:bodyPr wrap="square" rtlCol="0">
            <a:spAutoFit/>
          </a:bodyPr>
          <a:lstStyle/>
          <a:p>
            <a:r>
              <a:rPr lang="zh-CN" altLang="en-US" dirty="0"/>
              <a:t>问题场景——学生分组，推荐教育资源。</a:t>
            </a:r>
          </a:p>
          <a:p>
            <a:r>
              <a:rPr lang="zh-CN" altLang="en-US" dirty="0"/>
              <a:t>贡献：量化学生需求，博弈论寻找纳什均衡。</a:t>
            </a:r>
          </a:p>
        </p:txBody>
      </p:sp>
      <p:sp>
        <p:nvSpPr>
          <p:cNvPr id="10" name="文本框 9"/>
          <p:cNvSpPr txBox="1"/>
          <p:nvPr/>
        </p:nvSpPr>
        <p:spPr>
          <a:xfrm>
            <a:off x="695756" y="4887901"/>
            <a:ext cx="4566200" cy="1200329"/>
          </a:xfrm>
          <a:prstGeom prst="rect">
            <a:avLst/>
          </a:prstGeom>
          <a:noFill/>
        </p:spPr>
        <p:txBody>
          <a:bodyPr wrap="square" rtlCol="0">
            <a:spAutoFit/>
          </a:bodyPr>
          <a:lstStyle/>
          <a:p>
            <a:r>
              <a:rPr lang="zh-CN" altLang="en-US" dirty="0" smtClean="0"/>
              <a:t>总结：引入囚徒困境的论文在博弈论的运用方面较为简单，将囚徒困境中的纳什均衡作为解决问题的关键一节。收益矩阵主要根据相关的情景进行建模，</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囚徒困境</a:t>
            </a:r>
            <a:r>
              <a:rPr lang="zh-CN" altLang="en-US" dirty="0" smtClean="0">
                <a:latin typeface="微软雅黑" panose="020B0503020204020204" pitchFamily="34" charset="-122"/>
                <a:ea typeface="微软雅黑" panose="020B0503020204020204" pitchFamily="34" charset="-122"/>
              </a:rPr>
              <a:t>结合</a:t>
            </a:r>
            <a:r>
              <a:rPr lang="zh-CN" altLang="en-US" dirty="0">
                <a:latin typeface="微软雅黑" panose="020B0503020204020204" pitchFamily="34" charset="-122"/>
                <a:ea typeface="微软雅黑" panose="020B0503020204020204" pitchFamily="34" charset="-122"/>
              </a:rPr>
              <a:t>组内推荐</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69" y="1794042"/>
            <a:ext cx="5165802" cy="438231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719" y="1370220"/>
            <a:ext cx="5191850" cy="5229955"/>
          </a:xfrm>
          <a:prstGeom prst="rect">
            <a:avLst/>
          </a:prstGeom>
        </p:spPr>
      </p:pic>
    </p:spTree>
    <p:extLst>
      <p:ext uri="{BB962C8B-B14F-4D97-AF65-F5344CB8AC3E}">
        <p14:creationId xmlns:p14="http://schemas.microsoft.com/office/powerpoint/2010/main" val="410484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斯塔克尔伯格均衡</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AAAI-2015-Incentivizing Peer Grading in MOOCS: an Audit Game Approach</a:t>
            </a:r>
          </a:p>
          <a:p>
            <a:pPr marL="0" indent="0">
              <a:buNone/>
            </a:pPr>
            <a:r>
              <a:rPr lang="en-US" altLang="zh-CN" sz="2000" dirty="0">
                <a:latin typeface="Times New Roman" panose="02020603050405020304" pitchFamily="18" charset="0"/>
                <a:cs typeface="Times New Roman" panose="02020603050405020304" pitchFamily="18" charset="0"/>
              </a:rPr>
              <a:t>AAAI-2018-Optimal Spot-Checking for Improving Evaluation Accuracy of Peer Grading Systems</a:t>
            </a:r>
          </a:p>
          <a:p>
            <a:pPr marL="0" indent="0">
              <a:buNone/>
            </a:pPr>
            <a:r>
              <a:rPr lang="en-US" altLang="zh-CN" sz="2000" dirty="0">
                <a:latin typeface="Times New Roman" panose="02020603050405020304" pitchFamily="18" charset="0"/>
                <a:cs typeface="Times New Roman" panose="02020603050405020304" pitchFamily="18" charset="0"/>
              </a:rPr>
              <a:t>dl.acm.org-2015-Mechanical TA: Partially Automated High-Stakes Peer Grading</a:t>
            </a: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838200" y="3429000"/>
            <a:ext cx="1005071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互评中的抽查机制（</a:t>
            </a:r>
            <a:r>
              <a:rPr lang="en-US" altLang="zh-CN" dirty="0">
                <a:latin typeface="微软雅黑" panose="020B0503020204020204" pitchFamily="34" charset="-122"/>
                <a:ea typeface="微软雅黑" panose="020B0503020204020204" pitchFamily="34" charset="-122"/>
              </a:rPr>
              <a:t>Spot-checking (SC) </a:t>
            </a:r>
            <a:r>
              <a:rPr lang="zh-CN" altLang="en-US" dirty="0">
                <a:latin typeface="微软雅黑" panose="020B0503020204020204" pitchFamily="34" charset="-122"/>
                <a:ea typeface="微软雅黑" panose="020B0503020204020204" pitchFamily="34" charset="-122"/>
              </a:rPr>
              <a:t>）：学生评分后，老师会随机抽取作业进行检查。</a:t>
            </a:r>
            <a:endParaRPr lang="zh-CN" altLang="en-US" dirty="0"/>
          </a:p>
        </p:txBody>
      </p:sp>
      <p:cxnSp>
        <p:nvCxnSpPr>
          <p:cNvPr id="8" name="直接箭头连接符 7"/>
          <p:cNvCxnSpPr/>
          <p:nvPr/>
        </p:nvCxnSpPr>
        <p:spPr>
          <a:xfrm>
            <a:off x="3875714" y="3882221"/>
            <a:ext cx="0" cy="8221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矩形 8"/>
          <p:cNvSpPr/>
          <p:nvPr/>
        </p:nvSpPr>
        <p:spPr>
          <a:xfrm>
            <a:off x="838199" y="4839279"/>
            <a:ext cx="1051559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斯塔克尔伯格均衡（</a:t>
            </a:r>
            <a:r>
              <a:rPr lang="en-US" altLang="zh-CN" dirty="0"/>
              <a:t> </a:t>
            </a:r>
            <a:r>
              <a:rPr lang="en-US" altLang="zh-CN" dirty="0" err="1">
                <a:latin typeface="微软雅黑" panose="020B0503020204020204" pitchFamily="34" charset="-122"/>
                <a:ea typeface="微软雅黑" panose="020B0503020204020204" pitchFamily="34" charset="-122"/>
              </a:rPr>
              <a:t>Stackelberg</a:t>
            </a:r>
            <a:r>
              <a:rPr lang="zh-CN" altLang="en-US" dirty="0">
                <a:latin typeface="微软雅黑" panose="020B0503020204020204" pitchFamily="34" charset="-122"/>
                <a:ea typeface="微软雅黑" panose="020B0503020204020204" pitchFamily="34" charset="-122"/>
              </a:rPr>
              <a:t>均衡）</a:t>
            </a:r>
          </a:p>
        </p:txBody>
      </p:sp>
      <p:sp>
        <p:nvSpPr>
          <p:cNvPr id="10" name="矩形 9"/>
          <p:cNvSpPr/>
          <p:nvPr/>
        </p:nvSpPr>
        <p:spPr>
          <a:xfrm>
            <a:off x="5550713" y="5268047"/>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防守者</a:t>
            </a:r>
          </a:p>
        </p:txBody>
      </p:sp>
      <p:sp>
        <p:nvSpPr>
          <p:cNvPr id="11" name="矩形 10"/>
          <p:cNvSpPr/>
          <p:nvPr/>
        </p:nvSpPr>
        <p:spPr>
          <a:xfrm>
            <a:off x="8555370" y="3881418"/>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攻击者</a:t>
            </a:r>
          </a:p>
        </p:txBody>
      </p:sp>
      <p:sp>
        <p:nvSpPr>
          <p:cNvPr id="12" name="矩形 11"/>
          <p:cNvSpPr/>
          <p:nvPr/>
        </p:nvSpPr>
        <p:spPr>
          <a:xfrm>
            <a:off x="8555370" y="5268046"/>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决策</a:t>
            </a:r>
          </a:p>
        </p:txBody>
      </p:sp>
      <p:cxnSp>
        <p:nvCxnSpPr>
          <p:cNvPr id="14" name="直接箭头连接符 13"/>
          <p:cNvCxnSpPr>
            <a:stCxn id="10" idx="3"/>
            <a:endCxn id="12" idx="1"/>
          </p:cNvCxnSpPr>
          <p:nvPr/>
        </p:nvCxnSpPr>
        <p:spPr>
          <a:xfrm flipV="1">
            <a:off x="7119453" y="5679107"/>
            <a:ext cx="143591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1" idx="2"/>
            <a:endCxn id="12" idx="0"/>
          </p:cNvCxnSpPr>
          <p:nvPr/>
        </p:nvCxnSpPr>
        <p:spPr>
          <a:xfrm>
            <a:off x="9339740" y="4703539"/>
            <a:ext cx="0" cy="564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斯塔克尔伯格均衡</a:t>
            </a:r>
            <a:endParaRPr lang="en-US" altLang="zh-CN"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34" y="1690688"/>
            <a:ext cx="5638536" cy="376566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772" y="1690688"/>
            <a:ext cx="4324594" cy="3874472"/>
          </a:xfrm>
          <a:prstGeom prst="rect">
            <a:avLst/>
          </a:prstGeom>
        </p:spPr>
      </p:pic>
      <p:sp>
        <p:nvSpPr>
          <p:cNvPr id="10" name="文本框 9"/>
          <p:cNvSpPr txBox="1"/>
          <p:nvPr/>
        </p:nvSpPr>
        <p:spPr>
          <a:xfrm>
            <a:off x="838200" y="5871989"/>
            <a:ext cx="10766367" cy="369332"/>
          </a:xfrm>
          <a:prstGeom prst="rect">
            <a:avLst/>
          </a:prstGeom>
          <a:noFill/>
        </p:spPr>
        <p:txBody>
          <a:bodyPr wrap="square" rtlCol="0">
            <a:spAutoFit/>
          </a:bodyPr>
          <a:lstStyle/>
          <a:p>
            <a:r>
              <a:rPr lang="zh-CN" altLang="en-US" dirty="0" smtClean="0"/>
              <a:t>总结：论文偏重于</a:t>
            </a:r>
            <a:r>
              <a:rPr lang="en-US" altLang="zh-CN" dirty="0" smtClean="0"/>
              <a:t>NP</a:t>
            </a:r>
            <a:r>
              <a:rPr lang="zh-CN" altLang="en-US" dirty="0" smtClean="0"/>
              <a:t>问题简化研究，大部分内容为公式推导，没有进行实际的实验验证。</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44.428346456693,&quot;width&quot;:7681.784251968504}"/>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44.4267716535433,&quot;width&quot;:6973.3858267716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1320</Words>
  <Application>Microsoft Office PowerPoint</Application>
  <PresentationFormat>宽屏</PresentationFormat>
  <Paragraphs>108</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等线</vt:lpstr>
      <vt:lpstr>等线 Light</vt:lpstr>
      <vt:lpstr>微软雅黑</vt:lpstr>
      <vt:lpstr>Arial</vt:lpstr>
      <vt:lpstr>Cambria Math</vt:lpstr>
      <vt:lpstr>Times New Roman</vt:lpstr>
      <vt:lpstr>Office 主题​​</vt:lpstr>
      <vt:lpstr>1_Office 主题​​</vt:lpstr>
      <vt:lpstr>每周汇报</vt:lpstr>
      <vt:lpstr>本周汇报的内容</vt:lpstr>
      <vt:lpstr>文献调研</vt:lpstr>
      <vt:lpstr>1. 囚徒困境</vt:lpstr>
      <vt:lpstr>囚徒困境分析考试作弊</vt:lpstr>
      <vt:lpstr>囚徒困境结合组内推荐</vt:lpstr>
      <vt:lpstr>囚徒困境结合组内推荐</vt:lpstr>
      <vt:lpstr>斯塔克尔伯格均衡</vt:lpstr>
      <vt:lpstr>斯塔克尔伯格均衡</vt:lpstr>
      <vt:lpstr>3. 演化博弈论</vt:lpstr>
      <vt:lpstr>3. 演化博弈论</vt:lpstr>
      <vt:lpstr>3. 演化博弈论</vt:lpstr>
      <vt:lpstr>3. 演化博弈论</vt:lpstr>
      <vt:lpstr>PowerPoint 演示文稿</vt:lpstr>
      <vt:lpstr>公式推导</vt:lpstr>
      <vt:lpstr>公式推导</vt:lpstr>
      <vt:lpstr>均衡点分析</vt:lpstr>
      <vt:lpstr>运筹与管理-2021-基于演化博弈论的环卫自律组织激励机制研究</vt:lpstr>
      <vt:lpstr>均衡点分析</vt:lpstr>
      <vt:lpstr>演化博弈论结合互评</vt:lpstr>
      <vt:lpstr>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每周汇报</dc:title>
  <dc:creator>lenovo</dc:creator>
  <cp:lastModifiedBy>Windows User</cp:lastModifiedBy>
  <cp:revision>344</cp:revision>
  <dcterms:created xsi:type="dcterms:W3CDTF">2021-06-17T09:27:00Z</dcterms:created>
  <dcterms:modified xsi:type="dcterms:W3CDTF">2021-09-05T14:57:44Z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EF154508450B434389ADBFD38FB3F5E5</vt:lpwstr>
  </property>
  <property fmtid="{D5CDD505-2E9C-101B-9397-08002B2CF9AE}" pid="3" name="KSOProductBuildVer">
    <vt:lpwstr>2052-11.1.0.10700</vt:lpwstr>
  </property>
</Properties>
</file>