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331" r:id="rId5"/>
    <p:sldId id="378" r:id="rId6"/>
    <p:sldId id="309" r:id="rId7"/>
    <p:sldId id="313" r:id="rId8"/>
    <p:sldId id="379" r:id="rId9"/>
    <p:sldId id="380" r:id="rId10"/>
    <p:sldId id="381" r:id="rId11"/>
    <p:sldId id="382" r:id="rId12"/>
    <p:sldId id="332" r:id="rId13"/>
    <p:sldId id="363" r:id="rId14"/>
    <p:sldId id="311" r:id="rId15"/>
    <p:sldId id="318" r:id="rId16"/>
    <p:sldId id="308" r:id="rId17"/>
    <p:sldId id="354" r:id="rId18"/>
    <p:sldId id="353" r:id="rId19"/>
    <p:sldId id="355" r:id="rId20"/>
    <p:sldId id="356" r:id="rId21"/>
    <p:sldId id="357" r:id="rId22"/>
    <p:sldId id="358" r:id="rId23"/>
    <p:sldId id="359" r:id="rId24"/>
    <p:sldId id="360" r:id="rId25"/>
    <p:sldId id="362" r:id="rId26"/>
    <p:sldId id="365" r:id="rId27"/>
    <p:sldId id="29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19" autoAdjust="0"/>
    <p:restoredTop sz="94660"/>
  </p:normalViewPr>
  <p:slideViewPr>
    <p:cSldViewPr snapToGrid="0">
      <p:cViewPr varScale="1">
        <p:scale>
          <a:sx n="115" d="100"/>
          <a:sy n="115" d="100"/>
        </p:scale>
        <p:origin x="1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D6793B7-98D2-4E7A-AA0F-FD7C44A279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B251CC-5374-4BED-9F61-012454F8EC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每周汇报</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fontScale="92500" lnSpcReduction="20000"/>
          </a:bodyPr>
          <a:lstStyle/>
          <a:p>
            <a:endParaRPr lang="en-US" altLang="zh-CN" sz="4000" dirty="0">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杨攀原                 </a:t>
            </a:r>
            <a:r>
              <a:rPr lang="en-US" altLang="zh-CN" sz="2800" dirty="0">
                <a:latin typeface="微软雅黑" panose="020B0503020204020204" pitchFamily="34" charset="-122"/>
                <a:ea typeface="微软雅黑" panose="020B0503020204020204" pitchFamily="34" charset="-122"/>
              </a:rPr>
              <a:t>9</a:t>
            </a:r>
            <a:r>
              <a:rPr lang="zh-CN" altLang="en-US" sz="2800" dirty="0" smtClean="0">
                <a:latin typeface="微软雅黑" panose="020B0503020204020204" pitchFamily="34" charset="-122"/>
                <a:ea typeface="微软雅黑" panose="020B0503020204020204" pitchFamily="34" charset="-122"/>
              </a:rPr>
              <a:t>月</a:t>
            </a:r>
            <a:r>
              <a:rPr lang="en-US" altLang="zh-CN" sz="2800" dirty="0" smtClean="0">
                <a:latin typeface="微软雅黑" panose="020B0503020204020204" pitchFamily="34" charset="-122"/>
                <a:ea typeface="微软雅黑" panose="020B0503020204020204" pitchFamily="34" charset="-122"/>
              </a:rPr>
              <a:t>16</a:t>
            </a:r>
            <a:r>
              <a:rPr lang="zh-CN" altLang="en-US" sz="2800" dirty="0" smtClean="0">
                <a:latin typeface="微软雅黑" panose="020B0503020204020204" pitchFamily="34" charset="-122"/>
                <a:ea typeface="微软雅黑" panose="020B0503020204020204" pitchFamily="34" charset="-122"/>
              </a:rPr>
              <a:t>日</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方法一</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1542993"/>
            <a:ext cx="10823575" cy="64516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IEEE TRANSACTIONS ON LEARNING TECHNOLOGIES-2020-Motivating Students in Collaborative Activities With Game-Theoretic Group Recommendations</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838200" y="2432628"/>
            <a:ext cx="6116955" cy="922020"/>
          </a:xfrm>
          <a:prstGeom prst="rect">
            <a:avLst/>
          </a:prstGeom>
          <a:noFill/>
        </p:spPr>
        <p:txBody>
          <a:bodyPr wrap="square" rtlCol="0">
            <a:spAutoFit/>
          </a:bodyPr>
          <a:lstStyle/>
          <a:p>
            <a:r>
              <a:rPr lang="zh-CN" altLang="en-US" dirty="0"/>
              <a:t>博弈论结合组内推荐，向组内配套推荐一套教育资源。</a:t>
            </a:r>
            <a:endParaRPr lang="en-US" altLang="zh-CN" dirty="0"/>
          </a:p>
          <a:p>
            <a:r>
              <a:rPr lang="zh-CN" altLang="en-US" dirty="0"/>
              <a:t>量化组内成员的需求，通过收益矩阵找出利润最大的推荐结果。</a:t>
            </a:r>
            <a:endParaRPr lang="zh-CN" altLang="en-US" dirty="0"/>
          </a:p>
        </p:txBody>
      </p:sp>
      <p:pic>
        <p:nvPicPr>
          <p:cNvPr id="11" name="图片 10"/>
          <p:cNvPicPr>
            <a:picLocks noChangeAspect="1"/>
          </p:cNvPicPr>
          <p:nvPr/>
        </p:nvPicPr>
        <p:blipFill>
          <a:blip r:embed="rId1"/>
          <a:stretch>
            <a:fillRect/>
          </a:stretch>
        </p:blipFill>
        <p:spPr>
          <a:xfrm>
            <a:off x="7080250" y="2082743"/>
            <a:ext cx="4273550" cy="1400810"/>
          </a:xfrm>
          <a:prstGeom prst="rect">
            <a:avLst/>
          </a:prstGeom>
        </p:spPr>
      </p:pic>
      <p:pic>
        <p:nvPicPr>
          <p:cNvPr id="12" name="图片 11"/>
          <p:cNvPicPr>
            <a:picLocks noChangeAspect="1"/>
          </p:cNvPicPr>
          <p:nvPr/>
        </p:nvPicPr>
        <p:blipFill>
          <a:blip r:embed="rId2"/>
          <a:stretch>
            <a:fillRect/>
          </a:stretch>
        </p:blipFill>
        <p:spPr>
          <a:xfrm>
            <a:off x="5594146" y="3483645"/>
            <a:ext cx="5759445" cy="2808513"/>
          </a:xfrm>
          <a:prstGeom prst="rect">
            <a:avLst/>
          </a:prstGeom>
        </p:spPr>
      </p:pic>
      <p:sp>
        <p:nvSpPr>
          <p:cNvPr id="13" name="文本框 12"/>
          <p:cNvSpPr txBox="1"/>
          <p:nvPr/>
        </p:nvSpPr>
        <p:spPr>
          <a:xfrm>
            <a:off x="695756" y="3599123"/>
            <a:ext cx="4898390" cy="645160"/>
          </a:xfrm>
          <a:prstGeom prst="rect">
            <a:avLst/>
          </a:prstGeom>
          <a:noFill/>
        </p:spPr>
        <p:txBody>
          <a:bodyPr wrap="square" rtlCol="0">
            <a:spAutoFit/>
          </a:bodyPr>
          <a:lstStyle/>
          <a:p>
            <a:r>
              <a:rPr lang="zh-CN" altLang="en-US" dirty="0"/>
              <a:t>问题场景——学生分组，推荐教育资源。</a:t>
            </a:r>
            <a:endParaRPr lang="zh-CN" altLang="en-US" dirty="0"/>
          </a:p>
          <a:p>
            <a:r>
              <a:rPr lang="zh-CN" altLang="en-US" dirty="0"/>
              <a:t>贡献：量化学生需求，博弈论寻找纳什均衡。</a:t>
            </a:r>
            <a:endParaRPr lang="zh-CN" altLang="en-US" dirty="0"/>
          </a:p>
        </p:txBody>
      </p:sp>
      <p:sp>
        <p:nvSpPr>
          <p:cNvPr id="10" name="文本框 9"/>
          <p:cNvSpPr txBox="1"/>
          <p:nvPr/>
        </p:nvSpPr>
        <p:spPr>
          <a:xfrm>
            <a:off x="695756" y="4887901"/>
            <a:ext cx="4566200" cy="1198880"/>
          </a:xfrm>
          <a:prstGeom prst="rect">
            <a:avLst/>
          </a:prstGeom>
          <a:noFill/>
        </p:spPr>
        <p:txBody>
          <a:bodyPr wrap="square" rtlCol="0">
            <a:spAutoFit/>
          </a:bodyPr>
          <a:lstStyle/>
          <a:p>
            <a:r>
              <a:rPr lang="zh-CN" altLang="en-US" dirty="0" smtClean="0"/>
              <a:t>总结：引入囚徒困境的论文在博弈论的运用方面较为简单，将囚徒困境中的纳什均衡作为解决问题的关键一节。收益矩阵主要根据相关的情景进行建模。</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囚徒困境</a:t>
            </a:r>
            <a:r>
              <a:rPr lang="zh-CN" altLang="en-US" dirty="0" smtClean="0">
                <a:latin typeface="微软雅黑" panose="020B0503020204020204" pitchFamily="34" charset="-122"/>
                <a:ea typeface="微软雅黑" panose="020B0503020204020204" pitchFamily="34" charset="-122"/>
              </a:rPr>
              <a:t>结合</a:t>
            </a:r>
            <a:r>
              <a:rPr lang="zh-CN" altLang="en-US" dirty="0">
                <a:latin typeface="微软雅黑" panose="020B0503020204020204" pitchFamily="34" charset="-122"/>
                <a:ea typeface="微软雅黑" panose="020B0503020204020204" pitchFamily="34" charset="-122"/>
              </a:rPr>
              <a:t>组内推荐</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8269" y="1794042"/>
            <a:ext cx="5165802" cy="4382313"/>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719" y="1370220"/>
            <a:ext cx="5191850" cy="5229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斯塔克尔伯格均衡</a:t>
            </a:r>
            <a:endParaRPr lang="en-US" altLang="zh-CN"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838200" y="1825625"/>
            <a:ext cx="10515600" cy="4516452"/>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AAAI-2015-Incentivizing Peer Grading in MOOCS: an Audit Game Approach</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AAAI-2018-Optimal Spot-Checking for Improving Evaluation Accuracy of Peer Grading Systems</a:t>
            </a:r>
            <a:endParaRPr lang="en-US" altLang="zh-CN" sz="2000" dirty="0">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dl.acm.org-2015-Mechanical TA: Partially Automated High-Stakes Peer Grading</a:t>
            </a:r>
            <a:endParaRPr lang="en-US" altLang="zh-CN" sz="2000" dirty="0">
              <a:latin typeface="Times New Roman" panose="02020603050405020304" pitchFamily="18" charset="0"/>
              <a:cs typeface="Times New Roman" panose="02020603050405020304" pitchFamily="18" charset="0"/>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
        <p:nvSpPr>
          <p:cNvPr id="6" name="矩形 5"/>
          <p:cNvSpPr/>
          <p:nvPr/>
        </p:nvSpPr>
        <p:spPr>
          <a:xfrm>
            <a:off x="838200" y="3429000"/>
            <a:ext cx="1005071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互评中的抽查机制（</a:t>
            </a:r>
            <a:r>
              <a:rPr lang="en-US" altLang="zh-CN" dirty="0">
                <a:latin typeface="微软雅黑" panose="020B0503020204020204" pitchFamily="34" charset="-122"/>
                <a:ea typeface="微软雅黑" panose="020B0503020204020204" pitchFamily="34" charset="-122"/>
              </a:rPr>
              <a:t>Spot-checking (SC) </a:t>
            </a:r>
            <a:r>
              <a:rPr lang="zh-CN" altLang="en-US" dirty="0">
                <a:latin typeface="微软雅黑" panose="020B0503020204020204" pitchFamily="34" charset="-122"/>
                <a:ea typeface="微软雅黑" panose="020B0503020204020204" pitchFamily="34" charset="-122"/>
              </a:rPr>
              <a:t>）：学生评分后，老师会随机抽取作业进行检查。</a:t>
            </a:r>
            <a:endParaRPr lang="zh-CN" altLang="en-US" dirty="0"/>
          </a:p>
        </p:txBody>
      </p:sp>
      <p:cxnSp>
        <p:nvCxnSpPr>
          <p:cNvPr id="8" name="直接箭头连接符 7"/>
          <p:cNvCxnSpPr/>
          <p:nvPr/>
        </p:nvCxnSpPr>
        <p:spPr>
          <a:xfrm>
            <a:off x="3875714" y="3882221"/>
            <a:ext cx="0" cy="82212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矩形 8"/>
          <p:cNvSpPr/>
          <p:nvPr/>
        </p:nvSpPr>
        <p:spPr>
          <a:xfrm>
            <a:off x="838199" y="4839279"/>
            <a:ext cx="1051559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斯塔克尔伯格均衡（</a:t>
            </a:r>
            <a:r>
              <a:rPr lang="en-US" altLang="zh-CN" dirty="0"/>
              <a:t> </a:t>
            </a:r>
            <a:r>
              <a:rPr lang="en-US" altLang="zh-CN" dirty="0" err="1">
                <a:latin typeface="微软雅黑" panose="020B0503020204020204" pitchFamily="34" charset="-122"/>
                <a:ea typeface="微软雅黑" panose="020B0503020204020204" pitchFamily="34" charset="-122"/>
              </a:rPr>
              <a:t>Stackelberg</a:t>
            </a:r>
            <a:r>
              <a:rPr lang="zh-CN" altLang="en-US" dirty="0">
                <a:latin typeface="微软雅黑" panose="020B0503020204020204" pitchFamily="34" charset="-122"/>
                <a:ea typeface="微软雅黑" panose="020B0503020204020204" pitchFamily="34" charset="-122"/>
              </a:rPr>
              <a:t>均衡）</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5550713" y="5268047"/>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防守者</a:t>
            </a:r>
            <a:endParaRPr lang="zh-CN" altLang="en-US" dirty="0"/>
          </a:p>
        </p:txBody>
      </p:sp>
      <p:sp>
        <p:nvSpPr>
          <p:cNvPr id="11" name="矩形 10"/>
          <p:cNvSpPr/>
          <p:nvPr/>
        </p:nvSpPr>
        <p:spPr>
          <a:xfrm>
            <a:off x="8555370" y="3881418"/>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攻击者</a:t>
            </a:r>
            <a:endParaRPr lang="zh-CN" altLang="en-US" dirty="0"/>
          </a:p>
        </p:txBody>
      </p:sp>
      <p:sp>
        <p:nvSpPr>
          <p:cNvPr id="12" name="矩形 11"/>
          <p:cNvSpPr/>
          <p:nvPr/>
        </p:nvSpPr>
        <p:spPr>
          <a:xfrm>
            <a:off x="8555370" y="5268046"/>
            <a:ext cx="1568740" cy="8221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决策</a:t>
            </a:r>
            <a:endParaRPr lang="zh-CN" altLang="en-US" dirty="0"/>
          </a:p>
        </p:txBody>
      </p:sp>
      <p:cxnSp>
        <p:nvCxnSpPr>
          <p:cNvPr id="14" name="直接箭头连接符 13"/>
          <p:cNvCxnSpPr>
            <a:stCxn id="10" idx="3"/>
            <a:endCxn id="12" idx="1"/>
          </p:cNvCxnSpPr>
          <p:nvPr/>
        </p:nvCxnSpPr>
        <p:spPr>
          <a:xfrm flipV="1">
            <a:off x="7119453" y="5679107"/>
            <a:ext cx="143591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1" idx="2"/>
            <a:endCxn id="12" idx="0"/>
          </p:cNvCxnSpPr>
          <p:nvPr/>
        </p:nvCxnSpPr>
        <p:spPr>
          <a:xfrm>
            <a:off x="9339740" y="4703539"/>
            <a:ext cx="0" cy="564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斯塔克尔伯格均衡</a:t>
            </a:r>
            <a:endParaRPr lang="en-US" altLang="zh-CN"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3634" y="1690688"/>
            <a:ext cx="5638536" cy="3765665"/>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772" y="1690688"/>
            <a:ext cx="4324594" cy="3874472"/>
          </a:xfrm>
          <a:prstGeom prst="rect">
            <a:avLst/>
          </a:prstGeom>
        </p:spPr>
      </p:pic>
      <p:sp>
        <p:nvSpPr>
          <p:cNvPr id="10" name="文本框 9"/>
          <p:cNvSpPr txBox="1"/>
          <p:nvPr/>
        </p:nvSpPr>
        <p:spPr>
          <a:xfrm>
            <a:off x="838200" y="5871989"/>
            <a:ext cx="10766367" cy="369332"/>
          </a:xfrm>
          <a:prstGeom prst="rect">
            <a:avLst/>
          </a:prstGeom>
          <a:noFill/>
        </p:spPr>
        <p:txBody>
          <a:bodyPr wrap="square" rtlCol="0">
            <a:spAutoFit/>
          </a:bodyPr>
          <a:lstStyle/>
          <a:p>
            <a:r>
              <a:rPr lang="zh-CN" altLang="en-US" dirty="0" smtClean="0"/>
              <a:t>总结：论文偏重于</a:t>
            </a:r>
            <a:r>
              <a:rPr lang="en-US" altLang="zh-CN" dirty="0" smtClean="0"/>
              <a:t>NP</a:t>
            </a:r>
            <a:r>
              <a:rPr lang="zh-CN" altLang="en-US" dirty="0" smtClean="0"/>
              <a:t>问题简化研究，大部分内容为公式推导，没有进行实际的实验验证。</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演化</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鹰</a:t>
            </a:r>
            <a:r>
              <a:rPr lang="zh-CN" altLang="en-US" dirty="0">
                <a:latin typeface="微软雅黑" panose="020B0503020204020204" pitchFamily="34" charset="-122"/>
                <a:ea typeface="微软雅黑" panose="020B0503020204020204" pitchFamily="34" charset="-122"/>
              </a:rPr>
              <a:t>鸽博弈</a:t>
            </a:r>
            <a:endParaRPr lang="zh-CN" altLang="en-US" dirty="0">
              <a:latin typeface="微软雅黑" panose="020B0503020204020204" pitchFamily="34" charset="-122"/>
              <a:ea typeface="微软雅黑" panose="020B0503020204020204" pitchFamily="34" charset="-122"/>
            </a:endParaRPr>
          </a:p>
        </p:txBody>
      </p:sp>
      <p:pic>
        <p:nvPicPr>
          <p:cNvPr id="100" name="图片 99"/>
          <p:cNvPicPr/>
          <p:nvPr/>
        </p:nvPicPr>
        <p:blipFill>
          <a:blip r:embed="rId1"/>
          <a:stretch>
            <a:fillRect/>
          </a:stretch>
        </p:blipFill>
        <p:spPr>
          <a:xfrm>
            <a:off x="3619500" y="2619296"/>
            <a:ext cx="4953000" cy="2190750"/>
          </a:xfrm>
          <a:prstGeom prst="rect">
            <a:avLst/>
          </a:prstGeom>
          <a:noFill/>
          <a:ln w="9525">
            <a:noFill/>
          </a:ln>
        </p:spPr>
      </p:pic>
      <p:sp>
        <p:nvSpPr>
          <p:cNvPr id="4" name="文本框 3"/>
          <p:cNvSpPr txBox="1"/>
          <p:nvPr/>
        </p:nvSpPr>
        <p:spPr>
          <a:xfrm>
            <a:off x="1020445" y="5276215"/>
            <a:ext cx="10227310" cy="368300"/>
          </a:xfrm>
          <a:prstGeom prst="rect">
            <a:avLst/>
          </a:prstGeom>
          <a:noFill/>
        </p:spPr>
        <p:txBody>
          <a:bodyPr wrap="square" rtlCol="0">
            <a:spAutoFit/>
          </a:bodyPr>
          <a:lstStyle/>
          <a:p>
            <a:r>
              <a:rPr lang="zh-CN" altLang="en-US"/>
              <a:t>鹰之间的战斗十分惨烈，所以</a:t>
            </a:r>
            <a:r>
              <a:rPr lang="en-US" altLang="zh-CN"/>
              <a:t>C&gt;V</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787525"/>
            <a:ext cx="10596245" cy="36830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假设V = 6， C = 18：</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020445" y="5276215"/>
            <a:ext cx="10227310" cy="368300"/>
          </a:xfrm>
          <a:prstGeom prst="rect">
            <a:avLst/>
          </a:prstGeom>
          <a:noFill/>
        </p:spPr>
        <p:txBody>
          <a:bodyPr wrap="square" rtlCol="0">
            <a:spAutoFit/>
          </a:bodyPr>
          <a:lstStyle/>
          <a:p>
            <a:r>
              <a:t>结局应该是鹰和鸽各占一定的比例。</a:t>
            </a:r>
          </a:p>
        </p:txBody>
      </p:sp>
      <p:pic>
        <p:nvPicPr>
          <p:cNvPr id="101" name="图片 100"/>
          <p:cNvPicPr/>
          <p:nvPr/>
        </p:nvPicPr>
        <p:blipFill>
          <a:blip r:embed="rId1"/>
          <a:stretch>
            <a:fillRect/>
          </a:stretch>
        </p:blipFill>
        <p:spPr>
          <a:xfrm>
            <a:off x="3606800" y="2802255"/>
            <a:ext cx="4857750" cy="21907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1690688"/>
            <a:ext cx="10596245" cy="5078313"/>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不再</a:t>
            </a:r>
            <a:r>
              <a:rPr lang="zh-CN" altLang="en-US" dirty="0">
                <a:latin typeface="微软雅黑" panose="020B0503020204020204" pitchFamily="34" charset="-122"/>
                <a:ea typeface="微软雅黑" panose="020B0503020204020204" pitchFamily="34" charset="-122"/>
              </a:rPr>
              <a:t>将人模型化为超级理性的博弈方，而是认为人类通常是通过试错的方法达到博弈均衡的，与生物进化原理具有共性，所选择的均衡是达到均衡的均衡过程的函数，因而历史、制度因素以及均衡过程的某些细节均会对博弈的多重均衡的选择产生影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 1998-On </a:t>
            </a:r>
            <a:r>
              <a:rPr lang="en-US" altLang="zh-CN" dirty="0">
                <a:latin typeface="微软雅黑" panose="020B0503020204020204" pitchFamily="34" charset="-122"/>
                <a:ea typeface="微软雅黑" panose="020B0503020204020204" pitchFamily="34" charset="-122"/>
              </a:rPr>
              <a:t>economic applications of evolutionary game </a:t>
            </a:r>
            <a:r>
              <a:rPr lang="en-US" altLang="zh-CN" dirty="0" smtClean="0">
                <a:latin typeface="微软雅黑" panose="020B0503020204020204" pitchFamily="34" charset="-122"/>
                <a:ea typeface="微软雅黑" panose="020B0503020204020204" pitchFamily="34" charset="-122"/>
              </a:rPr>
              <a:t>theory</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 P2P </a:t>
            </a:r>
            <a:r>
              <a:rPr lang="en-US" altLang="zh-CN" dirty="0">
                <a:latin typeface="微软雅黑" panose="020B0503020204020204" pitchFamily="34" charset="-122"/>
                <a:ea typeface="微软雅黑" panose="020B0503020204020204" pitchFamily="34" charset="-122"/>
              </a:rPr>
              <a:t>Incentive Model On Evolutionary Game </a:t>
            </a:r>
            <a:r>
              <a:rPr lang="en-US" altLang="zh-CN" dirty="0" smtClean="0">
                <a:latin typeface="微软雅黑" panose="020B0503020204020204" pitchFamily="34" charset="-122"/>
                <a:ea typeface="微软雅黑" panose="020B0503020204020204" pitchFamily="34" charset="-122"/>
              </a:rPr>
              <a:t>Theory</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rPr>
              <a:t>Building and Environment-2020-Evolutionary game theory analysis for understanding the decision-making mechanisms of governments and developers on green building </a:t>
            </a:r>
            <a:r>
              <a:rPr lang="en-US" altLang="zh-CN" dirty="0" smtClean="0">
                <a:latin typeface="微软雅黑" panose="020B0503020204020204" pitchFamily="34" charset="-122"/>
                <a:ea typeface="微软雅黑" panose="020B0503020204020204" pitchFamily="34" charset="-122"/>
              </a:rPr>
              <a:t>incentives</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Journal of Network and Computer </a:t>
            </a:r>
            <a:r>
              <a:rPr lang="en-US" altLang="zh-CN" dirty="0">
                <a:latin typeface="微软雅黑" panose="020B0503020204020204" pitchFamily="34" charset="-122"/>
                <a:ea typeface="微软雅黑" panose="020B0503020204020204" pitchFamily="34" charset="-122"/>
              </a:rPr>
              <a:t>Applications- 2014-</a:t>
            </a:r>
            <a:r>
              <a:rPr lang="en-US" altLang="zh-CN" dirty="0">
                <a:latin typeface="微软雅黑" panose="020B0503020204020204" pitchFamily="34" charset="-122"/>
                <a:ea typeface="微软雅黑" panose="020B0503020204020204" pitchFamily="34" charset="-122"/>
              </a:rPr>
              <a:t>Incentive mechanism for P2P file sharing based on social network and game </a:t>
            </a:r>
            <a:r>
              <a:rPr lang="en-US" altLang="zh-CN" dirty="0" smtClean="0">
                <a:latin typeface="微软雅黑" panose="020B0503020204020204" pitchFamily="34" charset="-122"/>
                <a:ea typeface="微软雅黑" panose="020B0503020204020204" pitchFamily="34" charset="-122"/>
              </a:rPr>
              <a:t>theory</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arXiv-2014-</a:t>
            </a:r>
            <a:r>
              <a:rPr lang="en-US" altLang="zh-CN" dirty="0">
                <a:latin typeface="微软雅黑" panose="020B0503020204020204" pitchFamily="34" charset="-122"/>
                <a:ea typeface="微软雅黑" panose="020B0503020204020204" pitchFamily="34" charset="-122"/>
              </a:rPr>
              <a:t>Aggregating </a:t>
            </a:r>
            <a:r>
              <a:rPr lang="en-US" altLang="zh-CN" dirty="0">
                <a:latin typeface="微软雅黑" panose="020B0503020204020204" pitchFamily="34" charset="-122"/>
                <a:ea typeface="微软雅黑" panose="020B0503020204020204" pitchFamily="34" charset="-122"/>
              </a:rPr>
              <a:t>partial rankings with applications to peer grading in massive online open </a:t>
            </a:r>
            <a:r>
              <a:rPr lang="en-US" altLang="zh-CN" dirty="0">
                <a:latin typeface="微软雅黑" panose="020B0503020204020204" pitchFamily="34" charset="-122"/>
                <a:ea typeface="微软雅黑" panose="020B0503020204020204" pitchFamily="34" charset="-122"/>
              </a:rPr>
              <a:t>courses</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6</a:t>
            </a:r>
            <a:r>
              <a:rPr lang="en-US" altLang="zh-CN" dirty="0">
                <a:latin typeface="微软雅黑" panose="020B0503020204020204" pitchFamily="34" charset="-122"/>
                <a:ea typeface="微软雅黑" panose="020B0503020204020204" pitchFamily="34" charset="-122"/>
              </a:rPr>
              <a:t>. arXiv-2019-Evaluating Reputation Management Schemes of Internet of </a:t>
            </a:r>
            <a:r>
              <a:rPr lang="en-US" altLang="zh-CN" dirty="0" smtClean="0">
                <a:latin typeface="微软雅黑" panose="020B0503020204020204" pitchFamily="34" charset="-122"/>
                <a:ea typeface="微软雅黑" panose="020B0503020204020204" pitchFamily="34" charset="-122"/>
              </a:rPr>
              <a:t>Vehicles</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7. </a:t>
            </a:r>
            <a:r>
              <a:rPr lang="zh-CN" altLang="en-US" dirty="0" smtClean="0">
                <a:latin typeface="微软雅黑" panose="020B0503020204020204" pitchFamily="34" charset="-122"/>
                <a:ea typeface="微软雅黑" panose="020B0503020204020204" pitchFamily="34" charset="-122"/>
              </a:rPr>
              <a:t>运筹与管理</a:t>
            </a:r>
            <a:r>
              <a:rPr lang="en-US" altLang="zh-CN" dirty="0" smtClean="0">
                <a:latin typeface="微软雅黑" panose="020B0503020204020204" pitchFamily="34" charset="-122"/>
                <a:ea typeface="微软雅黑" panose="020B0503020204020204" pitchFamily="34" charset="-122"/>
              </a:rPr>
              <a:t>-2021-</a:t>
            </a:r>
            <a:r>
              <a:rPr lang="zh-CN" altLang="en-US" dirty="0" smtClean="0">
                <a:latin typeface="微软雅黑" panose="020B0503020204020204" pitchFamily="34" charset="-122"/>
                <a:ea typeface="微软雅黑" panose="020B0503020204020204" pitchFamily="34" charset="-122"/>
              </a:rPr>
              <a:t>基于</a:t>
            </a:r>
            <a:r>
              <a:rPr lang="zh-CN" altLang="en-US" dirty="0">
                <a:latin typeface="微软雅黑" panose="020B0503020204020204" pitchFamily="34" charset="-122"/>
                <a:ea typeface="微软雅黑" panose="020B0503020204020204" pitchFamily="34" charset="-122"/>
              </a:rPr>
              <a:t>演化博弈论的环卫自律组织激励机制</a:t>
            </a:r>
            <a:r>
              <a:rPr lang="zh-CN" altLang="en-US" dirty="0" smtClean="0">
                <a:latin typeface="微软雅黑" panose="020B0503020204020204" pitchFamily="34" charset="-122"/>
                <a:ea typeface="微软雅黑" panose="020B0503020204020204" pitchFamily="34" charset="-122"/>
              </a:rPr>
              <a:t>研究</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8. </a:t>
            </a:r>
            <a:r>
              <a:rPr lang="zh-CN" altLang="en-US" dirty="0" smtClean="0">
                <a:latin typeface="微软雅黑" panose="020B0503020204020204" pitchFamily="34" charset="-122"/>
                <a:ea typeface="微软雅黑" panose="020B0503020204020204" pitchFamily="34" charset="-122"/>
              </a:rPr>
              <a:t>管理学报</a:t>
            </a:r>
            <a:r>
              <a:rPr lang="en-US" altLang="zh-CN" dirty="0">
                <a:latin typeface="微软雅黑" panose="020B0503020204020204" pitchFamily="34" charset="-122"/>
                <a:ea typeface="微软雅黑" panose="020B0503020204020204" pitchFamily="34" charset="-122"/>
              </a:rPr>
              <a:t>-2021-</a:t>
            </a:r>
            <a:r>
              <a:rPr lang="zh-CN" altLang="en-US" dirty="0">
                <a:latin typeface="微软雅黑" panose="020B0503020204020204" pitchFamily="34" charset="-122"/>
                <a:ea typeface="微软雅黑" panose="020B0503020204020204" pitchFamily="34" charset="-122"/>
              </a:rPr>
              <a:t>用户会员选择与网络视频平台</a:t>
            </a: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竞争多阶段进化博弈</a:t>
            </a:r>
            <a:r>
              <a:rPr lang="zh-CN" altLang="en-US" dirty="0" smtClean="0">
                <a:latin typeface="微软雅黑" panose="020B0503020204020204" pitchFamily="34" charset="-122"/>
                <a:ea typeface="微软雅黑" panose="020B0503020204020204" pitchFamily="34" charset="-122"/>
              </a:rPr>
              <a:t>分析</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9. </a:t>
            </a:r>
            <a:r>
              <a:rPr lang="en-US" altLang="zh-CN" dirty="0">
                <a:latin typeface="微软雅黑" panose="020B0503020204020204" pitchFamily="34" charset="-122"/>
                <a:ea typeface="微软雅黑" panose="020B0503020204020204" pitchFamily="34" charset="-122"/>
              </a:rPr>
              <a:t>1978-</a:t>
            </a:r>
            <a:r>
              <a:rPr lang="en-US" altLang="zh-CN" dirty="0">
                <a:latin typeface="微软雅黑" panose="020B0503020204020204" pitchFamily="34" charset="-122"/>
                <a:ea typeface="微软雅黑" panose="020B0503020204020204" pitchFamily="34" charset="-122"/>
              </a:rPr>
              <a:t>Evolutionarily Stable Strategies and Game </a:t>
            </a:r>
            <a:r>
              <a:rPr lang="en-US" altLang="zh-CN" dirty="0" smtClean="0">
                <a:latin typeface="微软雅黑" panose="020B0503020204020204" pitchFamily="34" charset="-122"/>
                <a:ea typeface="微软雅黑" panose="020B0503020204020204" pitchFamily="34" charset="-122"/>
              </a:rPr>
              <a:t>Dynamics</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10. </a:t>
            </a:r>
            <a:r>
              <a:rPr lang="en-US" altLang="zh-CN" dirty="0">
                <a:latin typeface="微软雅黑" panose="020B0503020204020204" pitchFamily="34" charset="-122"/>
                <a:ea typeface="微软雅黑" panose="020B0503020204020204" pitchFamily="34" charset="-122"/>
              </a:rPr>
              <a:t>Evolutionary Ecology </a:t>
            </a:r>
            <a:r>
              <a:rPr lang="en-US" altLang="zh-CN" dirty="0">
                <a:latin typeface="微软雅黑" panose="020B0503020204020204" pitchFamily="34" charset="-122"/>
                <a:ea typeface="微软雅黑" panose="020B0503020204020204" pitchFamily="34" charset="-122"/>
              </a:rPr>
              <a:t>Research-2009-Evolutionary </a:t>
            </a:r>
            <a:r>
              <a:rPr lang="en-US" altLang="zh-CN" dirty="0">
                <a:latin typeface="微软雅黑" panose="020B0503020204020204" pitchFamily="34" charset="-122"/>
                <a:ea typeface="微软雅黑" panose="020B0503020204020204" pitchFamily="34" charset="-122"/>
              </a:rPr>
              <a:t>game theory: ESS, convergence stability, and NIS</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a:t>
            </a:r>
            <a:endParaRPr lang="en-US" altLang="zh-CN"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37565" y="1869440"/>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复制动态方程——演化的过程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8292465" y="255270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策略</a:t>
            </a:r>
            <a:endParaRPr lang="zh-CN" altLang="en-US"/>
          </a:p>
        </p:txBody>
      </p:sp>
      <p:sp>
        <p:nvSpPr>
          <p:cNvPr id="7" name="矩形 6"/>
          <p:cNvSpPr/>
          <p:nvPr/>
        </p:nvSpPr>
        <p:spPr>
          <a:xfrm>
            <a:off x="7029450" y="471297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上次收益最高的策略</a:t>
            </a:r>
            <a:endParaRPr lang="zh-CN" altLang="en-US" dirty="0"/>
          </a:p>
        </p:txBody>
      </p:sp>
      <p:sp>
        <p:nvSpPr>
          <p:cNvPr id="8" name="矩形 7"/>
          <p:cNvSpPr/>
          <p:nvPr/>
        </p:nvSpPr>
        <p:spPr>
          <a:xfrm>
            <a:off x="9615170" y="4712970"/>
            <a:ext cx="139509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原策略</a:t>
            </a:r>
            <a:endParaRPr lang="zh-CN" altLang="en-US" dirty="0"/>
          </a:p>
        </p:txBody>
      </p:sp>
      <p:cxnSp>
        <p:nvCxnSpPr>
          <p:cNvPr id="9" name="直接箭头连接符 8"/>
          <p:cNvCxnSpPr>
            <a:stCxn id="4" idx="2"/>
            <a:endCxn id="7" idx="0"/>
          </p:cNvCxnSpPr>
          <p:nvPr/>
        </p:nvCxnSpPr>
        <p:spPr>
          <a:xfrm flipH="1">
            <a:off x="7727315" y="3467100"/>
            <a:ext cx="1263015" cy="1245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2"/>
            <a:endCxn id="8" idx="0"/>
          </p:cNvCxnSpPr>
          <p:nvPr/>
        </p:nvCxnSpPr>
        <p:spPr>
          <a:xfrm>
            <a:off x="8990330" y="3467100"/>
            <a:ext cx="1322705" cy="1245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8484235" y="3905885"/>
            <a:ext cx="1130935" cy="368300"/>
          </a:xfrm>
          <a:prstGeom prst="rect">
            <a:avLst/>
          </a:prstGeom>
          <a:noFill/>
        </p:spPr>
        <p:txBody>
          <a:bodyPr wrap="square" rtlCol="0">
            <a:spAutoFit/>
          </a:bodyPr>
          <a:lstStyle/>
          <a:p>
            <a:r>
              <a:rPr lang="zh-CN" altLang="en-US" dirty="0"/>
              <a:t>下次策略</a:t>
            </a:r>
            <a:endParaRPr lang="zh-CN" altLang="en-US" dirty="0"/>
          </a:p>
        </p:txBody>
      </p:sp>
      <p:sp>
        <p:nvSpPr>
          <p:cNvPr id="3" name="文本框 2"/>
          <p:cNvSpPr txBox="1"/>
          <p:nvPr/>
        </p:nvSpPr>
        <p:spPr>
          <a:xfrm>
            <a:off x="837565" y="2743637"/>
            <a:ext cx="5852160" cy="369332"/>
          </a:xfrm>
          <a:prstGeom prst="rect">
            <a:avLst/>
          </a:prstGeom>
          <a:noFill/>
        </p:spPr>
        <p:txBody>
          <a:bodyPr wrap="square" rtlCol="0">
            <a:spAutoFit/>
          </a:bodyPr>
          <a:lstStyle/>
          <a:p>
            <a:r>
              <a:rPr lang="zh-CN" altLang="en-US" dirty="0" smtClean="0"/>
              <a:t>假设每轮迭代所有人数都将会发生变化</a:t>
            </a:r>
            <a:endParaRPr lang="zh-CN" altLang="en-US" dirty="0"/>
          </a:p>
        </p:txBody>
      </p:sp>
      <p:sp>
        <p:nvSpPr>
          <p:cNvPr id="6" name="文本框 5"/>
          <p:cNvSpPr txBox="1"/>
          <p:nvPr/>
        </p:nvSpPr>
        <p:spPr>
          <a:xfrm>
            <a:off x="837565" y="3358342"/>
            <a:ext cx="6132772" cy="368300"/>
          </a:xfrm>
          <a:prstGeom prst="rect">
            <a:avLst/>
          </a:prstGeom>
          <a:noFill/>
        </p:spPr>
        <p:txBody>
          <a:bodyPr wrap="square" rtlCol="0">
            <a:spAutoFit/>
          </a:bodyPr>
          <a:lstStyle/>
          <a:p>
            <a:r>
              <a:rPr lang="en-US" altLang="zh-CN" dirty="0"/>
              <a:t>Evolutionarily Stable Strategies and Game </a:t>
            </a:r>
            <a:r>
              <a:rPr lang="en-US" altLang="zh-CN" dirty="0" smtClean="0"/>
              <a:t>Dynamics-1978</a:t>
            </a:r>
            <a:endParaRPr lang="zh-CN" altLang="en-US" dirty="0"/>
          </a:p>
        </p:txBody>
      </p:sp>
      <mc:AlternateContent xmlns:mc="http://schemas.openxmlformats.org/markup-compatibility/2006">
        <mc:Choice xmlns:a14="http://schemas.microsoft.com/office/drawing/2010/main" Requires="a14">
          <p:sp>
            <p:nvSpPr>
              <p:cNvPr id="12" name="文本框 11"/>
              <p:cNvSpPr txBox="1"/>
              <p:nvPr/>
            </p:nvSpPr>
            <p:spPr>
              <a:xfrm>
                <a:off x="1932709" y="4233571"/>
                <a:ext cx="23859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e>
                          <m:r>
                            <m:rPr>
                              <m:sty m:val="p"/>
                            </m:rPr>
                            <a:rPr lang="en-US" altLang="zh-CN" i="1" smtClean="0">
                              <a:latin typeface="Cambria Math" panose="02040503050406030204" pitchFamily="18" charset="0"/>
                            </a:rPr>
                            <m:t>s</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1932709" y="4233571"/>
                <a:ext cx="2385974" cy="276999"/>
              </a:xfrm>
              <a:prstGeom prst="rect">
                <a:avLst/>
              </a:prstGeom>
              <a:blipFill rotWithShape="1">
                <a:blip r:embed="rId1"/>
                <a:stretch>
                  <a:fillRect l="-17" t="-9" r="-1409" b="60"/>
                </a:stretch>
              </a:blipFill>
            </p:spPr>
            <p:txBody>
              <a:bodyPr/>
              <a:lstStyle/>
              <a:p>
                <a:r>
                  <a:rPr lang="zh-CN" altLang="en-US">
                    <a:noFill/>
                  </a:rPr>
                  <a:t> </a:t>
                </a:r>
              </a:p>
            </p:txBody>
          </p:sp>
        </mc:Fallback>
      </mc:AlternateContent>
      <p:sp>
        <p:nvSpPr>
          <p:cNvPr id="13" name="文本框 12"/>
          <p:cNvSpPr txBox="1"/>
          <p:nvPr/>
        </p:nvSpPr>
        <p:spPr>
          <a:xfrm>
            <a:off x="837565" y="4796444"/>
            <a:ext cx="5613111" cy="369332"/>
          </a:xfrm>
          <a:prstGeom prst="rect">
            <a:avLst/>
          </a:prstGeom>
          <a:noFill/>
        </p:spPr>
        <p:txBody>
          <a:bodyPr wrap="square" rtlCol="0">
            <a:spAutoFit/>
          </a:bodyPr>
          <a:lstStyle/>
          <a:p>
            <a:r>
              <a:rPr lang="zh-CN" altLang="en-US" dirty="0"/>
              <a:t>当</a:t>
            </a:r>
            <a:r>
              <a:rPr lang="zh-CN" altLang="en-US" dirty="0" smtClean="0"/>
              <a:t>变化率等于</a:t>
            </a:r>
            <a:r>
              <a:rPr lang="en-US" altLang="zh-CN" dirty="0" smtClean="0"/>
              <a:t>0</a:t>
            </a:r>
            <a:r>
              <a:rPr lang="zh-CN" altLang="en-US" dirty="0" smtClean="0"/>
              <a:t>时，可以求出稳定态</a:t>
            </a:r>
            <a:endParaRPr lang="zh-CN" altLang="en-US" dirty="0"/>
          </a:p>
        </p:txBody>
      </p:sp>
      <p:sp>
        <p:nvSpPr>
          <p:cNvPr id="14" name="文本框 13"/>
          <p:cNvSpPr txBox="1"/>
          <p:nvPr/>
        </p:nvSpPr>
        <p:spPr>
          <a:xfrm>
            <a:off x="837564" y="5956704"/>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9224" y="505514"/>
            <a:ext cx="11090564" cy="646331"/>
          </a:xfrm>
          <a:prstGeom prst="rect">
            <a:avLst/>
          </a:prstGeom>
          <a:noFill/>
        </p:spPr>
        <p:txBody>
          <a:bodyPr wrap="square" rtlCol="0">
            <a:spAutoFit/>
          </a:bodyPr>
          <a:lstStyle/>
          <a:p>
            <a:r>
              <a:rPr lang="en-US" altLang="zh-CN" dirty="0"/>
              <a:t>Building and </a:t>
            </a:r>
            <a:r>
              <a:rPr lang="en-US" altLang="zh-CN" dirty="0" smtClean="0"/>
              <a:t>Environment-2020-</a:t>
            </a:r>
            <a:r>
              <a:rPr lang="en-US" altLang="zh-CN" dirty="0"/>
              <a:t>Evolutionary game theory analysis for understanding the decision-making mechanisms of governments and developers on green building incentives</a:t>
            </a:r>
            <a:r>
              <a:rPr lang="en-US" altLang="zh-CN" dirty="0" smtClean="0"/>
              <a:t> </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9718" y="1829852"/>
            <a:ext cx="6195585" cy="159315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92" y="4101009"/>
            <a:ext cx="4024205" cy="173832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809" y="4101009"/>
            <a:ext cx="3328560" cy="1738800"/>
          </a:xfrm>
          <a:prstGeom prst="rect">
            <a:avLst/>
          </a:prstGeom>
        </p:spPr>
      </p:pic>
      <mc:AlternateContent xmlns:mc="http://schemas.openxmlformats.org/markup-compatibility/2006">
        <mc:Choice xmlns:a14="http://schemas.microsoft.com/office/drawing/2010/main" Requires="a14">
          <p:sp>
            <p:nvSpPr>
              <p:cNvPr id="9" name="文本框 8"/>
              <p:cNvSpPr txBox="1"/>
              <p:nvPr/>
            </p:nvSpPr>
            <p:spPr>
              <a:xfrm>
                <a:off x="8055415" y="2626427"/>
                <a:ext cx="23859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e>
                          <m:r>
                            <m:rPr>
                              <m:sty m:val="p"/>
                            </m:rPr>
                            <a:rPr lang="en-US" altLang="zh-CN" i="1" smtClean="0">
                              <a:latin typeface="Cambria Math" panose="02040503050406030204" pitchFamily="18" charset="0"/>
                            </a:rPr>
                            <m:t>s</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8055415" y="2626427"/>
                <a:ext cx="2385974" cy="276999"/>
              </a:xfrm>
              <a:prstGeom prst="rect">
                <a:avLst/>
              </a:prstGeom>
              <a:blipFill rotWithShape="1">
                <a:blip r:embed="rId4"/>
                <a:stretch>
                  <a:fillRect l="-18" t="-24" r="-1407" b="74"/>
                </a:stretch>
              </a:blipFill>
            </p:spPr>
            <p:txBody>
              <a:bodyPr/>
              <a:lstStyle/>
              <a:p>
                <a:r>
                  <a:rPr lang="zh-CN" altLang="en-US">
                    <a:noFill/>
                  </a:rPr>
                  <a:t> </a:t>
                </a:r>
              </a:p>
            </p:txBody>
          </p:sp>
        </mc:Fallback>
      </mc:AlternateContent>
      <p:sp>
        <p:nvSpPr>
          <p:cNvPr id="10" name="矩形 9"/>
          <p:cNvSpPr/>
          <p:nvPr/>
        </p:nvSpPr>
        <p:spPr>
          <a:xfrm>
            <a:off x="8463572" y="1858547"/>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复制动态方程</a:t>
            </a:r>
            <a:endParaRPr lang="zh-CN" altLang="en-US" dirty="0"/>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3369" y="4101009"/>
            <a:ext cx="5277191" cy="150565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公式推导</a:t>
            </a:r>
            <a:endParaRPr lang="en-US" altLang="zh-CN"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14873" y="3739863"/>
            <a:ext cx="6840160" cy="369332"/>
          </a:xfrm>
          <a:prstGeom prst="rect">
            <a:avLst/>
          </a:prstGeom>
          <a:noFill/>
        </p:spPr>
        <p:txBody>
          <a:bodyPr wrap="square" rtlCol="0">
            <a:spAutoFit/>
          </a:bodyPr>
          <a:lstStyle/>
          <a:p>
            <a:r>
              <a:rPr lang="zh-CN" altLang="en-US" dirty="0" smtClean="0"/>
              <a:t>当变化率等于</a:t>
            </a:r>
            <a:r>
              <a:rPr lang="en-US" altLang="zh-CN" dirty="0" smtClean="0"/>
              <a:t>0</a:t>
            </a:r>
            <a:r>
              <a:rPr lang="zh-CN" altLang="en-US" dirty="0" smtClean="0"/>
              <a:t>时，为稳定状态。</a:t>
            </a:r>
            <a:endParaRPr lang="zh-CN" altLang="en-US" dirty="0"/>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4872" y="1808809"/>
            <a:ext cx="6768193" cy="1931054"/>
          </a:xfrm>
          <a:prstGeom prst="rect">
            <a:avLst/>
          </a:prstGeom>
        </p:spPr>
      </p:pic>
      <p:sp>
        <p:nvSpPr>
          <p:cNvPr id="16" name="文本框 15"/>
          <p:cNvSpPr txBox="1"/>
          <p:nvPr/>
        </p:nvSpPr>
        <p:spPr>
          <a:xfrm>
            <a:off x="1214873" y="4430684"/>
            <a:ext cx="6042138" cy="369332"/>
          </a:xfrm>
          <a:prstGeom prst="rect">
            <a:avLst/>
          </a:prstGeom>
          <a:noFill/>
        </p:spPr>
        <p:txBody>
          <a:bodyPr wrap="square" rtlCol="0">
            <a:spAutoFit/>
          </a:bodyPr>
          <a:lstStyle/>
          <a:p>
            <a:r>
              <a:rPr lang="en-US" altLang="zh-CN" dirty="0"/>
              <a:t>(</a:t>
            </a:r>
            <a:r>
              <a:rPr lang="en-US" altLang="zh-CN" dirty="0" smtClean="0"/>
              <a:t>0, 0); (0, 1); (0, 1); (1, 1)</a:t>
            </a:r>
            <a:endParaRPr lang="zh-CN" altLang="en-US" dirty="0"/>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391" y="4430684"/>
            <a:ext cx="3876674" cy="1911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本周汇报的内容</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25285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1. </a:t>
            </a:r>
            <a:r>
              <a:rPr lang="zh-CN" altLang="en-US"/>
              <a:t>演化博弈论结合互评</a:t>
            </a:r>
            <a:endParaRPr lang="zh-CN" altLang="en-US"/>
          </a:p>
        </p:txBody>
      </p:sp>
      <p:sp>
        <p:nvSpPr>
          <p:cNvPr id="5" name="矩形 4"/>
          <p:cNvSpPr/>
          <p:nvPr/>
        </p:nvSpPr>
        <p:spPr>
          <a:xfrm>
            <a:off x="462216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2. </a:t>
            </a:r>
            <a:r>
              <a:rPr lang="zh-CN" altLang="en-US"/>
              <a:t>综述内容</a:t>
            </a:r>
            <a:endParaRPr lang="zh-CN" altLang="en-US"/>
          </a:p>
        </p:txBody>
      </p:sp>
      <p:sp>
        <p:nvSpPr>
          <p:cNvPr id="6" name="矩形 5"/>
          <p:cNvSpPr/>
          <p:nvPr/>
        </p:nvSpPr>
        <p:spPr>
          <a:xfrm>
            <a:off x="7991475" y="3127375"/>
            <a:ext cx="2288540" cy="1720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3. </a:t>
            </a:r>
            <a:r>
              <a:rPr lang="zh-CN" altLang="en-US"/>
              <a:t>系统开发</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公式推导</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38200" y="1690688"/>
            <a:ext cx="10516235" cy="368300"/>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雅可比矩阵——计算稳定的ESS</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0406" y="2441445"/>
            <a:ext cx="1753987" cy="1264392"/>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328" y="2441445"/>
            <a:ext cx="2295698" cy="1327067"/>
          </a:xfrm>
          <a:prstGeom prst="rect">
            <a:avLst/>
          </a:prstGeom>
        </p:spPr>
      </p:pic>
      <p:sp>
        <p:nvSpPr>
          <p:cNvPr id="5" name="文本框 4"/>
          <p:cNvSpPr txBox="1"/>
          <p:nvPr/>
        </p:nvSpPr>
        <p:spPr>
          <a:xfrm>
            <a:off x="838200" y="3966303"/>
            <a:ext cx="9827029" cy="369332"/>
          </a:xfrm>
          <a:prstGeom prst="rect">
            <a:avLst/>
          </a:prstGeom>
          <a:noFill/>
        </p:spPr>
        <p:txBody>
          <a:bodyPr wrap="square" rtlCol="0">
            <a:spAutoFit/>
          </a:bodyPr>
          <a:lstStyle/>
          <a:p>
            <a:r>
              <a:rPr lang="zh-CN" altLang="en-US" dirty="0" smtClean="0"/>
              <a:t>如果</a:t>
            </a:r>
            <a:r>
              <a:rPr lang="en-US" altLang="zh-CN" dirty="0" err="1" smtClean="0"/>
              <a:t>Tr</a:t>
            </a:r>
            <a:r>
              <a:rPr lang="en-US" altLang="zh-CN" dirty="0" smtClean="0"/>
              <a:t>(J)&lt;0,Det(J)&gt;0</a:t>
            </a:r>
            <a:r>
              <a:rPr lang="zh-CN" altLang="en-US" dirty="0" smtClean="0"/>
              <a:t>，那么</a:t>
            </a:r>
            <a:r>
              <a:rPr lang="zh-CN" altLang="en-US" dirty="0"/>
              <a:t>对应的平衡点是稳定的，点是</a:t>
            </a:r>
            <a:r>
              <a:rPr lang="en-US" altLang="zh-CN" dirty="0"/>
              <a:t>ESS</a:t>
            </a:r>
            <a:r>
              <a:rPr lang="en-US" altLang="zh-CN" dirty="0" smtClean="0"/>
              <a:t>;</a:t>
            </a:r>
            <a:endParaRPr lang="en-US" altLang="zh-CN" dirty="0" smtClean="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5103" y="4184305"/>
            <a:ext cx="4151174" cy="2593998"/>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5432" y="1511628"/>
            <a:ext cx="4181303" cy="245467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075" y="5247774"/>
            <a:ext cx="6928027" cy="1103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均衡点分析</a:t>
            </a:r>
            <a:endParaRPr lang="en-US" altLang="zh-CN"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38200" y="1274098"/>
            <a:ext cx="3944020" cy="2630577"/>
          </a:xfrm>
          <a:prstGeom prst="rect">
            <a:avLst/>
          </a:prstGeom>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5917" y="1244734"/>
            <a:ext cx="4327074" cy="2631600"/>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608" y="3876334"/>
            <a:ext cx="4008423" cy="263160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5917" y="3904675"/>
            <a:ext cx="4177716" cy="2631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运筹与管理</a:t>
            </a:r>
            <a:r>
              <a:rPr lang="en-US" altLang="zh-CN" dirty="0"/>
              <a:t>-2021-</a:t>
            </a:r>
            <a:r>
              <a:rPr lang="zh-CN" altLang="en-US" dirty="0"/>
              <a:t>基于演化博弈论的环卫自律组织激励机制研究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82103"/>
            <a:ext cx="6283036" cy="1934091"/>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11447"/>
            <a:ext cx="10058400" cy="8494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653" y="4844106"/>
            <a:ext cx="9883833" cy="2013894"/>
          </a:xfrm>
          <a:prstGeom prst="rect">
            <a:avLst/>
          </a:prstGeom>
        </p:spPr>
      </p:pic>
      <p:sp>
        <p:nvSpPr>
          <p:cNvPr id="7" name="文本框 6"/>
          <p:cNvSpPr txBox="1"/>
          <p:nvPr/>
        </p:nvSpPr>
        <p:spPr>
          <a:xfrm>
            <a:off x="7511822" y="2078182"/>
            <a:ext cx="4451578" cy="203132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自律组织激励管理</a:t>
            </a:r>
            <a:r>
              <a:rPr lang="zh-CN" altLang="en-US" dirty="0">
                <a:latin typeface="微软雅黑" panose="020B0503020204020204" pitchFamily="34" charset="-122"/>
                <a:ea typeface="微软雅黑" panose="020B0503020204020204" pitchFamily="34" charset="-122"/>
              </a:rPr>
              <a:t>成本</a:t>
            </a:r>
            <a:r>
              <a:rPr lang="en-US" altLang="zh-CN" dirty="0" smtClean="0">
                <a:latin typeface="微软雅黑" panose="020B0503020204020204" pitchFamily="34" charset="-122"/>
                <a:ea typeface="微软雅黑" panose="020B0503020204020204" pitchFamily="34" charset="-122"/>
              </a:rPr>
              <a:t>c1</a:t>
            </a:r>
            <a:r>
              <a:rPr lang="zh-CN" altLang="en-US" dirty="0" smtClean="0">
                <a:latin typeface="微软雅黑" panose="020B0503020204020204" pitchFamily="34" charset="-122"/>
                <a:ea typeface="微软雅黑" panose="020B0503020204020204" pitchFamily="34" charset="-122"/>
              </a:rPr>
              <a:t>，无激励管理</a:t>
            </a:r>
            <a:r>
              <a:rPr lang="en-US" altLang="zh-CN" dirty="0" smtClean="0">
                <a:latin typeface="微软雅黑" panose="020B0503020204020204" pitchFamily="34" charset="-122"/>
                <a:ea typeface="微软雅黑" panose="020B0503020204020204" pitchFamily="34" charset="-122"/>
              </a:rPr>
              <a:t>c2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c1&gt;c2.</a:t>
            </a:r>
            <a:r>
              <a:rPr lang="zh-CN" altLang="en-US" dirty="0" smtClean="0">
                <a:latin typeface="微软雅黑" panose="020B0503020204020204" pitchFamily="34" charset="-122"/>
                <a:ea typeface="微软雅黑" panose="020B0503020204020204" pitchFamily="34" charset="-122"/>
              </a:rPr>
              <a:t>组织成员积极参与成本</a:t>
            </a:r>
            <a:r>
              <a:rPr lang="en-US" altLang="zh-CN" dirty="0" smtClean="0">
                <a:latin typeface="微软雅黑" panose="020B0503020204020204" pitchFamily="34" charset="-122"/>
                <a:ea typeface="微软雅黑" panose="020B0503020204020204" pitchFamily="34" charset="-122"/>
              </a:rPr>
              <a:t>c3</a:t>
            </a:r>
            <a:r>
              <a:rPr lang="zh-CN" altLang="en-US" dirty="0" smtClean="0">
                <a:latin typeface="微软雅黑" panose="020B0503020204020204" pitchFamily="34" charset="-122"/>
                <a:ea typeface="微软雅黑" panose="020B0503020204020204" pitchFamily="34" charset="-122"/>
              </a:rPr>
              <a:t>，将会带来利益</a:t>
            </a:r>
            <a:r>
              <a:rPr lang="en-US" altLang="zh-CN" dirty="0" smtClean="0">
                <a:latin typeface="微软雅黑" panose="020B0503020204020204" pitchFamily="34" charset="-122"/>
                <a:ea typeface="微软雅黑" panose="020B0503020204020204" pitchFamily="34" charset="-122"/>
              </a:rPr>
              <a:t>p1</a:t>
            </a:r>
            <a:r>
              <a:rPr lang="zh-CN" altLang="en-US" dirty="0" smtClean="0">
                <a:latin typeface="微软雅黑" panose="020B0503020204020204" pitchFamily="34" charset="-122"/>
                <a:ea typeface="微软雅黑" panose="020B0503020204020204" pitchFamily="34" charset="-122"/>
              </a:rPr>
              <a:t>，消极参与成本为</a:t>
            </a:r>
            <a:r>
              <a:rPr lang="en-US" altLang="zh-CN" dirty="0" smtClean="0">
                <a:latin typeface="微软雅黑" panose="020B0503020204020204" pitchFamily="34" charset="-122"/>
                <a:ea typeface="微软雅黑" panose="020B0503020204020204" pitchFamily="34" charset="-122"/>
              </a:rPr>
              <a:t>c4</a:t>
            </a:r>
            <a:r>
              <a:rPr lang="zh-CN" altLang="en-US" dirty="0" smtClean="0">
                <a:latin typeface="微软雅黑" panose="020B0503020204020204" pitchFamily="34" charset="-122"/>
                <a:ea typeface="微软雅黑" panose="020B0503020204020204" pitchFamily="34" charset="-122"/>
              </a:rPr>
              <a:t>，节省的成本</a:t>
            </a:r>
            <a:r>
              <a:rPr lang="en-US" altLang="zh-CN" dirty="0" smtClean="0">
                <a:latin typeface="微软雅黑" panose="020B0503020204020204" pitchFamily="34" charset="-122"/>
                <a:ea typeface="微软雅黑" panose="020B0503020204020204" pitchFamily="34" charset="-122"/>
              </a:rPr>
              <a:t>p2</a:t>
            </a:r>
            <a:r>
              <a:rPr lang="zh-CN" altLang="en-US" dirty="0" smtClean="0">
                <a:latin typeface="微软雅黑" panose="020B0503020204020204" pitchFamily="34" charset="-122"/>
                <a:ea typeface="微软雅黑" panose="020B0503020204020204" pitchFamily="34" charset="-122"/>
              </a:rPr>
              <a:t>，但会收到投诉</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。激励的内容包括正激励</a:t>
            </a:r>
            <a:r>
              <a:rPr lang="en-US" altLang="zh-CN" dirty="0" smtClean="0">
                <a:latin typeface="微软雅黑" panose="020B0503020204020204" pitchFamily="34" charset="-122"/>
                <a:ea typeface="微软雅黑" panose="020B0503020204020204" pitchFamily="34" charset="-122"/>
              </a:rPr>
              <a:t>U</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a:t>
            </a:r>
            <a:r>
              <a:rPr lang="zh-CN" altLang="en-US" dirty="0" smtClean="0">
                <a:latin typeface="微软雅黑" panose="020B0503020204020204" pitchFamily="34" charset="-122"/>
                <a:ea typeface="微软雅黑" panose="020B0503020204020204" pitchFamily="34" charset="-122"/>
              </a:rPr>
              <a:t>和负激励</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。组织成员表现良好，自律组织将会得到奖励</a:t>
            </a:r>
            <a:r>
              <a:rPr lang="en-US" altLang="zh-CN" dirty="0" smtClean="0">
                <a:latin typeface="微软雅黑" panose="020B0503020204020204" pitchFamily="34" charset="-122"/>
                <a:ea typeface="微软雅黑" panose="020B0503020204020204" pitchFamily="34" charset="-122"/>
              </a:rPr>
              <a:t>S</a:t>
            </a:r>
            <a:r>
              <a:rPr lang="zh-CN" altLang="en-US" dirty="0" smtClean="0">
                <a:latin typeface="微软雅黑" panose="020B0503020204020204" pitchFamily="34" charset="-122"/>
                <a:ea typeface="微软雅黑" panose="020B0503020204020204" pitchFamily="34" charset="-122"/>
              </a:rPr>
              <a:t>，否则得到负面评价</a:t>
            </a:r>
            <a:r>
              <a:rPr lang="en-US" altLang="zh-CN" dirty="0" smtClean="0">
                <a:latin typeface="微软雅黑" panose="020B0503020204020204" pitchFamily="34" charset="-122"/>
                <a:ea typeface="微软雅黑" panose="020B0503020204020204" pitchFamily="34" charset="-122"/>
              </a:rPr>
              <a:t>F</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均衡点分析</a:t>
            </a:r>
            <a:endParaRPr lang="en-US" altLang="zh-CN"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33400" y="1690688"/>
            <a:ext cx="11201400"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 S </a:t>
            </a:r>
            <a:r>
              <a:rPr lang="zh-CN" altLang="en-US" dirty="0">
                <a:latin typeface="微软雅黑" panose="020B0503020204020204" pitchFamily="34" charset="-122"/>
                <a:ea typeface="微软雅黑" panose="020B0503020204020204" pitchFamily="34" charset="-122"/>
              </a:rPr>
              <a:t>－ Ｒ ＞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 + </a:t>
            </a:r>
            <a:r>
              <a:rPr lang="zh-CN" altLang="en-US" dirty="0">
                <a:latin typeface="微软雅黑" panose="020B0503020204020204" pitchFamily="34" charset="-122"/>
                <a:ea typeface="微软雅黑" panose="020B0503020204020204" pitchFamily="34" charset="-122"/>
              </a:rPr>
              <a:t>Ｒ </a:t>
            </a:r>
            <a:r>
              <a:rPr lang="en-US" altLang="zh-CN" dirty="0">
                <a:latin typeface="微软雅黑" panose="020B0503020204020204" pitchFamily="34" charset="-122"/>
                <a:ea typeface="微软雅黑" panose="020B0503020204020204" pitchFamily="34" charset="-122"/>
              </a:rPr>
              <a:t>+ 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时，系统存在唯一演化稳定策略</a:t>
            </a: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533400" y="2237126"/>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(2) F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 + </a:t>
            </a:r>
            <a:r>
              <a:rPr lang="zh-CN" altLang="en-US" dirty="0">
                <a:latin typeface="微软雅黑" panose="020B0503020204020204" pitchFamily="34" charset="-122"/>
                <a:ea typeface="微软雅黑" panose="020B0503020204020204" pitchFamily="34" charset="-122"/>
              </a:rPr>
              <a:t>Ｒ </a:t>
            </a:r>
            <a:r>
              <a:rPr lang="en-US" altLang="zh-CN" dirty="0">
                <a:latin typeface="微软雅黑" panose="020B0503020204020204" pitchFamily="34" charset="-122"/>
                <a:ea typeface="微软雅黑" panose="020B0503020204020204" pitchFamily="34" charset="-122"/>
              </a:rPr>
              <a:t>+ N + p1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 c4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c3 + 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时，系统的演化稳定策略为</a:t>
            </a: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533400" y="2779708"/>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(3) </a:t>
            </a:r>
            <a:r>
              <a:rPr lang="zh-CN" altLang="en-US" dirty="0" smtClean="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S </a:t>
            </a:r>
            <a:r>
              <a:rPr lang="zh-CN" altLang="en-US" dirty="0">
                <a:latin typeface="微软雅黑" panose="020B0503020204020204" pitchFamily="34" charset="-122"/>
                <a:ea typeface="微软雅黑" panose="020B0503020204020204" pitchFamily="34" charset="-122"/>
              </a:rPr>
              <a:t>－ Ｒ ＜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时，系统的演化稳定策略为</a:t>
            </a:r>
            <a:r>
              <a:rPr lang="en-US" altLang="zh-CN" dirty="0">
                <a:latin typeface="微软雅黑" panose="020B0503020204020204" pitchFamily="34" charset="-122"/>
                <a:ea typeface="微软雅黑" panose="020B0503020204020204" pitchFamily="34" charset="-122"/>
              </a:rPr>
              <a:t>( 0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533400" y="3322290"/>
            <a:ext cx="10604500" cy="369332"/>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(4) </a:t>
            </a:r>
            <a:r>
              <a:rPr lang="zh-CN" altLang="en-US" dirty="0" smtClean="0">
                <a:latin typeface="微软雅黑" panose="020B0503020204020204" pitchFamily="34" charset="-122"/>
                <a:ea typeface="微软雅黑" panose="020B0503020204020204" pitchFamily="34" charset="-122"/>
              </a:rPr>
              <a:t>当 </a:t>
            </a:r>
            <a:r>
              <a:rPr lang="en-US" altLang="zh-CN" dirty="0">
                <a:latin typeface="微软雅黑" panose="020B0503020204020204" pitchFamily="34" charset="-122"/>
                <a:ea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c1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p2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p1 + c3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c4 </a:t>
            </a:r>
            <a:r>
              <a:rPr lang="zh-CN" altLang="en-US" dirty="0">
                <a:latin typeface="微软雅黑" panose="020B0503020204020204" pitchFamily="34" charset="-122"/>
                <a:ea typeface="微软雅黑" panose="020B0503020204020204" pitchFamily="34" charset="-122"/>
              </a:rPr>
              <a:t>时， 系统存在演化稳定策略</a:t>
            </a:r>
            <a:r>
              <a:rPr lang="en-US" altLang="zh-CN" dirty="0">
                <a:latin typeface="微软雅黑" panose="020B0503020204020204" pitchFamily="34" charset="-122"/>
                <a:ea typeface="微软雅黑" panose="020B0503020204020204" pitchFamily="34" charset="-122"/>
              </a:rPr>
              <a:t>( 0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533400" y="3886194"/>
            <a:ext cx="1569660" cy="369332"/>
          </a:xfrm>
          <a:prstGeom prst="rect">
            <a:avLst/>
          </a:prstGeom>
        </p:spPr>
        <p:txBody>
          <a:bodyPr wrap="none">
            <a:spAutoFit/>
          </a:bodyPr>
          <a:lstStyle/>
          <a:p>
            <a:r>
              <a:rPr lang="zh-CN" altLang="en-US" dirty="0"/>
              <a:t>数值仿真分析</a:t>
            </a:r>
            <a:endParaRPr lang="zh-CN" altLang="en-US" dirty="0"/>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3400" y="4371706"/>
            <a:ext cx="2812801" cy="2264417"/>
          </a:xfrm>
          <a:prstGeom prst="rect">
            <a:avLst/>
          </a:prstGeom>
        </p:spPr>
      </p:pic>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6201" y="4371706"/>
            <a:ext cx="2826267" cy="2187036"/>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4371706"/>
            <a:ext cx="2793930" cy="2187037"/>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9930" y="4371706"/>
            <a:ext cx="2796598" cy="218703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演化博弈论结合互评</a:t>
            </a:r>
            <a:endParaRPr lang="en-US" altLang="zh-CN"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38200" y="3249121"/>
            <a:ext cx="10596245" cy="119888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首先：通过博弈论来证明原始的评分制度中存在普遍打高分的纳什均衡，证明原来规则的漏洞</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其次</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，通过改变规则（规则如何定义参与人数）来修改填充漏洞，例如增加了更高的同伴互评者受到惩罚的规则，但是学生们不一定是合理的决策者，于是我们尝试演化博弈论</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最后，通过</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演化博弈论证明最后学生们将会抛弃打高分的</a:t>
            </a:r>
            <a:r>
              <a:rPr lang="zh-CN" altLang="en-US" dirty="0" smtClean="0">
                <a:latin typeface="微软雅黑" panose="020B0503020204020204" pitchFamily="34" charset="-122"/>
                <a:ea typeface="微软雅黑" panose="020B0503020204020204" pitchFamily="34" charset="-122"/>
                <a:cs typeface="微软雅黑" panose="020B0503020204020204" pitchFamily="34" charset="-122"/>
              </a:rPr>
              <a:t>策略。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系统</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249959" y="1608614"/>
            <a:ext cx="9885028" cy="4771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nvSpPr>
        <p:spPr>
          <a:xfrm>
            <a:off x="4865370" y="3798570"/>
            <a:ext cx="6137275" cy="1279525"/>
          </a:xfrm>
          <a:prstGeom prst="rect">
            <a:avLst/>
          </a:prstGeom>
        </p:spPr>
        <p:txBody>
          <a:bodyPr vert="horz" lIns="91440" tIns="45720" rIns="91440" bIns="45720" rtlCol="0" anchor="b">
            <a:normAutofit fontScale="7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b="1" dirty="0">
                <a:latin typeface="微软雅黑" panose="020B0503020204020204" pitchFamily="34" charset="-122"/>
                <a:ea typeface="微软雅黑" panose="020B0503020204020204" pitchFamily="34" charset="-122"/>
                <a:sym typeface="+mn-ea"/>
              </a:rPr>
              <a:t>演化博弈论结合同行互评</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868680" y="907415"/>
            <a:ext cx="3482340" cy="4707890"/>
          </a:xfrm>
          <a:prstGeom prst="rect">
            <a:avLst/>
          </a:prstGeom>
          <a:noFill/>
          <a:ln>
            <a:noFill/>
          </a:ln>
        </p:spPr>
        <p:txBody>
          <a:bodyPr wrap="square" rtlCol="0" anchor="t">
            <a:spAutoFit/>
          </a:bodyPr>
          <a:p>
            <a:pPr algn="ctr"/>
            <a:r>
              <a:rPr lang="en-US" altLang="zh-CN" sz="30000" b="1">
                <a:ln/>
                <a:solidFill>
                  <a:schemeClr val="tx1"/>
                </a:solidFill>
                <a:effectLst>
                  <a:outerShdw blurRad="38100" dist="19050" dir="2700000" algn="tl" rotWithShape="0">
                    <a:schemeClr val="dk1">
                      <a:alpha val="40000"/>
                    </a:schemeClr>
                  </a:outerShdw>
                </a:effectLst>
              </a:rPr>
              <a:t>1</a:t>
            </a:r>
            <a:endParaRPr lang="en-US" altLang="zh-CN" sz="30000"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b="1" dirty="0">
                <a:latin typeface="微软雅黑" panose="020B0503020204020204" pitchFamily="34" charset="-122"/>
                <a:ea typeface="微软雅黑" panose="020B0503020204020204" pitchFamily="34" charset="-122"/>
              </a:rPr>
              <a:t>演化博弈论</a:t>
            </a:r>
            <a:endParaRPr lang="zh-CN"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38200" y="1972310"/>
            <a:ext cx="9448800" cy="1322070"/>
          </a:xfrm>
          <a:prstGeom prst="rect">
            <a:avLst/>
          </a:prstGeom>
          <a:noFill/>
        </p:spPr>
        <p:txBody>
          <a:bodyPr wrap="square" rtlCol="0" anchor="t">
            <a:spAutoFit/>
          </a:bodyPr>
          <a:p>
            <a:r>
              <a:rPr lang="zh-CN" altLang="en-US" sz="2000">
                <a:latin typeface="微软雅黑" panose="020B0503020204020204" pitchFamily="34" charset="-122"/>
                <a:ea typeface="微软雅黑" panose="020B0503020204020204" pitchFamily="34" charset="-122"/>
              </a:rPr>
              <a:t>不再将人模型化为超级理性的博弈方，而是认为人类通常是通过试错的方法达到博弈均衡的，与生物进化原理具有共性，所选择的均衡是达到均衡的均衡过程的函数，因而历史、制度因素以及均衡过程的某些细节均会对博弈的多重均衡的选择产生影响。</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教育同行互评</a:t>
            </a:r>
            <a:endParaRPr lang="zh-CN" altLang="en-US" b="1" dirty="0">
              <a:latin typeface="微软雅黑" panose="020B0503020204020204" pitchFamily="34" charset="-122"/>
              <a:ea typeface="微软雅黑" panose="020B0503020204020204" pitchFamily="34" charset="-122"/>
            </a:endParaRPr>
          </a:p>
        </p:txBody>
      </p:sp>
      <p:sp>
        <p:nvSpPr>
          <p:cNvPr id="5" name="内容占位符 4"/>
          <p:cNvSpPr/>
          <p:nvPr>
            <p:ph idx="1"/>
          </p:nvPr>
        </p:nvSpPr>
        <p:spPr/>
        <p:txBody>
          <a:bodyPr/>
          <a:p>
            <a:pPr marL="0" indent="0">
              <a:buNone/>
            </a:pPr>
            <a:r>
              <a:rPr lang="zh-CN" altLang="en-US" sz="2000">
                <a:latin typeface="微软雅黑" panose="020B0503020204020204" pitchFamily="34" charset="-122"/>
                <a:ea typeface="微软雅黑" panose="020B0503020204020204" pitchFamily="34" charset="-122"/>
              </a:rPr>
              <a:t>问题：在教育同行互评中存在互相学生们互相打高分的情况。</a:t>
            </a:r>
            <a:endParaRPr lang="zh-CN" altLang="en-US" sz="2000">
              <a:latin typeface="微软雅黑" panose="020B0503020204020204" pitchFamily="34" charset="-122"/>
              <a:ea typeface="微软雅黑" panose="020B0503020204020204" pitchFamily="34" charset="-122"/>
            </a:endParaRPr>
          </a:p>
          <a:p>
            <a:pPr marL="0" indent="0">
              <a:buNone/>
            </a:pPr>
            <a:endParaRPr lang="zh-CN" altLang="en-US" sz="2000">
              <a:latin typeface="微软雅黑" panose="020B0503020204020204" pitchFamily="34" charset="-122"/>
              <a:ea typeface="微软雅黑" panose="020B0503020204020204" pitchFamily="34" charset="-122"/>
            </a:endParaRPr>
          </a:p>
          <a:p>
            <a:pPr marL="0" indent="0">
              <a:buNone/>
            </a:pPr>
            <a:endParaRPr lang="zh-CN" altLang="en-US" sz="2000">
              <a:latin typeface="微软雅黑" panose="020B0503020204020204" pitchFamily="34" charset="-122"/>
              <a:ea typeface="微软雅黑" panose="020B0503020204020204" pitchFamily="34" charset="-122"/>
            </a:endParaRPr>
          </a:p>
          <a:p>
            <a:pPr marL="0" indent="0">
              <a:buNone/>
            </a:pPr>
            <a:endParaRPr lang="zh-CN" altLang="en-US" sz="2000">
              <a:latin typeface="微软雅黑" panose="020B0503020204020204" pitchFamily="34" charset="-122"/>
              <a:ea typeface="微软雅黑" panose="020B0503020204020204" pitchFamily="34" charset="-122"/>
            </a:endParaRPr>
          </a:p>
          <a:p>
            <a:pPr marL="0" indent="0">
              <a:buNone/>
            </a:pPr>
            <a:endParaRPr lang="zh-CN" altLang="en-US" sz="2000">
              <a:latin typeface="微软雅黑" panose="020B0503020204020204" pitchFamily="34" charset="-122"/>
              <a:ea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rPr>
              <a:t>通过演化博弈论对这一现象进行证明：</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6930" y="0"/>
            <a:ext cx="10515600" cy="1325563"/>
          </a:xfrm>
        </p:spPr>
        <p:txBody>
          <a:bodyPr/>
          <a:lstStyle/>
          <a:p>
            <a:r>
              <a:rPr lang="zh-CN" altLang="en-US" b="1" dirty="0">
                <a:latin typeface="微软雅黑" panose="020B0503020204020204" pitchFamily="34" charset="-122"/>
                <a:ea typeface="微软雅黑" panose="020B0503020204020204" pitchFamily="34" charset="-122"/>
              </a:rPr>
              <a:t>问题定义</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内容占位符 4"/>
              <p:cNvSpPr/>
              <p:nvPr>
                <p:ph idx="1"/>
              </p:nvPr>
            </p:nvSpPr>
            <p:spPr>
              <a:xfrm>
                <a:off x="836930" y="974725"/>
                <a:ext cx="10515600" cy="5777865"/>
              </a:xfrm>
            </p:spPr>
            <p:txBody>
              <a:bodyPr>
                <a:normAutofit fontScale="90000"/>
              </a:bodyPr>
              <a:p>
                <a:pPr marL="0" indent="0" fontAlgn="auto">
                  <a:spcAft>
                    <a:spcPts val="800"/>
                  </a:spcAft>
                  <a:buNone/>
                </a:pPr>
                <a:r>
                  <a:rPr lang="zh-CN" altLang="en-US" sz="2000">
                    <a:latin typeface="微软雅黑" panose="020B0503020204020204" pitchFamily="34" charset="-122"/>
                    <a:ea typeface="微软雅黑" panose="020B0503020204020204" pitchFamily="34" charset="-122"/>
                  </a:rPr>
                  <a:t>互评是课程中评估学生作业等级的一种方式，每个参与同学的收益将会由两部分组成，一部分为该学生通过作业的得分所获得的收益，另一部分为该学生在互评过程中所获得的收益。由于学生在互评时所选择的策略将不会影响到第一部分的分数，于是我们这里只考虑第二部分的分数。</a:t>
                </a:r>
                <a:endParaRPr lang="zh-CN" altLang="en-US" sz="2000">
                  <a:latin typeface="微软雅黑" panose="020B0503020204020204" pitchFamily="34" charset="-122"/>
                  <a:ea typeface="微软雅黑" panose="020B0503020204020204" pitchFamily="34" charset="-122"/>
                </a:endParaRPr>
              </a:p>
              <a:p>
                <a:pPr marL="0" indent="0" fontAlgn="auto">
                  <a:spcAft>
                    <a:spcPts val="800"/>
                  </a:spcAft>
                  <a:buNone/>
                </a:pPr>
                <a:r>
                  <a:rPr lang="zh-CN" altLang="en-US" sz="2000">
                    <a:latin typeface="微软雅黑" panose="020B0503020204020204" pitchFamily="34" charset="-122"/>
                    <a:ea typeface="微软雅黑" panose="020B0503020204020204" pitchFamily="34" charset="-122"/>
                  </a:rPr>
                  <a:t>假设一群学生由两个部分组成，其中有占比</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a:latin typeface="微软雅黑" panose="020B0503020204020204" pitchFamily="34" charset="-122"/>
                    <a:ea typeface="微软雅黑" panose="020B0503020204020204" pitchFamily="34" charset="-122"/>
                  </a:rPr>
                  <a:t>的同学在互评时会认真打分，占比</a:t>
                </a:r>
                <a:r>
                  <a:rPr lang="en-US" altLang="zh-CN" sz="2000">
                    <a:latin typeface="微软雅黑" panose="020B0503020204020204" pitchFamily="34" charset="-122"/>
                    <a:ea typeface="微软雅黑" panose="020B0503020204020204" pitchFamily="34" charset="-122"/>
                  </a:rPr>
                  <a:t>1-</a:t>
                </a:r>
                <a:r>
                  <a:rPr lang="en-US" altLang="zh-CN" sz="2000"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a:latin typeface="微软雅黑" panose="020B0503020204020204" pitchFamily="34" charset="-122"/>
                    <a:ea typeface="微软雅黑" panose="020B0503020204020204" pitchFamily="34" charset="-122"/>
                  </a:rPr>
                  <a:t>的同学会粗略打分。如果一个同学粗略打分，他可能会被被评者举报收到惩罚。假设整个学生互评过程的收益矩阵为：</a:t>
                </a:r>
                <a:endParaRPr lang="zh-CN" altLang="en-US" sz="2000">
                  <a:latin typeface="微软雅黑" panose="020B0503020204020204" pitchFamily="34" charset="-122"/>
                  <a:ea typeface="微软雅黑" panose="020B0503020204020204" pitchFamily="34" charset="-122"/>
                </a:endParaRPr>
              </a:p>
              <a:p>
                <a:pPr marL="0" indent="0" fontAlgn="auto">
                  <a:spcAft>
                    <a:spcPts val="800"/>
                  </a:spcAft>
                  <a:buNone/>
                </a:pPr>
                <a:endParaRPr lang="en-US" altLang="zh-CN" sz="2000">
                  <a:latin typeface="微软雅黑" panose="020B0503020204020204" pitchFamily="34" charset="-122"/>
                  <a:ea typeface="微软雅黑" panose="020B0503020204020204" pitchFamily="34" charset="-122"/>
                </a:endParaRPr>
              </a:p>
              <a:p>
                <a:pPr marL="0" indent="0" fontAlgn="auto">
                  <a:spcAft>
                    <a:spcPts val="800"/>
                  </a:spcAft>
                  <a:buNone/>
                </a:pPr>
                <a:endParaRPr lang="en-US" altLang="zh-CN" sz="2000">
                  <a:latin typeface="微软雅黑" panose="020B0503020204020204" pitchFamily="34" charset="-122"/>
                  <a:ea typeface="微软雅黑" panose="020B0503020204020204" pitchFamily="34" charset="-122"/>
                </a:endParaRPr>
              </a:p>
              <a:p>
                <a:pPr marL="0" indent="0" fontAlgn="auto">
                  <a:spcAft>
                    <a:spcPts val="800"/>
                  </a:spcAft>
                  <a:buNone/>
                </a:pPr>
                <a:endParaRPr lang="en-US" altLang="zh-CN" sz="2000">
                  <a:latin typeface="微软雅黑" panose="020B0503020204020204" pitchFamily="34" charset="-122"/>
                  <a:ea typeface="微软雅黑" panose="020B0503020204020204" pitchFamily="34" charset="-122"/>
                </a:endParaRPr>
              </a:p>
              <a:p>
                <a:pPr marL="0" indent="0" fontAlgn="auto">
                  <a:spcAft>
                    <a:spcPts val="800"/>
                  </a:spcAft>
                  <a:buNone/>
                </a:pPr>
                <a:endParaRPr lang="en-US" altLang="zh-CN" sz="2000">
                  <a:latin typeface="微软雅黑" panose="020B0503020204020204" pitchFamily="34" charset="-122"/>
                  <a:ea typeface="微软雅黑" panose="020B0503020204020204" pitchFamily="34" charset="-122"/>
                </a:endParaRPr>
              </a:p>
              <a:p>
                <a:pPr marL="0" indent="0" fontAlgn="auto">
                  <a:spcAft>
                    <a:spcPts val="800"/>
                  </a:spcAft>
                  <a:buNone/>
                </a:pPr>
                <a:r>
                  <a:rPr lang="zh-CN" altLang="en-US" sz="2000">
                    <a:latin typeface="微软雅黑" panose="020B0503020204020204" pitchFamily="34" charset="-122"/>
                    <a:ea typeface="微软雅黑" panose="020B0503020204020204" pitchFamily="34" charset="-122"/>
                  </a:rPr>
                  <a:t>其中，</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为学生认真评分时需要付出的成本，</a:t>
                </a:r>
                <a:r>
                  <a:rPr lang="en-US" altLang="zh-CN" sz="2000">
                    <a:latin typeface="微软雅黑" panose="020B0503020204020204" pitchFamily="34" charset="-122"/>
                    <a:ea typeface="微软雅黑" panose="020B0503020204020204" pitchFamily="34" charset="-122"/>
                  </a:rPr>
                  <a:t>e</a:t>
                </a:r>
                <a:r>
                  <a:rPr lang="zh-CN" altLang="en-US" sz="2000">
                    <a:latin typeface="微软雅黑" panose="020B0503020204020204" pitchFamily="34" charset="-122"/>
                    <a:ea typeface="微软雅黑" panose="020B0503020204020204" pitchFamily="34" charset="-122"/>
                  </a:rPr>
                  <a:t>为被评者从粗略的评分者处获得的收益，这个收益可能为正，也可能为负。函数</a:t>
                </a:r>
                <a:r>
                  <a:rPr lang="en-US" altLang="zh-CN" sz="2000">
                    <a:latin typeface="微软雅黑" panose="020B0503020204020204" pitchFamily="34" charset="-122"/>
                    <a:ea typeface="微软雅黑" panose="020B0503020204020204" pitchFamily="34" charset="-122"/>
                  </a:rPr>
                  <a:t>f(x)</a:t>
                </a:r>
                <a:r>
                  <a:rPr lang="zh-CN" altLang="en-US" sz="2000">
                    <a:latin typeface="微软雅黑" panose="020B0503020204020204" pitchFamily="34" charset="-122"/>
                    <a:ea typeface="微软雅黑" panose="020B0503020204020204" pitchFamily="34" charset="-122"/>
                  </a:rPr>
                  <a:t>的作用是当</a:t>
                </a:r>
                <a:r>
                  <a:rPr lang="en-US" altLang="zh-CN" sz="2000">
                    <a:latin typeface="微软雅黑" panose="020B0503020204020204" pitchFamily="34" charset="-122"/>
                    <a:ea typeface="微软雅黑" panose="020B0503020204020204" pitchFamily="34" charset="-122"/>
                  </a:rPr>
                  <a:t>x-&gt;</a:t>
                </a:r>
                <a:r>
                  <a:rPr lang="zh-CN" altLang="en-US" sz="2000">
                    <a:latin typeface="微软雅黑" panose="020B0503020204020204" pitchFamily="34" charset="-122"/>
                    <a:ea typeface="微软雅黑" panose="020B0503020204020204" pitchFamily="34" charset="-122"/>
                  </a:rPr>
                  <a:t>负无穷时，</a:t>
                </a:r>
                <a:r>
                  <a:rPr lang="en-US" altLang="zh-CN" sz="2000">
                    <a:latin typeface="微软雅黑" panose="020B0503020204020204" pitchFamily="34" charset="-122"/>
                    <a:ea typeface="微软雅黑" panose="020B0503020204020204" pitchFamily="34" charset="-122"/>
                  </a:rPr>
                  <a:t>f(x)-&gt;1</a:t>
                </a:r>
                <a:r>
                  <a:rPr lang="zh-CN" altLang="en-US" sz="2000">
                    <a:latin typeface="微软雅黑" panose="020B0503020204020204" pitchFamily="34" charset="-122"/>
                    <a:ea typeface="微软雅黑" panose="020B0503020204020204" pitchFamily="34" charset="-122"/>
                  </a:rPr>
                  <a:t>；当</a:t>
                </a:r>
                <a:r>
                  <a:rPr lang="en-US" altLang="zh-CN" sz="2000">
                    <a:latin typeface="微软雅黑" panose="020B0503020204020204" pitchFamily="34" charset="-122"/>
                    <a:ea typeface="微软雅黑" panose="020B0503020204020204" pitchFamily="34" charset="-122"/>
                  </a:rPr>
                  <a:t>x-&gt;</a:t>
                </a:r>
                <a:r>
                  <a:rPr lang="zh-CN" altLang="en-US" sz="2000">
                    <a:latin typeface="微软雅黑" panose="020B0503020204020204" pitchFamily="34" charset="-122"/>
                    <a:ea typeface="微软雅黑" panose="020B0503020204020204" pitchFamily="34" charset="-122"/>
                  </a:rPr>
                  <a:t>正无穷时，</a:t>
                </a:r>
                <a:r>
                  <a:rPr lang="en-US" altLang="zh-CN" sz="2000">
                    <a:latin typeface="微软雅黑" panose="020B0503020204020204" pitchFamily="34" charset="-122"/>
                    <a:ea typeface="微软雅黑" panose="020B0503020204020204" pitchFamily="34" charset="-122"/>
                  </a:rPr>
                  <a:t>f(x)-&gt;0.</a:t>
                </a:r>
                <a:endParaRPr lang="en-US" altLang="zh-CN" sz="2000">
                  <a:latin typeface="微软雅黑" panose="020B0503020204020204" pitchFamily="34" charset="-122"/>
                  <a:ea typeface="微软雅黑" panose="020B0503020204020204" pitchFamily="34" charset="-122"/>
                </a:endParaRPr>
              </a:p>
              <a:p>
                <a:pPr marL="0" indent="0" fontAlgn="auto">
                  <a:spcAft>
                    <a:spcPts val="800"/>
                  </a:spcAft>
                  <a:buNone/>
                </a:pPr>
                <a:r>
                  <a:rPr lang="zh-CN" altLang="en-US" sz="2000">
                    <a:latin typeface="微软雅黑" panose="020B0503020204020204" pitchFamily="34" charset="-122"/>
                    <a:ea typeface="微软雅黑" panose="020B0503020204020204" pitchFamily="34" charset="-122"/>
                    <a:sym typeface="+mn-ea"/>
                  </a:rPr>
                  <a:t>对于种群</a:t>
                </a:r>
                <a:r>
                  <a:rPr lang="en-US" altLang="zh-CN" sz="2000">
                    <a:latin typeface="微软雅黑" panose="020B0503020204020204" pitchFamily="34" charset="-122"/>
                    <a:ea typeface="微软雅黑" panose="020B0503020204020204" pitchFamily="34" charset="-122"/>
                    <a:sym typeface="+mn-ea"/>
                  </a:rPr>
                  <a:t>x</a:t>
                </a:r>
                <a:r>
                  <a:rPr lang="zh-CN" altLang="en-US" sz="2000">
                    <a:latin typeface="微软雅黑" panose="020B0503020204020204" pitchFamily="34" charset="-122"/>
                    <a:ea typeface="微软雅黑" panose="020B0503020204020204" pitchFamily="34" charset="-122"/>
                    <a:sym typeface="+mn-ea"/>
                  </a:rPr>
                  <a:t>来说，收益矩阵</a:t>
                </a:r>
                <a:r>
                  <a:rPr lang="en-US" altLang="zh-CN" sz="2000">
                    <a:latin typeface="微软雅黑" panose="020B0503020204020204" pitchFamily="34" charset="-122"/>
                    <a:ea typeface="微软雅黑" panose="020B0503020204020204" pitchFamily="34" charset="-122"/>
                    <a:sym typeface="+mn-ea"/>
                  </a:rPr>
                  <a:t>A</a:t>
                </a:r>
                <a:r>
                  <a:rPr lang="zh-CN" altLang="en-US" sz="2000">
                    <a:latin typeface="微软雅黑" panose="020B0503020204020204" pitchFamily="34" charset="-122"/>
                    <a:ea typeface="微软雅黑" panose="020B0503020204020204" pitchFamily="34" charset="-122"/>
                    <a:sym typeface="+mn-ea"/>
                  </a:rPr>
                  <a:t>为：</a:t>
                </a:r>
                <a:endParaRPr lang="zh-CN" altLang="en-US" sz="2000">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微软雅黑" panose="020B0503020204020204" pitchFamily="34" charset="-122"/>
                          <a:cs typeface="Cambria Math" panose="02040503050406030204" pitchFamily="18" charset="0"/>
                        </a:rPr>
                        <m:t>𝐴</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d>
                        <m:d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mPr>
                            <m:m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𝑐</m:t>
                                </m:r>
                              </m:e>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𝑒</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𝑐</m:t>
                                </m:r>
                              </m:e>
                            </m:mr>
                            <m:m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𝑓</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𝑒</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𝑂</m:t>
                                </m:r>
                              </m:e>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𝑒</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𝑓</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𝑒</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𝑂</m:t>
                                </m:r>
                              </m:e>
                            </m:mr>
                          </m:m>
                        </m:e>
                      </m:d>
                    </m:oMath>
                  </m:oMathPara>
                </a14:m>
                <a:endParaRPr lang="en-US" altLang="zh-CN" sz="20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spcAft>
                    <a:spcPts val="800"/>
                  </a:spcAft>
                  <a:buNone/>
                </a:pPr>
                <a:r>
                  <a:rPr lang="zh-CN" altLang="en-US" sz="2000">
                    <a:latin typeface="微软雅黑" panose="020B0503020204020204" pitchFamily="34" charset="-122"/>
                    <a:ea typeface="微软雅黑" panose="020B0503020204020204" pitchFamily="34" charset="-122"/>
                    <a:sym typeface="+mn-ea"/>
                  </a:rPr>
                  <a:t>可以通过两种方法来证明学生们的策略将会逐渐偏向打高分：</a:t>
                </a:r>
                <a:endParaRPr lang="zh-CN" altLang="en-US" sz="2000">
                  <a:latin typeface="微软雅黑" panose="020B0503020204020204" pitchFamily="34" charset="-122"/>
                  <a:ea typeface="微软雅黑" panose="020B0503020204020204" pitchFamily="34" charset="-122"/>
                </a:endParaRPr>
              </a:p>
            </p:txBody>
          </p:sp>
        </mc:Choice>
        <mc:Fallback>
          <p:sp>
            <p:nvSpPr>
              <p:cNvPr id="5" name="内容占位符 4"/>
              <p:cNvSpPr>
                <a:spLocks noRot="1" noChangeAspect="1" noMove="1" noResize="1" noEditPoints="1" noAdjustHandles="1" noChangeArrowheads="1" noChangeShapeType="1" noTextEdit="1"/>
              </p:cNvSpPr>
              <p:nvPr>
                <p:ph idx="1"/>
              </p:nvPr>
            </p:nvSpPr>
            <p:spPr>
              <a:xfrm>
                <a:off x="836930" y="974725"/>
                <a:ext cx="10515600" cy="5777865"/>
              </a:xfrm>
              <a:blipFill rotWithShape="1">
                <a:blip r:embed="rId1"/>
                <a:stretch>
                  <a:fillRect/>
                </a:stretch>
              </a:blipFill>
            </p:spPr>
            <p:txBody>
              <a:bodyPr/>
              <a:lstStyle/>
              <a:p>
                <a:r>
                  <a:rPr lang="zh-CN" altLang="en-US">
                    <a:noFill/>
                  </a:rPr>
                  <a:t> </a:t>
                </a:r>
              </a:p>
            </p:txBody>
          </p:sp>
        </mc:Fallback>
      </mc:AlternateContent>
      <p:graphicFrame>
        <p:nvGraphicFramePr>
          <p:cNvPr id="3" name="表格 2"/>
          <p:cNvGraphicFramePr/>
          <p:nvPr>
            <p:custDataLst>
              <p:tags r:id="rId2"/>
            </p:custDataLst>
          </p:nvPr>
        </p:nvGraphicFramePr>
        <p:xfrm>
          <a:off x="1830070" y="3037840"/>
          <a:ext cx="8533765" cy="1143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endParaRPr lang="zh-CN" altLang="en-US"/>
                    </a:p>
                  </a:txBody>
                  <a:tcPr/>
                </a:tc>
                <a:tc>
                  <a:txBody>
                    <a:bodyPr/>
                    <a:p>
                      <a:pPr>
                        <a:buNone/>
                      </a:pPr>
                      <a:r>
                        <a:rPr lang="zh-CN" altLang="en-US">
                          <a:latin typeface="微软雅黑" panose="020B0503020204020204" pitchFamily="34" charset="-122"/>
                          <a:ea typeface="微软雅黑" panose="020B0503020204020204" pitchFamily="34" charset="-122"/>
                          <a:cs typeface="微软雅黑" panose="020B0503020204020204" pitchFamily="34" charset="-122"/>
                        </a:rPr>
                        <a:t>认真评分(</a:t>
                      </a:r>
                      <a:r>
                        <a:rPr lang="zh-CN" altLang="en-US"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---&gt;0</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a:latin typeface="微软雅黑" panose="020B0503020204020204" pitchFamily="34" charset="-122"/>
                          <a:ea typeface="微软雅黑" panose="020B0503020204020204" pitchFamily="34" charset="-122"/>
                          <a:cs typeface="微软雅黑" panose="020B0503020204020204" pitchFamily="34" charset="-122"/>
                        </a:rPr>
                        <a:t>粗略评分(1-</a:t>
                      </a:r>
                      <a:r>
                        <a:rPr lang="zh-CN" altLang="en-US"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---&gt;1</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800" b="1">
                          <a:latin typeface="微软雅黑" panose="020B0503020204020204" pitchFamily="34" charset="-122"/>
                          <a:ea typeface="微软雅黑" panose="020B0503020204020204" pitchFamily="34" charset="-122"/>
                          <a:cs typeface="微软雅黑" panose="020B0503020204020204" pitchFamily="34" charset="-122"/>
                          <a:sym typeface="+mn-ea"/>
                        </a:rPr>
                        <a:t>认真评分(</a:t>
                      </a:r>
                      <a:r>
                        <a:rPr lang="zh-CN" altLang="en-US" sz="1800" b="1" i="1">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sym typeface="+mn-ea"/>
                        </a:rPr>
                        <a:t>---&gt;0</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lgn="ctr">
                        <a:buNone/>
                      </a:pPr>
                      <a:r>
                        <a:rPr lang="en-US" altLang="zh-CN">
                          <a:latin typeface="Times New Roman" panose="02020603050405020304" pitchFamily="18" charset="0"/>
                          <a:cs typeface="Times New Roman" panose="02020603050405020304" pitchFamily="18" charset="0"/>
                        </a:rPr>
                        <a:t>(-c, -c)</a:t>
                      </a:r>
                      <a:endParaRPr lang="en-US" altLang="zh-CN">
                        <a:latin typeface="Times New Roman" panose="02020603050405020304" pitchFamily="18" charset="0"/>
                        <a:cs typeface="Times New Roman" panose="02020603050405020304" pitchFamily="18" charset="0"/>
                      </a:endParaRPr>
                    </a:p>
                  </a:txBody>
                  <a:tcPr/>
                </a:tc>
                <a:tc>
                  <a:txBody>
                    <a:bodyPr/>
                    <a:p>
                      <a:pPr algn="ctr">
                        <a:buNone/>
                      </a:pPr>
                      <a:r>
                        <a:rPr lang="zh-CN" altLang="en-US">
                          <a:latin typeface="Times New Roman" panose="02020603050405020304" pitchFamily="18" charset="0"/>
                          <a:cs typeface="Times New Roman" panose="02020603050405020304" pitchFamily="18" charset="0"/>
                        </a:rPr>
                        <a:t>(e-c, -f(e)*O)</a:t>
                      </a:r>
                      <a:endParaRPr lang="zh-CN" altLang="en-US">
                        <a:latin typeface="Times New Roman" panose="02020603050405020304" pitchFamily="18" charset="0"/>
                        <a:cs typeface="Times New Roman" panose="02020603050405020304" pitchFamily="18" charset="0"/>
                      </a:endParaRPr>
                    </a:p>
                  </a:txBody>
                  <a:tcPr/>
                </a:tc>
              </a:tr>
              <a:tr h="381000">
                <a:tc>
                  <a:txBody>
                    <a:bodyPr/>
                    <a:p>
                      <a:pPr>
                        <a:buNone/>
                      </a:pPr>
                      <a:r>
                        <a:rPr lang="zh-CN" altLang="en-US" sz="1800" b="1">
                          <a:latin typeface="微软雅黑" panose="020B0503020204020204" pitchFamily="34" charset="-122"/>
                          <a:ea typeface="微软雅黑" panose="020B0503020204020204" pitchFamily="34" charset="-122"/>
                          <a:cs typeface="微软雅黑" panose="020B0503020204020204" pitchFamily="34" charset="-122"/>
                          <a:sym typeface="+mn-ea"/>
                        </a:rPr>
                        <a:t>粗略评分(1-</a:t>
                      </a:r>
                      <a:r>
                        <a:rPr lang="zh-CN" altLang="en-US" sz="1800" b="1" i="1">
                          <a:latin typeface="Times New Roman" panose="02020603050405020304" pitchFamily="18" charset="0"/>
                          <a:ea typeface="微软雅黑" panose="020B0503020204020204" pitchFamily="34" charset="-122"/>
                          <a:cs typeface="Times New Roman" panose="02020603050405020304" pitchFamily="18" charset="0"/>
                          <a:sym typeface="+mn-ea"/>
                        </a:rPr>
                        <a:t>x</a:t>
                      </a:r>
                      <a:r>
                        <a:rPr lang="zh-CN" altLang="en-US" sz="1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a:latin typeface="微软雅黑" panose="020B0503020204020204" pitchFamily="34" charset="-122"/>
                          <a:ea typeface="微软雅黑" panose="020B0503020204020204" pitchFamily="34" charset="-122"/>
                          <a:cs typeface="微软雅黑" panose="020B0503020204020204" pitchFamily="34" charset="-122"/>
                          <a:sym typeface="+mn-ea"/>
                        </a:rPr>
                        <a:t>---&gt;1</a:t>
                      </a:r>
                      <a:endParaRPr lang="zh-CN" altLang="en-US" b="1"/>
                    </a:p>
                  </a:txBody>
                  <a:tcPr/>
                </a:tc>
                <a:tc>
                  <a:txBody>
                    <a:bodyPr/>
                    <a:p>
                      <a:pPr algn="ctr">
                        <a:buNone/>
                      </a:pP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-f(e)*O, e-c</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txBody>
                  <a:tcPr/>
                </a:tc>
                <a:tc>
                  <a:txBody>
                    <a:bodyPr/>
                    <a:p>
                      <a:pPr algn="ctr">
                        <a:buNone/>
                      </a:pPr>
                      <a:r>
                        <a:rPr lang="zh-CN" altLang="en-US">
                          <a:latin typeface="Times New Roman" panose="02020603050405020304" pitchFamily="18" charset="0"/>
                          <a:cs typeface="Times New Roman" panose="02020603050405020304" pitchFamily="18" charset="0"/>
                        </a:rPr>
                        <a:t>e-f(e)*O, e-f(e)*O</a:t>
                      </a:r>
                      <a:endParaRPr lang="zh-CN" altLang="en-US">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8425"/>
            <a:ext cx="10515600" cy="1325563"/>
          </a:xfrm>
        </p:spPr>
        <p:txBody>
          <a:bodyPr/>
          <a:lstStyle/>
          <a:p>
            <a:r>
              <a:rPr lang="zh-CN" altLang="en-US" b="1" dirty="0">
                <a:latin typeface="微软雅黑" panose="020B0503020204020204" pitchFamily="34" charset="-122"/>
                <a:ea typeface="微软雅黑" panose="020B0503020204020204" pitchFamily="34" charset="-122"/>
              </a:rPr>
              <a:t>微分法</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内容占位符 6"/>
              <p:cNvSpPr/>
              <p:nvPr>
                <p:ph idx="1"/>
              </p:nvPr>
            </p:nvSpPr>
            <p:spPr>
              <a:xfrm>
                <a:off x="838200" y="1310005"/>
                <a:ext cx="10515600" cy="5381625"/>
              </a:xfrm>
            </p:spPr>
            <p:txBody>
              <a:bodyPr>
                <a:noAutofit/>
              </a:bodyPr>
              <a:p>
                <a:pPr marL="0" indent="0" fontAlgn="auto">
                  <a:spcAft>
                    <a:spcPts val="800"/>
                  </a:spcAft>
                  <a:buNone/>
                </a:pPr>
                <a:r>
                  <a:rPr lang="zh-CN" altLang="en-US" sz="1900">
                    <a:latin typeface="微软雅黑" panose="020B0503020204020204" pitchFamily="34" charset="-122"/>
                    <a:ea typeface="微软雅黑" panose="020B0503020204020204" pitchFamily="34" charset="-122"/>
                  </a:rPr>
                  <a:t>设总人数为</a:t>
                </a:r>
                <a:r>
                  <a:rPr lang="en-US" altLang="zh-CN" sz="1900">
                    <a:latin typeface="微软雅黑" panose="020B0503020204020204" pitchFamily="34" charset="-122"/>
                    <a:ea typeface="微软雅黑" panose="020B0503020204020204" pitchFamily="34" charset="-122"/>
                  </a:rPr>
                  <a:t>N</a:t>
                </a:r>
                <a:r>
                  <a:rPr lang="zh-CN" altLang="en-US" sz="1900">
                    <a:latin typeface="微软雅黑" panose="020B0503020204020204" pitchFamily="34" charset="-122"/>
                    <a:ea typeface="微软雅黑" panose="020B0503020204020204" pitchFamily="34" charset="-122"/>
                  </a:rPr>
                  <a:t>，则</a:t>
                </a:r>
                <a:endParaRPr lang="zh-CN" altLang="en-US" sz="1900">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𝑁</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𝑁</m:t>
                          </m:r>
                        </m:e>
                        <m: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0</m:t>
                          </m:r>
                        </m:sub>
                      </m:s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𝑁</m:t>
                          </m:r>
                        </m:e>
                        <m: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1</m:t>
                          </m:r>
                        </m:sub>
                      </m:sSub>
                    </m:oMath>
                  </m:oMathPara>
                </a14:m>
                <a:endParaRPr lang="en-US" altLang="zh-CN" sz="19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spcAft>
                    <a:spcPts val="800"/>
                  </a:spcAft>
                  <a:buNone/>
                </a:pPr>
                <a:r>
                  <a:rPr lang="zh-CN" altLang="en-US" sz="1900">
                    <a:latin typeface="微软雅黑" panose="020B0503020204020204" pitchFamily="34" charset="-122"/>
                    <a:ea typeface="微软雅黑" panose="020B0503020204020204" pitchFamily="34" charset="-122"/>
                  </a:rPr>
                  <a:t>可知</a:t>
                </a:r>
                <a14:m>
                  <m:oMath xmlns:m="http://schemas.openxmlformats.org/officeDocument/2006/math">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f>
                      <m:f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fPr>
                      <m:num>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𝑁</m:t>
                            </m:r>
                          </m:e>
                          <m: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0</m:t>
                            </m:r>
                          </m:sub>
                        </m:sSub>
                      </m:num>
                      <m:den>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𝑁</m:t>
                        </m:r>
                      </m:den>
                    </m:f>
                  </m:oMath>
                </a14:m>
                <a:endParaRPr lang="en-US" altLang="zh-CN" sz="19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spcAft>
                    <a:spcPts val="800"/>
                  </a:spcAft>
                  <a:buNone/>
                </a:pPr>
                <a:r>
                  <a:rPr lang="en-US" altLang="zh-CN" sz="1900">
                    <a:latin typeface="微软雅黑" panose="020B0503020204020204" pitchFamily="34" charset="-122"/>
                    <a:ea typeface="微软雅黑" panose="020B0503020204020204" pitchFamily="34" charset="-122"/>
                  </a:rPr>
                  <a:t>假设当前时间为t，每次更新</a:t>
                </a:r>
                <a14:m>
                  <m:oMath xmlns:m="http://schemas.openxmlformats.org/officeDocument/2006/math">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𝑡</m:t>
                    </m:r>
                  </m:oMath>
                </a14:m>
                <a:r>
                  <a:rPr lang="en-US" altLang="zh-CN" sz="1900">
                    <a:latin typeface="微软雅黑" panose="020B0503020204020204" pitchFamily="34" charset="-122"/>
                    <a:ea typeface="微软雅黑" panose="020B0503020204020204" pitchFamily="34" charset="-122"/>
                  </a:rPr>
                  <a:t>，根据复制动态方程</a:t>
                </a:r>
                <a:endParaRPr lang="en-US" altLang="zh-CN" sz="1900">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acc>
                        <m:accPr>
                          <m:chr m:val="̇"/>
                          <m:ctrlPr>
                            <a:rPr lang="zh-CN" altLang="en-US" sz="1900" i="1" smtClean="0">
                              <a:latin typeface="Cambria Math" panose="02040503050406030204" pitchFamily="18" charset="0"/>
                            </a:rPr>
                          </m:ctrlPr>
                        </m:accPr>
                        <m:e>
                          <m:sSub>
                            <m:sSubPr>
                              <m:ctrlPr>
                                <a:rPr lang="en-US" altLang="zh-CN" sz="1900" i="1" smtClean="0">
                                  <a:latin typeface="Cambria Math" panose="02040503050406030204" pitchFamily="18" charset="0"/>
                                </a:rPr>
                              </m:ctrlPr>
                            </m:sSubPr>
                            <m:e>
                              <m:r>
                                <m:rPr>
                                  <m:sty m:val="p"/>
                                </m:rPr>
                                <a:rPr lang="en-US" altLang="zh-CN" sz="1900" i="1">
                                  <a:latin typeface="Cambria Math" panose="02040503050406030204" pitchFamily="18" charset="0"/>
                                </a:rPr>
                                <m:t>s</m:t>
                              </m:r>
                            </m:e>
                            <m:sub>
                              <m:r>
                                <a:rPr lang="en-US" altLang="zh-CN" sz="1900" b="0" i="1" smtClean="0">
                                  <a:latin typeface="Cambria Math" panose="02040503050406030204" pitchFamily="18" charset="0"/>
                                </a:rPr>
                                <m:t>𝑖</m:t>
                              </m:r>
                            </m:sub>
                          </m:sSub>
                        </m:e>
                      </m:acc>
                      <m:r>
                        <a:rPr lang="en-US" altLang="zh-CN" sz="1900" b="0" i="1" smtClean="0">
                          <a:latin typeface="Cambria Math" panose="02040503050406030204" pitchFamily="18" charset="0"/>
                        </a:rPr>
                        <m:t>=</m:t>
                      </m:r>
                      <m:sSub>
                        <m:sSubPr>
                          <m:ctrlPr>
                            <a:rPr lang="en-US" altLang="zh-CN" sz="1900" b="0" i="1" smtClean="0">
                              <a:latin typeface="Cambria Math" panose="02040503050406030204" pitchFamily="18" charset="0"/>
                            </a:rPr>
                          </m:ctrlPr>
                        </m:sSubPr>
                        <m:e>
                          <m:r>
                            <a:rPr lang="en-US" altLang="zh-CN" sz="1900" b="0" i="1" smtClean="0">
                              <a:latin typeface="Cambria Math" panose="02040503050406030204" pitchFamily="18" charset="0"/>
                            </a:rPr>
                            <m:t>𝑠</m:t>
                          </m:r>
                        </m:e>
                        <m:sub>
                          <m:r>
                            <a:rPr lang="en-US" altLang="zh-CN" sz="1900" b="0" i="1" smtClean="0">
                              <a:latin typeface="Cambria Math" panose="02040503050406030204" pitchFamily="18" charset="0"/>
                            </a:rPr>
                            <m:t>𝑖</m:t>
                          </m:r>
                        </m:sub>
                      </m:sSub>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𝐹</m:t>
                      </m:r>
                      <m:d>
                        <m:dPr>
                          <m:ctrlPr>
                            <a:rPr lang="en-US" altLang="zh-CN" sz="1900" b="0" i="1" smtClean="0">
                              <a:latin typeface="Cambria Math" panose="02040503050406030204" pitchFamily="18" charset="0"/>
                            </a:rPr>
                          </m:ctrlPr>
                        </m:dPr>
                        <m:e>
                          <m:r>
                            <a:rPr lang="en-US" altLang="zh-CN" sz="1900" b="0" i="1" smtClean="0">
                              <a:latin typeface="Cambria Math" panose="02040503050406030204" pitchFamily="18" charset="0"/>
                            </a:rPr>
                            <m:t>𝑖</m:t>
                          </m:r>
                        </m:e>
                        <m:e>
                          <m:r>
                            <m:rPr>
                              <m:sty m:val="p"/>
                            </m:rPr>
                            <a:rPr lang="en-US" altLang="zh-CN" sz="1900" i="1" smtClean="0">
                              <a:latin typeface="Cambria Math" panose="02040503050406030204" pitchFamily="18" charset="0"/>
                            </a:rPr>
                            <m:t>s</m:t>
                          </m:r>
                        </m:e>
                      </m:d>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𝐹</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𝑠</m:t>
                      </m:r>
                      <m:r>
                        <a:rPr lang="en-US" altLang="zh-CN" sz="1900" b="0" i="1" smtClean="0">
                          <a:latin typeface="Cambria Math" panose="02040503050406030204" pitchFamily="18" charset="0"/>
                        </a:rPr>
                        <m:t>)]</m:t>
                      </m:r>
                    </m:oMath>
                  </m:oMathPara>
                </a14:m>
                <a:endParaRPr lang="en-US" altLang="zh-CN" sz="1900">
                  <a:latin typeface="微软雅黑" panose="020B0503020204020204" pitchFamily="34" charset="-122"/>
                  <a:ea typeface="微软雅黑" panose="020B0503020204020204" pitchFamily="34" charset="-122"/>
                </a:endParaRPr>
              </a:p>
              <a:p>
                <a:pPr marL="0" indent="0" fontAlgn="auto">
                  <a:spcAft>
                    <a:spcPts val="800"/>
                  </a:spcAft>
                  <a:buNone/>
                </a:pPr>
                <a:r>
                  <a:rPr lang="zh-CN" altLang="en-US" sz="1900">
                    <a:latin typeface="微软雅黑" panose="020B0503020204020204" pitchFamily="34" charset="-122"/>
                    <a:ea typeface="微软雅黑" panose="020B0503020204020204" pitchFamily="34" charset="-122"/>
                  </a:rPr>
                  <a:t>可以计算出</a:t>
                </a:r>
                <a:endParaRPr lang="zh-CN" altLang="en-US" sz="1900">
                  <a:latin typeface="微软雅黑" panose="020B0503020204020204" pitchFamily="34" charset="-122"/>
                  <a:ea typeface="微软雅黑" panose="020B0503020204020204" pitchFamily="34" charset="-122"/>
                </a:endParaRPr>
              </a:p>
              <a:p>
                <a:pPr marL="0" indent="0" fontAlgn="auto">
                  <a:spcAft>
                    <a:spcPts val="800"/>
                  </a:spcAft>
                  <a:buNone/>
                </a:pPr>
                <a:r>
                  <a:rPr lang="zh-CN" altLang="en-US" sz="1900">
                    <a:latin typeface="微软雅黑" panose="020B0503020204020204" pitchFamily="34" charset="-122"/>
                    <a:ea typeface="微软雅黑" panose="020B0503020204020204" pitchFamily="34" charset="-122"/>
                  </a:rPr>
                  <a:t>认真评分</a:t>
                </a:r>
                <a14:m>
                  <m:oMath xmlns:m="http://schemas.openxmlformats.org/officeDocument/2006/math">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𝑈</m:t>
                        </m:r>
                      </m:e>
                      <m: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0</m:t>
                        </m:r>
                      </m:sub>
                    </m:sSub>
                  </m:oMath>
                </a14:m>
                <a:r>
                  <a:rPr lang="zh-CN" altLang="en-US" sz="1900">
                    <a:latin typeface="微软雅黑" panose="020B0503020204020204" pitchFamily="34" charset="-122"/>
                    <a:ea typeface="微软雅黑" panose="020B0503020204020204" pitchFamily="34" charset="-122"/>
                  </a:rPr>
                  <a:t>的收益为：</a:t>
                </a:r>
                <a:endParaRPr lang="zh-CN" altLang="en-US" sz="1900">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𝑈</m:t>
                          </m:r>
                        </m:e>
                        <m: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0</m:t>
                          </m:r>
                        </m:sub>
                      </m:s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−𝑐∗𝑥</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1</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𝑒−𝑐</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oMath>
                  </m:oMathPara>
                </a14:m>
                <a:endParaRPr lang="en-US" altLang="zh-CN" sz="19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spcAft>
                    <a:spcPts val="800"/>
                  </a:spcAft>
                  <a:buNone/>
                </a:pPr>
                <a:r>
                  <a:rPr lang="zh-CN" altLang="en-US" sz="1900">
                    <a:latin typeface="Cambria Math" panose="02040503050406030204" pitchFamily="18" charset="0"/>
                    <a:ea typeface="微软雅黑" panose="020B0503020204020204" pitchFamily="34" charset="-122"/>
                    <a:cs typeface="Cambria Math" panose="02040503050406030204" pitchFamily="18" charset="0"/>
                  </a:rPr>
                  <a:t>粗略评分</a:t>
                </a:r>
                <a14:m>
                  <m:oMath xmlns:m="http://schemas.openxmlformats.org/officeDocument/2006/math">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𝑈</m:t>
                        </m:r>
                      </m:e>
                      <m:sub>
                        <m:r>
                          <a:rPr lang="en-US" sz="1900" i="1">
                            <a:latin typeface="Cambria Math" panose="02040503050406030204" pitchFamily="18" charset="0"/>
                          </a:rPr>
                          <m:t>1</m:t>
                        </m:r>
                      </m:sub>
                    </m:sSub>
                  </m:oMath>
                </a14:m>
                <a:r>
                  <a:rPr lang="zh-CN" altLang="en-US" sz="1900">
                    <a:latin typeface="Cambria Math" panose="02040503050406030204" pitchFamily="18" charset="0"/>
                    <a:ea typeface="微软雅黑" panose="020B0503020204020204" pitchFamily="34" charset="-122"/>
                    <a:cs typeface="Cambria Math" panose="02040503050406030204" pitchFamily="18" charset="0"/>
                  </a:rPr>
                  <a:t>的收益为：</a:t>
                </a:r>
                <a:endParaRPr lang="en-US" altLang="zh-CN" sz="1900">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spcAft>
                    <a:spcPts val="800"/>
                  </a:spcAft>
                  <a:buNone/>
                </a:pPr>
                <a14:m>
                  <m:oMathPara xmlns:m="http://schemas.openxmlformats.org/officeDocument/2006/math">
                    <m:oMathParaPr>
                      <m:jc m:val="centerGroup"/>
                    </m:oMathParaPr>
                    <m:oMath xmlns:m="http://schemas.openxmlformats.org/officeDocument/2006/math">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𝑈</m:t>
                          </m:r>
                        </m:e>
                        <m:sub>
                          <m:r>
                            <a:rPr lang="en-US" sz="1900" i="1">
                              <a:latin typeface="Cambria Math" panose="02040503050406030204" pitchFamily="18" charset="0"/>
                            </a:rPr>
                            <m:t>1</m:t>
                          </m:r>
                        </m:sub>
                      </m:s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−𝑓</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𝑒</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∗𝑂∗𝑥</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𝑒−𝑓</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𝑒</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∗𝑂</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1</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oMath>
                  </m:oMathPara>
                </a14:m>
                <a:endParaRPr lang="en-US" altLang="zh-CN" sz="19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spcAft>
                    <a:spcPts val="800"/>
                  </a:spcAft>
                  <a:buNone/>
                </a:pPr>
                <a:r>
                  <a:rPr lang="zh-CN" altLang="en-US" sz="1900">
                    <a:latin typeface="微软雅黑" panose="020B0503020204020204" pitchFamily="34" charset="-122"/>
                    <a:ea typeface="微软雅黑" panose="020B0503020204020204" pitchFamily="34" charset="-122"/>
                  </a:rPr>
                  <a:t>所有学生平均收益</a:t>
                </a:r>
                <a14:m>
                  <m:oMath xmlns:m="http://schemas.openxmlformats.org/officeDocument/2006/math">
                    <m:acc>
                      <m:accPr>
                        <m:chr m:val="̅"/>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𝑈</m:t>
                        </m:r>
                      </m:e>
                    </m:acc>
                  </m:oMath>
                </a14:m>
                <a:r>
                  <a:rPr lang="zh-CN" altLang="en-US" sz="1900">
                    <a:latin typeface="微软雅黑" panose="020B0503020204020204" pitchFamily="34" charset="-122"/>
                    <a:ea typeface="微软雅黑" panose="020B0503020204020204" pitchFamily="34" charset="-122"/>
                  </a:rPr>
                  <a:t>为：</a:t>
                </a:r>
                <a:endParaRPr lang="en-US" altLang="zh-CN" sz="1900">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acc>
                        <m:accPr>
                          <m:chr m:val="̅"/>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𝑈</m:t>
                          </m:r>
                        </m:e>
                      </m:acc>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𝑥∗</m:t>
                      </m:r>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𝑈</m:t>
                          </m:r>
                        </m:e>
                        <m: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0</m:t>
                          </m:r>
                        </m:sub>
                      </m:s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1</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1900"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sz="19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1900" i="1">
                              <a:latin typeface="Cambria Math" panose="02040503050406030204" pitchFamily="18" charset="0"/>
                              <a:ea typeface="微软雅黑" panose="020B0503020204020204" pitchFamily="34" charset="-122"/>
                              <a:cs typeface="Cambria Math" panose="02040503050406030204" pitchFamily="18" charset="0"/>
                            </a:rPr>
                            <m:t>𝑈</m:t>
                          </m:r>
                        </m:e>
                        <m:sub>
                          <m:r>
                            <a:rPr lang="en-US" altLang="zh-CN" sz="1900" i="1">
                              <a:latin typeface="Cambria Math" panose="02040503050406030204" pitchFamily="18" charset="0"/>
                              <a:ea typeface="微软雅黑" panose="020B0503020204020204" pitchFamily="34" charset="-122"/>
                              <a:cs typeface="Cambria Math" panose="02040503050406030204" pitchFamily="18" charset="0"/>
                            </a:rPr>
                            <m:t>1</m:t>
                          </m:r>
                        </m:sub>
                      </m:sSub>
                    </m:oMath>
                  </m:oMathPara>
                </a14:m>
                <a:endParaRPr lang="en-US" altLang="zh-CN" sz="900" i="1">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7" name="内容占位符 6"/>
              <p:cNvSpPr>
                <a:spLocks noRot="1" noChangeAspect="1" noMove="1" noResize="1" noEditPoints="1" noAdjustHandles="1" noChangeArrowheads="1" noChangeShapeType="1" noTextEdit="1"/>
              </p:cNvSpPr>
              <p:nvPr>
                <p:ph idx="1"/>
              </p:nvPr>
            </p:nvSpPr>
            <p:spPr>
              <a:xfrm>
                <a:off x="838200" y="1310005"/>
                <a:ext cx="10515600" cy="5381625"/>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微分法</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内容占位符 6"/>
              <p:cNvSpPr/>
              <p:nvPr>
                <p:ph idx="1"/>
              </p:nvPr>
            </p:nvSpPr>
            <p:spPr>
              <a:xfrm>
                <a:off x="838200" y="1825625"/>
                <a:ext cx="10515600" cy="4608830"/>
              </a:xfrm>
            </p:spPr>
            <p:txBody>
              <a:bodyPr>
                <a:normAutofit lnSpcReduction="20000"/>
              </a:bodyPr>
              <a:p>
                <a:pPr marL="0" indent="0" fontAlgn="auto">
                  <a:spcAft>
                    <a:spcPts val="800"/>
                  </a:spcAft>
                  <a:buNone/>
                </a:pPr>
                <a:r>
                  <a:rPr lang="zh-CN" altLang="en-US" sz="2000">
                    <a:latin typeface="微软雅黑" panose="020B0503020204020204" pitchFamily="34" charset="-122"/>
                    <a:ea typeface="微软雅黑" panose="020B0503020204020204" pitchFamily="34" charset="-122"/>
                  </a:rPr>
                  <a:t>则每个种群的变化率可以表示为</a:t>
                </a:r>
                <a:endParaRPr lang="zh-CN" altLang="en-US" sz="2000">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𝑁</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𝑖</m:t>
                          </m:r>
                        </m:sub>
                      </m:s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1</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𝑁</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𝑖</m:t>
                          </m:r>
                        </m:sub>
                      </m:s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𝑁</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𝑖</m:t>
                          </m:r>
                        </m:sub>
                      </m:s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𝑈</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𝑖</m:t>
                          </m:r>
                        </m:sub>
                      </m:sSub>
                    </m:oMath>
                  </m:oMathPara>
                </a14:m>
                <a:endParaRPr lang="en-US" altLang="zh-CN" sz="20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lnSpc>
                    <a:spcPct val="100000"/>
                  </a:lnSpc>
                  <a:spcAft>
                    <a:spcPts val="800"/>
                  </a:spcAft>
                  <a:buNone/>
                </a:pPr>
                <a:r>
                  <a:rPr lang="zh-CN" altLang="en-US" sz="2000" kern="0">
                    <a:solidFill>
                      <a:schemeClr val="tx1"/>
                    </a:solidFill>
                    <a:uFillTx/>
                    <a:latin typeface="微软雅黑" panose="020B0503020204020204" pitchFamily="34" charset="-122"/>
                    <a:ea typeface="微软雅黑" panose="020B0503020204020204" pitchFamily="34" charset="-122"/>
                  </a:rPr>
                  <a:t>则微分定义可知：</a:t>
                </a:r>
                <a:endParaRPr lang="zh-CN" altLang="en-US" sz="2000" kern="0">
                  <a:solidFill>
                    <a:schemeClr val="tx1"/>
                  </a:solidFill>
                  <a:uFillTx/>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f>
                        <m:f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fPr>
                        <m:num>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𝑁</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0</m:t>
                              </m:r>
                            </m:sub>
                          </m:s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num>
                        <m:den>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𝑁</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den>
                      </m:f>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f>
                        <m:f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fPr>
                        <m:num>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𝑁</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0</m:t>
                              </m:r>
                            </m:sub>
                          </m:sSub>
                        </m:num>
                        <m:den>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𝑁</m:t>
                          </m:r>
                        </m:den>
                      </m:f>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f>
                        <m:f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𝑈</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0</m:t>
                              </m:r>
                            </m:sub>
                          </m:s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acc>
                            <m:accPr>
                              <m:chr m:val="̅"/>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𝑈</m:t>
                              </m:r>
                            </m:e>
                          </m:acc>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num>
                        <m:den>
                          <m:r>
                            <a:rPr lang="en-US" altLang="zh-CN" sz="2000" i="1">
                              <a:latin typeface="Cambria Math" panose="02040503050406030204" pitchFamily="18" charset="0"/>
                              <a:ea typeface="微软雅黑" panose="020B0503020204020204" pitchFamily="34" charset="-122"/>
                              <a:cs typeface="Cambria Math" panose="02040503050406030204" pitchFamily="18" charset="0"/>
                            </a:rPr>
                            <m:t>1</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acc>
                            <m:accPr>
                              <m:chr m:val="̅"/>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𝑈</m:t>
                              </m:r>
                            </m:e>
                          </m:acc>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den>
                      </m:f>
                    </m:oMath>
                  </m:oMathPara>
                </a14:m>
                <a:endParaRPr lang="en-US" altLang="zh-CN" sz="20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spcAft>
                    <a:spcPts val="800"/>
                  </a:spcAft>
                  <a:buNone/>
                </a:pPr>
                <a:r>
                  <a:rPr lang="zh-CN" altLang="en-US" sz="2000">
                    <a:latin typeface="微软雅黑" panose="020B0503020204020204" pitchFamily="34" charset="-122"/>
                    <a:ea typeface="微软雅黑" panose="020B0503020204020204" pitchFamily="34" charset="-122"/>
                  </a:rPr>
                  <a:t>可得：</a:t>
                </a:r>
                <a:endParaRPr lang="zh-CN" altLang="en-US" sz="2000">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𝑑𝑥</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num>
                        <m:den>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𝑑𝑡</m:t>
                          </m:r>
                        </m:den>
                      </m:f>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𝑈</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0</m:t>
                          </m:r>
                        </m:sub>
                      </m:s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acc>
                        <m:accPr>
                          <m:chr m:val="̅"/>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acc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𝑈</m:t>
                          </m:r>
                        </m:e>
                      </m:acc>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𝑡</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1</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−𝑥</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𝑓</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𝑒</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∗𝑂−𝑐</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oMath>
                  </m:oMathPara>
                </a14:m>
                <a:endParaRPr lang="en-US" altLang="zh-CN" sz="20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lnSpc>
                    <a:spcPct val="150000"/>
                  </a:lnSpc>
                  <a:spcAft>
                    <a:spcPts val="800"/>
                  </a:spcAft>
                  <a:buNone/>
                </a:pPr>
                <a:r>
                  <a:rPr lang="zh-CN" altLang="en-US" sz="2000">
                    <a:latin typeface="微软雅黑" panose="020B0503020204020204" pitchFamily="34" charset="-122"/>
                    <a:ea typeface="微软雅黑" panose="020B0503020204020204" pitchFamily="34" charset="-122"/>
                  </a:rPr>
                  <a:t>结论：当</a:t>
                </a:r>
                <a14:m>
                  <m:oMath xmlns:m="http://schemas.openxmlformats.org/officeDocument/2006/math">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𝑓</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𝑒</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𝑂</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𝑐</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&gt;</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0</m:t>
                    </m:r>
                  </m:oMath>
                </a14:m>
                <a:r>
                  <a:rPr lang="zh-CN" altLang="en-US" sz="2000">
                    <a:latin typeface="Cambria Math" panose="02040503050406030204" pitchFamily="18" charset="0"/>
                    <a:ea typeface="微软雅黑" panose="020B0503020204020204" pitchFamily="34" charset="-122"/>
                    <a:cs typeface="Cambria Math" panose="02040503050406030204" pitchFamily="18" charset="0"/>
                  </a:rPr>
                  <a:t>时，种群状态会逐渐向认真评分的状态转化，但是如果评分者一味打高分，则</a:t>
                </a:r>
                <a:r>
                  <a:rPr lang="en-US" altLang="zh-CN" sz="2000">
                    <a:latin typeface="Cambria Math" panose="02040503050406030204" pitchFamily="18" charset="0"/>
                    <a:ea typeface="微软雅黑" panose="020B0503020204020204" pitchFamily="34" charset="-122"/>
                    <a:cs typeface="Cambria Math" panose="02040503050406030204" pitchFamily="18" charset="0"/>
                  </a:rPr>
                  <a:t>f(e)</a:t>
                </a:r>
                <a:r>
                  <a:rPr lang="zh-CN" altLang="en-US" sz="2000">
                    <a:latin typeface="Cambria Math" panose="02040503050406030204" pitchFamily="18" charset="0"/>
                    <a:ea typeface="微软雅黑" panose="020B0503020204020204" pitchFamily="34" charset="-122"/>
                    <a:cs typeface="Cambria Math" panose="02040503050406030204" pitchFamily="18" charset="0"/>
                  </a:rPr>
                  <a:t>将会为</a:t>
                </a:r>
                <a:r>
                  <a:rPr lang="en-US" altLang="zh-CN" sz="2000">
                    <a:latin typeface="Cambria Math" panose="02040503050406030204" pitchFamily="18" charset="0"/>
                    <a:ea typeface="微软雅黑" panose="020B0503020204020204" pitchFamily="34" charset="-122"/>
                    <a:cs typeface="Cambria Math" panose="02040503050406030204" pitchFamily="18" charset="0"/>
                  </a:rPr>
                  <a:t>0</a:t>
                </a:r>
                <a:r>
                  <a:rPr lang="zh-CN" altLang="en-US" sz="2000">
                    <a:latin typeface="Cambria Math" panose="02040503050406030204" pitchFamily="18" charset="0"/>
                    <a:ea typeface="微软雅黑" panose="020B0503020204020204" pitchFamily="34" charset="-122"/>
                    <a:cs typeface="Cambria Math" panose="02040503050406030204" pitchFamily="18" charset="0"/>
                  </a:rPr>
                  <a:t>，导致结果逐渐向粗略打高分变化，因此最终种群将会组件向打高分演化。</a:t>
                </a:r>
                <a:endParaRPr lang="zh-CN" altLang="en-US" sz="2000">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7" name="内容占位符 6"/>
              <p:cNvSpPr>
                <a:spLocks noRot="1" noChangeAspect="1" noMove="1" noResize="1" noEditPoints="1" noAdjustHandles="1" noChangeArrowheads="1" noChangeShapeType="1" noTextEdit="1"/>
              </p:cNvSpPr>
              <p:nvPr>
                <p:ph idx="1"/>
              </p:nvPr>
            </p:nvSpPr>
            <p:spPr>
              <a:xfrm>
                <a:off x="838200" y="1825625"/>
                <a:ext cx="10515600" cy="4608830"/>
              </a:xfrm>
              <a:blipFill rotWithShape="1">
                <a:blip r:embed="rId1"/>
                <a:stretch>
                  <a:fillRect t="-1130"/>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作图法</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内容占位符 6"/>
              <p:cNvSpPr/>
              <p:nvPr>
                <p:ph idx="1"/>
              </p:nvPr>
            </p:nvSpPr>
            <p:spPr>
              <a:xfrm>
                <a:off x="838200" y="1825625"/>
                <a:ext cx="10515600" cy="4608830"/>
              </a:xfrm>
            </p:spPr>
            <p:txBody>
              <a:bodyPr>
                <a:normAutofit lnSpcReduction="20000"/>
              </a:bodyPr>
              <a:p>
                <a:pPr marL="0" indent="0" fontAlgn="auto">
                  <a:spcAft>
                    <a:spcPts val="800"/>
                  </a:spcAft>
                  <a:buNone/>
                </a:pPr>
                <a:r>
                  <a:rPr lang="zh-CN" altLang="en-US" sz="2000">
                    <a:latin typeface="微软雅黑" panose="020B0503020204020204" pitchFamily="34" charset="-122"/>
                    <a:ea typeface="微软雅黑" panose="020B0503020204020204" pitchFamily="34" charset="-122"/>
                  </a:rPr>
                  <a:t>假设只有一个种群，策略只有两种，其中选择一种的比例是p，另一种的比例是(1-p)。</a:t>
                </a:r>
                <a:endParaRPr lang="zh-CN" altLang="en-US" sz="2000">
                  <a:latin typeface="微软雅黑" panose="020B0503020204020204" pitchFamily="34" charset="-122"/>
                  <a:ea typeface="微软雅黑" panose="020B0503020204020204" pitchFamily="34" charset="-122"/>
                </a:endParaRPr>
              </a:p>
              <a:p>
                <a:pPr marL="0" indent="0" fontAlgn="auto">
                  <a:spcAft>
                    <a:spcPts val="800"/>
                  </a:spcAft>
                  <a:buNone/>
                </a:pPr>
                <a:r>
                  <a:rPr lang="zh-CN" altLang="en-US" sz="2000">
                    <a:latin typeface="微软雅黑" panose="020B0503020204020204" pitchFamily="34" charset="-122"/>
                    <a:ea typeface="微软雅黑" panose="020B0503020204020204" pitchFamily="34" charset="-122"/>
                  </a:rPr>
                  <a:t>设对于</a:t>
                </a:r>
                <a:r>
                  <a:rPr lang="en-US" altLang="zh-CN" sz="2000">
                    <a:latin typeface="微软雅黑" panose="020B0503020204020204" pitchFamily="34" charset="-122"/>
                    <a:ea typeface="微软雅黑" panose="020B0503020204020204" pitchFamily="34" charset="-122"/>
                  </a:rPr>
                  <a:t>p</a:t>
                </a:r>
                <a:r>
                  <a:rPr lang="zh-CN" altLang="en-US" sz="2000">
                    <a:latin typeface="微软雅黑" panose="020B0503020204020204" pitchFamily="34" charset="-122"/>
                    <a:ea typeface="微软雅黑" panose="020B0503020204020204" pitchFamily="34" charset="-122"/>
                  </a:rPr>
                  <a:t>的种群收益矩阵为：</a:t>
                </a:r>
                <a:endParaRPr lang="zh-CN" altLang="en-US" sz="2000">
                  <a:latin typeface="微软雅黑" panose="020B0503020204020204" pitchFamily="34" charset="-122"/>
                  <a:ea typeface="微软雅黑" panose="020B0503020204020204" pitchFamily="34" charset="-122"/>
                </a:endParaRPr>
              </a:p>
              <a:p>
                <a:pPr marL="0" indent="0" fontAlgn="auto">
                  <a:spcAft>
                    <a:spcPts val="800"/>
                  </a:spcAft>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微软雅黑" panose="020B0503020204020204" pitchFamily="34" charset="-122"/>
                          <a:cs typeface="Cambria Math" panose="02040503050406030204" pitchFamily="18" charset="0"/>
                        </a:rPr>
                        <m:t>𝐴</m:t>
                      </m:r>
                      <m:r>
                        <a:rPr lang="en-US" altLang="zh-CN" sz="2000" i="1">
                          <a:latin typeface="Cambria Math" panose="02040503050406030204" pitchFamily="18" charset="0"/>
                          <a:ea typeface="微软雅黑" panose="020B0503020204020204" pitchFamily="34" charset="-122"/>
                          <a:cs typeface="Cambria Math" panose="02040503050406030204" pitchFamily="18" charset="0"/>
                        </a:rPr>
                        <m:t>=</m:t>
                      </m:r>
                      <m:d>
                        <m:d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mPr>
                            <m:mr>
                              <m:e>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00</m:t>
                                    </m:r>
                                  </m:sub>
                                </m:sSub>
                              </m:e>
                              <m:e>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01</m:t>
                                    </m:r>
                                  </m:sub>
                                </m:sSub>
                              </m:e>
                            </m:mr>
                            <m:mr>
                              <m:e>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10</m:t>
                                    </m:r>
                                  </m:sub>
                                </m:sSub>
                              </m:e>
                              <m:e>
                                <m:sSub>
                                  <m:sSubPr>
                                    <m:ctrlPr>
                                      <a:rPr lang="en-US" altLang="zh-CN" sz="2000" i="1">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000" i="1">
                                        <a:latin typeface="Cambria Math" panose="02040503050406030204" pitchFamily="18" charset="0"/>
                                        <a:ea typeface="微软雅黑" panose="020B0503020204020204" pitchFamily="34" charset="-122"/>
                                        <a:cs typeface="Cambria Math" panose="02040503050406030204" pitchFamily="18" charset="0"/>
                                      </a:rPr>
                                      <m:t>11</m:t>
                                    </m:r>
                                  </m:sub>
                                </m:sSub>
                              </m:e>
                            </m:mr>
                          </m:m>
                        </m:e>
                      </m:d>
                    </m:oMath>
                  </m:oMathPara>
                </a14:m>
                <a:endParaRPr lang="en-US" altLang="zh-CN" sz="2000" i="1">
                  <a:latin typeface="Cambria Math" panose="02040503050406030204" pitchFamily="18" charset="0"/>
                  <a:ea typeface="微软雅黑" panose="020B0503020204020204" pitchFamily="34" charset="-122"/>
                  <a:cs typeface="Cambria Math" panose="02040503050406030204" pitchFamily="18" charset="0"/>
                </a:endParaRPr>
              </a:p>
              <a:p>
                <a:pPr marL="0" indent="0" fontAlgn="auto">
                  <a:lnSpc>
                    <a:spcPct val="150000"/>
                  </a:lnSpc>
                  <a:spcAft>
                    <a:spcPts val="800"/>
                  </a:spcAft>
                  <a:buNone/>
                </a:pPr>
                <a:r>
                  <a:rPr lang="zh-CN" altLang="en-US" sz="2000">
                    <a:latin typeface="微软雅黑" panose="020B0503020204020204" pitchFamily="34" charset="-122"/>
                    <a:ea typeface="微软雅黑" panose="020B0503020204020204" pitchFamily="34" charset="-122"/>
                  </a:rPr>
                  <a:t>假设在一维进化游戏中，种群数量的变化可以归结为，随着时间的推移，具有较高当前收益的行动将取代具有较低收益的行动。当前种群中的变化完全由上一次中，两种纯策略的收益之差决定。假设收益之差为d(s)：</a:t>
                </a:r>
                <a:endParaRPr lang="zh-CN" altLang="en-US" sz="2000">
                  <a:latin typeface="微软雅黑" panose="020B0503020204020204" pitchFamily="34" charset="-122"/>
                  <a:ea typeface="微软雅黑" panose="020B0503020204020204" pitchFamily="34" charset="-122"/>
                </a:endParaRPr>
              </a:p>
              <a:p>
                <a:pPr marL="0" indent="0" fontAlgn="auto">
                  <a:lnSpc>
                    <a:spcPct val="150000"/>
                  </a:lnSpc>
                  <a:spcAft>
                    <a:spcPts val="800"/>
                  </a:spcAft>
                  <a:buNone/>
                </a:pPr>
                <a:endParaRPr lang="zh-CN" altLang="en-US" sz="2000">
                  <a:latin typeface="微软雅黑" panose="020B0503020204020204" pitchFamily="34" charset="-122"/>
                  <a:ea typeface="微软雅黑" panose="020B0503020204020204" pitchFamily="34" charset="-122"/>
                </a:endParaRPr>
              </a:p>
            </p:txBody>
          </p:sp>
        </mc:Choice>
        <mc:Fallback>
          <p:sp>
            <p:nvSpPr>
              <p:cNvPr id="7" name="内容占位符 6"/>
              <p:cNvSpPr>
                <a:spLocks noRot="1" noChangeAspect="1" noMove="1" noResize="1" noEditPoints="1" noAdjustHandles="1" noChangeArrowheads="1" noChangeShapeType="1" noTextEdit="1"/>
              </p:cNvSpPr>
              <p:nvPr>
                <p:ph idx="1"/>
              </p:nvPr>
            </p:nvSpPr>
            <p:spPr>
              <a:xfrm>
                <a:off x="838200" y="1825625"/>
                <a:ext cx="10515600" cy="4608830"/>
              </a:xfrm>
              <a:blipFill rotWithShape="1">
                <a:blip r:embed="rId1"/>
                <a:stretch>
                  <a:fillRect t="-1130"/>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UNIT_TABLE_BEAUTIFY" val="smartTable{4cb70a7f-ed7f-4af4-bdf9-ea3670998fd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4338</Words>
  <Application>WPS 演示</Application>
  <PresentationFormat>宽屏</PresentationFormat>
  <Paragraphs>221</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Arial</vt:lpstr>
      <vt:lpstr>宋体</vt:lpstr>
      <vt:lpstr>Wingdings</vt:lpstr>
      <vt:lpstr>微软雅黑</vt:lpstr>
      <vt:lpstr>Times New Roman</vt:lpstr>
      <vt:lpstr>Arial Unicode MS</vt:lpstr>
      <vt:lpstr>等线 Light</vt:lpstr>
      <vt:lpstr>等线</vt:lpstr>
      <vt:lpstr>Calibri</vt:lpstr>
      <vt:lpstr>Cambria Math</vt:lpstr>
      <vt:lpstr>Office 主题​​</vt:lpstr>
      <vt:lpstr>1_Office 主题​​</vt:lpstr>
      <vt:lpstr>每周汇报</vt:lpstr>
      <vt:lpstr>本周汇报的内容</vt:lpstr>
      <vt:lpstr>每周汇报</vt:lpstr>
      <vt:lpstr>文献调研</vt:lpstr>
      <vt:lpstr>囚徒困境分析考试作弊</vt:lpstr>
      <vt:lpstr>教育同行互评</vt:lpstr>
      <vt:lpstr>问题定义</vt:lpstr>
      <vt:lpstr>微分法</vt:lpstr>
      <vt:lpstr>微分法</vt:lpstr>
      <vt:lpstr>囚徒困境结合组内推荐</vt:lpstr>
      <vt:lpstr>囚徒困境结合组内推荐</vt:lpstr>
      <vt:lpstr>斯塔克尔伯格均衡</vt:lpstr>
      <vt:lpstr>斯塔克尔伯格均衡</vt:lpstr>
      <vt:lpstr>3. 演化博弈论</vt:lpstr>
      <vt:lpstr>3. 演化博弈论</vt:lpstr>
      <vt:lpstr>3. 演化博弈论</vt:lpstr>
      <vt:lpstr>3. 演化博弈论</vt:lpstr>
      <vt:lpstr>PowerPoint 演示文稿</vt:lpstr>
      <vt:lpstr>公式推导</vt:lpstr>
      <vt:lpstr>公式推导</vt:lpstr>
      <vt:lpstr>均衡点分析</vt:lpstr>
      <vt:lpstr>运筹与管理-2021-基于演化博弈论的环卫自律组织激励机制研究</vt:lpstr>
      <vt:lpstr>均衡点分析</vt:lpstr>
      <vt:lpstr>演化博弈论结合互评</vt:lpstr>
      <vt:lpstr>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每周汇报</dc:title>
  <dc:creator>lenovo</dc:creator>
  <cp:lastModifiedBy>lenovo</cp:lastModifiedBy>
  <cp:revision>357</cp:revision>
  <dcterms:created xsi:type="dcterms:W3CDTF">2021-06-17T09:27:00Z</dcterms:created>
  <dcterms:modified xsi:type="dcterms:W3CDTF">2021-09-14T13:52:11Z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EF154508450B434389ADBFD38FB3F5E5</vt:lpwstr>
  </property>
  <property fmtid="{D5CDD505-2E9C-101B-9397-08002B2CF9AE}" pid="3" name="KSOProductBuildVer">
    <vt:lpwstr>2052-11.1.0.10700</vt:lpwstr>
  </property>
</Properties>
</file>