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92"/>
  </p:notesMasterIdLst>
  <p:sldIdLst>
    <p:sldId id="368" r:id="rId3"/>
    <p:sldId id="383" r:id="rId4"/>
    <p:sldId id="361" r:id="rId5"/>
    <p:sldId id="322" r:id="rId6"/>
    <p:sldId id="319" r:id="rId7"/>
    <p:sldId id="320" r:id="rId8"/>
    <p:sldId id="321" r:id="rId9"/>
    <p:sldId id="387" r:id="rId10"/>
    <p:sldId id="382" r:id="rId11"/>
    <p:sldId id="324" r:id="rId12"/>
    <p:sldId id="325" r:id="rId13"/>
    <p:sldId id="381" r:id="rId14"/>
    <p:sldId id="388" r:id="rId15"/>
    <p:sldId id="318" r:id="rId16"/>
    <p:sldId id="335" r:id="rId17"/>
    <p:sldId id="258" r:id="rId18"/>
    <p:sldId id="260" r:id="rId19"/>
    <p:sldId id="259" r:id="rId20"/>
    <p:sldId id="263" r:id="rId21"/>
    <p:sldId id="336" r:id="rId22"/>
    <p:sldId id="264" r:id="rId23"/>
    <p:sldId id="337" r:id="rId24"/>
    <p:sldId id="338" r:id="rId25"/>
    <p:sldId id="339" r:id="rId26"/>
    <p:sldId id="340" r:id="rId27"/>
    <p:sldId id="341" r:id="rId28"/>
    <p:sldId id="342" r:id="rId29"/>
    <p:sldId id="343" r:id="rId30"/>
    <p:sldId id="385" r:id="rId31"/>
    <p:sldId id="344" r:id="rId32"/>
    <p:sldId id="386" r:id="rId33"/>
    <p:sldId id="346" r:id="rId34"/>
    <p:sldId id="348" r:id="rId35"/>
    <p:sldId id="349" r:id="rId36"/>
    <p:sldId id="350" r:id="rId37"/>
    <p:sldId id="351" r:id="rId38"/>
    <p:sldId id="352" r:id="rId39"/>
    <p:sldId id="353" r:id="rId40"/>
    <p:sldId id="354" r:id="rId41"/>
    <p:sldId id="265" r:id="rId42"/>
    <p:sldId id="360" r:id="rId43"/>
    <p:sldId id="268" r:id="rId44"/>
    <p:sldId id="269" r:id="rId45"/>
    <p:sldId id="328" r:id="rId46"/>
    <p:sldId id="355" r:id="rId47"/>
    <p:sldId id="270" r:id="rId48"/>
    <p:sldId id="327" r:id="rId49"/>
    <p:sldId id="356" r:id="rId50"/>
    <p:sldId id="271" r:id="rId51"/>
    <p:sldId id="273" r:id="rId52"/>
    <p:sldId id="272" r:id="rId53"/>
    <p:sldId id="275" r:id="rId54"/>
    <p:sldId id="274" r:id="rId55"/>
    <p:sldId id="330" r:id="rId56"/>
    <p:sldId id="331" r:id="rId57"/>
    <p:sldId id="277" r:id="rId58"/>
    <p:sldId id="278" r:id="rId59"/>
    <p:sldId id="315" r:id="rId60"/>
    <p:sldId id="357" r:id="rId61"/>
    <p:sldId id="358" r:id="rId62"/>
    <p:sldId id="276" r:id="rId63"/>
    <p:sldId id="279" r:id="rId64"/>
    <p:sldId id="316" r:id="rId65"/>
    <p:sldId id="282" r:id="rId66"/>
    <p:sldId id="281" r:id="rId67"/>
    <p:sldId id="359" r:id="rId68"/>
    <p:sldId id="283" r:id="rId69"/>
    <p:sldId id="289" r:id="rId70"/>
    <p:sldId id="290" r:id="rId71"/>
    <p:sldId id="291" r:id="rId72"/>
    <p:sldId id="294" r:id="rId73"/>
    <p:sldId id="298" r:id="rId74"/>
    <p:sldId id="299" r:id="rId75"/>
    <p:sldId id="317" r:id="rId76"/>
    <p:sldId id="300" r:id="rId77"/>
    <p:sldId id="301" r:id="rId78"/>
    <p:sldId id="302" r:id="rId79"/>
    <p:sldId id="303" r:id="rId80"/>
    <p:sldId id="304" r:id="rId81"/>
    <p:sldId id="305" r:id="rId82"/>
    <p:sldId id="306" r:id="rId83"/>
    <p:sldId id="307" r:id="rId84"/>
    <p:sldId id="308" r:id="rId85"/>
    <p:sldId id="334" r:id="rId86"/>
    <p:sldId id="309" r:id="rId87"/>
    <p:sldId id="332" r:id="rId88"/>
    <p:sldId id="333" r:id="rId89"/>
    <p:sldId id="312" r:id="rId90"/>
    <p:sldId id="314" r:id="rId9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6964" autoAdjust="0"/>
  </p:normalViewPr>
  <p:slideViewPr>
    <p:cSldViewPr snapToGrid="0" showGuides="1">
      <p:cViewPr>
        <p:scale>
          <a:sx n="60" d="100"/>
          <a:sy n="60" d="100"/>
        </p:scale>
        <p:origin x="-1434" y="-834"/>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2/26/2015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extLst>
      <p:ext uri="{BB962C8B-B14F-4D97-AF65-F5344CB8AC3E}">
        <p14:creationId xmlns:p14="http://schemas.microsoft.com/office/powerpoint/2010/main" val="294833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333B042C-8189-425F-B423-B2A21FFC7D40}" type="slidenum">
              <a:rPr lang="en-US" smtClean="0"/>
              <a:pPr eaLnBrk="1" hangingPunct="1"/>
              <a:t>5</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Laptop sales outpaced desktop</a:t>
            </a:r>
            <a:r>
              <a:rPr lang="en-US" baseline="0" dirty="0" smtClean="0"/>
              <a:t> sales in 2010, and there are many more mobile phones (but not smart phones) than personal computers.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US, </a:t>
            </a:r>
            <a:r>
              <a:rPr lang="en-US" dirty="0" smtClean="0"/>
              <a:t>DMCA (Digital</a:t>
            </a:r>
            <a:r>
              <a:rPr lang="en-US" baseline="0" dirty="0" smtClean="0"/>
              <a:t> Millennium Copyright Act) </a:t>
            </a:r>
            <a:r>
              <a:rPr lang="en-US" dirty="0" smtClean="0"/>
              <a:t>takedowns are automated notices sent by content owners to parties they believe are inappropriately</a:t>
            </a:r>
            <a:r>
              <a:rPr lang="en-US" baseline="0" dirty="0" smtClean="0"/>
              <a:t> putting copyrighted content online. They instruct the party to take down the content or face legal measures.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3CE8A244-0C33-43CF-A847-26FA32BE664C}" type="slidenum">
              <a:rPr lang="en-US" smtClean="0"/>
              <a:pPr eaLnBrk="1" hangingPunct="1"/>
              <a:t>34</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“internetwork” is any</a:t>
            </a:r>
            <a:r>
              <a:rPr lang="en-US" baseline="0" dirty="0" smtClean="0"/>
              <a:t> larger network made up of smaller component networks. The “Internet” (with a capital I) is the set of all connected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0D92471C-27C6-4597-8346-80C61192FBD4}" type="slidenum">
              <a:rPr lang="en-US" smtClean="0"/>
              <a:pPr eaLnBrk="1" hangingPunct="1"/>
              <a:t>6</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 common way in which home subscribers obtain access to the Internet in the US.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company probably leases the transmission lines</a:t>
            </a:r>
            <a:r>
              <a:rPr lang="en-US" baseline="0" dirty="0" smtClean="0"/>
              <a:t> (since most companies do not have their own lines).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 company/customer buys service from an ISP who uses its own lines to deliver packets.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 company/customer uses the Internet (might</a:t>
            </a:r>
            <a:r>
              <a:rPr lang="en-US" baseline="0" dirty="0" smtClean="0"/>
              <a:t> be multiple ISPs)</a:t>
            </a:r>
            <a:r>
              <a:rPr lang="en-US" dirty="0" smtClean="0"/>
              <a:t> for</a:t>
            </a:r>
            <a:r>
              <a:rPr lang="en-US" baseline="0" dirty="0" smtClean="0"/>
              <a:t> connectivity. The links are virtual in the sense that they refer to some path via the Internet rather than a particular transmission line.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52</a:t>
            </a:fld>
            <a:endParaRPr lang="en-US"/>
          </a:p>
        </p:txBody>
      </p:sp>
    </p:spTree>
    <p:extLst>
      <p:ext uri="{BB962C8B-B14F-4D97-AF65-F5344CB8AC3E}">
        <p14:creationId xmlns:p14="http://schemas.microsoft.com/office/powerpoint/2010/main" val="506938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that there are some issues that are not wholly the responsibility of any one</a:t>
            </a:r>
            <a:r>
              <a:rPr lang="en-US" baseline="0" dirty="0" smtClean="0"/>
              <a:t> layer, and they crop up again and again in the text. For example</a:t>
            </a:r>
            <a:r>
              <a:rPr lang="en-US" dirty="0" smtClean="0"/>
              <a:t>, reliability is often considered a key function of the transport layer (i.e., making</a:t>
            </a:r>
            <a:r>
              <a:rPr lang="en-US" baseline="0" dirty="0" smtClean="0"/>
              <a:t> transport reliable) yet reliability mechanisms also appear in other layers (error codes in the link layer, routing around failures in the network layer, and replication at the application layer).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TCP provides a reliable </a:t>
            </a:r>
            <a:r>
              <a:rPr lang="en-US" dirty="0" err="1" smtClean="0"/>
              <a:t>bytestream</a:t>
            </a:r>
            <a:r>
              <a:rPr lang="en-US" dirty="0" smtClean="0"/>
              <a:t> service at the Transport layer, IP provides unreliable datagram service at the Network layer.</a:t>
            </a:r>
          </a:p>
          <a:p>
            <a:endParaRPr lang="en-US" dirty="0" smtClean="0"/>
          </a:p>
          <a:p>
            <a:r>
              <a:rPr lang="en-US" dirty="0" smtClean="0"/>
              <a:t>More examples:</a:t>
            </a:r>
            <a:r>
              <a:rPr lang="en-US" baseline="0" dirty="0" smtClean="0"/>
              <a:t> RTP (used to carry VoIP data) provides unreliable connection service; 802.11 (</a:t>
            </a:r>
            <a:r>
              <a:rPr lang="en-US" baseline="0" dirty="0" err="1" smtClean="0"/>
              <a:t>WiFi</a:t>
            </a:r>
            <a:r>
              <a:rPr lang="en-US" baseline="0" dirty="0" smtClean="0"/>
              <a:t>) provides acknowledged datagram service; Ethernet provides unreliable datagram service.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primitives are called at the client and server by the higher layer using</a:t>
            </a:r>
            <a:r>
              <a:rPr lang="en-US" baseline="0" dirty="0" smtClean="0"/>
              <a:t> the service. The layer implements the primitives by sending messages using the services of the lower layer; these messages are assumed to be reliable for simplicity and the lower layer service is not otherwise described.</a:t>
            </a:r>
          </a:p>
          <a:p>
            <a:endParaRPr lang="en-US" baseline="0" dirty="0" smtClean="0"/>
          </a:p>
          <a:p>
            <a:r>
              <a:rPr lang="en-US" baseline="0" dirty="0" smtClean="0"/>
              <a:t>This is similar to the way that simple Web browsers and Web servers work today.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2B9AE898-5822-420C-83D2-3B9F0D938395}" type="slidenum">
              <a:rPr lang="en-US" smtClean="0"/>
              <a:pPr eaLnBrk="1" hangingPunct="1"/>
              <a:t>7</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Decentralized or fully distributed is a</a:t>
            </a:r>
            <a:r>
              <a:rPr lang="en-US" baseline="0" dirty="0" smtClean="0"/>
              <a:t> contrast to the hierarchical telephone network that came beforehand. Unlike the telephone network, blowing up a single important node will not break the network or large portions of it.</a:t>
            </a:r>
            <a:r>
              <a:rPr lang="en-US" dirty="0" smtClean="0"/>
              <a:t>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NSFNET was an</a:t>
            </a:r>
            <a:r>
              <a:rPr lang="en-US" baseline="0" dirty="0" smtClean="0"/>
              <a:t> academic research network growing out of CSNET that was created so that universities without </a:t>
            </a:r>
            <a:r>
              <a:rPr lang="en-US" baseline="0" dirty="0" err="1" smtClean="0"/>
              <a:t>DoD</a:t>
            </a:r>
            <a:r>
              <a:rPr lang="en-US" baseline="0" dirty="0" smtClean="0"/>
              <a:t> contracts could participate. It was initially connected to the ARPANET by gateways, and later took over the central role as the “backbone of the Internet”, i.e., the network through which packets passed on their way between parties connected to different parts of the Internet.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ISP = Internet Service</a:t>
            </a:r>
            <a:r>
              <a:rPr lang="en-US" baseline="0" dirty="0" smtClean="0"/>
              <a:t> </a:t>
            </a:r>
            <a:r>
              <a:rPr lang="en-US" baseline="0" dirty="0" err="1" smtClean="0"/>
              <a:t>Provicer</a:t>
            </a:r>
            <a:r>
              <a:rPr lang="en-US" baseline="0" dirty="0" smtClean="0"/>
              <a:t>, IXP = Internet </a:t>
            </a:r>
            <a:r>
              <a:rPr lang="en-US" baseline="0" dirty="0" err="1" smtClean="0"/>
              <a:t>eXchange</a:t>
            </a:r>
            <a:r>
              <a:rPr lang="en-US" baseline="0" dirty="0" smtClean="0"/>
              <a:t>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broadcast and different ranges are complications that do not exist for point-to-point wired links.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You’ll also see kbps and KB. The lowercase k in kbps is for historical reasons.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2B9AE898-5822-420C-83D2-3B9F0D938395}" type="slidenum">
              <a:rPr lang="en-US" smtClean="0"/>
              <a:pPr eaLnBrk="1" hangingPunct="1"/>
              <a:t>8</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p:cNvSpPr>
            <a:spLocks noGrp="1" noChangeArrowheads="1"/>
          </p:cNvSpPr>
          <p:nvPr>
            <p:ph type="ftr" sz="quarter" idx="4"/>
          </p:nvPr>
        </p:nvSpPr>
        <p:spPr>
          <a:noFill/>
        </p:spPr>
        <p:txBody>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smtClean="0"/>
              <a:t>1.#</a:t>
            </a: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Contrast computer networks with distributed systems, in</a:t>
            </a:r>
            <a:r>
              <a:rPr lang="en-US" baseline="0" dirty="0" smtClean="0"/>
              <a:t> which a model on top of the network is used to present the independent computers to users as a single coherent system, e.g., the Web.</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Resource sharing was initially</a:t>
            </a:r>
            <a:r>
              <a:rPr lang="en-US" baseline="0" dirty="0" smtClean="0"/>
              <a:t> about physical resources, such as printers, but is now often about access to information, such as a file server.</a:t>
            </a:r>
          </a:p>
          <a:p>
            <a:endParaRPr lang="en-US" baseline="0" dirty="0" smtClean="0"/>
          </a:p>
          <a:p>
            <a:r>
              <a:rPr lang="en-US" dirty="0" smtClean="0"/>
              <a:t>The Web is an example of client-server computing.</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P2P</a:t>
            </a:r>
            <a:r>
              <a:rPr lang="en-US" baseline="0" dirty="0" smtClean="0"/>
              <a:t> contrasts with client-server. Why is it under home applications? Because unlike cloud there is no need to have a business run dedicated infrastructure for the app to work.</a:t>
            </a:r>
          </a:p>
          <a:p>
            <a:pPr lvl="1" eaLnBrk="1" hangingPunct="1"/>
            <a:r>
              <a:rPr lang="en-US" dirty="0" smtClean="0"/>
              <a:t>Napster, </a:t>
            </a:r>
            <a:r>
              <a:rPr lang="en-US" dirty="0" err="1" smtClean="0"/>
              <a:t>Kazaa</a:t>
            </a:r>
            <a:r>
              <a:rPr lang="en-US" dirty="0" smtClean="0"/>
              <a:t>, </a:t>
            </a:r>
            <a:r>
              <a:rPr lang="en-US" dirty="0" err="1" smtClean="0"/>
              <a:t>BitTorrent</a:t>
            </a:r>
            <a:r>
              <a:rPr lang="en-US" dirty="0" smtClean="0"/>
              <a:t>, LimeWire</a:t>
            </a:r>
          </a:p>
          <a:p>
            <a:pPr lvl="1" eaLnBrk="1" hangingPunct="1"/>
            <a:r>
              <a:rPr lang="en-US" dirty="0" smtClean="0"/>
              <a:t>Copyright infringement, sharing of public domain music, family photos &amp; movies, public domain software packages</a:t>
            </a:r>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040C55-495D-497A-A460-DBBF9D49DA5D}"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328877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040C55-495D-497A-A460-DBBF9D49DA5D}" type="datetimeFigureOut">
              <a:rPr lang="en-US" smtClean="0"/>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2181706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040C55-495D-497A-A460-DBBF9D49DA5D}" type="datetimeFigureOut">
              <a:rPr lang="en-US" smtClean="0"/>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2297123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40C55-495D-497A-A460-DBBF9D49DA5D}" type="datetimeFigureOut">
              <a:rPr lang="en-US" smtClean="0"/>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348835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40C55-495D-497A-A460-DBBF9D49DA5D}"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2821792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040C55-495D-497A-A460-DBBF9D49DA5D}" type="datetimeFigureOut">
              <a:rPr lang="en-US" smtClean="0"/>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2860413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40C55-495D-497A-A460-DBBF9D49DA5D}"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2942500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40C55-495D-497A-A460-DBBF9D49DA5D}"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173484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6" name="Rectangle 6"/>
          <p:cNvSpPr>
            <a:spLocks noGrp="1" noChangeArrowheads="1"/>
          </p:cNvSpPr>
          <p:nvPr>
            <p:ph type="sldNum" sz="quarter" idx="12"/>
          </p:nvPr>
        </p:nvSpPr>
        <p:spPr>
          <a:xfrm>
            <a:off x="8397766" y="6258910"/>
            <a:ext cx="746234" cy="462455"/>
          </a:xfrm>
          <a:prstGeom prst="rect">
            <a:avLst/>
          </a:prstGeom>
          <a:ln/>
        </p:spPr>
        <p:txBody>
          <a:bodyPr/>
          <a:lstStyle>
            <a:lvl1pPr>
              <a:defRPr sz="1400" baseline="0">
                <a:solidFill>
                  <a:schemeClr val="tx1"/>
                </a:solidFill>
              </a:defRPr>
            </a:lvl1pPr>
          </a:lstStyle>
          <a:p>
            <a:pPr>
              <a:defRPr/>
            </a:pPr>
            <a:fld id="{75E3A62E-607D-4C70-8AA8-4E7424A8B6C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a:xfrm>
            <a:off x="1103586" y="6589986"/>
            <a:ext cx="5990897" cy="268013"/>
          </a:xfrm>
        </p:spPr>
        <p:txBody>
          <a:bodyPr/>
          <a:lstStyle>
            <a:lvl1pPr>
              <a:defRPr sz="800"/>
            </a:lvl1pPr>
          </a:lstStyle>
          <a:p>
            <a:pPr>
              <a:defRPr/>
            </a:pPr>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sz="800"/>
            </a:lvl1pPr>
          </a:lstStyle>
          <a:p>
            <a:pPr>
              <a:defRPr/>
            </a:pPr>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040C55-495D-497A-A460-DBBF9D49DA5D}"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38391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40C55-495D-497A-A460-DBBF9D49DA5D}"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147597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040C55-495D-497A-A460-DBBF9D49DA5D}" type="datetimeFigureOut">
              <a:rPr lang="en-US" smtClean="0"/>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EB006-EE40-4D48-9B63-A8EDEA575E37}" type="slidenum">
              <a:rPr lang="en-US" smtClean="0"/>
              <a:t>‹#›</a:t>
            </a:fld>
            <a:endParaRPr lang="en-US"/>
          </a:p>
        </p:txBody>
      </p:sp>
    </p:spTree>
    <p:extLst>
      <p:ext uri="{BB962C8B-B14F-4D97-AF65-F5344CB8AC3E}">
        <p14:creationId xmlns:p14="http://schemas.microsoft.com/office/powerpoint/2010/main" val="32014518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99BB0-ED65-48DB-8E24-AFEDD6BE0B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40C55-495D-497A-A460-DBBF9D49DA5D}" type="datetimeFigureOut">
              <a:rPr lang="en-US" smtClean="0"/>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EB006-EE40-4D48-9B63-A8EDEA575E37}" type="slidenum">
              <a:rPr lang="en-US" smtClean="0"/>
              <a:t>‹#›</a:t>
            </a:fld>
            <a:endParaRPr lang="en-US"/>
          </a:p>
        </p:txBody>
      </p:sp>
    </p:spTree>
    <p:extLst>
      <p:ext uri="{BB962C8B-B14F-4D97-AF65-F5344CB8AC3E}">
        <p14:creationId xmlns:p14="http://schemas.microsoft.com/office/powerpoint/2010/main" val="114213509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1-1-goals-motivation.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ls.gov/ooh/computer-and-information-technology/home.htm" TargetMode="External"/><Relationship Id="rId2" Type="http://schemas.openxmlformats.org/officeDocument/2006/relationships/hyperlink" Target="http://www.bls.gov/news.release/ecopro.t07.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www.greatfirewallofchin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nytimes.com/2014/05/07/world/europe/russia-quietly-tightens-reins-on-web-with-bloggers-law.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bloomberg.com/news/2014-05-17/iranian-president-rouhani-says-citizens-have-right-to-interne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nytimes.com/video/technology/100000002881329/how-net-neutrality-work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youtube.com/watch?v=fpbOEoRrHyU"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nytimes.com/2010/12/21/business/media/21fcc.html?scp=3&amp;sq=network%20neutrality&amp;st=cs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messagelabs.com/intelligence.asp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hyperlink" Target="http://www.internetsociety.org/sites/default/files/Promoting%20the%20use%20of%20IXPs.pdf"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Prof. Stan Wine</a:t>
            </a:r>
            <a:endParaRPr lang="en-US" dirty="0"/>
          </a:p>
        </p:txBody>
      </p:sp>
    </p:spTree>
    <p:extLst>
      <p:ext uri="{BB962C8B-B14F-4D97-AF65-F5344CB8AC3E}">
        <p14:creationId xmlns:p14="http://schemas.microsoft.com/office/powerpoint/2010/main" val="17413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xfrm>
            <a:off x="8244051" y="6125497"/>
            <a:ext cx="709448"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fld id="{C5430251-F498-48A9-9250-C2679ECC4E19}" type="slidenum">
              <a:rPr lang="en-US" smtClean="0"/>
              <a:pPr algn="ctr" eaLnBrk="1" hangingPunct="1"/>
              <a:t>10</a:t>
            </a:fld>
            <a:endParaRPr lang="en-US" dirty="0" smtClean="0"/>
          </a:p>
        </p:txBody>
      </p:sp>
      <p:sp>
        <p:nvSpPr>
          <p:cNvPr id="7171" name="Rectangle 2"/>
          <p:cNvSpPr>
            <a:spLocks noGrp="1" noChangeArrowheads="1"/>
          </p:cNvSpPr>
          <p:nvPr>
            <p:ph type="title"/>
          </p:nvPr>
        </p:nvSpPr>
        <p:spPr/>
        <p:txBody>
          <a:bodyPr/>
          <a:lstStyle/>
          <a:p>
            <a:pPr eaLnBrk="1" hangingPunct="1"/>
            <a:r>
              <a:rPr lang="en-US" smtClean="0"/>
              <a:t>Highlights From the Syllabus</a:t>
            </a:r>
          </a:p>
        </p:txBody>
      </p:sp>
      <p:sp>
        <p:nvSpPr>
          <p:cNvPr id="7172" name="Rectangle 3"/>
          <p:cNvSpPr>
            <a:spLocks noGrp="1" noChangeArrowheads="1"/>
          </p:cNvSpPr>
          <p:nvPr>
            <p:ph type="body" idx="1"/>
          </p:nvPr>
        </p:nvSpPr>
        <p:spPr>
          <a:xfrm>
            <a:off x="457200" y="1524000"/>
            <a:ext cx="8229600" cy="2438400"/>
          </a:xfrm>
        </p:spPr>
        <p:txBody>
          <a:bodyPr/>
          <a:lstStyle/>
          <a:p>
            <a:pPr eaLnBrk="1" hangingPunct="1">
              <a:lnSpc>
                <a:spcPct val="90000"/>
              </a:lnSpc>
            </a:pPr>
            <a:r>
              <a:rPr lang="en-US" sz="2800" b="1" dirty="0" smtClean="0"/>
              <a:t>Grading</a:t>
            </a:r>
          </a:p>
          <a:p>
            <a:pPr lvl="1" eaLnBrk="1" hangingPunct="1">
              <a:lnSpc>
                <a:spcPct val="90000"/>
              </a:lnSpc>
            </a:pPr>
            <a:r>
              <a:rPr lang="en-US" sz="2400" dirty="0" smtClean="0"/>
              <a:t>Exam material will be derived from both the reading assignments and from material covered in the lectures. </a:t>
            </a:r>
          </a:p>
        </p:txBody>
      </p:sp>
      <p:sp>
        <p:nvSpPr>
          <p:cNvPr id="7173" name="Text Box 4"/>
          <p:cNvSpPr txBox="1">
            <a:spLocks noChangeArrowheads="1"/>
          </p:cNvSpPr>
          <p:nvPr/>
        </p:nvSpPr>
        <p:spPr bwMode="auto">
          <a:xfrm>
            <a:off x="1114424" y="3016843"/>
            <a:ext cx="397783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2800" b="1" dirty="0">
                <a:latin typeface="Arial" pitchFamily="34" charset="0"/>
                <a:cs typeface="Arial" pitchFamily="34" charset="0"/>
              </a:rPr>
              <a:t>Quiz	</a:t>
            </a:r>
            <a:r>
              <a:rPr lang="en-US" sz="2800" b="1" dirty="0" smtClean="0">
                <a:latin typeface="Arial" pitchFamily="34" charset="0"/>
                <a:cs typeface="Arial" pitchFamily="34" charset="0"/>
              </a:rPr>
              <a:t>	20</a:t>
            </a:r>
            <a:r>
              <a:rPr lang="en-US" sz="2800" b="1" dirty="0">
                <a:latin typeface="Arial" pitchFamily="34" charset="0"/>
                <a:cs typeface="Arial" pitchFamily="34" charset="0"/>
              </a:rPr>
              <a:t>%</a:t>
            </a:r>
          </a:p>
          <a:p>
            <a:pPr eaLnBrk="1" hangingPunct="1">
              <a:buFontTx/>
              <a:buChar char="•"/>
            </a:pPr>
            <a:r>
              <a:rPr lang="en-US" sz="2800" b="1" dirty="0">
                <a:latin typeface="Arial" pitchFamily="34" charset="0"/>
                <a:cs typeface="Arial" pitchFamily="34" charset="0"/>
              </a:rPr>
              <a:t>Midterm	</a:t>
            </a:r>
            <a:r>
              <a:rPr lang="en-US" sz="2800" b="1" dirty="0" smtClean="0">
                <a:latin typeface="Arial" pitchFamily="34" charset="0"/>
                <a:cs typeface="Arial" pitchFamily="34" charset="0"/>
              </a:rPr>
              <a:t>	20%</a:t>
            </a:r>
            <a:endParaRPr lang="en-US" sz="2800" b="1" dirty="0">
              <a:latin typeface="Arial" pitchFamily="34" charset="0"/>
              <a:cs typeface="Arial" pitchFamily="34" charset="0"/>
            </a:endParaRPr>
          </a:p>
          <a:p>
            <a:pPr eaLnBrk="1" hangingPunct="1">
              <a:buFontTx/>
              <a:buChar char="•"/>
            </a:pPr>
            <a:r>
              <a:rPr lang="en-US" sz="2800" b="1" dirty="0">
                <a:latin typeface="Arial" pitchFamily="34" charset="0"/>
                <a:cs typeface="Arial" pitchFamily="34" charset="0"/>
              </a:rPr>
              <a:t>Final 	</a:t>
            </a:r>
            <a:r>
              <a:rPr lang="en-US" sz="2800" b="1" dirty="0" smtClean="0">
                <a:latin typeface="Arial" pitchFamily="34" charset="0"/>
                <a:cs typeface="Arial" pitchFamily="34" charset="0"/>
              </a:rPr>
              <a:t>	30%</a:t>
            </a:r>
            <a:endParaRPr lang="en-US" sz="2800" b="1" dirty="0">
              <a:latin typeface="Arial" pitchFamily="34" charset="0"/>
              <a:cs typeface="Arial" pitchFamily="34" charset="0"/>
            </a:endParaRPr>
          </a:p>
          <a:p>
            <a:pPr eaLnBrk="1" hangingPunct="1">
              <a:buFontTx/>
              <a:buChar char="•"/>
            </a:pPr>
            <a:r>
              <a:rPr lang="en-US" sz="2800" b="1" dirty="0" smtClean="0">
                <a:latin typeface="Arial" pitchFamily="34" charset="0"/>
                <a:cs typeface="Arial" pitchFamily="34" charset="0"/>
              </a:rPr>
              <a:t>Labs</a:t>
            </a:r>
            <a:r>
              <a:rPr lang="en-US" sz="2800" b="1" dirty="0">
                <a:latin typeface="Arial" pitchFamily="34" charset="0"/>
                <a:cs typeface="Arial" pitchFamily="34" charset="0"/>
              </a:rPr>
              <a:t>	</a:t>
            </a:r>
            <a:r>
              <a:rPr lang="en-US" sz="2800" b="1" dirty="0" smtClean="0">
                <a:latin typeface="Arial" pitchFamily="34" charset="0"/>
                <a:cs typeface="Arial" pitchFamily="34" charset="0"/>
              </a:rPr>
              <a:t>	20%</a:t>
            </a:r>
          </a:p>
          <a:p>
            <a:pPr eaLnBrk="1" hangingPunct="1">
              <a:buFontTx/>
              <a:buChar char="•"/>
            </a:pPr>
            <a:r>
              <a:rPr lang="en-US" sz="2800" b="1" dirty="0" smtClean="0">
                <a:latin typeface="Arial" pitchFamily="34" charset="0"/>
                <a:cs typeface="Arial" pitchFamily="34" charset="0"/>
              </a:rPr>
              <a:t>Attendance </a:t>
            </a:r>
            <a:r>
              <a:rPr lang="en-US" sz="2800" b="1" smtClean="0">
                <a:latin typeface="Arial" pitchFamily="34" charset="0"/>
                <a:cs typeface="Arial" pitchFamily="34" charset="0"/>
              </a:rPr>
              <a:t>	10</a:t>
            </a:r>
            <a:r>
              <a:rPr lang="en-US" sz="2800" b="1"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6" name="Text Box 4"/>
          <p:cNvSpPr txBox="1">
            <a:spLocks noChangeArrowheads="1"/>
          </p:cNvSpPr>
          <p:nvPr/>
        </p:nvSpPr>
        <p:spPr bwMode="auto">
          <a:xfrm>
            <a:off x="1114425" y="5437197"/>
            <a:ext cx="4105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r>
              <a:rPr lang="en-US" sz="2400" dirty="0" smtClean="0">
                <a:latin typeface="Arial" pitchFamily="34" charset="0"/>
                <a:cs typeface="Arial" pitchFamily="34" charset="0"/>
              </a:rPr>
              <a:t>Adjusted </a:t>
            </a:r>
            <a:r>
              <a:rPr lang="en-US" sz="2400" dirty="0">
                <a:latin typeface="Arial" pitchFamily="34" charset="0"/>
                <a:cs typeface="Arial" pitchFamily="34" charset="0"/>
              </a:rPr>
              <a:t>for </a:t>
            </a:r>
            <a:r>
              <a:rPr lang="en-US" sz="2400" dirty="0" smtClean="0">
                <a:latin typeface="Arial" pitchFamily="34" charset="0"/>
                <a:cs typeface="Arial" pitchFamily="34" charset="0"/>
              </a:rPr>
              <a:t>participation</a:t>
            </a:r>
            <a:endParaRPr lang="en-US" sz="24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1885945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xfrm>
            <a:off x="8250620" y="6164317"/>
            <a:ext cx="783021" cy="462565"/>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fld id="{E2EFB662-4538-4E07-A6B1-93C846FBD042}" type="slidenum">
              <a:rPr lang="en-US" smtClean="0"/>
              <a:pPr algn="ctr" eaLnBrk="1" hangingPunct="1"/>
              <a:t>11</a:t>
            </a:fld>
            <a:endParaRPr lang="en-US" smtClean="0"/>
          </a:p>
        </p:txBody>
      </p:sp>
      <p:sp>
        <p:nvSpPr>
          <p:cNvPr id="8195" name="Rectangle 2"/>
          <p:cNvSpPr>
            <a:spLocks noGrp="1" noChangeArrowheads="1"/>
          </p:cNvSpPr>
          <p:nvPr>
            <p:ph type="title"/>
          </p:nvPr>
        </p:nvSpPr>
        <p:spPr/>
        <p:txBody>
          <a:bodyPr/>
          <a:lstStyle/>
          <a:p>
            <a:pPr eaLnBrk="1" hangingPunct="1"/>
            <a:r>
              <a:rPr lang="en-US" dirty="0" smtClean="0"/>
              <a:t>Highlights From the Syllabus</a:t>
            </a:r>
          </a:p>
        </p:txBody>
      </p:sp>
      <p:sp>
        <p:nvSpPr>
          <p:cNvPr id="8196" name="Rectangle 3"/>
          <p:cNvSpPr>
            <a:spLocks noGrp="1" noChangeArrowheads="1"/>
          </p:cNvSpPr>
          <p:nvPr>
            <p:ph type="body" idx="1"/>
          </p:nvPr>
        </p:nvSpPr>
        <p:spPr/>
        <p:txBody>
          <a:bodyPr/>
          <a:lstStyle/>
          <a:p>
            <a:pPr eaLnBrk="1" hangingPunct="1"/>
            <a:r>
              <a:rPr lang="en-US" b="1" dirty="0" smtClean="0"/>
              <a:t>Attendance:</a:t>
            </a:r>
          </a:p>
          <a:p>
            <a:pPr lvl="1" eaLnBrk="1" hangingPunct="1"/>
            <a:r>
              <a:rPr lang="en-US" dirty="0" smtClean="0"/>
              <a:t>I reserve the right to drop any student who has more than four absences</a:t>
            </a:r>
          </a:p>
          <a:p>
            <a:pPr eaLnBrk="1" hangingPunct="1"/>
            <a:r>
              <a:rPr lang="en-US" dirty="0" smtClean="0"/>
              <a:t> </a:t>
            </a:r>
            <a:r>
              <a:rPr lang="en-US" b="1" dirty="0" smtClean="0"/>
              <a:t>Academic integrity:</a:t>
            </a:r>
          </a:p>
          <a:p>
            <a:pPr lvl="1" eaLnBrk="1" hangingPunct="1"/>
            <a:r>
              <a:rPr lang="en-US" dirty="0" smtClean="0"/>
              <a:t>I have </a:t>
            </a:r>
            <a:r>
              <a:rPr lang="en-US" b="1" dirty="0" smtClean="0"/>
              <a:t>zero tolerance</a:t>
            </a:r>
            <a:r>
              <a:rPr lang="en-US" dirty="0" smtClean="0"/>
              <a:t> for any offenses</a:t>
            </a:r>
          </a:p>
          <a:p>
            <a:pPr eaLnBrk="1" hangingPunct="1"/>
            <a:r>
              <a:rPr lang="en-US" b="1" dirty="0" smtClean="0"/>
              <a:t>Lab Assignments:</a:t>
            </a:r>
          </a:p>
          <a:p>
            <a:pPr marL="342900" indent="-342900">
              <a:buFont typeface="Arial" pitchFamily="34" charset="0"/>
              <a:buChar char="•"/>
            </a:pPr>
            <a:r>
              <a:rPr lang="en-US" dirty="0" smtClean="0"/>
              <a:t>Conducted </a:t>
            </a:r>
            <a:r>
              <a:rPr lang="en-US" dirty="0"/>
              <a:t>on personal </a:t>
            </a:r>
            <a:r>
              <a:rPr lang="en-US" dirty="0" smtClean="0"/>
              <a:t>machines</a:t>
            </a:r>
          </a:p>
          <a:p>
            <a:pPr eaLnBrk="1" hangingPunct="1"/>
            <a:r>
              <a:rPr lang="en-US" b="1" dirty="0" smtClean="0"/>
              <a:t>Books on reserve:</a:t>
            </a:r>
            <a:endParaRPr lang="en-US" b="1" dirty="0"/>
          </a:p>
          <a:p>
            <a:pPr marL="342900" indent="-342900">
              <a:buFont typeface="Arial" pitchFamily="34" charset="0"/>
              <a:buChar char="•"/>
            </a:pPr>
            <a:r>
              <a:rPr lang="en-US" dirty="0" smtClean="0"/>
              <a:t>Numerous books available in library</a:t>
            </a:r>
          </a:p>
          <a:p>
            <a:pPr marL="342900" indent="-342900" eaLnBrk="1" hangingPunct="1">
              <a:buFont typeface="Arial" pitchFamily="34" charset="0"/>
              <a:buChar char="•"/>
            </a:pPr>
            <a:endParaRPr lang="en-US" dirty="0" smtClean="0"/>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3726819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EEF9D0D-CBCA-4C69-9469-989782A37ED3}" type="slidenum">
              <a:rPr lang="en-US" smtClean="0">
                <a:latin typeface="Arial Black" pitchFamily="34" charset="0"/>
              </a:rPr>
              <a:pPr/>
              <a:t>12</a:t>
            </a:fld>
            <a:endParaRPr lang="en-US" smtClean="0">
              <a:latin typeface="Arial Black" pitchFamily="34" charset="0"/>
            </a:endParaRPr>
          </a:p>
        </p:txBody>
      </p:sp>
      <p:sp>
        <p:nvSpPr>
          <p:cNvPr id="17413" name="Rectangle 2"/>
          <p:cNvSpPr>
            <a:spLocks noGrp="1" noChangeArrowheads="1"/>
          </p:cNvSpPr>
          <p:nvPr>
            <p:ph type="title"/>
          </p:nvPr>
        </p:nvSpPr>
        <p:spPr/>
        <p:txBody>
          <a:bodyPr>
            <a:normAutofit/>
          </a:bodyPr>
          <a:lstStyle/>
          <a:p>
            <a:pPr eaLnBrk="1" hangingPunct="1"/>
            <a:r>
              <a:rPr lang="en-US" dirty="0"/>
              <a:t>Highlights From the Syllabus</a:t>
            </a:r>
          </a:p>
        </p:txBody>
      </p:sp>
      <p:sp>
        <p:nvSpPr>
          <p:cNvPr id="17414" name="Rectangle 3"/>
          <p:cNvSpPr>
            <a:spLocks noGrp="1" noChangeArrowheads="1"/>
          </p:cNvSpPr>
          <p:nvPr>
            <p:ph type="body" idx="1"/>
          </p:nvPr>
        </p:nvSpPr>
        <p:spPr/>
        <p:txBody>
          <a:bodyPr>
            <a:normAutofit/>
          </a:bodyPr>
          <a:lstStyle/>
          <a:p>
            <a:pPr eaLnBrk="1" hangingPunct="1"/>
            <a:r>
              <a:rPr lang="en-US" sz="2800" b="1" dirty="0" smtClean="0"/>
              <a:t>Announcements of class cancellations</a:t>
            </a:r>
            <a:endParaRPr lang="en-US" sz="2800" dirty="0" smtClean="0"/>
          </a:p>
          <a:p>
            <a:pPr lvl="1" eaLnBrk="1" hangingPunct="1"/>
            <a:r>
              <a:rPr lang="en-US" dirty="0" smtClean="0"/>
              <a:t>You will be notified via Baruch email and by posting an announcement on Blackboard</a:t>
            </a:r>
          </a:p>
          <a:p>
            <a:pPr eaLnBrk="1" hangingPunct="1"/>
            <a:r>
              <a:rPr lang="en-US" sz="2800" b="1" dirty="0" smtClean="0"/>
              <a:t>Electronic Devices:</a:t>
            </a:r>
          </a:p>
          <a:p>
            <a:pPr lvl="1" eaLnBrk="1" hangingPunct="1"/>
            <a:r>
              <a:rPr lang="en-US" dirty="0" smtClean="0"/>
              <a:t>Laptops permitted to facilitate note taking only</a:t>
            </a:r>
          </a:p>
          <a:p>
            <a:pPr lvl="1" eaLnBrk="1" hangingPunct="1"/>
            <a:r>
              <a:rPr lang="en-US" dirty="0" smtClean="0"/>
              <a:t>Turn off smartphones, etc.</a:t>
            </a:r>
          </a:p>
          <a:p>
            <a:pPr eaLnBrk="1" hangingPunct="1"/>
            <a:r>
              <a:rPr lang="en-US" sz="2800" dirty="0" smtClean="0"/>
              <a:t>Let’s take a tour of the Blackboard site…</a:t>
            </a:r>
          </a:p>
          <a:p>
            <a:r>
              <a:rPr lang="en-US" sz="2800" dirty="0"/>
              <a:t>Ready to start</a:t>
            </a:r>
            <a:r>
              <a:rPr lang="en-US" sz="2800" dirty="0" smtClean="0"/>
              <a:t>?</a:t>
            </a:r>
            <a:endParaRPr lang="en-US" sz="2800" b="1" dirty="0" smtClean="0"/>
          </a:p>
        </p:txBody>
      </p:sp>
      <p:sp>
        <p:nvSpPr>
          <p:cNvPr id="7" name="TextBox 6"/>
          <p:cNvSpPr txBox="1"/>
          <p:nvPr/>
        </p:nvSpPr>
        <p:spPr>
          <a:xfrm>
            <a:off x="8388424" y="6532563"/>
            <a:ext cx="671979" cy="369332"/>
          </a:xfrm>
          <a:prstGeom prst="rect">
            <a:avLst/>
          </a:prstGeom>
          <a:noFill/>
        </p:spPr>
        <p:txBody>
          <a:bodyPr wrap="none" rtlCol="0">
            <a:spAutoFit/>
          </a:bodyPr>
          <a:lstStyle/>
          <a:p>
            <a:r>
              <a:rPr lang="en-US" dirty="0" smtClean="0"/>
              <a:t>SJW</a:t>
            </a:r>
            <a:endParaRPr lang="en-US" dirty="0"/>
          </a:p>
        </p:txBody>
      </p:sp>
    </p:spTree>
    <p:extLst>
      <p:ext uri="{BB962C8B-B14F-4D97-AF65-F5344CB8AC3E}">
        <p14:creationId xmlns:p14="http://schemas.microsoft.com/office/powerpoint/2010/main" val="157507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Motivation</a:t>
            </a:r>
            <a:br>
              <a:rPr lang="en-US" dirty="0"/>
            </a:br>
            <a:endParaRPr lang="en-US" dirty="0"/>
          </a:p>
        </p:txBody>
      </p:sp>
      <p:sp>
        <p:nvSpPr>
          <p:cNvPr id="3" name="Content Placeholder 2"/>
          <p:cNvSpPr>
            <a:spLocks noGrp="1"/>
          </p:cNvSpPr>
          <p:nvPr>
            <p:ph idx="1"/>
          </p:nvPr>
        </p:nvSpPr>
        <p:spPr/>
        <p:txBody>
          <a:bodyPr/>
          <a:lstStyle/>
          <a:p>
            <a:r>
              <a:rPr lang="en-US" dirty="0" smtClean="0"/>
              <a:t>Source: </a:t>
            </a:r>
            <a:r>
              <a:rPr lang="en-US" dirty="0"/>
              <a:t>University of Washington </a:t>
            </a:r>
            <a:r>
              <a:rPr lang="en-US" dirty="0" err="1" smtClean="0"/>
              <a:t>Coursera</a:t>
            </a:r>
            <a:r>
              <a:rPr lang="en-US" dirty="0" smtClean="0"/>
              <a:t> </a:t>
            </a:r>
            <a:r>
              <a:rPr lang="en-US" dirty="0"/>
              <a:t>MOOC </a:t>
            </a:r>
            <a:r>
              <a:rPr lang="en-US" dirty="0" smtClean="0"/>
              <a:t>Introduction </a:t>
            </a:r>
            <a:r>
              <a:rPr lang="en-US" dirty="0"/>
              <a:t>to Computer Networks CS </a:t>
            </a:r>
            <a:r>
              <a:rPr lang="en-US" dirty="0" smtClean="0"/>
              <a:t>461, </a:t>
            </a:r>
            <a:r>
              <a:rPr lang="en-US" dirty="0"/>
              <a:t>based on Computer Networks text by </a:t>
            </a:r>
            <a:r>
              <a:rPr lang="en-US" dirty="0" err="1"/>
              <a:t>Tanenbaum</a:t>
            </a:r>
            <a:r>
              <a:rPr lang="en-US" dirty="0"/>
              <a:t> and </a:t>
            </a:r>
            <a:r>
              <a:rPr lang="en-US" dirty="0" err="1"/>
              <a:t>Wetherall</a:t>
            </a:r>
            <a:r>
              <a:rPr lang="en-US" dirty="0" smtClean="0"/>
              <a:t>.</a:t>
            </a:r>
          </a:p>
          <a:p>
            <a:r>
              <a:rPr lang="en-US" dirty="0" smtClean="0"/>
              <a:t> </a:t>
            </a:r>
            <a:r>
              <a:rPr lang="en-US" dirty="0" smtClean="0">
                <a:hlinkClick r:id="rId2" action="ppaction://hlinkpres?slideindex=1&amp;slidetitle="/>
              </a:rPr>
              <a:t>1-1-goals-motivation.ppx</a:t>
            </a:r>
            <a:endParaRPr lang="en-US" dirty="0"/>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5" name="Slide Number Placeholder 4"/>
          <p:cNvSpPr>
            <a:spLocks noGrp="1"/>
          </p:cNvSpPr>
          <p:nvPr>
            <p:ph type="sldNum" sz="quarter" idx="12"/>
          </p:nvPr>
        </p:nvSpPr>
        <p:spPr/>
        <p:txBody>
          <a:bodyPr/>
          <a:lstStyle/>
          <a:p>
            <a:pPr>
              <a:defRPr/>
            </a:pPr>
            <a:fld id="{75E3A62E-607D-4C70-8AA8-4E7424A8B6C4}" type="slidenum">
              <a:rPr lang="en-US" smtClean="0"/>
              <a:pPr>
                <a:defRPr/>
              </a:pPr>
              <a:t>13</a:t>
            </a:fld>
            <a:endParaRPr lang="en-US" dirty="0"/>
          </a:p>
        </p:txBody>
      </p:sp>
    </p:spTree>
    <p:extLst>
      <p:ext uri="{BB962C8B-B14F-4D97-AF65-F5344CB8AC3E}">
        <p14:creationId xmlns:p14="http://schemas.microsoft.com/office/powerpoint/2010/main" val="3039739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66750"/>
            <a:ext cx="9144000" cy="1143000"/>
          </a:xfrm>
        </p:spPr>
        <p:txBody>
          <a:bodyPr/>
          <a:lstStyle/>
          <a:p>
            <a:r>
              <a:rPr lang="en-US" dirty="0" smtClean="0"/>
              <a:t>Introduction</a:t>
            </a:r>
            <a:br>
              <a:rPr lang="en-US" dirty="0" smtClean="0"/>
            </a:br>
            <a:r>
              <a:rPr lang="en-US" sz="2400" dirty="0" smtClean="0">
                <a:solidFill>
                  <a:schemeClr val="bg1">
                    <a:lumMod val="50000"/>
                  </a:schemeClr>
                </a:solidFill>
              </a:rPr>
              <a:t>Chapter 1</a:t>
            </a:r>
            <a:endParaRPr lang="en-US" dirty="0" smtClean="0"/>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Uses of Computer Networks</a:t>
            </a:r>
          </a:p>
          <a:p>
            <a:pPr lvl="1"/>
            <a:r>
              <a:rPr lang="en-US" dirty="0" smtClean="0"/>
              <a:t>Network Hardware</a:t>
            </a:r>
          </a:p>
          <a:p>
            <a:pPr lvl="1"/>
            <a:r>
              <a:rPr lang="en-US" dirty="0" smtClean="0"/>
              <a:t>Network Software</a:t>
            </a:r>
          </a:p>
          <a:p>
            <a:pPr lvl="1"/>
            <a:r>
              <a:rPr lang="en-US" dirty="0" smtClean="0"/>
              <a:t>Reference Models</a:t>
            </a:r>
          </a:p>
          <a:p>
            <a:pPr lvl="1"/>
            <a:r>
              <a:rPr lang="en-US" dirty="0"/>
              <a:t>Example Networks</a:t>
            </a:r>
          </a:p>
          <a:p>
            <a:pPr lvl="1"/>
            <a:r>
              <a:rPr lang="en-US" dirty="0"/>
              <a:t>Network Standardization</a:t>
            </a:r>
          </a:p>
          <a:p>
            <a:pPr lvl="1"/>
            <a:r>
              <a:rPr lang="en-US" dirty="0" smtClean="0"/>
              <a:t>Metric Units</a:t>
            </a: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xfrm>
            <a:off x="6705600" y="63246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1D62E806-D35A-49A5-B44C-40E2A007DED9}" type="slidenum">
              <a:rPr lang="en-US" smtClean="0"/>
              <a:pPr algn="l" eaLnBrk="1" hangingPunct="1"/>
              <a:t>15</a:t>
            </a:fld>
            <a:endParaRPr lang="en-US" smtClean="0"/>
          </a:p>
        </p:txBody>
      </p:sp>
      <p:sp>
        <p:nvSpPr>
          <p:cNvPr id="22531" name="Rectangle 2"/>
          <p:cNvSpPr>
            <a:spLocks noGrp="1" noChangeArrowheads="1"/>
          </p:cNvSpPr>
          <p:nvPr>
            <p:ph type="title"/>
          </p:nvPr>
        </p:nvSpPr>
        <p:spPr>
          <a:noFill/>
        </p:spPr>
        <p:txBody>
          <a:bodyPr anchor="t"/>
          <a:lstStyle/>
          <a:p>
            <a:pPr eaLnBrk="1" hangingPunct="1"/>
            <a:r>
              <a:rPr lang="en-US" b="1" smtClean="0"/>
              <a:t>Digital Convergence</a:t>
            </a:r>
          </a:p>
        </p:txBody>
      </p:sp>
      <p:sp>
        <p:nvSpPr>
          <p:cNvPr id="22532" name="Rectangle 3"/>
          <p:cNvSpPr>
            <a:spLocks noGrp="1" noChangeArrowheads="1"/>
          </p:cNvSpPr>
          <p:nvPr>
            <p:ph type="body" idx="1"/>
          </p:nvPr>
        </p:nvSpPr>
        <p:spPr>
          <a:noFill/>
        </p:spPr>
        <p:txBody>
          <a:bodyPr/>
          <a:lstStyle/>
          <a:p>
            <a:pPr eaLnBrk="1" hangingPunct="1"/>
            <a:r>
              <a:rPr lang="en-US" b="1" smtClean="0"/>
              <a:t>The notion that telecommunications, the Internet, television, and computers will come together in a single, digitized communications network.  It is the ability of different network platforms (i.e., cable and telephony) to carry essentially similar kinds of services.</a:t>
            </a:r>
          </a:p>
          <a:p>
            <a:pPr eaLnBrk="1" hangingPunct="1"/>
            <a:r>
              <a:rPr lang="en-US" b="1" smtClean="0"/>
              <a:t>Smartphones – convergence of mobile phone with mobile computer</a:t>
            </a:r>
          </a:p>
        </p:txBody>
      </p:sp>
    </p:spTree>
    <p:extLst>
      <p:ext uri="{BB962C8B-B14F-4D97-AF65-F5344CB8AC3E}">
        <p14:creationId xmlns:p14="http://schemas.microsoft.com/office/powerpoint/2010/main" val="2715492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Uses of Computer Networks</a:t>
            </a:r>
          </a:p>
        </p:txBody>
      </p:sp>
      <p:sp>
        <p:nvSpPr>
          <p:cNvPr id="5123" name="Rectangle 3"/>
          <p:cNvSpPr>
            <a:spLocks noGrp="1" noChangeArrowheads="1"/>
          </p:cNvSpPr>
          <p:nvPr>
            <p:ph idx="1"/>
          </p:nvPr>
        </p:nvSpPr>
        <p:spPr>
          <a:xfrm>
            <a:off x="914399" y="1401163"/>
            <a:ext cx="7790214" cy="4600081"/>
          </a:xfrm>
        </p:spPr>
        <p:txBody>
          <a:bodyPr/>
          <a:lstStyle/>
          <a:p>
            <a:pPr>
              <a:buNone/>
            </a:pPr>
            <a:r>
              <a:rPr lang="en-US" u="sng" dirty="0" smtClean="0"/>
              <a:t>Computer networks</a:t>
            </a:r>
            <a:r>
              <a:rPr lang="en-US" dirty="0" smtClean="0"/>
              <a:t> are collections of autonomous computers, e.g., the Internet (a network of networks)</a:t>
            </a:r>
          </a:p>
          <a:p>
            <a:pPr>
              <a:buNone/>
            </a:pPr>
            <a:r>
              <a:rPr lang="en-US" dirty="0" smtClean="0"/>
              <a:t>They have many uses:</a:t>
            </a:r>
          </a:p>
          <a:p>
            <a:pPr lvl="1"/>
            <a:r>
              <a:rPr lang="en-US" dirty="0" smtClean="0"/>
              <a:t>Business Applications </a:t>
            </a:r>
            <a:r>
              <a:rPr lang="en-US" dirty="0" smtClean="0">
                <a:solidFill>
                  <a:srgbClr val="0000FF"/>
                </a:solidFill>
                <a:latin typeface="Arial"/>
                <a:cs typeface="Arial"/>
              </a:rPr>
              <a:t>»</a:t>
            </a:r>
            <a:endParaRPr lang="en-US" dirty="0" smtClean="0"/>
          </a:p>
          <a:p>
            <a:pPr lvl="1"/>
            <a:r>
              <a:rPr lang="en-US" dirty="0" smtClean="0"/>
              <a:t>Home Applications </a:t>
            </a:r>
            <a:r>
              <a:rPr lang="en-US" dirty="0" smtClean="0">
                <a:solidFill>
                  <a:srgbClr val="0000FF"/>
                </a:solidFill>
                <a:latin typeface="Arial"/>
                <a:cs typeface="Arial"/>
              </a:rPr>
              <a:t>»</a:t>
            </a:r>
            <a:endParaRPr lang="en-US" dirty="0" smtClean="0"/>
          </a:p>
          <a:p>
            <a:pPr lvl="1"/>
            <a:r>
              <a:rPr lang="en-US" dirty="0" smtClean="0"/>
              <a:t>Mobile Users </a:t>
            </a:r>
            <a:r>
              <a:rPr lang="en-US" dirty="0" smtClean="0">
                <a:solidFill>
                  <a:srgbClr val="0000FF"/>
                </a:solidFill>
                <a:latin typeface="Arial"/>
                <a:cs typeface="Arial"/>
              </a:rPr>
              <a:t>»</a:t>
            </a:r>
            <a:endParaRPr lang="en-US" dirty="0" smtClean="0"/>
          </a:p>
          <a:p>
            <a:pPr>
              <a:buNone/>
            </a:pPr>
            <a:r>
              <a:rPr lang="en-US" dirty="0" smtClean="0"/>
              <a:t>These uses raise:</a:t>
            </a:r>
          </a:p>
          <a:p>
            <a:pPr lvl="1"/>
            <a:r>
              <a:rPr lang="en-US" dirty="0" smtClean="0"/>
              <a:t>Social Issues </a:t>
            </a:r>
            <a:r>
              <a:rPr lang="en-US" dirty="0" smtClean="0">
                <a:solidFill>
                  <a:srgbClr val="0000FF"/>
                </a:solidFill>
                <a:latin typeface="Arial"/>
                <a:cs typeface="Arial"/>
              </a:rPr>
              <a:t>»</a:t>
            </a:r>
          </a:p>
          <a:p>
            <a:r>
              <a:rPr lang="en-US" dirty="0" smtClean="0"/>
              <a:t>This text covers networks for all of these uses</a:t>
            </a:r>
          </a:p>
        </p:txBody>
      </p:sp>
      <p:sp>
        <p:nvSpPr>
          <p:cNvPr id="21" name="Footer Placeholder 20"/>
          <p:cNvSpPr>
            <a:spLocks noGrp="1"/>
          </p:cNvSpPr>
          <p:nvPr>
            <p:ph type="ftr" sz="quarter" idx="10"/>
          </p:nvPr>
        </p:nvSpPr>
        <p:spPr>
          <a:xfrm>
            <a:off x="0" y="6526924"/>
            <a:ext cx="7378262" cy="331076"/>
          </a:xfrm>
        </p:spPr>
        <p:txBody>
          <a:bodyPr/>
          <a:lstStyle/>
          <a:p>
            <a:pPr>
              <a:defRPr/>
            </a:pPr>
            <a:r>
              <a:rPr lang="en-US" smtClean="0"/>
              <a:t>CN5E by Tanenbaum &amp; Wetherall, © Pearson Education-Prentice Hall and D. Wetherall, 2011</a:t>
            </a:r>
            <a:endParaRPr lang="en-US" i="0" dirty="0"/>
          </a:p>
        </p:txBody>
      </p:sp>
      <p:sp>
        <p:nvSpPr>
          <p:cNvPr id="3" name="TextBox 2"/>
          <p:cNvSpPr txBox="1"/>
          <p:nvPr/>
        </p:nvSpPr>
        <p:spPr>
          <a:xfrm>
            <a:off x="4611362" y="3635827"/>
            <a:ext cx="4043907" cy="978729"/>
          </a:xfrm>
          <a:prstGeom prst="rect">
            <a:avLst/>
          </a:prstGeom>
          <a:noFill/>
          <a:ln>
            <a:solidFill>
              <a:schemeClr val="accent1"/>
            </a:solidFill>
          </a:ln>
        </p:spPr>
        <p:txBody>
          <a:bodyPr wrap="square" rtlCol="0">
            <a:spAutoFit/>
          </a:bodyPr>
          <a:lstStyle/>
          <a:p>
            <a:pPr marL="0" indent="0" eaLnBrk="1" hangingPunct="1">
              <a:lnSpc>
                <a:spcPct val="90000"/>
              </a:lnSpc>
              <a:buNone/>
            </a:pPr>
            <a:r>
              <a:rPr lang="en-US" sz="1600" dirty="0"/>
              <a:t>Distributed system – </a:t>
            </a:r>
            <a:r>
              <a:rPr lang="en-US" sz="1600" dirty="0" smtClean="0"/>
              <a:t>a software system built on </a:t>
            </a:r>
            <a:r>
              <a:rPr lang="en-US" sz="1600" dirty="0"/>
              <a:t>top of </a:t>
            </a:r>
            <a:r>
              <a:rPr lang="en-US" sz="1600" dirty="0" smtClean="0"/>
              <a:t>a network,  </a:t>
            </a:r>
            <a:r>
              <a:rPr lang="en-US" sz="1600" dirty="0"/>
              <a:t>used to present the independent </a:t>
            </a:r>
            <a:r>
              <a:rPr lang="en-US" sz="1600" dirty="0" smtClean="0"/>
              <a:t>computers </a:t>
            </a:r>
            <a:r>
              <a:rPr lang="en-US" sz="1600" dirty="0"/>
              <a:t>as a single coherent system to users, e.g., the Web.</a:t>
            </a:r>
            <a:endParaRPr lang="en-US" sz="2400"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16</a:t>
            </a:fld>
            <a:endParaRPr lang="en-US" dirty="0"/>
          </a:p>
        </p:txBody>
      </p:sp>
      <p:sp>
        <p:nvSpPr>
          <p:cNvPr id="7" name="TextBox 6"/>
          <p:cNvSpPr txBox="1"/>
          <p:nvPr/>
        </p:nvSpPr>
        <p:spPr>
          <a:xfrm>
            <a:off x="4800549" y="2516475"/>
            <a:ext cx="3429051" cy="757130"/>
          </a:xfrm>
          <a:prstGeom prst="rect">
            <a:avLst/>
          </a:prstGeom>
          <a:noFill/>
          <a:ln>
            <a:solidFill>
              <a:schemeClr val="accent1"/>
            </a:solidFill>
          </a:ln>
        </p:spPr>
        <p:txBody>
          <a:bodyPr wrap="square" rtlCol="0">
            <a:spAutoFit/>
          </a:bodyPr>
          <a:lstStyle/>
          <a:p>
            <a:pPr marL="0" indent="0" eaLnBrk="1" hangingPunct="1">
              <a:lnSpc>
                <a:spcPct val="90000"/>
              </a:lnSpc>
              <a:buNone/>
            </a:pPr>
            <a:r>
              <a:rPr lang="en-US" sz="1600" dirty="0" smtClean="0"/>
              <a:t>and embedded computing devices such as the Nest thermostat – “The Internet of Things”</a:t>
            </a:r>
            <a:endParaRPr lang="en-US" sz="2400" dirty="0"/>
          </a:p>
        </p:txBody>
      </p:sp>
      <p:cxnSp>
        <p:nvCxnSpPr>
          <p:cNvPr id="4" name="Straight Arrow Connector 3"/>
          <p:cNvCxnSpPr/>
          <p:nvPr/>
        </p:nvCxnSpPr>
        <p:spPr bwMode="auto">
          <a:xfrm>
            <a:off x="2490952" y="2207172"/>
            <a:ext cx="2222938" cy="3783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43050" y="2064109"/>
            <a:ext cx="6057900" cy="3147646"/>
            <a:chOff x="1543050" y="2083159"/>
            <a:chExt cx="6057900" cy="3147646"/>
          </a:xfrm>
        </p:grpSpPr>
        <p:pic>
          <p:nvPicPr>
            <p:cNvPr id="6148" name="Picture 3"/>
            <p:cNvPicPr>
              <a:picLocks noChangeAspect="1" noChangeArrowheads="1"/>
            </p:cNvPicPr>
            <p:nvPr/>
          </p:nvPicPr>
          <p:blipFill>
            <a:blip r:embed="rId3" cstate="print"/>
            <a:srcRect/>
            <a:stretch>
              <a:fillRect/>
            </a:stretch>
          </p:blipFill>
          <p:spPr bwMode="auto">
            <a:xfrm>
              <a:off x="1543050" y="2083159"/>
              <a:ext cx="6057900" cy="3147646"/>
            </a:xfrm>
            <a:prstGeom prst="rect">
              <a:avLst/>
            </a:prstGeom>
            <a:noFill/>
            <a:ln w="9525">
              <a:noFill/>
              <a:miter lim="800000"/>
              <a:headEnd/>
              <a:tailEnd/>
            </a:ln>
          </p:spPr>
        </p:pic>
        <p:sp>
          <p:nvSpPr>
            <p:cNvPr id="12" name="Freeform 11"/>
            <p:cNvSpPr/>
            <p:nvPr/>
          </p:nvSpPr>
          <p:spPr bwMode="auto">
            <a:xfrm>
              <a:off x="3162300" y="2790825"/>
              <a:ext cx="36195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981325" y="3267075"/>
              <a:ext cx="38100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904696" y="3069193"/>
              <a:ext cx="954107" cy="369332"/>
            </a:xfrm>
            <a:prstGeom prst="rect">
              <a:avLst/>
            </a:prstGeom>
            <a:noFill/>
          </p:spPr>
          <p:txBody>
            <a:bodyPr wrap="none" rtlCol="0">
              <a:spAutoFit/>
            </a:bodyPr>
            <a:lstStyle/>
            <a:p>
              <a:r>
                <a:rPr lang="en-US" dirty="0" smtClean="0"/>
                <a:t>request</a:t>
              </a:r>
              <a:endParaRPr lang="en-US" dirty="0"/>
            </a:p>
          </p:txBody>
        </p:sp>
        <p:sp>
          <p:nvSpPr>
            <p:cNvPr id="15" name="TextBox 14"/>
            <p:cNvSpPr txBox="1"/>
            <p:nvPr/>
          </p:nvSpPr>
          <p:spPr>
            <a:xfrm>
              <a:off x="2742396" y="3533775"/>
              <a:ext cx="1133644" cy="369332"/>
            </a:xfrm>
            <a:prstGeom prst="rect">
              <a:avLst/>
            </a:prstGeom>
            <a:noFill/>
          </p:spPr>
          <p:txBody>
            <a:bodyPr wrap="none" rtlCol="0">
              <a:spAutoFit/>
            </a:bodyPr>
            <a:lstStyle/>
            <a:p>
              <a:r>
                <a:rPr lang="en-US" dirty="0" smtClean="0"/>
                <a:t>response</a:t>
              </a:r>
              <a:endParaRPr lang="en-US" dirty="0"/>
            </a:p>
          </p:txBody>
        </p:sp>
      </p:grpSp>
      <p:sp>
        <p:nvSpPr>
          <p:cNvPr id="6146" name="Title 1"/>
          <p:cNvSpPr>
            <a:spLocks noGrp="1"/>
          </p:cNvSpPr>
          <p:nvPr>
            <p:ph type="title"/>
          </p:nvPr>
        </p:nvSpPr>
        <p:spPr/>
        <p:txBody>
          <a:bodyPr/>
          <a:lstStyle/>
          <a:p>
            <a:r>
              <a:rPr lang="en-US" dirty="0" smtClean="0"/>
              <a:t>Business Applications</a:t>
            </a:r>
          </a:p>
        </p:txBody>
      </p:sp>
      <p:sp>
        <p:nvSpPr>
          <p:cNvPr id="6147" name="Content Placeholder 2"/>
          <p:cNvSpPr>
            <a:spLocks noGrp="1"/>
          </p:cNvSpPr>
          <p:nvPr>
            <p:ph idx="1"/>
          </p:nvPr>
        </p:nvSpPr>
        <p:spPr>
          <a:xfrm>
            <a:off x="542925" y="1143000"/>
            <a:ext cx="8229600" cy="4867275"/>
          </a:xfrm>
        </p:spPr>
        <p:txBody>
          <a:bodyPr/>
          <a:lstStyle/>
          <a:p>
            <a:r>
              <a:rPr lang="en-US" dirty="0" smtClean="0"/>
              <a:t>Companies use networks and computers for </a:t>
            </a:r>
            <a:r>
              <a:rPr lang="en-US" u="sng" dirty="0" smtClean="0"/>
              <a:t>resource sharing</a:t>
            </a:r>
            <a:r>
              <a:rPr lang="en-US" dirty="0" smtClean="0"/>
              <a:t> with the </a:t>
            </a:r>
            <a:r>
              <a:rPr lang="en-US" u="sng" dirty="0" smtClean="0"/>
              <a:t>client-server</a:t>
            </a:r>
            <a:r>
              <a:rPr lang="en-US" dirty="0" smtClean="0"/>
              <a:t> model:</a:t>
            </a:r>
          </a:p>
          <a:p>
            <a:endParaRPr lang="en-US" u="sng" dirty="0" smtClean="0"/>
          </a:p>
          <a:p>
            <a:endParaRPr lang="en-US" u="sng" dirty="0" smtClean="0"/>
          </a:p>
          <a:p>
            <a:endParaRPr lang="en-US" u="sng" dirty="0" smtClean="0"/>
          </a:p>
          <a:p>
            <a:endParaRPr lang="en-US" u="sng" dirty="0" smtClean="0"/>
          </a:p>
          <a:p>
            <a:endParaRPr lang="en-US" u="sng" dirty="0" smtClean="0"/>
          </a:p>
          <a:p>
            <a:pPr>
              <a:spcBef>
                <a:spcPts val="0"/>
              </a:spcBef>
            </a:pPr>
            <a:endParaRPr lang="en-US" dirty="0" smtClean="0"/>
          </a:p>
          <a:p>
            <a:r>
              <a:rPr lang="en-US" dirty="0" smtClean="0"/>
              <a:t>Other popular uses are communication, e.g., email, VoIP, and e-commerce </a:t>
            </a:r>
          </a:p>
        </p:txBody>
      </p:sp>
      <p:sp>
        <p:nvSpPr>
          <p:cNvPr id="17" name="Footer Placeholder 16"/>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Home Applications</a:t>
            </a:r>
            <a:endParaRPr lang="en-US" dirty="0" smtClean="0"/>
          </a:p>
        </p:txBody>
      </p:sp>
      <p:sp>
        <p:nvSpPr>
          <p:cNvPr id="8195" name="Rectangle 3"/>
          <p:cNvSpPr>
            <a:spLocks noGrp="1" noChangeArrowheads="1"/>
          </p:cNvSpPr>
          <p:nvPr>
            <p:ph idx="1"/>
          </p:nvPr>
        </p:nvSpPr>
        <p:spPr>
          <a:xfrm>
            <a:off x="514350" y="1143000"/>
            <a:ext cx="8229600" cy="4867275"/>
          </a:xfrm>
        </p:spPr>
        <p:txBody>
          <a:bodyPr/>
          <a:lstStyle/>
          <a:p>
            <a:r>
              <a:rPr lang="en-US" dirty="0" smtClean="0"/>
              <a:t>Homes contain many networked devices, e.g., computers, TVs, connected to the Internet by cable, DSL, wireless, etc.</a:t>
            </a:r>
          </a:p>
          <a:p>
            <a:r>
              <a:rPr lang="en-US" dirty="0" smtClean="0"/>
              <a:t>Home users communicate, e.g., social networks, consume content, e.g., video, and transact, e.g., auctions</a:t>
            </a:r>
          </a:p>
          <a:p>
            <a:r>
              <a:rPr lang="en-US" dirty="0" smtClean="0"/>
              <a:t>Some applications use the </a:t>
            </a:r>
            <a:r>
              <a:rPr lang="en-US" u="sng" dirty="0" smtClean="0"/>
              <a:t>peer-to-peer</a:t>
            </a:r>
            <a:r>
              <a:rPr lang="en-US" dirty="0" smtClean="0"/>
              <a:t> model in which there are no fixed clients and servers:</a:t>
            </a:r>
          </a:p>
        </p:txBody>
      </p:sp>
      <p:sp>
        <p:nvSpPr>
          <p:cNvPr id="9" name="Footer Placeholder 8"/>
          <p:cNvSpPr>
            <a:spLocks noGrp="1"/>
          </p:cNvSpPr>
          <p:nvPr>
            <p:ph type="ftr" sz="quarter" idx="11"/>
          </p:nvPr>
        </p:nvSpPr>
        <p:spPr/>
        <p:txBody>
          <a:bodyPr/>
          <a:lstStyle/>
          <a:p>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pic>
        <p:nvPicPr>
          <p:cNvPr id="8196" name="Picture 2"/>
          <p:cNvPicPr>
            <a:picLocks noChangeAspect="1" noChangeArrowheads="1"/>
          </p:cNvPicPr>
          <p:nvPr/>
        </p:nvPicPr>
        <p:blipFill>
          <a:blip r:embed="rId3" cstate="print"/>
          <a:srcRect/>
          <a:stretch>
            <a:fillRect/>
          </a:stretch>
        </p:blipFill>
        <p:spPr bwMode="auto">
          <a:xfrm>
            <a:off x="627036" y="3846129"/>
            <a:ext cx="4926010" cy="234779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18</a:t>
            </a:fld>
            <a:endParaRPr lang="en-US"/>
          </a:p>
        </p:txBody>
      </p:sp>
      <p:sp>
        <p:nvSpPr>
          <p:cNvPr id="3" name="TextBox 2"/>
          <p:cNvSpPr txBox="1"/>
          <p:nvPr/>
        </p:nvSpPr>
        <p:spPr>
          <a:xfrm>
            <a:off x="5722882" y="3923099"/>
            <a:ext cx="3216165" cy="2185214"/>
          </a:xfrm>
          <a:prstGeom prst="rect">
            <a:avLst/>
          </a:prstGeom>
          <a:noFill/>
          <a:ln w="25400">
            <a:solidFill>
              <a:schemeClr val="accent1"/>
            </a:solidFill>
          </a:ln>
        </p:spPr>
        <p:txBody>
          <a:bodyPr wrap="square" rtlCol="0">
            <a:spAutoFit/>
          </a:bodyPr>
          <a:lstStyle/>
          <a:p>
            <a:pPr eaLnBrk="1" hangingPunct="1"/>
            <a:r>
              <a:rPr lang="en-US" dirty="0" smtClean="0"/>
              <a:t>Peer-to-peer:</a:t>
            </a:r>
          </a:p>
          <a:p>
            <a:pPr eaLnBrk="1" hangingPunct="1"/>
            <a:endParaRPr lang="en-US" dirty="0" smtClean="0"/>
          </a:p>
          <a:p>
            <a:pPr marL="285750" indent="-285750" eaLnBrk="1" hangingPunct="1">
              <a:buFont typeface="Arial" pitchFamily="34" charset="0"/>
              <a:buChar char="•"/>
            </a:pPr>
            <a:r>
              <a:rPr lang="en-US" sz="1600" dirty="0" smtClean="0"/>
              <a:t>Napster</a:t>
            </a:r>
            <a:r>
              <a:rPr lang="en-US" sz="1600" dirty="0"/>
              <a:t>, </a:t>
            </a:r>
            <a:r>
              <a:rPr lang="en-US" sz="1600" dirty="0" err="1"/>
              <a:t>Kazaa</a:t>
            </a:r>
            <a:r>
              <a:rPr lang="en-US" sz="1600" dirty="0"/>
              <a:t>, </a:t>
            </a:r>
            <a:r>
              <a:rPr lang="en-US" sz="1600" dirty="0" err="1" smtClean="0"/>
              <a:t>BitTorrent</a:t>
            </a:r>
            <a:endParaRPr lang="en-US" sz="1600" dirty="0" smtClean="0"/>
          </a:p>
          <a:p>
            <a:pPr marL="285750" indent="-285750" eaLnBrk="1" hangingPunct="1">
              <a:buFont typeface="Arial" pitchFamily="34" charset="0"/>
              <a:buChar char="•"/>
            </a:pPr>
            <a:r>
              <a:rPr lang="en-US" sz="1600" dirty="0" smtClean="0"/>
              <a:t>Copyright </a:t>
            </a:r>
            <a:r>
              <a:rPr lang="en-US" sz="1600" dirty="0"/>
              <a:t>infringement, sharing of public domain music, family photos &amp; movies, public domain</a:t>
            </a:r>
            <a:r>
              <a:rPr lang="en-US" dirty="0"/>
              <a:t> </a:t>
            </a:r>
            <a:r>
              <a:rPr lang="en-US" sz="1600" dirty="0"/>
              <a:t>software </a:t>
            </a:r>
            <a:r>
              <a:rPr lang="en-US" sz="1600" dirty="0" smtClean="0"/>
              <a:t>packages</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Mobile Users</a:t>
            </a:r>
          </a:p>
        </p:txBody>
      </p:sp>
      <p:sp>
        <p:nvSpPr>
          <p:cNvPr id="10243" name="Content Placeholder 2"/>
          <p:cNvSpPr>
            <a:spLocks noGrp="1"/>
          </p:cNvSpPr>
          <p:nvPr>
            <p:ph idx="1"/>
          </p:nvPr>
        </p:nvSpPr>
        <p:spPr>
          <a:xfrm>
            <a:off x="504825" y="1143000"/>
            <a:ext cx="8229600" cy="4867275"/>
          </a:xfrm>
        </p:spPr>
        <p:txBody>
          <a:bodyPr/>
          <a:lstStyle/>
          <a:p>
            <a:r>
              <a:rPr lang="en-US" dirty="0" smtClean="0"/>
              <a:t>Tablets, laptops, and smart phones are popular devices; Wi-Fi hotspots and 3G and 4G cellular provide wireless connectivity.</a:t>
            </a:r>
          </a:p>
          <a:p>
            <a:r>
              <a:rPr lang="en-US" dirty="0" smtClean="0"/>
              <a:t>Mobile users communicate, e.g., voice and texts, consume content, e.g., video and Web, and use sensors, e.g., GPS. </a:t>
            </a:r>
          </a:p>
          <a:p>
            <a:r>
              <a:rPr lang="en-US" dirty="0" smtClean="0"/>
              <a:t>Wireless and mobile are related but different:</a:t>
            </a:r>
          </a:p>
        </p:txBody>
      </p:sp>
      <p:pic>
        <p:nvPicPr>
          <p:cNvPr id="10245" name="Picture 6"/>
          <p:cNvPicPr>
            <a:picLocks noChangeAspect="1" noChangeArrowheads="1"/>
          </p:cNvPicPr>
          <p:nvPr/>
        </p:nvPicPr>
        <p:blipFill>
          <a:blip r:embed="rId3" cstate="print"/>
          <a:srcRect/>
          <a:stretch>
            <a:fillRect/>
          </a:stretch>
        </p:blipFill>
        <p:spPr bwMode="auto">
          <a:xfrm>
            <a:off x="1655038" y="3960800"/>
            <a:ext cx="5833924" cy="1658936"/>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19</a:t>
            </a:fld>
            <a:endParaRPr lang="en-US" dirty="0"/>
          </a:p>
        </p:txBody>
      </p:sp>
      <p:sp>
        <p:nvSpPr>
          <p:cNvPr id="3" name="TextBox 2"/>
          <p:cNvSpPr txBox="1"/>
          <p:nvPr/>
        </p:nvSpPr>
        <p:spPr>
          <a:xfrm>
            <a:off x="638455" y="5675586"/>
            <a:ext cx="7867090" cy="461665"/>
          </a:xfrm>
          <a:prstGeom prst="rect">
            <a:avLst/>
          </a:prstGeom>
          <a:noFill/>
        </p:spPr>
        <p:txBody>
          <a:bodyPr wrap="none" rtlCol="0">
            <a:spAutoFit/>
          </a:bodyPr>
          <a:lstStyle/>
          <a:p>
            <a:r>
              <a:rPr lang="en-US" sz="2400" dirty="0" smtClean="0"/>
              <a:t>Fixed wireless (satellite TV) and mobile wireless (phone)</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685800"/>
            <a:ext cx="8229600" cy="1143000"/>
          </a:xfrm>
        </p:spPr>
        <p:txBody>
          <a:bodyPr/>
          <a:lstStyle/>
          <a:p>
            <a:pPr eaLnBrk="1" hangingPunct="1"/>
            <a:r>
              <a:rPr lang="en-US" smtClean="0"/>
              <a:t>From the U.S. Bureau of Labor Statistics</a:t>
            </a:r>
          </a:p>
        </p:txBody>
      </p:sp>
      <p:sp>
        <p:nvSpPr>
          <p:cNvPr id="11270" name="Rectangle 3"/>
          <p:cNvSpPr>
            <a:spLocks noGrp="1" noChangeArrowheads="1"/>
          </p:cNvSpPr>
          <p:nvPr>
            <p:ph type="body" idx="1"/>
          </p:nvPr>
        </p:nvSpPr>
        <p:spPr>
          <a:xfrm>
            <a:off x="381000" y="1412875"/>
            <a:ext cx="8382000" cy="1723549"/>
          </a:xfrm>
        </p:spPr>
        <p:txBody>
          <a:bodyPr/>
          <a:lstStyle/>
          <a:p>
            <a:pPr eaLnBrk="1" hangingPunct="1"/>
            <a:endParaRPr lang="en-US" sz="2800" dirty="0" smtClean="0">
              <a:hlinkClick r:id="rId2"/>
            </a:endParaRPr>
          </a:p>
          <a:p>
            <a:pPr eaLnBrk="1" hangingPunct="1"/>
            <a:endParaRPr lang="en-US" sz="2800" dirty="0">
              <a:hlinkClick r:id="rId2"/>
            </a:endParaRPr>
          </a:p>
          <a:p>
            <a:r>
              <a:rPr lang="en-US" sz="2800" dirty="0">
                <a:hlinkClick r:id="rId3"/>
              </a:rPr>
              <a:t>http://www.bls.gov/ooh/computer-and-information-technology/home.htm</a:t>
            </a:r>
            <a:endParaRPr lang="en-US" sz="2800" dirty="0"/>
          </a:p>
        </p:txBody>
      </p:sp>
      <p:sp>
        <p:nvSpPr>
          <p:cNvPr id="2" name="TextBox 1"/>
          <p:cNvSpPr txBox="1"/>
          <p:nvPr/>
        </p:nvSpPr>
        <p:spPr>
          <a:xfrm>
            <a:off x="8212942" y="6248400"/>
            <a:ext cx="568361" cy="369332"/>
          </a:xfrm>
          <a:prstGeom prst="rect">
            <a:avLst/>
          </a:prstGeom>
          <a:noFill/>
        </p:spPr>
        <p:txBody>
          <a:bodyPr wrap="none" rtlCol="0">
            <a:spAutoFit/>
          </a:bodyPr>
          <a:lstStyle/>
          <a:p>
            <a:r>
              <a:rPr lang="en-US" dirty="0" smtClean="0">
                <a:solidFill>
                  <a:schemeClr val="accent6"/>
                </a:solidFill>
              </a:rPr>
              <a:t>SJW</a:t>
            </a:r>
            <a:endParaRPr lang="en-US" dirty="0">
              <a:solidFill>
                <a:schemeClr val="accent6"/>
              </a:solidFill>
            </a:endParaRPr>
          </a:p>
        </p:txBody>
      </p:sp>
    </p:spTree>
    <p:extLst>
      <p:ext uri="{BB962C8B-B14F-4D97-AF65-F5344CB8AC3E}">
        <p14:creationId xmlns:p14="http://schemas.microsoft.com/office/powerpoint/2010/main" val="382898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Mobile Technologies</a:t>
            </a:r>
            <a:endParaRPr lang="en-US" dirty="0"/>
          </a:p>
        </p:txBody>
      </p:sp>
      <p:sp>
        <p:nvSpPr>
          <p:cNvPr id="3" name="Content Placeholder 2"/>
          <p:cNvSpPr>
            <a:spLocks noGrp="1"/>
          </p:cNvSpPr>
          <p:nvPr>
            <p:ph idx="1"/>
          </p:nvPr>
        </p:nvSpPr>
        <p:spPr/>
        <p:txBody>
          <a:bodyPr/>
          <a:lstStyle/>
          <a:p>
            <a:r>
              <a:rPr lang="en-US" dirty="0" smtClean="0"/>
              <a:t>M-commerce: text messages used to pay for small purchases (e.g., vending machines)</a:t>
            </a:r>
          </a:p>
          <a:p>
            <a:r>
              <a:rPr lang="en-US" dirty="0" smtClean="0"/>
              <a:t>Near Field Communications (NFC) uses RFID to interact with a reader (e.g., contactless payment systems, electronic ticket systems)</a:t>
            </a:r>
          </a:p>
          <a:p>
            <a:r>
              <a:rPr lang="en-US" dirty="0" smtClean="0"/>
              <a:t>Sensor systems (track wind, temperature, tides, people sneaking across borders), parking meters </a:t>
            </a:r>
            <a:endParaRPr lang="en-US" dirty="0"/>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5" name="Slide Number Placeholder 4"/>
          <p:cNvSpPr>
            <a:spLocks noGrp="1"/>
          </p:cNvSpPr>
          <p:nvPr>
            <p:ph type="sldNum" sz="quarter" idx="12"/>
          </p:nvPr>
        </p:nvSpPr>
        <p:spPr/>
        <p:txBody>
          <a:bodyPr/>
          <a:lstStyle/>
          <a:p>
            <a:pPr>
              <a:defRPr/>
            </a:pPr>
            <a:fld id="{75E3A62E-607D-4C70-8AA8-4E7424A8B6C4}" type="slidenum">
              <a:rPr lang="en-US" smtClean="0"/>
              <a:pPr>
                <a:defRPr/>
              </a:pPr>
              <a:t>20</a:t>
            </a:fld>
            <a:endParaRPr lang="en-US" dirty="0"/>
          </a:p>
        </p:txBody>
      </p:sp>
    </p:spTree>
    <p:extLst>
      <p:ext uri="{BB962C8B-B14F-4D97-AF65-F5344CB8AC3E}">
        <p14:creationId xmlns:p14="http://schemas.microsoft.com/office/powerpoint/2010/main" val="2234596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Social Issues</a:t>
            </a:r>
          </a:p>
        </p:txBody>
      </p:sp>
      <p:sp>
        <p:nvSpPr>
          <p:cNvPr id="8" name="Footer Placeholder 7"/>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11267" name="Content Placeholder 2"/>
          <p:cNvSpPr>
            <a:spLocks noGrp="1"/>
          </p:cNvSpPr>
          <p:nvPr>
            <p:ph idx="1"/>
          </p:nvPr>
        </p:nvSpPr>
        <p:spPr/>
        <p:txBody>
          <a:bodyPr/>
          <a:lstStyle/>
          <a:p>
            <a:pPr lvl="1"/>
            <a:r>
              <a:rPr lang="en-US" dirty="0" smtClean="0"/>
              <a:t>Network neutrality – no network restrictions</a:t>
            </a:r>
          </a:p>
          <a:p>
            <a:pPr lvl="1"/>
            <a:r>
              <a:rPr lang="en-US" dirty="0" smtClean="0"/>
              <a:t>Content ownership, e.g., DMCA takedowns</a:t>
            </a:r>
          </a:p>
          <a:p>
            <a:pPr lvl="1"/>
            <a:r>
              <a:rPr lang="en-US" dirty="0" smtClean="0"/>
              <a:t>Anonymity and censorship </a:t>
            </a:r>
          </a:p>
          <a:p>
            <a:pPr lvl="1"/>
            <a:r>
              <a:rPr lang="en-US" dirty="0" smtClean="0"/>
              <a:t>Privacy, e.g., Web tracking and profiling</a:t>
            </a:r>
          </a:p>
          <a:p>
            <a:pPr lvl="2"/>
            <a:r>
              <a:rPr lang="en-US" dirty="0" smtClean="0"/>
              <a:t>Surveillance by NSA</a:t>
            </a:r>
          </a:p>
          <a:p>
            <a:pPr lvl="1"/>
            <a:r>
              <a:rPr lang="en-US" dirty="0" smtClean="0"/>
              <a:t>Theft, e.g., </a:t>
            </a:r>
            <a:r>
              <a:rPr lang="en-US" dirty="0" err="1" smtClean="0"/>
              <a:t>botnets</a:t>
            </a:r>
            <a:r>
              <a:rPr lang="en-US" dirty="0" smtClean="0"/>
              <a:t> and phishing</a:t>
            </a:r>
          </a:p>
          <a:p>
            <a:endParaRPr lang="en-US" dirty="0" smtClean="0"/>
          </a:p>
        </p:txBody>
      </p:sp>
      <p:sp>
        <p:nvSpPr>
          <p:cNvPr id="2" name="TextBox 1"/>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8B5128-DF7B-41FE-B1F7-46D4E7E84BE6}" type="slidenum">
              <a:rPr lang="en-US" smtClean="0"/>
              <a:pPr eaLnBrk="1" hangingPunct="1"/>
              <a:t>22</a:t>
            </a:fld>
            <a:endParaRPr lang="en-US" smtClean="0"/>
          </a:p>
        </p:txBody>
      </p:sp>
      <p:sp>
        <p:nvSpPr>
          <p:cNvPr id="23555" name="Rectangle 2"/>
          <p:cNvSpPr>
            <a:spLocks noGrp="1" noChangeArrowheads="1"/>
          </p:cNvSpPr>
          <p:nvPr>
            <p:ph type="title"/>
          </p:nvPr>
        </p:nvSpPr>
        <p:spPr/>
        <p:txBody>
          <a:bodyPr/>
          <a:lstStyle/>
          <a:p>
            <a:pPr eaLnBrk="1" hangingPunct="1"/>
            <a:r>
              <a:rPr lang="en-US" smtClean="0"/>
              <a:t>Social Issues</a:t>
            </a:r>
          </a:p>
        </p:txBody>
      </p:sp>
      <p:sp>
        <p:nvSpPr>
          <p:cNvPr id="24580" name="Rectangle 3"/>
          <p:cNvSpPr>
            <a:spLocks noGrp="1" noChangeArrowheads="1"/>
          </p:cNvSpPr>
          <p:nvPr>
            <p:ph type="body" idx="1"/>
          </p:nvPr>
        </p:nvSpPr>
        <p:spPr/>
        <p:txBody>
          <a:bodyPr/>
          <a:lstStyle/>
          <a:p>
            <a:pPr eaLnBrk="1" hangingPunct="1">
              <a:lnSpc>
                <a:spcPct val="90000"/>
              </a:lnSpc>
              <a:defRPr/>
            </a:pPr>
            <a:r>
              <a:rPr lang="en-US" dirty="0" smtClean="0"/>
              <a:t>Information “Haves and Have-nots” (the “digital divide”)</a:t>
            </a:r>
          </a:p>
          <a:p>
            <a:pPr eaLnBrk="1" hangingPunct="1">
              <a:lnSpc>
                <a:spcPct val="90000"/>
              </a:lnSpc>
              <a:defRPr/>
            </a:pPr>
            <a:r>
              <a:rPr lang="en-US" dirty="0" smtClean="0"/>
              <a:t>“E-rate” part of Universal Service Fund</a:t>
            </a:r>
          </a:p>
          <a:p>
            <a:pPr lvl="1" eaLnBrk="1" hangingPunct="1">
              <a:lnSpc>
                <a:spcPct val="90000"/>
              </a:lnSpc>
              <a:defRPr/>
            </a:pPr>
            <a:r>
              <a:rPr lang="en-US" dirty="0" smtClean="0"/>
              <a:t>Provides subsidies for Internet service to schools and libraries</a:t>
            </a:r>
          </a:p>
          <a:p>
            <a:pPr eaLnBrk="1" hangingPunct="1">
              <a:lnSpc>
                <a:spcPct val="90000"/>
              </a:lnSpc>
              <a:defRPr/>
            </a:pPr>
            <a:r>
              <a:rPr lang="en-US" dirty="0" smtClean="0"/>
              <a:t>Censorship</a:t>
            </a:r>
          </a:p>
          <a:p>
            <a:pPr marL="914400" lvl="1" indent="-457200">
              <a:defRPr/>
            </a:pPr>
            <a:r>
              <a:rPr lang="en-US" sz="2400" dirty="0" smtClean="0"/>
              <a:t>The U.S. is a leading location for “hate” web sites</a:t>
            </a:r>
          </a:p>
          <a:p>
            <a:pPr marL="1295400" lvl="2" indent="-381000">
              <a:defRPr/>
            </a:pPr>
            <a:r>
              <a:rPr lang="en-US" sz="2000" dirty="0" smtClean="0"/>
              <a:t>First Amendment provides freedom of speech</a:t>
            </a:r>
          </a:p>
          <a:p>
            <a:pPr marL="1295400" lvl="2" indent="-381000">
              <a:defRPr/>
            </a:pPr>
            <a:r>
              <a:rPr lang="en-US" sz="2000" dirty="0" smtClean="0"/>
              <a:t>“hate” literature and goods</a:t>
            </a:r>
          </a:p>
          <a:p>
            <a:pPr marL="952500" lvl="1" indent="-381000">
              <a:defRPr/>
            </a:pPr>
            <a:r>
              <a:rPr lang="en-US" dirty="0" smtClean="0"/>
              <a:t>The “</a:t>
            </a:r>
            <a:r>
              <a:rPr lang="en-US" dirty="0" smtClean="0">
                <a:hlinkClick r:id="rId2"/>
              </a:rPr>
              <a:t>Great Firewall of China</a:t>
            </a:r>
            <a:r>
              <a:rPr lang="en-US" dirty="0" smtClean="0"/>
              <a:t>” blocks</a:t>
            </a:r>
          </a:p>
          <a:p>
            <a:pPr marL="1295400" lvl="2" indent="-381000">
              <a:defRPr/>
            </a:pPr>
            <a:r>
              <a:rPr lang="en-US" dirty="0" smtClean="0"/>
              <a:t>NY Times, Bloomberg News</a:t>
            </a:r>
          </a:p>
          <a:p>
            <a:pPr marL="1295400" lvl="2" indent="-381000">
              <a:defRPr/>
            </a:pPr>
            <a:r>
              <a:rPr lang="en-US" dirty="0" smtClean="0"/>
              <a:t>Facebook, Twitter</a:t>
            </a:r>
          </a:p>
          <a:p>
            <a:pPr marL="1295400" lvl="2" indent="-381000">
              <a:defRPr/>
            </a:pPr>
            <a:r>
              <a:rPr lang="en-US" dirty="0" smtClean="0"/>
              <a:t>Gmail</a:t>
            </a:r>
          </a:p>
        </p:txBody>
      </p:sp>
    </p:spTree>
    <p:extLst>
      <p:ext uri="{BB962C8B-B14F-4D97-AF65-F5344CB8AC3E}">
        <p14:creationId xmlns:p14="http://schemas.microsoft.com/office/powerpoint/2010/main" val="1514735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829FA0-E047-46FE-BC54-5579979E4E46}" type="slidenum">
              <a:rPr lang="en-US" smtClean="0"/>
              <a:pPr eaLnBrk="1" hangingPunct="1"/>
              <a:t>23</a:t>
            </a:fld>
            <a:endParaRPr lang="en-US" smtClean="0"/>
          </a:p>
        </p:txBody>
      </p:sp>
      <p:sp>
        <p:nvSpPr>
          <p:cNvPr id="24579" name="Rectangle 2"/>
          <p:cNvSpPr>
            <a:spLocks noGrp="1" noChangeArrowheads="1"/>
          </p:cNvSpPr>
          <p:nvPr>
            <p:ph type="title"/>
          </p:nvPr>
        </p:nvSpPr>
        <p:spPr/>
        <p:txBody>
          <a:bodyPr/>
          <a:lstStyle/>
          <a:p>
            <a:pPr eaLnBrk="1" hangingPunct="1"/>
            <a:r>
              <a:rPr lang="en-US" smtClean="0"/>
              <a:t>Social Issues</a:t>
            </a:r>
          </a:p>
        </p:txBody>
      </p:sp>
      <p:sp>
        <p:nvSpPr>
          <p:cNvPr id="24580" name="Rectangle 3"/>
          <p:cNvSpPr>
            <a:spLocks noGrp="1" noChangeArrowheads="1"/>
          </p:cNvSpPr>
          <p:nvPr>
            <p:ph type="body" idx="1"/>
          </p:nvPr>
        </p:nvSpPr>
        <p:spPr/>
        <p:txBody>
          <a:bodyPr/>
          <a:lstStyle/>
          <a:p>
            <a:pPr eaLnBrk="1" hangingPunct="1">
              <a:lnSpc>
                <a:spcPct val="90000"/>
              </a:lnSpc>
            </a:pPr>
            <a:r>
              <a:rPr lang="en-US" dirty="0" smtClean="0"/>
              <a:t>Privacy</a:t>
            </a:r>
          </a:p>
          <a:p>
            <a:pPr lvl="1" eaLnBrk="1" hangingPunct="1">
              <a:lnSpc>
                <a:spcPct val="90000"/>
              </a:lnSpc>
            </a:pPr>
            <a:r>
              <a:rPr lang="en-US" dirty="0" smtClean="0"/>
              <a:t>Should the U.S. government be able to intercept communications?</a:t>
            </a:r>
          </a:p>
          <a:p>
            <a:pPr lvl="1" eaLnBrk="1" hangingPunct="1">
              <a:lnSpc>
                <a:spcPct val="90000"/>
              </a:lnSpc>
            </a:pPr>
            <a:r>
              <a:rPr lang="en-US" dirty="0" smtClean="0"/>
              <a:t>The FBI has a tool (originally known as “Carnivore”) which can be installed at an ISP and whose purpose is to enable it to tap email messages</a:t>
            </a:r>
          </a:p>
          <a:p>
            <a:pPr lvl="1" eaLnBrk="1" hangingPunct="1">
              <a:lnSpc>
                <a:spcPct val="90000"/>
              </a:lnSpc>
            </a:pPr>
            <a:r>
              <a:rPr lang="en-US" dirty="0" smtClean="0"/>
              <a:t>Snowden revelations about widespread surveillance by NSA and the “Five Eyes”</a:t>
            </a:r>
          </a:p>
          <a:p>
            <a:pPr lvl="1" eaLnBrk="1" hangingPunct="1">
              <a:lnSpc>
                <a:spcPct val="90000"/>
              </a:lnSpc>
            </a:pPr>
            <a:endParaRPr lang="en-US" dirty="0" smtClean="0"/>
          </a:p>
        </p:txBody>
      </p:sp>
      <p:pic>
        <p:nvPicPr>
          <p:cNvPr id="1026" name="Picture 2" descr="five eyes alli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617" y="4293790"/>
            <a:ext cx="4720766" cy="202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476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xfrm>
            <a:off x="6781800" y="62484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D30CD4B6-118D-4610-BE51-75EF91DC5146}" type="slidenum">
              <a:rPr lang="en-US" smtClean="0"/>
              <a:pPr algn="l" eaLnBrk="1" hangingPunct="1"/>
              <a:t>24</a:t>
            </a:fld>
            <a:endParaRPr lang="en-US" smtClean="0"/>
          </a:p>
        </p:txBody>
      </p:sp>
      <p:sp>
        <p:nvSpPr>
          <p:cNvPr id="25603" name="Rectangle 2"/>
          <p:cNvSpPr>
            <a:spLocks noGrp="1" noChangeArrowheads="1"/>
          </p:cNvSpPr>
          <p:nvPr>
            <p:ph type="title"/>
          </p:nvPr>
        </p:nvSpPr>
        <p:spPr>
          <a:noFill/>
        </p:spPr>
        <p:txBody>
          <a:bodyPr anchor="t"/>
          <a:lstStyle/>
          <a:p>
            <a:r>
              <a:rPr lang="en-US" smtClean="0"/>
              <a:t>Politics</a:t>
            </a:r>
          </a:p>
        </p:txBody>
      </p:sp>
      <p:sp>
        <p:nvSpPr>
          <p:cNvPr id="25604" name="Rectangle 3"/>
          <p:cNvSpPr>
            <a:spLocks noGrp="1" noChangeArrowheads="1"/>
          </p:cNvSpPr>
          <p:nvPr>
            <p:ph type="body" idx="1"/>
          </p:nvPr>
        </p:nvSpPr>
        <p:spPr>
          <a:noFill/>
        </p:spPr>
        <p:txBody>
          <a:bodyPr/>
          <a:lstStyle/>
          <a:p>
            <a:r>
              <a:rPr lang="en-US" smtClean="0"/>
              <a:t>Totalitarian or authoritarian governments seek to limit transmission of information</a:t>
            </a:r>
          </a:p>
          <a:p>
            <a:pPr lvl="1"/>
            <a:r>
              <a:rPr lang="en-US" smtClean="0"/>
              <a:t>China, Viet Nam, Singapore, Saudi Arabia and most Middle Eastern countries, Iran, Cuba, Tunisia, North Korea and other countries restrict access to the Internet or other communications sources </a:t>
            </a:r>
          </a:p>
          <a:p>
            <a:pPr lvl="1"/>
            <a:endParaRPr lang="en-US" smtClean="0"/>
          </a:p>
          <a:p>
            <a:endParaRPr lang="en-US" smtClean="0"/>
          </a:p>
        </p:txBody>
      </p:sp>
    </p:spTree>
    <p:extLst>
      <p:ext uri="{BB962C8B-B14F-4D97-AF65-F5344CB8AC3E}">
        <p14:creationId xmlns:p14="http://schemas.microsoft.com/office/powerpoint/2010/main" val="4258219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xfrm>
            <a:off x="6934200" y="62484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43D6D6C0-75F3-4C7C-8CED-25F923765EC6}" type="slidenum">
              <a:rPr lang="en-US" smtClean="0"/>
              <a:pPr algn="l" eaLnBrk="1" hangingPunct="1"/>
              <a:t>25</a:t>
            </a:fld>
            <a:endParaRPr lang="en-US" smtClean="0"/>
          </a:p>
        </p:txBody>
      </p:sp>
      <p:sp>
        <p:nvSpPr>
          <p:cNvPr id="26627" name="Rectangle 2"/>
          <p:cNvSpPr>
            <a:spLocks noGrp="1" noChangeArrowheads="1"/>
          </p:cNvSpPr>
          <p:nvPr>
            <p:ph type="title"/>
          </p:nvPr>
        </p:nvSpPr>
        <p:spPr>
          <a:noFill/>
        </p:spPr>
        <p:txBody>
          <a:bodyPr anchor="t"/>
          <a:lstStyle/>
          <a:p>
            <a:r>
              <a:rPr lang="en-US" smtClean="0"/>
              <a:t>Politics</a:t>
            </a:r>
          </a:p>
        </p:txBody>
      </p:sp>
      <p:sp>
        <p:nvSpPr>
          <p:cNvPr id="26628" name="Rectangle 3"/>
          <p:cNvSpPr>
            <a:spLocks noGrp="1" noChangeArrowheads="1"/>
          </p:cNvSpPr>
          <p:nvPr>
            <p:ph type="body" idx="1"/>
          </p:nvPr>
        </p:nvSpPr>
        <p:spPr>
          <a:xfrm>
            <a:off x="457200" y="1295400"/>
            <a:ext cx="8229600" cy="4830763"/>
          </a:xfrm>
          <a:noFill/>
        </p:spPr>
        <p:txBody>
          <a:bodyPr/>
          <a:lstStyle/>
          <a:p>
            <a:r>
              <a:rPr lang="en-US" sz="2400" dirty="0" smtClean="0"/>
              <a:t>In China:</a:t>
            </a:r>
          </a:p>
          <a:p>
            <a:pPr lvl="1"/>
            <a:r>
              <a:rPr lang="en-US" sz="2400" dirty="0" smtClean="0"/>
              <a:t>30,000 or more Internet police monitor traffic, Web sites and blogs for political and other offending content (NY Times 10/1/08) </a:t>
            </a:r>
          </a:p>
          <a:p>
            <a:pPr lvl="1"/>
            <a:r>
              <a:rPr lang="en-US" sz="2400" dirty="0" smtClean="0"/>
              <a:t>Web sites are blocked</a:t>
            </a:r>
          </a:p>
          <a:p>
            <a:pPr lvl="1"/>
            <a:r>
              <a:rPr lang="en-US" sz="2400" dirty="0" smtClean="0"/>
              <a:t>Searches for topics such as “human rights”, “Taiwan”, “democracy”, “Tiananmen Square” return sanitized </a:t>
            </a:r>
            <a:r>
              <a:rPr lang="en-US" dirty="0"/>
              <a:t>results </a:t>
            </a:r>
            <a:r>
              <a:rPr lang="en-US" sz="2400" dirty="0" smtClean="0"/>
              <a:t>or none at all</a:t>
            </a:r>
          </a:p>
          <a:p>
            <a:pPr lvl="1"/>
            <a:r>
              <a:rPr lang="en-US" sz="2400" dirty="0" smtClean="0"/>
              <a:t>Text messages are filtered (Tom-Skype, the Chinese Skype client IMs are filtered – NY Times 10/2/08)</a:t>
            </a:r>
          </a:p>
        </p:txBody>
      </p:sp>
    </p:spTree>
    <p:extLst>
      <p:ext uri="{BB962C8B-B14F-4D97-AF65-F5344CB8AC3E}">
        <p14:creationId xmlns:p14="http://schemas.microsoft.com/office/powerpoint/2010/main" val="3976949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xfrm>
            <a:off x="7010400" y="61722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F1462101-4489-4E60-9026-C93831A0D4EB}" type="slidenum">
              <a:rPr lang="en-US" smtClean="0"/>
              <a:pPr algn="l" eaLnBrk="1" hangingPunct="1"/>
              <a:t>26</a:t>
            </a:fld>
            <a:endParaRPr lang="en-US" smtClean="0"/>
          </a:p>
        </p:txBody>
      </p:sp>
      <p:sp>
        <p:nvSpPr>
          <p:cNvPr id="27651" name="Rectangle 2"/>
          <p:cNvSpPr>
            <a:spLocks noGrp="1" noChangeArrowheads="1"/>
          </p:cNvSpPr>
          <p:nvPr>
            <p:ph type="title"/>
          </p:nvPr>
        </p:nvSpPr>
        <p:spPr>
          <a:noFill/>
        </p:spPr>
        <p:txBody>
          <a:bodyPr anchor="t"/>
          <a:lstStyle/>
          <a:p>
            <a:r>
              <a:rPr lang="en-US" smtClean="0"/>
              <a:t>Politics</a:t>
            </a:r>
          </a:p>
        </p:txBody>
      </p:sp>
      <p:sp>
        <p:nvSpPr>
          <p:cNvPr id="27652" name="Rectangle 3"/>
          <p:cNvSpPr>
            <a:spLocks noGrp="1" noChangeArrowheads="1"/>
          </p:cNvSpPr>
          <p:nvPr>
            <p:ph type="body" idx="1"/>
          </p:nvPr>
        </p:nvSpPr>
        <p:spPr>
          <a:xfrm>
            <a:off x="457200" y="1219200"/>
            <a:ext cx="8229600" cy="4906963"/>
          </a:xfrm>
          <a:noFill/>
        </p:spPr>
        <p:txBody>
          <a:bodyPr/>
          <a:lstStyle/>
          <a:p>
            <a:pPr>
              <a:lnSpc>
                <a:spcPct val="80000"/>
              </a:lnSpc>
            </a:pPr>
            <a:r>
              <a:rPr lang="en-US" sz="2800" dirty="0" smtClean="0"/>
              <a:t>In China:</a:t>
            </a:r>
          </a:p>
          <a:p>
            <a:pPr lvl="1">
              <a:lnSpc>
                <a:spcPct val="80000"/>
              </a:lnSpc>
            </a:pPr>
            <a:r>
              <a:rPr lang="en-US" sz="3200" dirty="0" smtClean="0"/>
              <a:t>The “Great Firewall of China”</a:t>
            </a:r>
          </a:p>
          <a:p>
            <a:pPr lvl="1">
              <a:lnSpc>
                <a:spcPct val="80000"/>
              </a:lnSpc>
            </a:pPr>
            <a:r>
              <a:rPr lang="en-US" sz="3200" dirty="0" smtClean="0"/>
              <a:t>As of 2005, search engines and portals must stop posting their own commentary and make available only opinion pieces generated by government-controlled newspapers and news agencies.</a:t>
            </a:r>
            <a:r>
              <a:rPr lang="en-US" dirty="0" smtClean="0"/>
              <a:t>  </a:t>
            </a:r>
          </a:p>
          <a:p>
            <a:pPr lvl="1">
              <a:lnSpc>
                <a:spcPct val="80000"/>
              </a:lnSpc>
            </a:pPr>
            <a:endParaRPr lang="en-US" dirty="0" smtClean="0"/>
          </a:p>
        </p:txBody>
      </p:sp>
    </p:spTree>
    <p:extLst>
      <p:ext uri="{BB962C8B-B14F-4D97-AF65-F5344CB8AC3E}">
        <p14:creationId xmlns:p14="http://schemas.microsoft.com/office/powerpoint/2010/main" val="233193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xfrm>
            <a:off x="6781800" y="61722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ABF03021-5C3F-4A0A-BFC8-B8DD24E085A9}" type="slidenum">
              <a:rPr lang="en-US" smtClean="0"/>
              <a:pPr algn="l" eaLnBrk="1" hangingPunct="1"/>
              <a:t>27</a:t>
            </a:fld>
            <a:endParaRPr lang="en-US" smtClean="0"/>
          </a:p>
        </p:txBody>
      </p:sp>
      <p:sp>
        <p:nvSpPr>
          <p:cNvPr id="28675" name="Rectangle 2"/>
          <p:cNvSpPr>
            <a:spLocks noGrp="1" noChangeArrowheads="1"/>
          </p:cNvSpPr>
          <p:nvPr>
            <p:ph type="title"/>
          </p:nvPr>
        </p:nvSpPr>
        <p:spPr>
          <a:noFill/>
        </p:spPr>
        <p:txBody>
          <a:bodyPr anchor="t"/>
          <a:lstStyle/>
          <a:p>
            <a:r>
              <a:rPr lang="en-US" smtClean="0"/>
              <a:t>Politics</a:t>
            </a:r>
          </a:p>
        </p:txBody>
      </p:sp>
      <p:sp>
        <p:nvSpPr>
          <p:cNvPr id="28676" name="Rectangle 3"/>
          <p:cNvSpPr>
            <a:spLocks noGrp="1" noChangeArrowheads="1"/>
          </p:cNvSpPr>
          <p:nvPr>
            <p:ph type="body" idx="1"/>
          </p:nvPr>
        </p:nvSpPr>
        <p:spPr>
          <a:xfrm>
            <a:off x="457200" y="1219200"/>
            <a:ext cx="8229600" cy="4906963"/>
          </a:xfrm>
          <a:noFill/>
        </p:spPr>
        <p:txBody>
          <a:bodyPr/>
          <a:lstStyle/>
          <a:p>
            <a:pPr>
              <a:lnSpc>
                <a:spcPct val="80000"/>
              </a:lnSpc>
            </a:pPr>
            <a:r>
              <a:rPr lang="en-US" sz="2800" dirty="0" smtClean="0"/>
              <a:t>In China:</a:t>
            </a:r>
          </a:p>
          <a:p>
            <a:pPr lvl="1">
              <a:lnSpc>
                <a:spcPct val="80000"/>
              </a:lnSpc>
            </a:pPr>
            <a:r>
              <a:rPr lang="en-US" sz="2600" dirty="0" smtClean="0"/>
              <a:t>MSN and Yahoo censor searches and blogs, identify users to authorities</a:t>
            </a:r>
          </a:p>
          <a:p>
            <a:pPr lvl="1">
              <a:lnSpc>
                <a:spcPct val="80000"/>
              </a:lnSpc>
            </a:pPr>
            <a:r>
              <a:rPr lang="en-US" sz="2600" dirty="0" smtClean="0"/>
              <a:t>In Congressional hearings, the portals state that they must obey local laws, and their presence tends to drive openness in the host society</a:t>
            </a:r>
          </a:p>
          <a:p>
            <a:pPr lvl="1">
              <a:lnSpc>
                <a:spcPct val="80000"/>
              </a:lnSpc>
            </a:pPr>
            <a:r>
              <a:rPr lang="en-US" altLang="en-US" sz="2600" dirty="0"/>
              <a:t>2013, </a:t>
            </a:r>
            <a:r>
              <a:rPr lang="en-US" altLang="en-US" sz="2600" i="1" dirty="0"/>
              <a:t>The Guardian</a:t>
            </a:r>
            <a:r>
              <a:rPr lang="en-US" altLang="en-US" sz="2600" dirty="0"/>
              <a:t>: “According to a judicial interpretation issued by China's top court and prosecutor, people will be charged with defamation if online rumors they create are visited by 5,000 </a:t>
            </a:r>
            <a:r>
              <a:rPr lang="en-US" altLang="en-US" sz="2600" dirty="0" smtClean="0"/>
              <a:t>Internet </a:t>
            </a:r>
            <a:r>
              <a:rPr lang="en-US" altLang="en-US" sz="2600" dirty="0"/>
              <a:t>users or reposted more than 500 times. That could lead to three years in jail, state media reported …” </a:t>
            </a:r>
            <a:r>
              <a:rPr lang="en-US" dirty="0" smtClean="0"/>
              <a:t>  </a:t>
            </a:r>
          </a:p>
          <a:p>
            <a:pPr lvl="1">
              <a:lnSpc>
                <a:spcPct val="80000"/>
              </a:lnSpc>
            </a:pPr>
            <a:endParaRPr lang="en-US" dirty="0" smtClean="0"/>
          </a:p>
        </p:txBody>
      </p:sp>
    </p:spTree>
    <p:extLst>
      <p:ext uri="{BB962C8B-B14F-4D97-AF65-F5344CB8AC3E}">
        <p14:creationId xmlns:p14="http://schemas.microsoft.com/office/powerpoint/2010/main" val="1095115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xfrm>
            <a:off x="6858000" y="61722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0ECE84FF-B375-42AF-8ECE-D2EB5F1314D2}" type="slidenum">
              <a:rPr lang="en-US" smtClean="0"/>
              <a:pPr algn="l" eaLnBrk="1" hangingPunct="1"/>
              <a:t>28</a:t>
            </a:fld>
            <a:endParaRPr lang="en-US" smtClean="0"/>
          </a:p>
        </p:txBody>
      </p:sp>
      <p:sp>
        <p:nvSpPr>
          <p:cNvPr id="29699" name="Rectangle 2"/>
          <p:cNvSpPr>
            <a:spLocks noGrp="1" noChangeArrowheads="1"/>
          </p:cNvSpPr>
          <p:nvPr>
            <p:ph type="title"/>
          </p:nvPr>
        </p:nvSpPr>
        <p:spPr>
          <a:noFill/>
        </p:spPr>
        <p:txBody>
          <a:bodyPr anchor="t"/>
          <a:lstStyle/>
          <a:p>
            <a:r>
              <a:rPr lang="en-US" smtClean="0"/>
              <a:t>Politics</a:t>
            </a:r>
          </a:p>
        </p:txBody>
      </p:sp>
      <p:sp>
        <p:nvSpPr>
          <p:cNvPr id="29700" name="Rectangle 3"/>
          <p:cNvSpPr>
            <a:spLocks noGrp="1" noChangeArrowheads="1"/>
          </p:cNvSpPr>
          <p:nvPr>
            <p:ph type="body" idx="1"/>
          </p:nvPr>
        </p:nvSpPr>
        <p:spPr>
          <a:xfrm>
            <a:off x="457200" y="1219200"/>
            <a:ext cx="8229600" cy="4906963"/>
          </a:xfrm>
          <a:noFill/>
        </p:spPr>
        <p:txBody>
          <a:bodyPr/>
          <a:lstStyle/>
          <a:p>
            <a:r>
              <a:rPr lang="en-US" sz="2800" dirty="0" smtClean="0"/>
              <a:t>In China:</a:t>
            </a:r>
          </a:p>
          <a:p>
            <a:pPr lvl="1"/>
            <a:r>
              <a:rPr lang="en-US" sz="3200" dirty="0" smtClean="0"/>
              <a:t>March 2009: China blocks access to YouTube for two weeks after video of Chinese police beating handcuffed Tibetan protesters appears. </a:t>
            </a:r>
          </a:p>
          <a:p>
            <a:pPr lvl="2"/>
            <a:r>
              <a:rPr lang="en-US" sz="2400" dirty="0" smtClean="0"/>
              <a:t>NY Times 3/23/09</a:t>
            </a:r>
          </a:p>
          <a:p>
            <a:pPr lvl="1" eaLnBrk="1" hangingPunct="1"/>
            <a:r>
              <a:rPr lang="en-US" altLang="en-US" sz="3200" dirty="0"/>
              <a:t>2013: NY Times and Bloomberg News blocked after reporting on extraordinary wealth of prime minister’s family</a:t>
            </a:r>
          </a:p>
          <a:p>
            <a:pPr lvl="2" eaLnBrk="1" hangingPunct="1"/>
            <a:r>
              <a:rPr lang="en-US" altLang="en-US" sz="2400" dirty="0"/>
              <a:t>His mother, a </a:t>
            </a:r>
            <a:r>
              <a:rPr lang="en-US" altLang="en-US" sz="2400" dirty="0" smtClean="0"/>
              <a:t>school teacher, </a:t>
            </a:r>
            <a:r>
              <a:rPr lang="en-US" altLang="en-US" sz="2400" dirty="0"/>
              <a:t>is worth &gt;$100 million</a:t>
            </a:r>
            <a:endParaRPr lang="en-US" sz="3600" dirty="0" smtClean="0"/>
          </a:p>
        </p:txBody>
      </p:sp>
    </p:spTree>
    <p:extLst>
      <p:ext uri="{BB962C8B-B14F-4D97-AF65-F5344CB8AC3E}">
        <p14:creationId xmlns:p14="http://schemas.microsoft.com/office/powerpoint/2010/main" val="2818978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175806"/>
            <a:ext cx="81724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Russia Follows China’s Footsteps</a:t>
            </a:r>
            <a:endParaRPr lang="en-US" dirty="0"/>
          </a:p>
        </p:txBody>
      </p:sp>
      <p:sp>
        <p:nvSpPr>
          <p:cNvPr id="3" name="Content Placeholder 2"/>
          <p:cNvSpPr>
            <a:spLocks noGrp="1"/>
          </p:cNvSpPr>
          <p:nvPr>
            <p:ph idx="1"/>
          </p:nvPr>
        </p:nvSpPr>
        <p:spPr>
          <a:xfrm>
            <a:off x="457200" y="2556642"/>
            <a:ext cx="8229600" cy="3733800"/>
          </a:xfrm>
        </p:spPr>
        <p:txBody>
          <a:bodyPr>
            <a:noAutofit/>
          </a:bodyPr>
          <a:lstStyle/>
          <a:p>
            <a:r>
              <a:rPr lang="en-US" sz="2000" dirty="0" smtClean="0"/>
              <a:t>“Bloggers law” - any </a:t>
            </a:r>
            <a:r>
              <a:rPr lang="en-US" sz="2000" dirty="0"/>
              <a:t>site with </a:t>
            </a:r>
            <a:r>
              <a:rPr lang="en-US" sz="2000" dirty="0" smtClean="0"/>
              <a:t>&gt; </a:t>
            </a:r>
            <a:r>
              <a:rPr lang="en-US" sz="2000" dirty="0"/>
              <a:t>3,000 visitors daily </a:t>
            </a:r>
            <a:r>
              <a:rPr lang="en-US" sz="2000" dirty="0" smtClean="0"/>
              <a:t>considered </a:t>
            </a:r>
            <a:r>
              <a:rPr lang="en-US" sz="2000" dirty="0"/>
              <a:t>a media </a:t>
            </a:r>
            <a:r>
              <a:rPr lang="en-US" sz="2000" dirty="0" smtClean="0"/>
              <a:t>outlet, responsible </a:t>
            </a:r>
            <a:r>
              <a:rPr lang="en-US" sz="2000" dirty="0"/>
              <a:t>for the </a:t>
            </a:r>
            <a:r>
              <a:rPr lang="en-US" sz="2000" dirty="0" smtClean="0"/>
              <a:t>“accuracy” </a:t>
            </a:r>
            <a:r>
              <a:rPr lang="en-US" sz="2000" dirty="0"/>
              <a:t>of </a:t>
            </a:r>
            <a:r>
              <a:rPr lang="en-US" sz="2000" dirty="0" smtClean="0"/>
              <a:t>information published</a:t>
            </a:r>
          </a:p>
          <a:p>
            <a:r>
              <a:rPr lang="en-US" sz="2000" dirty="0" smtClean="0"/>
              <a:t>Bloggers must register with authorities</a:t>
            </a:r>
          </a:p>
          <a:p>
            <a:r>
              <a:rPr lang="en-US" sz="2000" dirty="0" smtClean="0"/>
              <a:t>Similar to Chinese rule concerning 5,000 visits or 500 reposts</a:t>
            </a:r>
          </a:p>
          <a:p>
            <a:r>
              <a:rPr lang="en-US" sz="2000" dirty="0" smtClean="0"/>
              <a:t>New law (Feb. 1, 2014): gave government </a:t>
            </a:r>
            <a:r>
              <a:rPr lang="en-US" sz="2000" dirty="0"/>
              <a:t>the power to block </a:t>
            </a:r>
            <a:r>
              <a:rPr lang="en-US" sz="2000" dirty="0" smtClean="0"/>
              <a:t>websites; immediately used against critics</a:t>
            </a:r>
          </a:p>
          <a:p>
            <a:r>
              <a:rPr lang="en-US" sz="2000" dirty="0" smtClean="0"/>
              <a:t>April 2014: Putin says CIA </a:t>
            </a:r>
            <a:r>
              <a:rPr lang="en-GB" sz="2000" dirty="0" smtClean="0"/>
              <a:t>originally </a:t>
            </a:r>
            <a:r>
              <a:rPr lang="en-GB" sz="2000" dirty="0"/>
              <a:t>set up the </a:t>
            </a:r>
            <a:r>
              <a:rPr lang="en-GB" sz="2000" dirty="0" smtClean="0"/>
              <a:t>Internet </a:t>
            </a:r>
            <a:r>
              <a:rPr lang="en-GB" sz="2000" dirty="0"/>
              <a:t>and </a:t>
            </a:r>
            <a:r>
              <a:rPr lang="en-GB" sz="2000" dirty="0" smtClean="0"/>
              <a:t>is </a:t>
            </a:r>
            <a:r>
              <a:rPr lang="en-GB" sz="2000" dirty="0"/>
              <a:t>continuing to develop </a:t>
            </a:r>
            <a:r>
              <a:rPr lang="en-GB" sz="2000" dirty="0" smtClean="0"/>
              <a:t>it</a:t>
            </a:r>
            <a:endParaRPr lang="en-US" sz="2400" dirty="0"/>
          </a:p>
        </p:txBody>
      </p:sp>
    </p:spTree>
    <p:extLst>
      <p:ext uri="{BB962C8B-B14F-4D97-AF65-F5344CB8AC3E}">
        <p14:creationId xmlns:p14="http://schemas.microsoft.com/office/powerpoint/2010/main" val="90660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A0B0858D-99B6-4A65-A1EB-2BEDC83E072E}" type="slidenum">
              <a:rPr lang="en-US" smtClean="0">
                <a:latin typeface="Arial Black" pitchFamily="34" charset="0"/>
              </a:rPr>
              <a:pPr/>
              <a:t>3</a:t>
            </a:fld>
            <a:endParaRPr lang="en-US" dirty="0" smtClean="0">
              <a:latin typeface="Arial Black" pitchFamily="34" charset="0"/>
            </a:endParaRPr>
          </a:p>
        </p:txBody>
      </p:sp>
      <p:sp>
        <p:nvSpPr>
          <p:cNvPr id="12293" name="Rectangle 2"/>
          <p:cNvSpPr>
            <a:spLocks noGrp="1" noChangeArrowheads="1"/>
          </p:cNvSpPr>
          <p:nvPr>
            <p:ph type="title"/>
          </p:nvPr>
        </p:nvSpPr>
        <p:spPr/>
        <p:txBody>
          <a:bodyPr>
            <a:normAutofit/>
          </a:bodyPr>
          <a:lstStyle/>
          <a:p>
            <a:pPr>
              <a:defRPr/>
            </a:pPr>
            <a:r>
              <a:rPr lang="en-US" dirty="0"/>
              <a:t>Highlights From the Syllabus</a:t>
            </a:r>
            <a:endParaRPr lang="en-US" dirty="0">
              <a:solidFill>
                <a:schemeClr val="accent1"/>
              </a:solidFill>
            </a:endParaRPr>
          </a:p>
        </p:txBody>
      </p:sp>
      <p:sp>
        <p:nvSpPr>
          <p:cNvPr id="12294" name="Rectangle 3"/>
          <p:cNvSpPr>
            <a:spLocks noGrp="1" noChangeArrowheads="1"/>
          </p:cNvSpPr>
          <p:nvPr>
            <p:ph type="body" idx="1"/>
          </p:nvPr>
        </p:nvSpPr>
        <p:spPr/>
        <p:txBody>
          <a:bodyPr>
            <a:normAutofit/>
          </a:bodyPr>
          <a:lstStyle/>
          <a:p>
            <a:pPr eaLnBrk="1" hangingPunct="1"/>
            <a:r>
              <a:rPr lang="en-US" sz="2800" dirty="0" smtClean="0"/>
              <a:t>Read the Syllabus (see Course Docs/Content Areas/Syllabus)</a:t>
            </a:r>
          </a:p>
          <a:p>
            <a:pPr eaLnBrk="1" hangingPunct="1"/>
            <a:r>
              <a:rPr lang="en-US" sz="2800" smtClean="0"/>
              <a:t>Schedule</a:t>
            </a:r>
            <a:r>
              <a:rPr lang="en-US" sz="2800" dirty="0"/>
              <a:t>, reading assignments, etc. can be found there</a:t>
            </a:r>
          </a:p>
          <a:p>
            <a:r>
              <a:rPr lang="en-US" sz="2800" dirty="0"/>
              <a:t>Please checked the syllabus before asking questions about the course format, tests, homework, etc. </a:t>
            </a:r>
          </a:p>
          <a:p>
            <a:pPr lvl="1"/>
            <a:r>
              <a:rPr lang="en-US" dirty="0"/>
              <a:t>My answer will usually be “check the syllabus.” </a:t>
            </a:r>
          </a:p>
        </p:txBody>
      </p:sp>
      <p:sp>
        <p:nvSpPr>
          <p:cNvPr id="7" name="TextBox 6"/>
          <p:cNvSpPr txBox="1"/>
          <p:nvPr/>
        </p:nvSpPr>
        <p:spPr>
          <a:xfrm>
            <a:off x="8388424" y="6532563"/>
            <a:ext cx="671979" cy="369332"/>
          </a:xfrm>
          <a:prstGeom prst="rect">
            <a:avLst/>
          </a:prstGeom>
          <a:noFill/>
        </p:spPr>
        <p:txBody>
          <a:bodyPr wrap="none" rtlCol="0">
            <a:spAutoFit/>
          </a:bodyPr>
          <a:lstStyle/>
          <a:p>
            <a:r>
              <a:rPr lang="en-US" dirty="0" smtClean="0"/>
              <a:t>SJW</a:t>
            </a:r>
            <a:endParaRPr lang="en-US" dirty="0"/>
          </a:p>
        </p:txBody>
      </p:sp>
      <p:sp>
        <p:nvSpPr>
          <p:cNvPr id="2" name="TextBox 1"/>
          <p:cNvSpPr txBox="1"/>
          <p:nvPr/>
        </p:nvSpPr>
        <p:spPr>
          <a:xfrm>
            <a:off x="8544910" y="6321972"/>
            <a:ext cx="312906" cy="369332"/>
          </a:xfrm>
          <a:prstGeom prst="rect">
            <a:avLst/>
          </a:prstGeom>
          <a:noFill/>
        </p:spPr>
        <p:txBody>
          <a:bodyPr wrap="none" rtlCol="0">
            <a:spAutoFit/>
          </a:bodyPr>
          <a:lstStyle/>
          <a:p>
            <a:fld id="{1A4CD50C-EA16-47A0-BF54-C96271FA1440}" type="slidenum">
              <a:rPr lang="en-US" smtClean="0"/>
              <a:t>3</a:t>
            </a:fld>
            <a:endParaRPr lang="en-US" dirty="0"/>
          </a:p>
        </p:txBody>
      </p:sp>
    </p:spTree>
    <p:extLst>
      <p:ext uri="{BB962C8B-B14F-4D97-AF65-F5344CB8AC3E}">
        <p14:creationId xmlns:p14="http://schemas.microsoft.com/office/powerpoint/2010/main" val="64351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xfrm>
            <a:off x="6934200" y="6172200"/>
            <a:ext cx="2133600"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r>
              <a:rPr lang="en-US" smtClean="0"/>
              <a:t>                             </a:t>
            </a:r>
            <a:fld id="{BDFB35BF-AE9F-4BF1-B7CE-6A3C4D2BE28D}" type="slidenum">
              <a:rPr lang="en-US" smtClean="0"/>
              <a:pPr algn="l" eaLnBrk="1" hangingPunct="1"/>
              <a:t>30</a:t>
            </a:fld>
            <a:endParaRPr lang="en-US" smtClean="0"/>
          </a:p>
        </p:txBody>
      </p:sp>
      <p:sp>
        <p:nvSpPr>
          <p:cNvPr id="30723" name="Rectangle 2"/>
          <p:cNvSpPr>
            <a:spLocks noGrp="1" noChangeArrowheads="1"/>
          </p:cNvSpPr>
          <p:nvPr>
            <p:ph type="title"/>
          </p:nvPr>
        </p:nvSpPr>
        <p:spPr>
          <a:noFill/>
        </p:spPr>
        <p:txBody>
          <a:bodyPr anchor="t"/>
          <a:lstStyle/>
          <a:p>
            <a:r>
              <a:rPr lang="en-US" smtClean="0"/>
              <a:t>Politics</a:t>
            </a:r>
          </a:p>
        </p:txBody>
      </p:sp>
      <p:sp>
        <p:nvSpPr>
          <p:cNvPr id="30724" name="Rectangle 3"/>
          <p:cNvSpPr>
            <a:spLocks noGrp="1" noChangeArrowheads="1"/>
          </p:cNvSpPr>
          <p:nvPr>
            <p:ph type="body" idx="1"/>
          </p:nvPr>
        </p:nvSpPr>
        <p:spPr>
          <a:noFill/>
        </p:spPr>
        <p:txBody>
          <a:bodyPr/>
          <a:lstStyle/>
          <a:p>
            <a:pPr>
              <a:lnSpc>
                <a:spcPct val="90000"/>
              </a:lnSpc>
            </a:pPr>
            <a:r>
              <a:rPr lang="en-US" dirty="0" smtClean="0"/>
              <a:t>In Iran:</a:t>
            </a:r>
          </a:p>
          <a:p>
            <a:pPr lvl="1">
              <a:lnSpc>
                <a:spcPct val="90000"/>
              </a:lnSpc>
            </a:pPr>
            <a:r>
              <a:rPr lang="en-US" dirty="0" smtClean="0"/>
              <a:t>Beginning on election day, government blocks access to cellphone transmission, text-messaging and some websites; attempts to jam BBC Persian service satellite TV </a:t>
            </a:r>
          </a:p>
          <a:p>
            <a:pPr lvl="2">
              <a:lnSpc>
                <a:spcPct val="90000"/>
              </a:lnSpc>
            </a:pPr>
            <a:r>
              <a:rPr lang="en-US" dirty="0" smtClean="0"/>
              <a:t>Iran completely drops off Internet for a period of time</a:t>
            </a:r>
          </a:p>
          <a:p>
            <a:pPr lvl="2">
              <a:lnSpc>
                <a:spcPct val="90000"/>
              </a:lnSpc>
            </a:pPr>
            <a:r>
              <a:rPr lang="en-US" dirty="0" smtClean="0"/>
              <a:t>Social networking sites such as Facebook, blogs, YouTube, Twitter used to spread information</a:t>
            </a:r>
          </a:p>
          <a:p>
            <a:pPr lvl="2">
              <a:lnSpc>
                <a:spcPct val="90000"/>
              </a:lnSpc>
            </a:pPr>
            <a:r>
              <a:rPr lang="en-US" dirty="0" smtClean="0"/>
              <a:t>Twitter may be accessible through texting from cellphone (SMS), IM, browser or app</a:t>
            </a:r>
          </a:p>
          <a:p>
            <a:pPr marL="0" lvl="1" indent="0">
              <a:lnSpc>
                <a:spcPct val="90000"/>
              </a:lnSpc>
              <a:buNone/>
            </a:pPr>
            <a:r>
              <a:rPr lang="en-US" dirty="0" smtClean="0"/>
              <a:t>The “Arab Spring”</a:t>
            </a:r>
          </a:p>
          <a:p>
            <a:pPr lvl="1">
              <a:lnSpc>
                <a:spcPct val="90000"/>
              </a:lnSpc>
            </a:pPr>
            <a:r>
              <a:rPr lang="en-US" dirty="0" smtClean="0"/>
              <a:t>Social networking an important force in organizing and publicizing protests </a:t>
            </a:r>
            <a:r>
              <a:rPr lang="en-US" dirty="0"/>
              <a:t>	</a:t>
            </a:r>
            <a:endParaRPr lang="en-US" dirty="0" smtClean="0"/>
          </a:p>
        </p:txBody>
      </p:sp>
    </p:spTree>
    <p:extLst>
      <p:ext uri="{BB962C8B-B14F-4D97-AF65-F5344CB8AC3E}">
        <p14:creationId xmlns:p14="http://schemas.microsoft.com/office/powerpoint/2010/main" val="28345430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Iran</a:t>
            </a:r>
            <a:endParaRPr lang="en-US" dirty="0"/>
          </a:p>
        </p:txBody>
      </p:sp>
      <p:pic>
        <p:nvPicPr>
          <p:cNvPr id="1026" name="Picture 2">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5515" y="1806465"/>
            <a:ext cx="7812969" cy="324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319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F4C546-BA77-42C6-9BBD-925AC3DE479B}" type="slidenum">
              <a:rPr lang="en-US" smtClean="0"/>
              <a:pPr eaLnBrk="1" hangingPunct="1"/>
              <a:t>32</a:t>
            </a:fld>
            <a:endParaRPr lang="en-US" smtClean="0"/>
          </a:p>
        </p:txBody>
      </p:sp>
      <p:sp>
        <p:nvSpPr>
          <p:cNvPr id="32771" name="Rectangle 2"/>
          <p:cNvSpPr>
            <a:spLocks noGrp="1" noChangeArrowheads="1"/>
          </p:cNvSpPr>
          <p:nvPr>
            <p:ph type="title"/>
          </p:nvPr>
        </p:nvSpPr>
        <p:spPr/>
        <p:txBody>
          <a:bodyPr/>
          <a:lstStyle/>
          <a:p>
            <a:pPr eaLnBrk="1" hangingPunct="1">
              <a:lnSpc>
                <a:spcPct val="80000"/>
              </a:lnSpc>
            </a:pPr>
            <a:r>
              <a:rPr lang="en-US" dirty="0"/>
              <a:t>Privacy</a:t>
            </a:r>
          </a:p>
        </p:txBody>
      </p:sp>
      <p:sp>
        <p:nvSpPr>
          <p:cNvPr id="32772" name="Rectangle 3"/>
          <p:cNvSpPr>
            <a:spLocks noGrp="1" noChangeArrowheads="1"/>
          </p:cNvSpPr>
          <p:nvPr>
            <p:ph type="body" idx="1"/>
          </p:nvPr>
        </p:nvSpPr>
        <p:spPr/>
        <p:txBody>
          <a:bodyPr/>
          <a:lstStyle/>
          <a:p>
            <a:r>
              <a:rPr lang="en-US" sz="2800" dirty="0"/>
              <a:t>Until recently, Google retained search logs for 18 months</a:t>
            </a:r>
          </a:p>
          <a:p>
            <a:r>
              <a:rPr lang="en-US" sz="2800" dirty="0"/>
              <a:t>European privacy laws much stricter than our own</a:t>
            </a:r>
          </a:p>
          <a:p>
            <a:pPr lvl="1" eaLnBrk="1" hangingPunct="1">
              <a:lnSpc>
                <a:spcPct val="80000"/>
              </a:lnSpc>
            </a:pPr>
            <a:r>
              <a:rPr lang="en-US" dirty="0" smtClean="0"/>
              <a:t>Google's Street View offers ground-level, 360-degree views of streets in some 50 cities in the United States and cities in France, Spain,  Italy and Japan.</a:t>
            </a:r>
          </a:p>
          <a:p>
            <a:pPr lvl="1" eaLnBrk="1" hangingPunct="1">
              <a:lnSpc>
                <a:spcPct val="80000"/>
              </a:lnSpc>
            </a:pPr>
            <a:r>
              <a:rPr lang="en-US" dirty="0" smtClean="0"/>
              <a:t>In one case, a woman was shown sunbathing and in another a man was pictured exiting a strip club in San Francisco.</a:t>
            </a:r>
          </a:p>
          <a:p>
            <a:pPr lvl="1" eaLnBrk="1" hangingPunct="1">
              <a:lnSpc>
                <a:spcPct val="80000"/>
              </a:lnSpc>
            </a:pPr>
            <a:r>
              <a:rPr lang="en-US" dirty="0" smtClean="0"/>
              <a:t>In Germany, taking photographs for the service violates privacy laws.</a:t>
            </a:r>
          </a:p>
        </p:txBody>
      </p:sp>
    </p:spTree>
    <p:extLst>
      <p:ext uri="{BB962C8B-B14F-4D97-AF65-F5344CB8AC3E}">
        <p14:creationId xmlns:p14="http://schemas.microsoft.com/office/powerpoint/2010/main" val="600884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xfrm>
            <a:off x="8466083" y="6245225"/>
            <a:ext cx="520262" cy="47625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eaLnBrk="1" hangingPunct="1"/>
            <a:fld id="{1FB609D5-5293-43E7-BAEE-12113A2AA6B8}" type="slidenum">
              <a:rPr lang="en-US" sz="1800" smtClean="0"/>
              <a:pPr algn="l" eaLnBrk="1" hangingPunct="1"/>
              <a:t>33</a:t>
            </a:fld>
            <a:endParaRPr lang="en-US" sz="1800" dirty="0" smtClean="0"/>
          </a:p>
        </p:txBody>
      </p:sp>
      <p:sp>
        <p:nvSpPr>
          <p:cNvPr id="34820" name="Rectangle 2"/>
          <p:cNvSpPr>
            <a:spLocks noGrp="1" noChangeArrowheads="1"/>
          </p:cNvSpPr>
          <p:nvPr>
            <p:ph type="title"/>
          </p:nvPr>
        </p:nvSpPr>
        <p:spPr>
          <a:noFill/>
        </p:spPr>
        <p:txBody>
          <a:bodyPr anchor="t"/>
          <a:lstStyle/>
          <a:p>
            <a:r>
              <a:rPr lang="en-US" sz="4000" dirty="0" smtClean="0"/>
              <a:t>Network Neutrality – a New Concern</a:t>
            </a:r>
          </a:p>
        </p:txBody>
      </p:sp>
      <p:sp>
        <p:nvSpPr>
          <p:cNvPr id="34821" name="Rectangle 3"/>
          <p:cNvSpPr>
            <a:spLocks noGrp="1" noChangeArrowheads="1"/>
          </p:cNvSpPr>
          <p:nvPr>
            <p:ph type="body" idx="1"/>
          </p:nvPr>
        </p:nvSpPr>
        <p:spPr>
          <a:xfrm>
            <a:off x="457200" y="1143000"/>
            <a:ext cx="8544910" cy="4867275"/>
          </a:xfrm>
          <a:noFill/>
        </p:spPr>
        <p:txBody>
          <a:bodyPr/>
          <a:lstStyle/>
          <a:p>
            <a:r>
              <a:rPr lang="en-US" sz="2800" dirty="0"/>
              <a:t>Network Neutrality </a:t>
            </a:r>
            <a:r>
              <a:rPr lang="en-US" sz="2800" dirty="0" smtClean="0"/>
              <a:t>- the concept that all network traffic should be considered to be “equal,” i.e., certain traffic should not be given </a:t>
            </a:r>
            <a:r>
              <a:rPr lang="en-US" sz="2800" dirty="0" smtClean="0"/>
              <a:t>preference. </a:t>
            </a:r>
            <a:endParaRPr lang="en-US" sz="2800" dirty="0" smtClean="0"/>
          </a:p>
          <a:p>
            <a:pPr marL="571500" indent="-571500">
              <a:buFont typeface="Arial" panose="020B0604020202020204" pitchFamily="34" charset="0"/>
              <a:buChar char="•"/>
            </a:pPr>
            <a:r>
              <a:rPr lang="en-US" dirty="0" smtClean="0">
                <a:hlinkClick r:id="rId3"/>
              </a:rPr>
              <a:t>How </a:t>
            </a:r>
            <a:r>
              <a:rPr lang="en-US" dirty="0">
                <a:hlinkClick r:id="rId3"/>
              </a:rPr>
              <a:t>Net Neutrality </a:t>
            </a:r>
            <a:r>
              <a:rPr lang="en-US" dirty="0" smtClean="0">
                <a:hlinkClick r:id="rId3"/>
              </a:rPr>
              <a:t>Works</a:t>
            </a:r>
            <a:r>
              <a:rPr lang="en-US" dirty="0" smtClean="0"/>
              <a:t> </a:t>
            </a:r>
            <a:r>
              <a:rPr lang="en-US" i="1" dirty="0" smtClean="0"/>
              <a:t>(NY Times) </a:t>
            </a:r>
            <a:r>
              <a:rPr lang="en-US" dirty="0" smtClean="0"/>
              <a:t>2:53</a:t>
            </a:r>
            <a:endParaRPr lang="en-US" dirty="0"/>
          </a:p>
          <a:p>
            <a:pPr marL="571500" indent="-571500">
              <a:buFont typeface="Arial" panose="020B0604020202020204" pitchFamily="34" charset="0"/>
              <a:buChar char="•"/>
            </a:pPr>
            <a:r>
              <a:rPr lang="en-US" dirty="0" smtClean="0">
                <a:hlinkClick r:id="rId4"/>
              </a:rPr>
              <a:t>John Oliver on </a:t>
            </a:r>
            <a:r>
              <a:rPr lang="en-US" dirty="0">
                <a:hlinkClick r:id="rId4"/>
              </a:rPr>
              <a:t>Net </a:t>
            </a:r>
            <a:r>
              <a:rPr lang="en-US" dirty="0" smtClean="0">
                <a:hlinkClick r:id="rId4"/>
              </a:rPr>
              <a:t>Neutrality</a:t>
            </a:r>
            <a:r>
              <a:rPr lang="en-US" dirty="0" smtClean="0"/>
              <a:t> </a:t>
            </a:r>
            <a:r>
              <a:rPr lang="en-US" i="1" dirty="0" smtClean="0"/>
              <a:t>(Last Week Tonight ) </a:t>
            </a:r>
            <a:r>
              <a:rPr lang="en-US" dirty="0" smtClean="0"/>
              <a:t>13:17</a:t>
            </a:r>
          </a:p>
          <a:p>
            <a:pPr marL="571500" indent="-571500">
              <a:buFont typeface="Arial" panose="020B0604020202020204" pitchFamily="34" charset="0"/>
              <a:buChar char="•"/>
            </a:pPr>
            <a:r>
              <a:rPr lang="en-US" dirty="0"/>
              <a:t>2/26/2015: FCC issues new rules which reclassify ISPs from information </a:t>
            </a:r>
            <a:r>
              <a:rPr lang="en-US" dirty="0" smtClean="0"/>
              <a:t>services </a:t>
            </a:r>
            <a:r>
              <a:rPr lang="en-US" dirty="0"/>
              <a:t>to telecommunications services, or public utilities</a:t>
            </a:r>
          </a:p>
          <a:p>
            <a:pPr marL="1028700" lvl="1" indent="-571500"/>
            <a:r>
              <a:rPr lang="en-US" sz="2000" dirty="0"/>
              <a:t>No fast lanes</a:t>
            </a:r>
          </a:p>
          <a:p>
            <a:pPr marL="1028700" lvl="1" indent="-571500"/>
            <a:r>
              <a:rPr lang="en-US" sz="2000" dirty="0"/>
              <a:t>Content may not be blocked</a:t>
            </a:r>
          </a:p>
          <a:p>
            <a:pPr marL="1028700" lvl="1" indent="-571500"/>
            <a:r>
              <a:rPr lang="en-US" sz="2000" dirty="0"/>
              <a:t>Mobile data services also covered</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smtClean="0"/>
          </a:p>
        </p:txBody>
      </p:sp>
    </p:spTree>
    <p:extLst>
      <p:ext uri="{BB962C8B-B14F-4D97-AF65-F5344CB8AC3E}">
        <p14:creationId xmlns:p14="http://schemas.microsoft.com/office/powerpoint/2010/main" val="1956299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0CC456-D770-4DCF-9366-596AF5FCA3EC}" type="slidenum">
              <a:rPr lang="en-US" smtClean="0"/>
              <a:pPr eaLnBrk="1" hangingPunct="1"/>
              <a:t>34</a:t>
            </a:fld>
            <a:endParaRPr lang="en-US" smtClean="0"/>
          </a:p>
        </p:txBody>
      </p:sp>
      <p:sp>
        <p:nvSpPr>
          <p:cNvPr id="35843" name="Rectangle 2"/>
          <p:cNvSpPr>
            <a:spLocks noGrp="1" noChangeArrowheads="1"/>
          </p:cNvSpPr>
          <p:nvPr>
            <p:ph type="title"/>
          </p:nvPr>
        </p:nvSpPr>
        <p:spPr>
          <a:noFill/>
        </p:spPr>
        <p:txBody>
          <a:bodyPr/>
          <a:lstStyle/>
          <a:p>
            <a:pPr eaLnBrk="1" hangingPunct="1"/>
            <a:r>
              <a:rPr lang="en-US" sz="4000" dirty="0" smtClean="0"/>
              <a:t>Network Neutrality – a New Concern</a:t>
            </a:r>
          </a:p>
        </p:txBody>
      </p:sp>
      <p:sp>
        <p:nvSpPr>
          <p:cNvPr id="35844" name="Rectangle 3"/>
          <p:cNvSpPr>
            <a:spLocks noGrp="1" noChangeArrowheads="1"/>
          </p:cNvSpPr>
          <p:nvPr>
            <p:ph type="body" idx="1"/>
          </p:nvPr>
        </p:nvSpPr>
        <p:spPr>
          <a:noFill/>
        </p:spPr>
        <p:txBody>
          <a:bodyPr/>
          <a:lstStyle/>
          <a:p>
            <a:pPr lvl="1" eaLnBrk="1" hangingPunct="1">
              <a:lnSpc>
                <a:spcPct val="90000"/>
              </a:lnSpc>
            </a:pPr>
            <a:r>
              <a:rPr lang="en-US" sz="2400" dirty="0" smtClean="0"/>
              <a:t>2005: The Bells proposed to share the burden of upgrading their networks with the companies sending the most data</a:t>
            </a:r>
          </a:p>
          <a:p>
            <a:pPr lvl="2" eaLnBrk="1" hangingPunct="1">
              <a:lnSpc>
                <a:spcPct val="90000"/>
              </a:lnSpc>
            </a:pPr>
            <a:r>
              <a:rPr lang="en-US" sz="2000" dirty="0" smtClean="0"/>
              <a:t>They want to charge extra for a “fast lane”</a:t>
            </a:r>
          </a:p>
          <a:p>
            <a:pPr lvl="2" eaLnBrk="1" hangingPunct="1">
              <a:lnSpc>
                <a:spcPct val="90000"/>
              </a:lnSpc>
            </a:pPr>
            <a:r>
              <a:rPr lang="en-US" sz="2000" dirty="0" smtClean="0"/>
              <a:t>Lots of objections </a:t>
            </a:r>
          </a:p>
          <a:p>
            <a:pPr lvl="1" eaLnBrk="1" hangingPunct="1">
              <a:lnSpc>
                <a:spcPct val="90000"/>
              </a:lnSpc>
            </a:pPr>
            <a:r>
              <a:rPr lang="en-US" sz="2400" dirty="0" smtClean="0"/>
              <a:t>2007: Comcast, the largest cable service provider,  slows the traffic of  users of the peer-to-peer </a:t>
            </a:r>
            <a:r>
              <a:rPr lang="en-US" sz="2400" dirty="0" err="1" smtClean="0"/>
              <a:t>BitTorrent</a:t>
            </a:r>
            <a:r>
              <a:rPr lang="en-US" sz="2400" dirty="0" smtClean="0"/>
              <a:t> protocol because a small percentage of users were consuming an inordinate amount of bandwidth.</a:t>
            </a:r>
          </a:p>
          <a:p>
            <a:pPr lvl="2" eaLnBrk="1" hangingPunct="1">
              <a:lnSpc>
                <a:spcPct val="90000"/>
              </a:lnSpc>
            </a:pPr>
            <a:r>
              <a:rPr lang="en-US" sz="2000" dirty="0" smtClean="0"/>
              <a:t>Consumer groups complained to F.C.C. </a:t>
            </a:r>
          </a:p>
          <a:p>
            <a:pPr lvl="1" eaLnBrk="1" hangingPunct="1">
              <a:lnSpc>
                <a:spcPct val="90000"/>
              </a:lnSpc>
            </a:pPr>
            <a:r>
              <a:rPr lang="en-US" sz="2400" dirty="0" smtClean="0"/>
              <a:t>2008: F.C.C. rules against Comcast</a:t>
            </a:r>
            <a:endParaRPr lang="en-US" sz="2400" b="1"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3532996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Network Neutrality – a New Concern</a:t>
            </a:r>
          </a:p>
        </p:txBody>
      </p:sp>
      <p:sp>
        <p:nvSpPr>
          <p:cNvPr id="36867" name="Content Placeholder 2"/>
          <p:cNvSpPr>
            <a:spLocks noGrp="1"/>
          </p:cNvSpPr>
          <p:nvPr>
            <p:ph idx="1"/>
          </p:nvPr>
        </p:nvSpPr>
        <p:spPr/>
        <p:txBody>
          <a:bodyPr/>
          <a:lstStyle/>
          <a:p>
            <a:pPr eaLnBrk="1" hangingPunct="1"/>
            <a:r>
              <a:rPr lang="en-US" smtClean="0"/>
              <a:t>ISPs would not be able to block web sites or apps</a:t>
            </a:r>
          </a:p>
          <a:p>
            <a:pPr lvl="1"/>
            <a:r>
              <a:rPr lang="en-US" smtClean="0"/>
              <a:t>But does not forbid paid prioritization</a:t>
            </a:r>
          </a:p>
          <a:p>
            <a:pPr eaLnBrk="1" hangingPunct="1"/>
            <a:r>
              <a:rPr lang="en-US" smtClean="0"/>
              <a:t>For mobile Internet access, may not block web sites but can block access to apps or services unless they compete with their own voice and video services, such as Skype</a:t>
            </a:r>
          </a:p>
          <a:p>
            <a:pPr lvl="1"/>
            <a:endParaRPr lang="en-US" smtClean="0"/>
          </a:p>
        </p:txBody>
      </p:sp>
      <p:sp>
        <p:nvSpPr>
          <p:cNvPr id="36868"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316483-B02D-4480-A899-4D5A242690B7}" type="slidenum">
              <a:rPr lang="en-US" smtClean="0"/>
              <a:pPr eaLnBrk="1" hangingPunct="1"/>
              <a:t>35</a:t>
            </a:fld>
            <a:endParaRPr lang="en-US" smtClean="0"/>
          </a:p>
        </p:txBody>
      </p:sp>
    </p:spTree>
    <p:extLst>
      <p:ext uri="{BB962C8B-B14F-4D97-AF65-F5344CB8AC3E}">
        <p14:creationId xmlns:p14="http://schemas.microsoft.com/office/powerpoint/2010/main" val="211535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smtClean="0"/>
              <a:t>Network Neutrality</a:t>
            </a:r>
          </a:p>
        </p:txBody>
      </p:sp>
      <p:sp>
        <p:nvSpPr>
          <p:cNvPr id="37891" name="Content Placeholder 2"/>
          <p:cNvSpPr>
            <a:spLocks noGrp="1"/>
          </p:cNvSpPr>
          <p:nvPr>
            <p:ph idx="1"/>
          </p:nvPr>
        </p:nvSpPr>
        <p:spPr/>
        <p:txBody>
          <a:bodyPr/>
          <a:lstStyle/>
          <a:p>
            <a:r>
              <a:rPr lang="en-US" smtClean="0"/>
              <a:t>Idea is to promote development of new mobile services such as:</a:t>
            </a:r>
          </a:p>
          <a:p>
            <a:pPr lvl="1" eaLnBrk="1" hangingPunct="1"/>
            <a:r>
              <a:rPr lang="en-US" smtClean="0"/>
              <a:t>health care monitoring</a:t>
            </a:r>
          </a:p>
          <a:p>
            <a:pPr lvl="1" eaLnBrk="1" hangingPunct="1"/>
            <a:r>
              <a:rPr lang="en-US" smtClean="0"/>
              <a:t>advanced educational services</a:t>
            </a:r>
          </a:p>
          <a:p>
            <a:pPr lvl="1" eaLnBrk="1" hangingPunct="1"/>
            <a:r>
              <a:rPr lang="en-US" smtClean="0"/>
              <a:t>entertainment and gaming options </a:t>
            </a:r>
            <a:br>
              <a:rPr lang="en-US" smtClean="0"/>
            </a:br>
            <a:endParaRPr lang="en-US" smtClean="0"/>
          </a:p>
        </p:txBody>
      </p:sp>
      <p:sp>
        <p:nvSpPr>
          <p:cNvPr id="37892"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58680C-53D5-4CED-915D-DA2A43FF4BE7}" type="slidenum">
              <a:rPr lang="en-US" smtClean="0"/>
              <a:pPr eaLnBrk="1" hangingPunct="1"/>
              <a:t>36</a:t>
            </a:fld>
            <a:endParaRPr lang="en-US" smtClean="0"/>
          </a:p>
        </p:txBody>
      </p:sp>
      <p:pic>
        <p:nvPicPr>
          <p:cNvPr id="37893"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267200"/>
            <a:ext cx="2638425"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28570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a:t>Network Neutrality</a:t>
            </a:r>
            <a:endParaRPr lang="en-US" dirty="0" smtClean="0"/>
          </a:p>
        </p:txBody>
      </p:sp>
      <p:sp>
        <p:nvSpPr>
          <p:cNvPr id="38915" name="Content Placeholder 2"/>
          <p:cNvSpPr>
            <a:spLocks noGrp="1"/>
          </p:cNvSpPr>
          <p:nvPr>
            <p:ph idx="1"/>
          </p:nvPr>
        </p:nvSpPr>
        <p:spPr/>
        <p:txBody>
          <a:bodyPr/>
          <a:lstStyle/>
          <a:p>
            <a:pPr eaLnBrk="1" hangingPunct="1"/>
            <a:r>
              <a:rPr lang="en-US" dirty="0" smtClean="0"/>
              <a:t>ISPs would not be able to block producers of online content or offer a paid “fast lane”</a:t>
            </a:r>
          </a:p>
          <a:p>
            <a:pPr eaLnBrk="1" hangingPunct="1"/>
            <a:r>
              <a:rPr lang="en-US" dirty="0" smtClean="0"/>
              <a:t>Exceptions:  for Internet access over cellphone networks, and for potential new services that broadband providers could offer, such as:</a:t>
            </a:r>
          </a:p>
          <a:p>
            <a:pPr lvl="1" eaLnBrk="1" hangingPunct="1"/>
            <a:r>
              <a:rPr lang="en-US" dirty="0" smtClean="0"/>
              <a:t>health care monitoring</a:t>
            </a:r>
          </a:p>
          <a:p>
            <a:pPr lvl="1" eaLnBrk="1" hangingPunct="1"/>
            <a:r>
              <a:rPr lang="en-US" dirty="0" smtClean="0"/>
              <a:t>advanced educational services</a:t>
            </a:r>
          </a:p>
          <a:p>
            <a:pPr lvl="1" eaLnBrk="1" hangingPunct="1"/>
            <a:r>
              <a:rPr lang="en-US" dirty="0" smtClean="0"/>
              <a:t>new entertainment and gaming options </a:t>
            </a:r>
            <a:br>
              <a:rPr lang="en-US" dirty="0" smtClean="0"/>
            </a:br>
            <a:endParaRPr lang="en-US" dirty="0" smtClean="0"/>
          </a:p>
        </p:txBody>
      </p:sp>
      <p:sp>
        <p:nvSpPr>
          <p:cNvPr id="38916"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9AD374-280C-4427-9C3F-08892A5AE65F}" type="slidenum">
              <a:rPr lang="en-US" smtClean="0"/>
              <a:pPr eaLnBrk="1" hangingPunct="1"/>
              <a:t>37</a:t>
            </a:fld>
            <a:endParaRPr lang="en-US" smtClean="0"/>
          </a:p>
        </p:txBody>
      </p:sp>
    </p:spTree>
    <p:extLst>
      <p:ext uri="{BB962C8B-B14F-4D97-AF65-F5344CB8AC3E}">
        <p14:creationId xmlns:p14="http://schemas.microsoft.com/office/powerpoint/2010/main" val="153808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A0A58C-C0E8-4A12-988F-4BBE71DBD72C}" type="slidenum">
              <a:rPr lang="en-US"/>
              <a:pPr eaLnBrk="1" hangingPunct="1"/>
              <a:t>38</a:t>
            </a:fld>
            <a:endParaRPr lang="en-US" dirty="0"/>
          </a:p>
        </p:txBody>
      </p:sp>
      <p:sp>
        <p:nvSpPr>
          <p:cNvPr id="39939" name="Rectangle 2"/>
          <p:cNvSpPr>
            <a:spLocks noGrp="1" noChangeArrowheads="1"/>
          </p:cNvSpPr>
          <p:nvPr>
            <p:ph type="title"/>
          </p:nvPr>
        </p:nvSpPr>
        <p:spPr/>
        <p:txBody>
          <a:bodyPr/>
          <a:lstStyle/>
          <a:p>
            <a:pPr eaLnBrk="1" hangingPunct="1"/>
            <a:r>
              <a:rPr lang="en-US" dirty="0" smtClean="0"/>
              <a:t>Intellectual Property</a:t>
            </a:r>
          </a:p>
        </p:txBody>
      </p:sp>
      <p:sp>
        <p:nvSpPr>
          <p:cNvPr id="39940" name="Rectangle 3"/>
          <p:cNvSpPr>
            <a:spLocks noGrp="1" noChangeArrowheads="1"/>
          </p:cNvSpPr>
          <p:nvPr>
            <p:ph type="body" idx="1"/>
          </p:nvPr>
        </p:nvSpPr>
        <p:spPr/>
        <p:txBody>
          <a:bodyPr/>
          <a:lstStyle/>
          <a:p>
            <a:pPr eaLnBrk="1" hangingPunct="1"/>
            <a:r>
              <a:rPr lang="en-US" sz="3200" dirty="0" smtClean="0"/>
              <a:t>Digital Millennium Copyright Act </a:t>
            </a:r>
          </a:p>
          <a:p>
            <a:pPr eaLnBrk="1" hangingPunct="1"/>
            <a:r>
              <a:rPr lang="en-US" sz="3200" dirty="0" smtClean="0"/>
              <a:t>Spam</a:t>
            </a:r>
          </a:p>
          <a:p>
            <a:pPr lvl="1" eaLnBrk="1" hangingPunct="1"/>
            <a:r>
              <a:rPr lang="en-US" dirty="0" smtClean="0"/>
              <a:t>75% of world’s email is spam!</a:t>
            </a:r>
          </a:p>
          <a:p>
            <a:pPr lvl="1" eaLnBrk="1" hangingPunct="1"/>
            <a:r>
              <a:rPr lang="en-US" dirty="0" smtClean="0"/>
              <a:t>See </a:t>
            </a:r>
            <a:r>
              <a:rPr lang="en-US" dirty="0" smtClean="0">
                <a:hlinkClick r:id="rId2"/>
              </a:rPr>
              <a:t>http://www.messagelabs.com/intelligence.aspx</a:t>
            </a:r>
            <a:endParaRPr lang="en-US" dirty="0" smtClean="0"/>
          </a:p>
          <a:p>
            <a:pPr eaLnBrk="1" hangingPunct="1"/>
            <a:r>
              <a:rPr lang="en-US" sz="3200" dirty="0" smtClean="0"/>
              <a:t>Phishing</a:t>
            </a:r>
          </a:p>
        </p:txBody>
      </p:sp>
    </p:spTree>
    <p:extLst>
      <p:ext uri="{BB962C8B-B14F-4D97-AF65-F5344CB8AC3E}">
        <p14:creationId xmlns:p14="http://schemas.microsoft.com/office/powerpoint/2010/main" val="190498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Cybersecurity</a:t>
            </a:r>
            <a:endParaRPr lang="en-US" dirty="0"/>
          </a:p>
        </p:txBody>
      </p:sp>
      <p:sp>
        <p:nvSpPr>
          <p:cNvPr id="3" name="Content Placeholder 2"/>
          <p:cNvSpPr>
            <a:spLocks noGrp="1"/>
          </p:cNvSpPr>
          <p:nvPr>
            <p:ph idx="1"/>
          </p:nvPr>
        </p:nvSpPr>
        <p:spPr/>
        <p:txBody>
          <a:bodyPr/>
          <a:lstStyle/>
          <a:p>
            <a:r>
              <a:rPr lang="en-US" dirty="0" smtClean="0"/>
              <a:t>Worms, viruses</a:t>
            </a:r>
          </a:p>
          <a:p>
            <a:r>
              <a:rPr lang="en-US" dirty="0" smtClean="0"/>
              <a:t>Botnets</a:t>
            </a:r>
          </a:p>
          <a:p>
            <a:r>
              <a:rPr lang="en-US" dirty="0" smtClean="0"/>
              <a:t>Phishing</a:t>
            </a:r>
          </a:p>
          <a:p>
            <a:r>
              <a:rPr lang="en-US" dirty="0" smtClean="0"/>
              <a:t>Denial of Service Attacks</a:t>
            </a:r>
          </a:p>
          <a:p>
            <a:r>
              <a:rPr lang="en-US" dirty="0" err="1" smtClean="0"/>
              <a:t>Cyberwar</a:t>
            </a:r>
            <a:r>
              <a:rPr lang="en-US" dirty="0" smtClean="0"/>
              <a:t>?</a:t>
            </a:r>
          </a:p>
          <a:p>
            <a:r>
              <a:rPr lang="en-US" dirty="0" smtClean="0"/>
              <a:t>Huge demand for </a:t>
            </a:r>
            <a:r>
              <a:rPr lang="en-US" dirty="0" err="1" smtClean="0"/>
              <a:t>cybersecurity</a:t>
            </a:r>
            <a:r>
              <a:rPr lang="en-US" dirty="0" smtClean="0"/>
              <a:t> professionals</a:t>
            </a:r>
          </a:p>
          <a:p>
            <a:r>
              <a:rPr lang="en-US" dirty="0" smtClean="0"/>
              <a:t>Consider taking </a:t>
            </a:r>
            <a:r>
              <a:rPr lang="en-US" dirty="0" err="1" smtClean="0"/>
              <a:t>CSci</a:t>
            </a:r>
            <a:r>
              <a:rPr lang="en-US" dirty="0" smtClean="0"/>
              <a:t> 493.75 </a:t>
            </a:r>
            <a:endParaRPr lang="en-US" dirty="0"/>
          </a:p>
        </p:txBody>
      </p:sp>
      <p:sp>
        <p:nvSpPr>
          <p:cNvPr id="4" name="Footer Placeholder 3"/>
          <p:cNvSpPr>
            <a:spLocks noGrp="1"/>
          </p:cNvSpPr>
          <p:nvPr>
            <p:ph type="ftr" sz="quarter" idx="11"/>
          </p:nvPr>
        </p:nvSpPr>
        <p:spPr/>
        <p:txBody>
          <a:bodyPr/>
          <a:lstStyle/>
          <a:p>
            <a:pPr>
              <a:defRPr/>
            </a:pPr>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5" name="Slide Number Placeholder 4"/>
          <p:cNvSpPr>
            <a:spLocks noGrp="1"/>
          </p:cNvSpPr>
          <p:nvPr>
            <p:ph type="sldNum" sz="quarter" idx="12"/>
          </p:nvPr>
        </p:nvSpPr>
        <p:spPr/>
        <p:txBody>
          <a:bodyPr/>
          <a:lstStyle/>
          <a:p>
            <a:pPr>
              <a:defRPr/>
            </a:pPr>
            <a:fld id="{75E3A62E-607D-4C70-8AA8-4E7424A8B6C4}" type="slidenum">
              <a:rPr lang="en-US" smtClean="0"/>
              <a:pPr>
                <a:defRPr/>
              </a:pPr>
              <a:t>39</a:t>
            </a:fld>
            <a:endParaRPr lang="en-US" dirty="0"/>
          </a:p>
        </p:txBody>
      </p:sp>
    </p:spTree>
    <p:extLst>
      <p:ext uri="{BB962C8B-B14F-4D97-AF65-F5344CB8AC3E}">
        <p14:creationId xmlns:p14="http://schemas.microsoft.com/office/powerpoint/2010/main" val="812763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smtClean="0"/>
              <a:t>Highlights From the Syllabus</a:t>
            </a:r>
          </a:p>
        </p:txBody>
      </p:sp>
      <p:sp>
        <p:nvSpPr>
          <p:cNvPr id="5124" name="Rectangle 3"/>
          <p:cNvSpPr>
            <a:spLocks noGrp="1" noChangeArrowheads="1"/>
          </p:cNvSpPr>
          <p:nvPr>
            <p:ph type="body" idx="1"/>
          </p:nvPr>
        </p:nvSpPr>
        <p:spPr/>
        <p:txBody>
          <a:bodyPr/>
          <a:lstStyle/>
          <a:p>
            <a:pPr eaLnBrk="1" hangingPunct="1">
              <a:lnSpc>
                <a:spcPct val="90000"/>
              </a:lnSpc>
            </a:pPr>
            <a:r>
              <a:rPr lang="en-US" sz="2800" b="1" dirty="0" smtClean="0"/>
              <a:t>Text:</a:t>
            </a:r>
            <a:r>
              <a:rPr lang="en-US" sz="2800" dirty="0" smtClean="0"/>
              <a:t> </a:t>
            </a:r>
            <a:r>
              <a:rPr lang="en-US" sz="2800" i="1" u="sng" dirty="0" smtClean="0"/>
              <a:t>Computer Networks 5</a:t>
            </a:r>
            <a:r>
              <a:rPr lang="en-US" sz="2800" i="1" u="sng" baseline="30000" dirty="0" smtClean="0"/>
              <a:t>th</a:t>
            </a:r>
            <a:r>
              <a:rPr lang="en-US" sz="2800" i="1" u="sng" dirty="0" smtClean="0"/>
              <a:t> Edition</a:t>
            </a:r>
            <a:r>
              <a:rPr lang="en-US" sz="2800" dirty="0" smtClean="0"/>
              <a:t> by </a:t>
            </a:r>
            <a:r>
              <a:rPr lang="en-US" sz="2800" dirty="0" err="1" smtClean="0"/>
              <a:t>Tanenbaum</a:t>
            </a:r>
            <a:r>
              <a:rPr lang="en-US" sz="2800" dirty="0" smtClean="0"/>
              <a:t> </a:t>
            </a:r>
          </a:p>
          <a:p>
            <a:pPr eaLnBrk="1" hangingPunct="1">
              <a:lnSpc>
                <a:spcPct val="90000"/>
              </a:lnSpc>
            </a:pPr>
            <a:r>
              <a:rPr lang="en-US" sz="2800" dirty="0" smtClean="0"/>
              <a:t>I make extensive use of Blackboard</a:t>
            </a:r>
          </a:p>
          <a:p>
            <a:pPr lvl="1" eaLnBrk="1" hangingPunct="1">
              <a:lnSpc>
                <a:spcPct val="90000"/>
              </a:lnSpc>
            </a:pPr>
            <a:r>
              <a:rPr lang="en-US" sz="2400" dirty="0" smtClean="0"/>
              <a:t>Slides</a:t>
            </a:r>
          </a:p>
          <a:p>
            <a:pPr lvl="1" eaLnBrk="1" hangingPunct="1">
              <a:lnSpc>
                <a:spcPct val="90000"/>
              </a:lnSpc>
            </a:pPr>
            <a:r>
              <a:rPr lang="en-US" dirty="0" smtClean="0"/>
              <a:t>Lab assignments</a:t>
            </a:r>
            <a:endParaRPr lang="en-US" sz="2400" dirty="0" smtClean="0"/>
          </a:p>
          <a:p>
            <a:pPr lvl="1" eaLnBrk="1" hangingPunct="1">
              <a:lnSpc>
                <a:spcPct val="90000"/>
              </a:lnSpc>
            </a:pPr>
            <a:r>
              <a:rPr lang="en-US" sz="2400" dirty="0" smtClean="0"/>
              <a:t>Lists of typos and errors</a:t>
            </a:r>
          </a:p>
          <a:p>
            <a:pPr lvl="1" eaLnBrk="1" hangingPunct="1">
              <a:lnSpc>
                <a:spcPct val="90000"/>
              </a:lnSpc>
            </a:pPr>
            <a:r>
              <a:rPr lang="en-US" sz="2400" dirty="0" smtClean="0"/>
              <a:t>Information about exams  </a:t>
            </a:r>
          </a:p>
          <a:p>
            <a:pPr lvl="1" eaLnBrk="1" hangingPunct="1">
              <a:lnSpc>
                <a:spcPct val="90000"/>
              </a:lnSpc>
            </a:pPr>
            <a:r>
              <a:rPr lang="en-US" sz="2400" i="1" dirty="0" smtClean="0"/>
              <a:t>NY Times</a:t>
            </a:r>
            <a:r>
              <a:rPr lang="en-US" sz="2400" dirty="0" smtClean="0"/>
              <a:t> articles</a:t>
            </a:r>
          </a:p>
          <a:p>
            <a:pPr lvl="1" eaLnBrk="1" hangingPunct="1">
              <a:lnSpc>
                <a:spcPct val="90000"/>
              </a:lnSpc>
            </a:pPr>
            <a:r>
              <a:rPr lang="en-US" sz="2400" dirty="0" smtClean="0"/>
              <a:t>Advisories</a:t>
            </a:r>
          </a:p>
          <a:p>
            <a:pPr lvl="1" eaLnBrk="1" hangingPunct="1">
              <a:lnSpc>
                <a:spcPct val="90000"/>
              </a:lnSpc>
            </a:pPr>
            <a:r>
              <a:rPr lang="en-US" dirty="0"/>
              <a:t>Check </a:t>
            </a:r>
            <a:r>
              <a:rPr lang="en-US" dirty="0" smtClean="0"/>
              <a:t>email </a:t>
            </a:r>
            <a:r>
              <a:rPr lang="en-US" dirty="0"/>
              <a:t>and Announcements frequently</a:t>
            </a:r>
          </a:p>
          <a:p>
            <a:pPr lvl="1" eaLnBrk="1" hangingPunct="1">
              <a:lnSpc>
                <a:spcPct val="90000"/>
              </a:lnSpc>
            </a:pPr>
            <a:endParaRPr lang="en-US" sz="2400" dirty="0" smtClean="0"/>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4</a:t>
            </a:fld>
            <a:endParaRPr lang="en-US" dirty="0"/>
          </a:p>
        </p:txBody>
      </p:sp>
    </p:spTree>
    <p:extLst>
      <p:ext uri="{BB962C8B-B14F-4D97-AF65-F5344CB8AC3E}">
        <p14:creationId xmlns:p14="http://schemas.microsoft.com/office/powerpoint/2010/main" val="3268831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Network Hardware</a:t>
            </a:r>
          </a:p>
        </p:txBody>
      </p:sp>
      <p:sp>
        <p:nvSpPr>
          <p:cNvPr id="9" name="Footer Placeholder 8"/>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13315" name="Content Placeholder 2"/>
          <p:cNvSpPr>
            <a:spLocks noGrp="1"/>
          </p:cNvSpPr>
          <p:nvPr>
            <p:ph idx="1"/>
          </p:nvPr>
        </p:nvSpPr>
        <p:spPr/>
        <p:txBody>
          <a:bodyPr/>
          <a:lstStyle/>
          <a:p>
            <a:r>
              <a:rPr lang="en-US" dirty="0" smtClean="0"/>
              <a:t>Networks can be classified by their scale:</a:t>
            </a:r>
          </a:p>
        </p:txBody>
      </p:sp>
      <p:graphicFrame>
        <p:nvGraphicFramePr>
          <p:cNvPr id="10" name="Table 9"/>
          <p:cNvGraphicFramePr>
            <a:graphicFrameLocks noGrp="1"/>
          </p:cNvGraphicFramePr>
          <p:nvPr/>
        </p:nvGraphicFramePr>
        <p:xfrm>
          <a:off x="1814512" y="2316480"/>
          <a:ext cx="5514975" cy="2225040"/>
        </p:xfrm>
        <a:graphic>
          <a:graphicData uri="http://schemas.openxmlformats.org/drawingml/2006/table">
            <a:tbl>
              <a:tblPr firstRow="1" bandRow="1">
                <a:tableStyleId>{5C22544A-7EE6-4342-B048-85BDC9FD1C3A}</a:tableStyleId>
              </a:tblPr>
              <a:tblGrid>
                <a:gridCol w="1428750"/>
                <a:gridCol w="4086225"/>
              </a:tblGrid>
              <a:tr h="370840">
                <a:tc>
                  <a:txBody>
                    <a:bodyPr/>
                    <a:lstStyle/>
                    <a:p>
                      <a:r>
                        <a:rPr lang="en-US" b="1" dirty="0" smtClean="0">
                          <a:solidFill>
                            <a:schemeClr val="tx1"/>
                          </a:solidFill>
                          <a:latin typeface="Arial" pitchFamily="34" charset="0"/>
                          <a:cs typeface="Arial" pitchFamily="34" charset="0"/>
                        </a:rPr>
                        <a:t>Scale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Type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Vicinity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PAN</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Personal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Building </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LAN (Local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City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MAN (Metropolitan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Country</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WAN (Wide Area Network) </a:t>
                      </a:r>
                      <a:r>
                        <a:rPr lang="en-US" dirty="0" smtClean="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70840">
                <a:tc>
                  <a:txBody>
                    <a:bodyPr/>
                    <a:lstStyle/>
                    <a:p>
                      <a:r>
                        <a:rPr lang="en-US" b="0" dirty="0" smtClean="0">
                          <a:solidFill>
                            <a:schemeClr val="tx1"/>
                          </a:solidFill>
                          <a:latin typeface="Arial" pitchFamily="34" charset="0"/>
                          <a:cs typeface="Arial" pitchFamily="34" charset="0"/>
                        </a:rPr>
                        <a:t>Planet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The Internet </a:t>
                      </a:r>
                      <a:r>
                        <a:rPr lang="en-US" b="0" dirty="0" smtClean="0">
                          <a:solidFill>
                            <a:schemeClr val="tx1"/>
                          </a:solidFill>
                          <a:latin typeface="Arial"/>
                          <a:cs typeface="Arial"/>
                        </a:rPr>
                        <a:t>(network</a:t>
                      </a:r>
                      <a:r>
                        <a:rPr lang="en-US" b="0" baseline="0" dirty="0" smtClean="0">
                          <a:solidFill>
                            <a:schemeClr val="tx1"/>
                          </a:solidFill>
                          <a:latin typeface="Arial"/>
                          <a:cs typeface="Arial"/>
                        </a:rPr>
                        <a:t> of all networks)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grpSp>
        <p:nvGrpSpPr>
          <p:cNvPr id="6" name="Group 5"/>
          <p:cNvGrpSpPr/>
          <p:nvPr/>
        </p:nvGrpSpPr>
        <p:grpSpPr>
          <a:xfrm>
            <a:off x="2443164" y="4925176"/>
            <a:ext cx="4276724" cy="1107924"/>
            <a:chOff x="4581526" y="3764016"/>
            <a:chExt cx="4276724" cy="1107924"/>
          </a:xfrm>
        </p:grpSpPr>
        <p:sp>
          <p:nvSpPr>
            <p:cNvPr id="7" name="TextBox 6"/>
            <p:cNvSpPr txBox="1"/>
            <p:nvPr/>
          </p:nvSpPr>
          <p:spPr>
            <a:xfrm>
              <a:off x="4581526" y="3785489"/>
              <a:ext cx="4276724" cy="1086451"/>
            </a:xfrm>
            <a:prstGeom prst="rect">
              <a:avLst/>
            </a:prstGeom>
            <a:noFill/>
            <a:ln>
              <a:solidFill>
                <a:schemeClr val="accent1"/>
              </a:solidFill>
            </a:ln>
          </p:spPr>
          <p:txBody>
            <a:bodyPr wrap="square" rtlCol="0">
              <a:spAutoFit/>
            </a:bodyPr>
            <a:lstStyle/>
            <a:p>
              <a:pPr lvl="1" eaLnBrk="1" hangingPunct="1">
                <a:lnSpc>
                  <a:spcPct val="90000"/>
                </a:lnSpc>
              </a:pPr>
              <a:r>
                <a:rPr lang="en-US" dirty="0"/>
                <a:t>A network of networks is an </a:t>
              </a:r>
              <a:r>
                <a:rPr lang="en-US" dirty="0" smtClean="0"/>
                <a:t>internet</a:t>
              </a:r>
            </a:p>
            <a:p>
              <a:pPr lvl="1" eaLnBrk="1" hangingPunct="1">
                <a:lnSpc>
                  <a:spcPct val="90000"/>
                </a:lnSpc>
              </a:pPr>
              <a:endParaRPr lang="en-US" dirty="0"/>
            </a:p>
            <a:p>
              <a:pPr lvl="1" eaLnBrk="1" hangingPunct="1">
                <a:lnSpc>
                  <a:spcPct val="90000"/>
                </a:lnSpc>
              </a:pPr>
              <a:r>
                <a:rPr lang="en-US" dirty="0"/>
                <a:t>Example: The Internet</a:t>
              </a:r>
            </a:p>
            <a:p>
              <a:endParaRPr lang="en-US" sz="1400" dirty="0"/>
            </a:p>
          </p:txBody>
        </p:sp>
        <p:sp>
          <p:nvSpPr>
            <p:cNvPr id="8" name="Oval 4"/>
            <p:cNvSpPr>
              <a:spLocks noChangeArrowheads="1"/>
            </p:cNvSpPr>
            <p:nvPr/>
          </p:nvSpPr>
          <p:spPr bwMode="auto">
            <a:xfrm>
              <a:off x="7831355" y="3764016"/>
              <a:ext cx="1026895" cy="403569"/>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p:cNvSpPr>
              <a:spLocks noChangeArrowheads="1"/>
            </p:cNvSpPr>
            <p:nvPr/>
          </p:nvSpPr>
          <p:spPr bwMode="auto">
            <a:xfrm>
              <a:off x="6063975" y="4167585"/>
              <a:ext cx="1593959" cy="46593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TextBox 11"/>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pPr marL="342900" indent="-342900">
              <a:buFont typeface="Arial" pitchFamily="34" charset="0"/>
              <a:buChar char="•"/>
            </a:pPr>
            <a:r>
              <a:rPr lang="en-US" dirty="0" smtClean="0"/>
              <a:t>Broadcast links and point-to-point links</a:t>
            </a:r>
          </a:p>
          <a:p>
            <a:pPr marL="342900" indent="-342900">
              <a:buFont typeface="Arial" pitchFamily="34" charset="0"/>
              <a:buChar char="•"/>
            </a:pPr>
            <a:r>
              <a:rPr lang="en-US" dirty="0" smtClean="0"/>
              <a:t>Unicasting, broadcasting and multicasting</a:t>
            </a:r>
            <a:endParaRPr lang="en-US" dirty="0"/>
          </a:p>
        </p:txBody>
      </p:sp>
      <p:sp>
        <p:nvSpPr>
          <p:cNvPr id="5" name="TextBox 4"/>
          <p:cNvSpPr txBox="1"/>
          <p:nvPr/>
        </p:nvSpPr>
        <p:spPr>
          <a:xfrm>
            <a:off x="8481848" y="6231146"/>
            <a:ext cx="756745" cy="307777"/>
          </a:xfrm>
          <a:prstGeom prst="rect">
            <a:avLst/>
          </a:prstGeom>
          <a:noFill/>
        </p:spPr>
        <p:txBody>
          <a:bodyPr wrap="square" rtlCol="0">
            <a:spAutoFit/>
          </a:bodyPr>
          <a:lstStyle/>
          <a:p>
            <a:fld id="{46422413-41D5-44B1-9C77-0730A738F10C}" type="slidenum">
              <a:rPr lang="en-US" sz="1400" smtClean="0"/>
              <a:t>41</a:t>
            </a:fld>
            <a:endParaRPr lang="en-US" sz="1400" dirty="0"/>
          </a:p>
        </p:txBody>
      </p:sp>
    </p:spTree>
    <p:extLst>
      <p:ext uri="{BB962C8B-B14F-4D97-AF65-F5344CB8AC3E}">
        <p14:creationId xmlns:p14="http://schemas.microsoft.com/office/powerpoint/2010/main" val="2010872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Personal Area Network</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Content Placeholder 2"/>
          <p:cNvSpPr>
            <a:spLocks noGrp="1"/>
          </p:cNvSpPr>
          <p:nvPr>
            <p:ph idx="1"/>
          </p:nvPr>
        </p:nvSpPr>
        <p:spPr/>
        <p:txBody>
          <a:bodyPr/>
          <a:lstStyle/>
          <a:p>
            <a:r>
              <a:rPr lang="en-US" dirty="0" smtClean="0"/>
              <a:t>Connect devices over the range of a person</a:t>
            </a:r>
          </a:p>
          <a:p>
            <a:r>
              <a:rPr lang="en-US" dirty="0" smtClean="0"/>
              <a:t>Example of a Bluetooth (wireless) PAN:</a:t>
            </a:r>
          </a:p>
        </p:txBody>
      </p:sp>
      <p:pic>
        <p:nvPicPr>
          <p:cNvPr id="14340" name="Picture 2"/>
          <p:cNvPicPr>
            <a:picLocks noChangeAspect="1" noChangeArrowheads="1"/>
          </p:cNvPicPr>
          <p:nvPr/>
        </p:nvPicPr>
        <p:blipFill>
          <a:blip r:embed="rId2" cstate="print"/>
          <a:srcRect/>
          <a:stretch>
            <a:fillRect/>
          </a:stretch>
        </p:blipFill>
        <p:spPr bwMode="auto">
          <a:xfrm>
            <a:off x="3057554" y="2928937"/>
            <a:ext cx="3447992" cy="2962275"/>
          </a:xfrm>
          <a:prstGeom prst="rect">
            <a:avLst/>
          </a:prstGeom>
          <a:noFill/>
          <a:ln w="9525">
            <a:noFill/>
            <a:miter lim="800000"/>
            <a:headEnd/>
            <a:tailEnd/>
          </a:ln>
        </p:spPr>
      </p:pic>
      <p:sp>
        <p:nvSpPr>
          <p:cNvPr id="7" name="TextBox 6"/>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Local Area Networks</a:t>
            </a:r>
          </a:p>
        </p:txBody>
      </p:sp>
      <p:sp>
        <p:nvSpPr>
          <p:cNvPr id="15363" name="Content Placeholder 2"/>
          <p:cNvSpPr>
            <a:spLocks noGrp="1"/>
          </p:cNvSpPr>
          <p:nvPr>
            <p:ph idx="1"/>
          </p:nvPr>
        </p:nvSpPr>
        <p:spPr>
          <a:xfrm>
            <a:off x="693683" y="1171849"/>
            <a:ext cx="8229600" cy="4867275"/>
          </a:xfrm>
        </p:spPr>
        <p:txBody>
          <a:bodyPr/>
          <a:lstStyle/>
          <a:p>
            <a:r>
              <a:rPr lang="en-US" dirty="0" smtClean="0"/>
              <a:t>Connect devices in a home or office building</a:t>
            </a:r>
          </a:p>
          <a:p>
            <a:r>
              <a:rPr lang="en-US" dirty="0"/>
              <a:t>Privately owned; small geographic area</a:t>
            </a:r>
          </a:p>
          <a:p>
            <a:endParaRPr lang="en-US" dirty="0" smtClean="0"/>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5365" name="Picture 5"/>
          <p:cNvPicPr>
            <a:picLocks noChangeAspect="1" noChangeArrowheads="1"/>
          </p:cNvPicPr>
          <p:nvPr/>
        </p:nvPicPr>
        <p:blipFill>
          <a:blip r:embed="rId2" cstate="print"/>
          <a:srcRect l="1683" t="7236" r="56107" b="4428"/>
          <a:stretch>
            <a:fillRect/>
          </a:stretch>
        </p:blipFill>
        <p:spPr bwMode="auto">
          <a:xfrm>
            <a:off x="1211138" y="2543175"/>
            <a:ext cx="2808412" cy="2524125"/>
          </a:xfrm>
          <a:prstGeom prst="rect">
            <a:avLst/>
          </a:prstGeom>
          <a:noFill/>
          <a:ln w="9525">
            <a:noFill/>
            <a:miter lim="800000"/>
            <a:headEnd/>
            <a:tailEnd/>
          </a:ln>
        </p:spPr>
      </p:pic>
      <p:sp>
        <p:nvSpPr>
          <p:cNvPr id="10" name="TextBox 9"/>
          <p:cNvSpPr txBox="1"/>
          <p:nvPr/>
        </p:nvSpPr>
        <p:spPr>
          <a:xfrm>
            <a:off x="1483629" y="5172075"/>
            <a:ext cx="2135521" cy="830997"/>
          </a:xfrm>
          <a:prstGeom prst="rect">
            <a:avLst/>
          </a:prstGeom>
          <a:noFill/>
        </p:spPr>
        <p:txBody>
          <a:bodyPr wrap="none" rtlCol="0">
            <a:spAutoFit/>
          </a:bodyPr>
          <a:lstStyle/>
          <a:p>
            <a:pPr algn="ctr"/>
            <a:r>
              <a:rPr lang="en-US" sz="2400" dirty="0" smtClean="0"/>
              <a:t>Wireless LAN </a:t>
            </a:r>
          </a:p>
          <a:p>
            <a:pPr algn="ctr"/>
            <a:r>
              <a:rPr lang="en-US" sz="2400" dirty="0" smtClean="0"/>
              <a:t>with 802.11</a:t>
            </a:r>
            <a:endParaRPr lang="en-US" sz="2400" dirty="0"/>
          </a:p>
        </p:txBody>
      </p:sp>
      <p:pic>
        <p:nvPicPr>
          <p:cNvPr id="11" name="Picture 5"/>
          <p:cNvPicPr>
            <a:picLocks noChangeAspect="1" noChangeArrowheads="1"/>
          </p:cNvPicPr>
          <p:nvPr/>
        </p:nvPicPr>
        <p:blipFill>
          <a:blip r:embed="rId2" cstate="print"/>
          <a:srcRect l="50021" t="6633" r="1424" b="4126"/>
          <a:stretch>
            <a:fillRect/>
          </a:stretch>
        </p:blipFill>
        <p:spPr bwMode="auto">
          <a:xfrm>
            <a:off x="5038725" y="2514600"/>
            <a:ext cx="3171825" cy="2503627"/>
          </a:xfrm>
          <a:prstGeom prst="rect">
            <a:avLst/>
          </a:prstGeom>
          <a:noFill/>
          <a:ln w="9525">
            <a:noFill/>
            <a:miter lim="800000"/>
            <a:headEnd/>
            <a:tailEnd/>
          </a:ln>
        </p:spPr>
      </p:pic>
      <p:sp>
        <p:nvSpPr>
          <p:cNvPr id="12" name="TextBox 11"/>
          <p:cNvSpPr txBox="1"/>
          <p:nvPr/>
        </p:nvSpPr>
        <p:spPr>
          <a:xfrm>
            <a:off x="5311865" y="5162550"/>
            <a:ext cx="2632452" cy="830997"/>
          </a:xfrm>
          <a:prstGeom prst="rect">
            <a:avLst/>
          </a:prstGeom>
          <a:noFill/>
        </p:spPr>
        <p:txBody>
          <a:bodyPr wrap="none" rtlCol="0">
            <a:spAutoFit/>
          </a:bodyPr>
          <a:lstStyle/>
          <a:p>
            <a:pPr algn="ctr"/>
            <a:r>
              <a:rPr lang="en-US" sz="2400" dirty="0" smtClean="0"/>
              <a:t>Wired LAN with</a:t>
            </a:r>
          </a:p>
          <a:p>
            <a:pPr algn="ctr"/>
            <a:r>
              <a:rPr lang="en-US" sz="2400" dirty="0"/>
              <a:t>s</a:t>
            </a:r>
            <a:r>
              <a:rPr lang="en-US" sz="2400" dirty="0" smtClean="0"/>
              <a:t>witched Ethernet</a:t>
            </a:r>
            <a:endParaRPr lang="en-US" sz="2400" dirty="0"/>
          </a:p>
        </p:txBody>
      </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43</a:t>
            </a:fld>
            <a:endParaRPr lang="en-US"/>
          </a:p>
        </p:txBody>
      </p:sp>
      <p:sp>
        <p:nvSpPr>
          <p:cNvPr id="3" name="TextBox 2"/>
          <p:cNvSpPr txBox="1"/>
          <p:nvPr/>
        </p:nvSpPr>
        <p:spPr>
          <a:xfrm>
            <a:off x="3277496" y="6047235"/>
            <a:ext cx="2659702" cy="369332"/>
          </a:xfrm>
          <a:prstGeom prst="rect">
            <a:avLst/>
          </a:prstGeom>
          <a:noFill/>
          <a:ln w="28575">
            <a:solidFill>
              <a:schemeClr val="accent1"/>
            </a:solidFill>
          </a:ln>
        </p:spPr>
        <p:txBody>
          <a:bodyPr wrap="none" rtlCol="0">
            <a:spAutoFit/>
          </a:bodyPr>
          <a:lstStyle/>
          <a:p>
            <a:r>
              <a:rPr lang="en-US" dirty="0" smtClean="0"/>
              <a:t>LANs </a:t>
            </a:r>
            <a:r>
              <a:rPr lang="en-US" u="sng" dirty="0" smtClean="0"/>
              <a:t>broadcast</a:t>
            </a:r>
            <a:r>
              <a:rPr lang="en-US" dirty="0" smtClean="0"/>
              <a:t> frames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90D26B-BC07-4BA3-A752-EFC3406EC679}" type="slidenum">
              <a:rPr lang="en-US" smtClean="0"/>
              <a:pPr eaLnBrk="1" hangingPunct="1"/>
              <a:t>44</a:t>
            </a:fld>
            <a:endParaRPr lang="en-US" smtClean="0"/>
          </a:p>
        </p:txBody>
      </p:sp>
      <p:sp>
        <p:nvSpPr>
          <p:cNvPr id="45059" name="Rectangle 2"/>
          <p:cNvSpPr>
            <a:spLocks noGrp="1" noChangeArrowheads="1"/>
          </p:cNvSpPr>
          <p:nvPr>
            <p:ph type="title"/>
          </p:nvPr>
        </p:nvSpPr>
        <p:spPr/>
        <p:txBody>
          <a:bodyPr/>
          <a:lstStyle/>
          <a:p>
            <a:pPr eaLnBrk="1" hangingPunct="1"/>
            <a:r>
              <a:rPr lang="en-US" smtClean="0"/>
              <a:t>LANs</a:t>
            </a:r>
          </a:p>
        </p:txBody>
      </p:sp>
      <p:sp>
        <p:nvSpPr>
          <p:cNvPr id="45060" name="Rectangle 3"/>
          <p:cNvSpPr>
            <a:spLocks noGrp="1" noChangeArrowheads="1"/>
          </p:cNvSpPr>
          <p:nvPr>
            <p:ph type="body" idx="1"/>
          </p:nvPr>
        </p:nvSpPr>
        <p:spPr/>
        <p:txBody>
          <a:bodyPr/>
          <a:lstStyle/>
          <a:p>
            <a:pPr eaLnBrk="1" hangingPunct="1"/>
            <a:r>
              <a:rPr lang="en-US" dirty="0" smtClean="0"/>
              <a:t>Wired:</a:t>
            </a:r>
          </a:p>
          <a:p>
            <a:pPr lvl="1" eaLnBrk="1" hangingPunct="1"/>
            <a:r>
              <a:rPr lang="en-US" dirty="0" smtClean="0"/>
              <a:t>Copper or optical fiber</a:t>
            </a:r>
          </a:p>
          <a:p>
            <a:pPr lvl="1" eaLnBrk="1" hangingPunct="1"/>
            <a:r>
              <a:rPr lang="en-US" dirty="0" smtClean="0"/>
              <a:t>Low delay; low error rate</a:t>
            </a:r>
          </a:p>
          <a:p>
            <a:pPr lvl="1" eaLnBrk="1" hangingPunct="1"/>
            <a:r>
              <a:rPr lang="en-US" dirty="0" smtClean="0"/>
              <a:t>Speeds from 100 Mbps to 10 </a:t>
            </a:r>
            <a:r>
              <a:rPr lang="en-US" dirty="0" err="1" smtClean="0"/>
              <a:t>Gbps</a:t>
            </a:r>
            <a:endParaRPr lang="en-US" dirty="0" smtClean="0"/>
          </a:p>
          <a:p>
            <a:pPr lvl="1" eaLnBrk="1" hangingPunct="1"/>
            <a:r>
              <a:rPr lang="en-US" dirty="0" smtClean="0"/>
              <a:t>Uses IEEE 802.3 Ethernet</a:t>
            </a:r>
          </a:p>
          <a:p>
            <a:pPr lvl="1" eaLnBrk="1" hangingPunct="1"/>
            <a:r>
              <a:rPr lang="en-US" dirty="0" smtClean="0"/>
              <a:t>Classic Ethernet or switched</a:t>
            </a:r>
          </a:p>
          <a:p>
            <a:pPr lvl="1" eaLnBrk="1" hangingPunct="1"/>
            <a:r>
              <a:rPr lang="en-US" dirty="0" smtClean="0"/>
              <a:t>May use Virtual LAN (VLAN) technology</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1662221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64864E-D002-4AF2-8E98-1023671569DE}" type="slidenum">
              <a:rPr lang="en-US" smtClean="0"/>
              <a:pPr eaLnBrk="1" hangingPunct="1"/>
              <a:t>45</a:t>
            </a:fld>
            <a:endParaRPr lang="en-US" smtClean="0"/>
          </a:p>
        </p:txBody>
      </p:sp>
      <p:sp>
        <p:nvSpPr>
          <p:cNvPr id="43011" name="Rectangle 2"/>
          <p:cNvSpPr>
            <a:spLocks noGrp="1" noChangeArrowheads="1"/>
          </p:cNvSpPr>
          <p:nvPr>
            <p:ph type="title"/>
          </p:nvPr>
        </p:nvSpPr>
        <p:spPr/>
        <p:txBody>
          <a:bodyPr/>
          <a:lstStyle/>
          <a:p>
            <a:pPr eaLnBrk="1" hangingPunct="1"/>
            <a:r>
              <a:rPr lang="en-US" smtClean="0"/>
              <a:t>LANs</a:t>
            </a:r>
          </a:p>
        </p:txBody>
      </p:sp>
      <p:sp>
        <p:nvSpPr>
          <p:cNvPr id="43012" name="Rectangle 3"/>
          <p:cNvSpPr>
            <a:spLocks noGrp="1" noChangeArrowheads="1"/>
          </p:cNvSpPr>
          <p:nvPr>
            <p:ph type="body" idx="1"/>
          </p:nvPr>
        </p:nvSpPr>
        <p:spPr/>
        <p:txBody>
          <a:bodyPr/>
          <a:lstStyle/>
          <a:p>
            <a:pPr marL="0" indent="0" eaLnBrk="1" hangingPunct="1">
              <a:buNone/>
            </a:pPr>
            <a:r>
              <a:rPr lang="en-US" dirty="0" smtClean="0"/>
              <a:t>Wireless:</a:t>
            </a:r>
          </a:p>
          <a:p>
            <a:pPr marL="342900" indent="-342900" eaLnBrk="1" hangingPunct="1">
              <a:buFont typeface="Arial" pitchFamily="34" charset="0"/>
              <a:buChar char="•"/>
            </a:pPr>
            <a:r>
              <a:rPr lang="en-US" dirty="0" smtClean="0"/>
              <a:t>Access point (wireless router, base station)</a:t>
            </a:r>
          </a:p>
          <a:p>
            <a:pPr marL="342900" indent="-342900" eaLnBrk="1" hangingPunct="1">
              <a:buFont typeface="Arial" pitchFamily="34" charset="0"/>
              <a:buChar char="•"/>
            </a:pPr>
            <a:r>
              <a:rPr lang="en-US" dirty="0" smtClean="0"/>
              <a:t>Uses 802.11 (Wi-Fi)</a:t>
            </a:r>
          </a:p>
          <a:p>
            <a:pPr marL="342900" indent="-342900" eaLnBrk="1" hangingPunct="1">
              <a:buFont typeface="Arial" pitchFamily="34" charset="0"/>
              <a:buChar char="•"/>
            </a:pPr>
            <a:r>
              <a:rPr lang="en-US" dirty="0" smtClean="0"/>
              <a:t>Speeds from 11 Mbps to 54 Mbps</a:t>
            </a:r>
          </a:p>
          <a:p>
            <a:pPr marL="342900" indent="-342900" eaLnBrk="1" hangingPunct="1">
              <a:buFont typeface="Arial" pitchFamily="34" charset="0"/>
              <a:buChar char="•"/>
            </a:pPr>
            <a:r>
              <a:rPr lang="en-US" dirty="0" smtClean="0"/>
              <a:t>Effective range 100 meters</a:t>
            </a:r>
          </a:p>
        </p:txBody>
      </p:sp>
    </p:spTree>
    <p:extLst>
      <p:ext uri="{BB962C8B-B14F-4D97-AF65-F5344CB8AC3E}">
        <p14:creationId xmlns:p14="http://schemas.microsoft.com/office/powerpoint/2010/main" val="30863878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Metropolitan Area Networks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6387" name="Content Placeholder 2"/>
          <p:cNvSpPr>
            <a:spLocks noGrp="1"/>
          </p:cNvSpPr>
          <p:nvPr>
            <p:ph idx="1"/>
          </p:nvPr>
        </p:nvSpPr>
        <p:spPr/>
        <p:txBody>
          <a:bodyPr/>
          <a:lstStyle/>
          <a:p>
            <a:r>
              <a:rPr lang="en-US" dirty="0" smtClean="0"/>
              <a:t>Connect devices over a metropolitan area</a:t>
            </a:r>
          </a:p>
          <a:p>
            <a:r>
              <a:rPr lang="en-US" dirty="0" smtClean="0"/>
              <a:t>Example MAN based on cable TV:</a:t>
            </a:r>
          </a:p>
        </p:txBody>
      </p:sp>
      <p:pic>
        <p:nvPicPr>
          <p:cNvPr id="16388" name="Picture 2"/>
          <p:cNvPicPr>
            <a:picLocks noChangeAspect="1" noChangeArrowheads="1"/>
          </p:cNvPicPr>
          <p:nvPr/>
        </p:nvPicPr>
        <p:blipFill>
          <a:blip r:embed="rId3" cstate="print"/>
          <a:srcRect/>
          <a:stretch>
            <a:fillRect/>
          </a:stretch>
        </p:blipFill>
        <p:spPr bwMode="auto">
          <a:xfrm>
            <a:off x="1804987" y="2819400"/>
            <a:ext cx="5534025" cy="3214141"/>
          </a:xfrm>
          <a:prstGeom prst="rect">
            <a:avLst/>
          </a:prstGeom>
          <a:noFill/>
          <a:ln w="9525">
            <a:noFill/>
            <a:miter lim="800000"/>
            <a:headEnd/>
            <a:tailEnd/>
          </a:ln>
        </p:spPr>
      </p:pic>
      <p:sp>
        <p:nvSpPr>
          <p:cNvPr id="2" name="TextBox 1"/>
          <p:cNvSpPr txBox="1"/>
          <p:nvPr/>
        </p:nvSpPr>
        <p:spPr>
          <a:xfrm>
            <a:off x="8324193" y="6353503"/>
            <a:ext cx="441146" cy="369332"/>
          </a:xfrm>
          <a:prstGeom prst="rect">
            <a:avLst/>
          </a:prstGeom>
          <a:noFill/>
        </p:spPr>
        <p:txBody>
          <a:bodyPr wrap="none" rtlCol="0">
            <a:spAutoFit/>
          </a:bodyPr>
          <a:lstStyle/>
          <a:p>
            <a:fld id="{C28E6838-7D38-462E-97A8-7B48759501DC}" type="slidenum">
              <a:rPr lang="en-US" smtClean="0"/>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6599E0-34B4-4748-9BE4-7DA64FA0FDF6}" type="slidenum">
              <a:rPr lang="en-US" smtClean="0"/>
              <a:pPr eaLnBrk="1" hangingPunct="1"/>
              <a:t>47</a:t>
            </a:fld>
            <a:endParaRPr lang="en-US" smtClean="0"/>
          </a:p>
        </p:txBody>
      </p:sp>
      <p:sp>
        <p:nvSpPr>
          <p:cNvPr id="46083" name="Rectangle 2"/>
          <p:cNvSpPr>
            <a:spLocks noGrp="1" noChangeArrowheads="1"/>
          </p:cNvSpPr>
          <p:nvPr>
            <p:ph type="title"/>
          </p:nvPr>
        </p:nvSpPr>
        <p:spPr/>
        <p:txBody>
          <a:bodyPr/>
          <a:lstStyle/>
          <a:p>
            <a:pPr eaLnBrk="1" hangingPunct="1"/>
            <a:r>
              <a:rPr lang="en-US" smtClean="0"/>
              <a:t>MANs</a:t>
            </a:r>
          </a:p>
        </p:txBody>
      </p:sp>
      <p:sp>
        <p:nvSpPr>
          <p:cNvPr id="46084" name="Rectangle 3"/>
          <p:cNvSpPr>
            <a:spLocks noGrp="1" noChangeArrowheads="1"/>
          </p:cNvSpPr>
          <p:nvPr>
            <p:ph type="body" idx="1"/>
          </p:nvPr>
        </p:nvSpPr>
        <p:spPr/>
        <p:txBody>
          <a:bodyPr/>
          <a:lstStyle/>
          <a:p>
            <a:pPr eaLnBrk="1" hangingPunct="1"/>
            <a:r>
              <a:rPr lang="en-US" dirty="0" smtClean="0"/>
              <a:t>Cable TV networks</a:t>
            </a:r>
          </a:p>
          <a:p>
            <a:pPr eaLnBrk="1" hangingPunct="1"/>
            <a:r>
              <a:rPr lang="en-US" dirty="0" smtClean="0"/>
              <a:t>FIOS</a:t>
            </a:r>
          </a:p>
          <a:p>
            <a:pPr eaLnBrk="1" hangingPunct="1"/>
            <a:r>
              <a:rPr lang="en-US" dirty="0" smtClean="0"/>
              <a:t>IEEE 802.16 WiMAX</a:t>
            </a:r>
          </a:p>
          <a:p>
            <a:pPr eaLnBrk="1" hangingPunct="1"/>
            <a:r>
              <a:rPr lang="en-US" dirty="0" smtClean="0"/>
              <a:t>Metro Ethernet/Carrier </a:t>
            </a:r>
            <a:r>
              <a:rPr lang="en-US" smtClean="0"/>
              <a:t>Ethernet/Wide Area </a:t>
            </a:r>
            <a:r>
              <a:rPr lang="en-US" dirty="0" smtClean="0"/>
              <a:t>Ethernet</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15943259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517B12-649B-4BFC-A45C-639A511A9C91}" type="slidenum">
              <a:rPr lang="en-US" smtClean="0"/>
              <a:pPr eaLnBrk="1" hangingPunct="1"/>
              <a:t>48</a:t>
            </a:fld>
            <a:endParaRPr lang="en-US" smtClean="0"/>
          </a:p>
        </p:txBody>
      </p:sp>
      <p:sp>
        <p:nvSpPr>
          <p:cNvPr id="48131" name="Rectangle 2"/>
          <p:cNvSpPr>
            <a:spLocks noGrp="1" noChangeArrowheads="1"/>
          </p:cNvSpPr>
          <p:nvPr>
            <p:ph type="title"/>
          </p:nvPr>
        </p:nvSpPr>
        <p:spPr/>
        <p:txBody>
          <a:bodyPr/>
          <a:lstStyle/>
          <a:p>
            <a:pPr eaLnBrk="1" hangingPunct="1"/>
            <a:r>
              <a:rPr lang="en-US" smtClean="0"/>
              <a:t>WANs</a:t>
            </a:r>
          </a:p>
        </p:txBody>
      </p:sp>
      <p:sp>
        <p:nvSpPr>
          <p:cNvPr id="48132" name="Rectangle 3"/>
          <p:cNvSpPr>
            <a:spLocks noGrp="1" noChangeArrowheads="1"/>
          </p:cNvSpPr>
          <p:nvPr>
            <p:ph type="body" idx="1"/>
          </p:nvPr>
        </p:nvSpPr>
        <p:spPr/>
        <p:txBody>
          <a:bodyPr/>
          <a:lstStyle/>
          <a:p>
            <a:pPr eaLnBrk="1" hangingPunct="1">
              <a:lnSpc>
                <a:spcPct val="90000"/>
              </a:lnSpc>
            </a:pPr>
            <a:r>
              <a:rPr lang="en-US" dirty="0" smtClean="0"/>
              <a:t>Cover a large geographic area</a:t>
            </a:r>
          </a:p>
          <a:p>
            <a:pPr eaLnBrk="1" hangingPunct="1">
              <a:lnSpc>
                <a:spcPct val="90000"/>
              </a:lnSpc>
            </a:pPr>
            <a:r>
              <a:rPr lang="en-US" dirty="0" smtClean="0"/>
              <a:t>Transmission lines and switching elements</a:t>
            </a:r>
          </a:p>
          <a:p>
            <a:pPr eaLnBrk="1" hangingPunct="1">
              <a:lnSpc>
                <a:spcPct val="90000"/>
              </a:lnSpc>
            </a:pPr>
            <a:r>
              <a:rPr lang="en-US" dirty="0" smtClean="0"/>
              <a:t>Subnet:</a:t>
            </a:r>
          </a:p>
          <a:p>
            <a:pPr lvl="1" eaLnBrk="1" hangingPunct="1">
              <a:lnSpc>
                <a:spcPct val="90000"/>
              </a:lnSpc>
            </a:pPr>
            <a:r>
              <a:rPr lang="en-US" dirty="0" smtClean="0"/>
              <a:t>originally referred to lines and switches</a:t>
            </a:r>
          </a:p>
          <a:p>
            <a:pPr lvl="1" eaLnBrk="1" hangingPunct="1">
              <a:lnSpc>
                <a:spcPct val="90000"/>
              </a:lnSpc>
            </a:pPr>
            <a:r>
              <a:rPr lang="en-US" dirty="0" smtClean="0"/>
              <a:t>Now also refers to network addressing at the LAN level</a:t>
            </a:r>
          </a:p>
          <a:p>
            <a:pPr eaLnBrk="1" hangingPunct="1">
              <a:lnSpc>
                <a:spcPct val="90000"/>
              </a:lnSpc>
            </a:pPr>
            <a:r>
              <a:rPr lang="en-US" dirty="0" smtClean="0"/>
              <a:t>Hosts and subnet may have different owners</a:t>
            </a:r>
          </a:p>
          <a:p>
            <a:pPr eaLnBrk="1" hangingPunct="1">
              <a:lnSpc>
                <a:spcPct val="90000"/>
              </a:lnSpc>
            </a:pPr>
            <a:r>
              <a:rPr lang="en-US" dirty="0" smtClean="0"/>
              <a:t>May use leased lines or Internet connections  </a:t>
            </a:r>
          </a:p>
        </p:txBody>
      </p:sp>
    </p:spTree>
    <p:extLst>
      <p:ext uri="{BB962C8B-B14F-4D97-AF65-F5344CB8AC3E}">
        <p14:creationId xmlns:p14="http://schemas.microsoft.com/office/powerpoint/2010/main" val="24550398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r>
              <a:rPr lang="en-US" dirty="0" smtClean="0"/>
              <a:t>Connect devices over a country</a:t>
            </a:r>
          </a:p>
          <a:p>
            <a:r>
              <a:rPr lang="en-US" dirty="0" smtClean="0"/>
              <a:t>Example WAN connecting three branch offices:</a:t>
            </a:r>
          </a:p>
        </p:txBody>
      </p:sp>
      <p:pic>
        <p:nvPicPr>
          <p:cNvPr id="17410" name="Picture 2"/>
          <p:cNvPicPr>
            <a:picLocks noChangeAspect="1" noChangeArrowheads="1"/>
          </p:cNvPicPr>
          <p:nvPr/>
        </p:nvPicPr>
        <p:blipFill>
          <a:blip r:embed="rId3" cstate="print"/>
          <a:srcRect t="4159" b="2566"/>
          <a:stretch>
            <a:fillRect/>
          </a:stretch>
        </p:blipFill>
        <p:spPr bwMode="auto">
          <a:xfrm>
            <a:off x="1514095" y="2333625"/>
            <a:ext cx="6400800" cy="3940680"/>
          </a:xfrm>
          <a:prstGeom prst="rect">
            <a:avLst/>
          </a:prstGeom>
          <a:noFill/>
          <a:ln w="9525">
            <a:noFill/>
            <a:miter lim="800000"/>
            <a:headEnd/>
            <a:tailEnd/>
          </a:ln>
        </p:spPr>
      </p:pic>
      <p:sp>
        <p:nvSpPr>
          <p:cNvPr id="17411" name="Title 1"/>
          <p:cNvSpPr>
            <a:spLocks noGrp="1"/>
          </p:cNvSpPr>
          <p:nvPr>
            <p:ph type="title"/>
          </p:nvPr>
        </p:nvSpPr>
        <p:spPr/>
        <p:txBody>
          <a:bodyPr/>
          <a:lstStyle/>
          <a:p>
            <a:r>
              <a:rPr lang="en-US" smtClean="0"/>
              <a:t>Wide Area Networks (1)</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noFill/>
        </p:spPr>
        <p:txBody>
          <a:bodyPr/>
          <a:lstStyle/>
          <a:p>
            <a:pPr eaLnBrk="1" hangingPunct="1"/>
            <a:r>
              <a:rPr lang="en-US" sz="4000" smtClean="0"/>
              <a:t>Questions You’ll Be Able to Answer</a:t>
            </a:r>
          </a:p>
        </p:txBody>
      </p:sp>
      <p:sp>
        <p:nvSpPr>
          <p:cNvPr id="2052" name="Rectangle 3"/>
          <p:cNvSpPr>
            <a:spLocks noGrp="1" noChangeArrowheads="1"/>
          </p:cNvSpPr>
          <p:nvPr>
            <p:ph type="body" idx="1"/>
          </p:nvPr>
        </p:nvSpPr>
        <p:spPr>
          <a:noFill/>
        </p:spPr>
        <p:txBody>
          <a:bodyPr/>
          <a:lstStyle/>
          <a:p>
            <a:r>
              <a:rPr lang="en-US" sz="3200" dirty="0" smtClean="0"/>
              <a:t>What are the fundamental principles </a:t>
            </a:r>
            <a:r>
              <a:rPr lang="en-US" sz="3200" dirty="0"/>
              <a:t>of computer </a:t>
            </a:r>
            <a:r>
              <a:rPr lang="en-US" sz="3200" dirty="0" smtClean="0"/>
              <a:t>networks?</a:t>
            </a:r>
            <a:endParaRPr lang="en-US" sz="3200" dirty="0"/>
          </a:p>
          <a:p>
            <a:pPr marL="914400" lvl="1" indent="-514350"/>
            <a:r>
              <a:rPr lang="en-US" sz="2800" dirty="0"/>
              <a:t>What hard problems must they solve?</a:t>
            </a:r>
          </a:p>
          <a:p>
            <a:pPr marL="914400" lvl="1" indent="-514350"/>
            <a:r>
              <a:rPr lang="en-US" sz="2800" dirty="0"/>
              <a:t>What design strategies have proven valuable</a:t>
            </a:r>
            <a:r>
              <a:rPr lang="en-US" sz="2800" dirty="0" smtClean="0"/>
              <a:t>?</a:t>
            </a:r>
          </a:p>
          <a:p>
            <a:r>
              <a:rPr lang="en-US" sz="3200" dirty="0"/>
              <a:t>How does the Internet work?</a:t>
            </a:r>
            <a:endParaRPr lang="en-US" sz="3600" dirty="0"/>
          </a:p>
          <a:p>
            <a:pPr marL="914400" lvl="1" indent="-514350"/>
            <a:r>
              <a:rPr lang="en-US" sz="2800" dirty="0"/>
              <a:t>What really happens when you “browse the web”?</a:t>
            </a:r>
          </a:p>
          <a:p>
            <a:pPr marL="914400" lvl="1" indent="-514350"/>
            <a:r>
              <a:rPr lang="en-US" sz="2800" dirty="0"/>
              <a:t>What are TCP/IP, DNS, HTTP, NAT, VPNs, 802.11 etc. anyway?</a:t>
            </a:r>
          </a:p>
          <a:p>
            <a:pPr marL="457200" indent="-514350"/>
            <a:endParaRPr lang="en-US" dirty="0"/>
          </a:p>
          <a:p>
            <a:pPr eaLnBrk="1" hangingPunct="1"/>
            <a:endParaRPr lang="en-US" dirty="0" smtClean="0"/>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5</a:t>
            </a:fld>
            <a:endParaRPr lang="en-US" dirty="0"/>
          </a:p>
        </p:txBody>
      </p:sp>
    </p:spTree>
    <p:extLst>
      <p:ext uri="{BB962C8B-B14F-4D97-AF65-F5344CB8AC3E}">
        <p14:creationId xmlns:p14="http://schemas.microsoft.com/office/powerpoint/2010/main" val="1501485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Wide Area Networks (2)</a:t>
            </a:r>
            <a:endParaRPr lang="en-US" dirty="0" smtClean="0"/>
          </a:p>
        </p:txBody>
      </p:sp>
      <p:sp>
        <p:nvSpPr>
          <p:cNvPr id="19459" name="Content Placeholder 2"/>
          <p:cNvSpPr>
            <a:spLocks noGrp="1"/>
          </p:cNvSpPr>
          <p:nvPr>
            <p:ph idx="1"/>
          </p:nvPr>
        </p:nvSpPr>
        <p:spPr/>
        <p:txBody>
          <a:bodyPr/>
          <a:lstStyle/>
          <a:p>
            <a:r>
              <a:rPr lang="en-US" dirty="0" smtClean="0"/>
              <a:t>An ISP (Internet Service Provider) network is also a WAN.</a:t>
            </a:r>
          </a:p>
          <a:p>
            <a:r>
              <a:rPr lang="en-US" dirty="0" smtClean="0"/>
              <a:t>Customers buy connectivity from the ISP to use it.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64759" y="2305053"/>
            <a:ext cx="6400800" cy="3809472"/>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Wide Area Networks (3)</a:t>
            </a:r>
          </a:p>
        </p:txBody>
      </p:sp>
      <p:sp>
        <p:nvSpPr>
          <p:cNvPr id="18435" name="Content Placeholder 2"/>
          <p:cNvSpPr>
            <a:spLocks noGrp="1"/>
          </p:cNvSpPr>
          <p:nvPr>
            <p:ph idx="1"/>
          </p:nvPr>
        </p:nvSpPr>
        <p:spPr/>
        <p:txBody>
          <a:bodyPr/>
          <a:lstStyle/>
          <a:p>
            <a:r>
              <a:rPr lang="en-US" dirty="0" smtClean="0"/>
              <a:t>A VPN (Virtual Private Network) is a WAN built from virtual links that run on top of the Internet.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8436" name="Picture 2"/>
          <p:cNvPicPr>
            <a:picLocks noChangeAspect="1" noChangeArrowheads="1"/>
          </p:cNvPicPr>
          <p:nvPr/>
        </p:nvPicPr>
        <p:blipFill>
          <a:blip r:embed="rId3" cstate="print"/>
          <a:srcRect/>
          <a:stretch>
            <a:fillRect/>
          </a:stretch>
        </p:blipFill>
        <p:spPr bwMode="auto">
          <a:xfrm>
            <a:off x="1566068" y="2343150"/>
            <a:ext cx="6400800" cy="404261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Network Software</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0483" name="Rectangle 3"/>
          <p:cNvSpPr>
            <a:spLocks noGrp="1" noChangeArrowheads="1"/>
          </p:cNvSpPr>
          <p:nvPr>
            <p:ph idx="1"/>
          </p:nvPr>
        </p:nvSpPr>
        <p:spPr/>
        <p:txBody>
          <a:bodyPr/>
          <a:lstStyle/>
          <a:p>
            <a:pPr lvl="1"/>
            <a:r>
              <a:rPr lang="en-US" dirty="0" smtClean="0"/>
              <a:t>Protocol layers </a:t>
            </a:r>
            <a:r>
              <a:rPr lang="en-US" dirty="0" smtClean="0">
                <a:solidFill>
                  <a:srgbClr val="0000FF"/>
                </a:solidFill>
                <a:latin typeface="Arial"/>
                <a:cs typeface="Arial"/>
              </a:rPr>
              <a:t>»</a:t>
            </a:r>
            <a:endParaRPr lang="en-US" dirty="0" smtClean="0"/>
          </a:p>
          <a:p>
            <a:pPr lvl="1"/>
            <a:r>
              <a:rPr lang="en-US" dirty="0" smtClean="0"/>
              <a:t>Design issues for the layers </a:t>
            </a:r>
            <a:r>
              <a:rPr lang="en-US" dirty="0" smtClean="0">
                <a:solidFill>
                  <a:srgbClr val="0000FF"/>
                </a:solidFill>
                <a:latin typeface="Arial"/>
                <a:cs typeface="Arial"/>
              </a:rPr>
              <a:t>»</a:t>
            </a:r>
            <a:endParaRPr lang="en-US" dirty="0" smtClean="0"/>
          </a:p>
          <a:p>
            <a:pPr lvl="1"/>
            <a:r>
              <a:rPr lang="en-US" dirty="0" smtClean="0"/>
              <a:t>Connection-oriented vs. connectionless service </a:t>
            </a:r>
            <a:r>
              <a:rPr lang="en-US" dirty="0" smtClean="0">
                <a:solidFill>
                  <a:srgbClr val="0000FF"/>
                </a:solidFill>
                <a:latin typeface="Arial"/>
                <a:cs typeface="Arial"/>
              </a:rPr>
              <a:t>»</a:t>
            </a:r>
            <a:endParaRPr lang="en-US" dirty="0" smtClean="0"/>
          </a:p>
          <a:p>
            <a:pPr lvl="1"/>
            <a:r>
              <a:rPr lang="en-US" dirty="0" smtClean="0"/>
              <a:t>Service primitives </a:t>
            </a:r>
            <a:r>
              <a:rPr lang="en-US" dirty="0" smtClean="0">
                <a:solidFill>
                  <a:srgbClr val="0000FF"/>
                </a:solidFill>
                <a:latin typeface="Arial"/>
                <a:cs typeface="Arial"/>
              </a:rPr>
              <a:t>»</a:t>
            </a:r>
            <a:endParaRPr lang="en-US" dirty="0" smtClean="0"/>
          </a:p>
          <a:p>
            <a:pPr lvl="1"/>
            <a:r>
              <a:rPr lang="en-US" dirty="0" smtClean="0"/>
              <a:t>Relationship of services to protocols </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Protocol Layers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7" name="Rectangle 3"/>
          <p:cNvSpPr>
            <a:spLocks noGrp="1" noChangeArrowheads="1"/>
          </p:cNvSpPr>
          <p:nvPr>
            <p:ph idx="1"/>
          </p:nvPr>
        </p:nvSpPr>
        <p:spPr/>
        <p:txBody>
          <a:bodyPr/>
          <a:lstStyle/>
          <a:p>
            <a:r>
              <a:rPr lang="en-US" dirty="0" smtClean="0"/>
              <a:t>Protocol layering is the main structuring method used to divide up network functionality.</a:t>
            </a:r>
          </a:p>
          <a:p>
            <a:endParaRPr lang="en-US" dirty="0" smtClean="0"/>
          </a:p>
        </p:txBody>
      </p:sp>
      <p:sp>
        <p:nvSpPr>
          <p:cNvPr id="10" name="Content Placeholder 9"/>
          <p:cNvSpPr>
            <a:spLocks noGrp="1"/>
          </p:cNvSpPr>
          <p:nvPr>
            <p:ph idx="11"/>
          </p:nvPr>
        </p:nvSpPr>
        <p:spPr>
          <a:xfrm>
            <a:off x="571498" y="2219325"/>
            <a:ext cx="3400427" cy="3743325"/>
          </a:xfrm>
        </p:spPr>
        <p:txBody>
          <a:bodyPr/>
          <a:lstStyle/>
          <a:p>
            <a:pPr>
              <a:buFont typeface="Arial" pitchFamily="34" charset="0"/>
              <a:buChar char="•"/>
            </a:pPr>
            <a:r>
              <a:rPr lang="en-US" sz="2000" dirty="0" smtClean="0"/>
              <a:t> Each protocol instance talks virtually to its </a:t>
            </a:r>
            <a:r>
              <a:rPr lang="en-US" sz="2000" u="sng" dirty="0" smtClean="0"/>
              <a:t>peer</a:t>
            </a:r>
            <a:r>
              <a:rPr lang="en-US" sz="2000" dirty="0" smtClean="0"/>
              <a:t> </a:t>
            </a:r>
          </a:p>
          <a:p>
            <a:pPr>
              <a:buFont typeface="Arial" pitchFamily="34" charset="0"/>
              <a:buChar char="•"/>
            </a:pPr>
            <a:r>
              <a:rPr lang="en-US" sz="2000" dirty="0" smtClean="0"/>
              <a:t> Each layer communicates only by using the one below </a:t>
            </a:r>
          </a:p>
          <a:p>
            <a:pPr>
              <a:buFont typeface="Arial" pitchFamily="34" charset="0"/>
              <a:buChar char="•"/>
            </a:pPr>
            <a:r>
              <a:rPr lang="en-US" sz="2000" dirty="0" smtClean="0"/>
              <a:t> Lower layer </a:t>
            </a:r>
            <a:r>
              <a:rPr lang="en-US" sz="2000" u="sng" dirty="0" smtClean="0"/>
              <a:t>services</a:t>
            </a:r>
            <a:r>
              <a:rPr lang="en-US" sz="2000" dirty="0" smtClean="0"/>
              <a:t> are accessed by an </a:t>
            </a:r>
            <a:r>
              <a:rPr lang="en-US" sz="2000" u="sng" dirty="0" smtClean="0"/>
              <a:t>interface</a:t>
            </a:r>
          </a:p>
          <a:p>
            <a:pPr>
              <a:buFont typeface="Arial" pitchFamily="34" charset="0"/>
              <a:buChar char="•"/>
            </a:pPr>
            <a:r>
              <a:rPr lang="en-US" sz="2000" dirty="0" smtClean="0"/>
              <a:t> At bottom, messages are carried by the medium</a:t>
            </a:r>
            <a:endParaRPr lang="en-US" sz="2000" dirty="0"/>
          </a:p>
        </p:txBody>
      </p:sp>
      <p:pic>
        <p:nvPicPr>
          <p:cNvPr id="21508" name="Picture 2"/>
          <p:cNvPicPr>
            <a:picLocks noChangeAspect="1" noChangeArrowheads="1"/>
          </p:cNvPicPr>
          <p:nvPr/>
        </p:nvPicPr>
        <p:blipFill>
          <a:blip r:embed="rId3" cstate="print"/>
          <a:srcRect/>
          <a:stretch>
            <a:fillRect/>
          </a:stretch>
        </p:blipFill>
        <p:spPr bwMode="auto">
          <a:xfrm>
            <a:off x="3886863" y="2090737"/>
            <a:ext cx="4809462" cy="3952875"/>
          </a:xfrm>
          <a:prstGeom prst="rect">
            <a:avLst/>
          </a:prstGeom>
          <a:noFill/>
          <a:ln w="9525">
            <a:noFill/>
            <a:miter lim="800000"/>
            <a:headEnd/>
            <a:tailEnd/>
          </a:ln>
        </p:spPr>
      </p:pic>
      <p:sp>
        <p:nvSpPr>
          <p:cNvPr id="2" name="TextBox 1"/>
          <p:cNvSpPr txBox="1"/>
          <p:nvPr/>
        </p:nvSpPr>
        <p:spPr>
          <a:xfrm>
            <a:off x="8324193" y="6495393"/>
            <a:ext cx="441146" cy="369332"/>
          </a:xfrm>
          <a:prstGeom prst="rect">
            <a:avLst/>
          </a:prstGeom>
          <a:noFill/>
        </p:spPr>
        <p:txBody>
          <a:bodyPr wrap="none" rtlCol="0">
            <a:spAutoFit/>
          </a:bodyPr>
          <a:lstStyle/>
          <a:p>
            <a:fld id="{C886A0B2-F55E-4706-B630-B4E86FD7AF0F}" type="slidenum">
              <a:rPr lang="en-US" smtClean="0"/>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CDA4B8-BE07-46E0-B56C-93917F17EB61}" type="slidenum">
              <a:rPr lang="en-US" smtClean="0"/>
              <a:pPr eaLnBrk="1" hangingPunct="1"/>
              <a:t>54</a:t>
            </a:fld>
            <a:endParaRPr lang="en-US" smtClean="0"/>
          </a:p>
        </p:txBody>
      </p:sp>
      <p:sp>
        <p:nvSpPr>
          <p:cNvPr id="55299" name="Rectangle 2"/>
          <p:cNvSpPr>
            <a:spLocks noGrp="1" noChangeArrowheads="1"/>
          </p:cNvSpPr>
          <p:nvPr>
            <p:ph type="title"/>
          </p:nvPr>
        </p:nvSpPr>
        <p:spPr/>
        <p:txBody>
          <a:bodyPr/>
          <a:lstStyle/>
          <a:p>
            <a:pPr eaLnBrk="1" hangingPunct="1"/>
            <a:r>
              <a:rPr lang="en-US" smtClean="0"/>
              <a:t>Network Software</a:t>
            </a:r>
          </a:p>
        </p:txBody>
      </p:sp>
      <p:sp>
        <p:nvSpPr>
          <p:cNvPr id="55300" name="Rectangle 3"/>
          <p:cNvSpPr>
            <a:spLocks noGrp="1" noChangeArrowheads="1"/>
          </p:cNvSpPr>
          <p:nvPr>
            <p:ph type="body" idx="1"/>
          </p:nvPr>
        </p:nvSpPr>
        <p:spPr/>
        <p:txBody>
          <a:bodyPr/>
          <a:lstStyle/>
          <a:p>
            <a:pPr eaLnBrk="1" hangingPunct="1">
              <a:lnSpc>
                <a:spcPct val="90000"/>
              </a:lnSpc>
            </a:pPr>
            <a:r>
              <a:rPr lang="en-US" smtClean="0"/>
              <a:t>Networks organized as a stack of layers or levels</a:t>
            </a:r>
          </a:p>
          <a:p>
            <a:pPr eaLnBrk="1" hangingPunct="1">
              <a:lnSpc>
                <a:spcPct val="90000"/>
              </a:lnSpc>
            </a:pPr>
            <a:r>
              <a:rPr lang="en-US" smtClean="0"/>
              <a:t>Each layer offers services to higher layers</a:t>
            </a:r>
          </a:p>
          <a:p>
            <a:pPr eaLnBrk="1" hangingPunct="1">
              <a:lnSpc>
                <a:spcPct val="90000"/>
              </a:lnSpc>
            </a:pPr>
            <a:r>
              <a:rPr lang="en-US" smtClean="0"/>
              <a:t>Protocols – an agreement between communicating parties</a:t>
            </a:r>
          </a:p>
          <a:p>
            <a:pPr marL="742950" lvl="2" indent="-342900" eaLnBrk="1" hangingPunct="1">
              <a:lnSpc>
                <a:spcPct val="90000"/>
              </a:lnSpc>
            </a:pPr>
            <a:r>
              <a:rPr lang="en-US" smtClean="0"/>
              <a:t>Determines syntax, semantics and timing  </a:t>
            </a:r>
          </a:p>
          <a:p>
            <a:pPr eaLnBrk="1" hangingPunct="1">
              <a:lnSpc>
                <a:spcPct val="90000"/>
              </a:lnSpc>
            </a:pPr>
            <a:r>
              <a:rPr lang="en-US" smtClean="0"/>
              <a:t>Peers: Corresponding layers on different machines</a:t>
            </a:r>
          </a:p>
          <a:p>
            <a:pPr eaLnBrk="1" hangingPunct="1">
              <a:lnSpc>
                <a:spcPct val="90000"/>
              </a:lnSpc>
            </a:pPr>
            <a:r>
              <a:rPr lang="en-US" smtClean="0"/>
              <a:t>Adjacent layers communicate through an interface   </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28898519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EA92C2-FA15-4954-A5C5-057D25C14BB7}" type="slidenum">
              <a:rPr lang="en-US" smtClean="0"/>
              <a:pPr eaLnBrk="1" hangingPunct="1"/>
              <a:t>55</a:t>
            </a:fld>
            <a:endParaRPr lang="en-US" smtClean="0"/>
          </a:p>
        </p:txBody>
      </p:sp>
      <p:sp>
        <p:nvSpPr>
          <p:cNvPr id="56323" name="Rectangle 2"/>
          <p:cNvSpPr>
            <a:spLocks noGrp="1" noChangeArrowheads="1"/>
          </p:cNvSpPr>
          <p:nvPr>
            <p:ph type="title"/>
          </p:nvPr>
        </p:nvSpPr>
        <p:spPr/>
        <p:txBody>
          <a:bodyPr/>
          <a:lstStyle/>
          <a:p>
            <a:pPr eaLnBrk="1" hangingPunct="1"/>
            <a:r>
              <a:rPr lang="en-US" smtClean="0"/>
              <a:t>Network Software</a:t>
            </a:r>
          </a:p>
        </p:txBody>
      </p:sp>
      <p:sp>
        <p:nvSpPr>
          <p:cNvPr id="56324" name="Rectangle 3"/>
          <p:cNvSpPr>
            <a:spLocks noGrp="1" noChangeArrowheads="1"/>
          </p:cNvSpPr>
          <p:nvPr>
            <p:ph type="body" idx="1"/>
          </p:nvPr>
        </p:nvSpPr>
        <p:spPr/>
        <p:txBody>
          <a:bodyPr/>
          <a:lstStyle/>
          <a:p>
            <a:pPr eaLnBrk="1" hangingPunct="1"/>
            <a:r>
              <a:rPr lang="en-US" smtClean="0"/>
              <a:t>Network architecture: A set of layers and protocols</a:t>
            </a:r>
          </a:p>
          <a:p>
            <a:pPr eaLnBrk="1" hangingPunct="1"/>
            <a:r>
              <a:rPr lang="en-US" smtClean="0"/>
              <a:t>Protocol stack: a list of the protocols used by a certain system </a:t>
            </a:r>
          </a:p>
          <a:p>
            <a:pPr eaLnBrk="1" hangingPunct="1"/>
            <a:r>
              <a:rPr lang="en-US" smtClean="0"/>
              <a:t>Layer n entity prepends a header to a message (there may also be postpended trailer)</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15671239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Protocol Layers (2)</a:t>
            </a:r>
            <a:endParaRPr lang="en-US" dirty="0" smtClean="0"/>
          </a:p>
        </p:txBody>
      </p:sp>
      <p:sp>
        <p:nvSpPr>
          <p:cNvPr id="22531" name="Rectangle 3"/>
          <p:cNvSpPr>
            <a:spLocks noGrp="1" noChangeArrowheads="1"/>
          </p:cNvSpPr>
          <p:nvPr>
            <p:ph idx="1"/>
          </p:nvPr>
        </p:nvSpPr>
        <p:spPr/>
        <p:txBody>
          <a:bodyPr/>
          <a:lstStyle/>
          <a:p>
            <a:r>
              <a:rPr lang="en-US" dirty="0" smtClean="0"/>
              <a:t>Example: the philosopher-translator-secretary architecture</a:t>
            </a:r>
          </a:p>
          <a:p>
            <a:r>
              <a:rPr lang="en-US" dirty="0" smtClean="0"/>
              <a:t>Each protocol at different layers serves a different purpose</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2532" name="Picture 2"/>
          <p:cNvPicPr>
            <a:picLocks noChangeAspect="1" noChangeArrowheads="1"/>
          </p:cNvPicPr>
          <p:nvPr/>
        </p:nvPicPr>
        <p:blipFill>
          <a:blip r:embed="rId2" cstate="print"/>
          <a:srcRect/>
          <a:stretch>
            <a:fillRect/>
          </a:stretch>
        </p:blipFill>
        <p:spPr bwMode="auto">
          <a:xfrm>
            <a:off x="2144542" y="2190875"/>
            <a:ext cx="4661070" cy="41908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Protocol Layers (3)</a:t>
            </a:r>
            <a:endParaRPr lang="en-US" dirty="0" smtClean="0"/>
          </a:p>
        </p:txBody>
      </p:sp>
      <p:sp>
        <p:nvSpPr>
          <p:cNvPr id="23555" name="Rectangle 3"/>
          <p:cNvSpPr>
            <a:spLocks noGrp="1" noChangeArrowheads="1"/>
          </p:cNvSpPr>
          <p:nvPr>
            <p:ph idx="1"/>
          </p:nvPr>
        </p:nvSpPr>
        <p:spPr/>
        <p:txBody>
          <a:bodyPr/>
          <a:lstStyle/>
          <a:p>
            <a:r>
              <a:rPr lang="en-US" dirty="0" smtClean="0"/>
              <a:t>Each lower layer adds its own </a:t>
            </a:r>
            <a:r>
              <a:rPr lang="en-US" u="sng" dirty="0" smtClean="0"/>
              <a:t>header</a:t>
            </a:r>
            <a:r>
              <a:rPr lang="en-US" dirty="0" smtClean="0"/>
              <a:t> (with control </a:t>
            </a:r>
            <a:r>
              <a:rPr lang="en-US" dirty="0" err="1" smtClean="0"/>
              <a:t>infor-mation</a:t>
            </a:r>
            <a:r>
              <a:rPr lang="en-US" dirty="0" smtClean="0"/>
              <a:t>) to the message to transmit and removes it on receive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Layers may also </a:t>
            </a:r>
            <a:r>
              <a:rPr lang="en-US" u="sng" dirty="0" smtClean="0"/>
              <a:t>split</a:t>
            </a:r>
            <a:r>
              <a:rPr lang="en-US" dirty="0" smtClean="0"/>
              <a:t> and </a:t>
            </a:r>
            <a:r>
              <a:rPr lang="en-US" u="sng" dirty="0" smtClean="0"/>
              <a:t>join</a:t>
            </a:r>
            <a:r>
              <a:rPr lang="en-US" dirty="0" smtClean="0"/>
              <a:t> messages, etc.</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3556" name="Picture 2"/>
          <p:cNvPicPr>
            <a:picLocks noChangeAspect="1" noChangeArrowheads="1"/>
          </p:cNvPicPr>
          <p:nvPr/>
        </p:nvPicPr>
        <p:blipFill>
          <a:blip r:embed="rId2" cstate="print"/>
          <a:srcRect/>
          <a:stretch>
            <a:fillRect/>
          </a:stretch>
        </p:blipFill>
        <p:spPr bwMode="auto">
          <a:xfrm>
            <a:off x="1628775" y="1981200"/>
            <a:ext cx="5886450" cy="367152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57</a:t>
            </a:fld>
            <a:endParaRPr lang="en-US"/>
          </a:p>
        </p:txBody>
      </p:sp>
      <p:sp>
        <p:nvSpPr>
          <p:cNvPr id="7" name="TextBox 6"/>
          <p:cNvSpPr txBox="1"/>
          <p:nvPr/>
        </p:nvSpPr>
        <p:spPr>
          <a:xfrm>
            <a:off x="157655" y="2690336"/>
            <a:ext cx="1545021" cy="1169551"/>
          </a:xfrm>
          <a:prstGeom prst="rect">
            <a:avLst/>
          </a:prstGeom>
          <a:noFill/>
          <a:ln w="25400">
            <a:solidFill>
              <a:schemeClr val="accent1"/>
            </a:solidFill>
          </a:ln>
        </p:spPr>
        <p:txBody>
          <a:bodyPr wrap="square" rtlCol="0">
            <a:spAutoFit/>
          </a:bodyPr>
          <a:lstStyle/>
          <a:p>
            <a:r>
              <a:rPr lang="en-US" sz="1400" dirty="0" smtClean="0"/>
              <a:t>The message (or PDU) of layer </a:t>
            </a:r>
            <a:r>
              <a:rPr lang="en-US" sz="1400" i="1" dirty="0" smtClean="0"/>
              <a:t>n</a:t>
            </a:r>
            <a:r>
              <a:rPr lang="en-US" sz="1400" dirty="0" smtClean="0"/>
              <a:t> becomes the payload of layer </a:t>
            </a:r>
            <a:r>
              <a:rPr lang="en-US" sz="1400" i="1" dirty="0" smtClean="0"/>
              <a:t>n+1 </a:t>
            </a:r>
            <a:endParaRPr lang="en-US" sz="1400" i="1" dirty="0"/>
          </a:p>
        </p:txBody>
      </p:sp>
      <p:cxnSp>
        <p:nvCxnSpPr>
          <p:cNvPr id="4" name="Straight Arrow Connector 3"/>
          <p:cNvCxnSpPr/>
          <p:nvPr/>
        </p:nvCxnSpPr>
        <p:spPr bwMode="auto">
          <a:xfrm flipV="1">
            <a:off x="1229710" y="2396360"/>
            <a:ext cx="1655380" cy="425668"/>
          </a:xfrm>
          <a:prstGeom prst="straightConnector1">
            <a:avLst/>
          </a:prstGeom>
          <a:solidFill>
            <a:schemeClr val="accent1"/>
          </a:solidFill>
          <a:ln w="9525" cap="flat" cmpd="sng" algn="ctr">
            <a:solidFill>
              <a:schemeClr val="accent2"/>
            </a:solidFill>
            <a:prstDash val="solid"/>
            <a:round/>
            <a:headEnd type="none" w="med" len="med"/>
            <a:tailEnd type="arrow"/>
          </a:ln>
          <a:effectLst/>
        </p:spPr>
      </p:cxnSp>
      <p:cxnSp>
        <p:nvCxnSpPr>
          <p:cNvPr id="12" name="Straight Arrow Connector 11"/>
          <p:cNvCxnSpPr/>
          <p:nvPr/>
        </p:nvCxnSpPr>
        <p:spPr bwMode="auto">
          <a:xfrm flipV="1">
            <a:off x="882869" y="3003332"/>
            <a:ext cx="2280745" cy="425668"/>
          </a:xfrm>
          <a:prstGeom prst="straightConnector1">
            <a:avLst/>
          </a:prstGeom>
          <a:solidFill>
            <a:schemeClr val="accent1"/>
          </a:solidFill>
          <a:ln w="9525" cap="flat" cmpd="sng" algn="ctr">
            <a:solidFill>
              <a:schemeClr val="accent2"/>
            </a:solidFill>
            <a:prstDash val="solid"/>
            <a:round/>
            <a:headEnd type="none" w="med" len="med"/>
            <a:tailEnd type="arrow"/>
          </a:ln>
          <a:effectLst/>
        </p:spPr>
      </p:cxnSp>
      <p:sp>
        <p:nvSpPr>
          <p:cNvPr id="14" name="TextBox 13"/>
          <p:cNvSpPr txBox="1"/>
          <p:nvPr/>
        </p:nvSpPr>
        <p:spPr>
          <a:xfrm>
            <a:off x="6773915" y="2238704"/>
            <a:ext cx="2180898" cy="246221"/>
          </a:xfrm>
          <a:prstGeom prst="rect">
            <a:avLst/>
          </a:prstGeom>
          <a:noFill/>
          <a:ln w="25400">
            <a:solidFill>
              <a:schemeClr val="accent1"/>
            </a:solidFill>
          </a:ln>
        </p:spPr>
        <p:txBody>
          <a:bodyPr wrap="square" rtlCol="0">
            <a:spAutoFit/>
          </a:bodyPr>
          <a:lstStyle/>
          <a:p>
            <a:r>
              <a:rPr lang="en-US" sz="1000" dirty="0" smtClean="0"/>
              <a:t>Layer 5 Protocol Data Unit (PDU)</a:t>
            </a:r>
            <a:endParaRPr lang="en-US" sz="1000" i="1" dirty="0"/>
          </a:p>
        </p:txBody>
      </p:sp>
      <p:sp>
        <p:nvSpPr>
          <p:cNvPr id="15" name="TextBox 14"/>
          <p:cNvSpPr txBox="1"/>
          <p:nvPr/>
        </p:nvSpPr>
        <p:spPr>
          <a:xfrm>
            <a:off x="6784425" y="2822029"/>
            <a:ext cx="972209" cy="246221"/>
          </a:xfrm>
          <a:prstGeom prst="rect">
            <a:avLst/>
          </a:prstGeom>
          <a:noFill/>
          <a:ln w="25400">
            <a:solidFill>
              <a:schemeClr val="accent1"/>
            </a:solidFill>
          </a:ln>
        </p:spPr>
        <p:txBody>
          <a:bodyPr wrap="square" rtlCol="0">
            <a:spAutoFit/>
          </a:bodyPr>
          <a:lstStyle/>
          <a:p>
            <a:r>
              <a:rPr lang="en-US" sz="1000" dirty="0" smtClean="0"/>
              <a:t>Layer 4 PDU</a:t>
            </a:r>
            <a:endParaRPr lang="en-US" sz="1000" i="1" dirty="0"/>
          </a:p>
        </p:txBody>
      </p:sp>
      <p:sp>
        <p:nvSpPr>
          <p:cNvPr id="16" name="TextBox 15"/>
          <p:cNvSpPr txBox="1"/>
          <p:nvPr/>
        </p:nvSpPr>
        <p:spPr>
          <a:xfrm>
            <a:off x="7472854" y="3429000"/>
            <a:ext cx="972209" cy="246221"/>
          </a:xfrm>
          <a:prstGeom prst="rect">
            <a:avLst/>
          </a:prstGeom>
          <a:noFill/>
          <a:ln w="25400">
            <a:solidFill>
              <a:schemeClr val="accent1"/>
            </a:solidFill>
          </a:ln>
        </p:spPr>
        <p:txBody>
          <a:bodyPr wrap="square" rtlCol="0">
            <a:spAutoFit/>
          </a:bodyPr>
          <a:lstStyle/>
          <a:p>
            <a:r>
              <a:rPr lang="en-US" sz="1000" dirty="0" smtClean="0"/>
              <a:t>Layer 3 PDU</a:t>
            </a:r>
            <a:endParaRPr lang="en-US" sz="1000" i="1" dirty="0"/>
          </a:p>
        </p:txBody>
      </p:sp>
      <p:sp>
        <p:nvSpPr>
          <p:cNvPr id="17" name="TextBox 16"/>
          <p:cNvSpPr txBox="1"/>
          <p:nvPr/>
        </p:nvSpPr>
        <p:spPr>
          <a:xfrm>
            <a:off x="7677805" y="4062250"/>
            <a:ext cx="972209" cy="246221"/>
          </a:xfrm>
          <a:prstGeom prst="rect">
            <a:avLst/>
          </a:prstGeom>
          <a:noFill/>
          <a:ln w="25400">
            <a:solidFill>
              <a:schemeClr val="accent1"/>
            </a:solidFill>
          </a:ln>
        </p:spPr>
        <p:txBody>
          <a:bodyPr wrap="square" rtlCol="0">
            <a:spAutoFit/>
          </a:bodyPr>
          <a:lstStyle/>
          <a:p>
            <a:r>
              <a:rPr lang="en-US" sz="1000" dirty="0" smtClean="0"/>
              <a:t>Layer 2 PDU</a:t>
            </a:r>
            <a:endParaRPr lang="en-US" sz="1000" i="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 for the Layers</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Each layer solves a particular problem but must include mechanisms to address a set of recurring design issues</a:t>
            </a:r>
            <a:endParaRPr lang="en-US" dirty="0"/>
          </a:p>
        </p:txBody>
      </p:sp>
      <p:graphicFrame>
        <p:nvGraphicFramePr>
          <p:cNvPr id="5" name="Table 4"/>
          <p:cNvGraphicFramePr>
            <a:graphicFrameLocks noGrp="1"/>
          </p:cNvGraphicFramePr>
          <p:nvPr/>
        </p:nvGraphicFramePr>
        <p:xfrm>
          <a:off x="904875" y="2697478"/>
          <a:ext cx="7677150" cy="2982143"/>
        </p:xfrm>
        <a:graphic>
          <a:graphicData uri="http://schemas.openxmlformats.org/drawingml/2006/table">
            <a:tbl>
              <a:tblPr firstRow="1" bandRow="1">
                <a:tableStyleId>{5C22544A-7EE6-4342-B048-85BDC9FD1C3A}</a:tableStyleId>
              </a:tblPr>
              <a:tblGrid>
                <a:gridCol w="2577170"/>
                <a:gridCol w="5099980"/>
              </a:tblGrid>
              <a:tr h="278457">
                <a:tc>
                  <a:txBody>
                    <a:bodyPr/>
                    <a:lstStyle/>
                    <a:p>
                      <a:r>
                        <a:rPr lang="en-US" b="1" dirty="0" smtClean="0">
                          <a:solidFill>
                            <a:schemeClr val="tx1"/>
                          </a:solidFill>
                          <a:latin typeface="Arial" pitchFamily="34" charset="0"/>
                          <a:cs typeface="Arial" pitchFamily="34" charset="0"/>
                        </a:rPr>
                        <a:t>Issue</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Example mechanisms at different</a:t>
                      </a:r>
                      <a:r>
                        <a:rPr lang="en-US" b="1" baseline="0" dirty="0" smtClean="0">
                          <a:solidFill>
                            <a:schemeClr val="tx1"/>
                          </a:solidFill>
                          <a:latin typeface="Arial" pitchFamily="34" charset="0"/>
                          <a:cs typeface="Arial" pitchFamily="34" charset="0"/>
                        </a:rPr>
                        <a:t> layers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Reliability despite failures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Codes for error detection/correction (§3.2, 3.3)</a:t>
                      </a:r>
                    </a:p>
                    <a:p>
                      <a:r>
                        <a:rPr lang="en-US" b="0" dirty="0" smtClean="0">
                          <a:solidFill>
                            <a:schemeClr val="tx1"/>
                          </a:solidFill>
                          <a:latin typeface="Arial" pitchFamily="34" charset="0"/>
                          <a:cs typeface="Arial" pitchFamily="34" charset="0"/>
                        </a:rPr>
                        <a:t>Routing around failures (§5.2)</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Network growth             and</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evolution</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Addressing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§5.6) and naming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§7.1)</a:t>
                      </a:r>
                    </a:p>
                    <a:p>
                      <a:r>
                        <a:rPr lang="en-US" b="0" dirty="0" smtClean="0">
                          <a:solidFill>
                            <a:schemeClr val="tx1"/>
                          </a:solidFill>
                          <a:latin typeface="Arial" pitchFamily="34" charset="0"/>
                          <a:cs typeface="Arial" pitchFamily="34" charset="0"/>
                        </a:rPr>
                        <a:t>Protocol layering</a:t>
                      </a:r>
                      <a:r>
                        <a:rPr lang="en-US" b="0" baseline="0" dirty="0" smtClean="0">
                          <a:solidFill>
                            <a:schemeClr val="tx1"/>
                          </a:solidFill>
                          <a:latin typeface="Arial" pitchFamily="34" charset="0"/>
                          <a:cs typeface="Arial" pitchFamily="34" charset="0"/>
                        </a:rPr>
                        <a:t> (</a:t>
                      </a:r>
                      <a:r>
                        <a:rPr lang="en-US" b="0" dirty="0" smtClean="0">
                          <a:solidFill>
                            <a:schemeClr val="tx1"/>
                          </a:solidFill>
                          <a:latin typeface="Arial" pitchFamily="34" charset="0"/>
                          <a:cs typeface="Arial" pitchFamily="34" charset="0"/>
                        </a:rPr>
                        <a:t>§1.3)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696143">
                <a:tc>
                  <a:txBody>
                    <a:bodyPr/>
                    <a:lstStyle/>
                    <a:p>
                      <a:r>
                        <a:rPr lang="en-US" b="0" dirty="0" smtClean="0">
                          <a:solidFill>
                            <a:schemeClr val="tx1"/>
                          </a:solidFill>
                          <a:latin typeface="Arial" pitchFamily="34" charset="0"/>
                          <a:cs typeface="Arial" pitchFamily="34" charset="0"/>
                        </a:rPr>
                        <a:t>Allocation of resources like bandwidth </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Multiple access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§4.2)</a:t>
                      </a:r>
                    </a:p>
                    <a:p>
                      <a:r>
                        <a:rPr lang="en-US" b="0" dirty="0" smtClean="0">
                          <a:solidFill>
                            <a:schemeClr val="tx1"/>
                          </a:solidFill>
                          <a:latin typeface="Arial" pitchFamily="34" charset="0"/>
                          <a:cs typeface="Arial" pitchFamily="34" charset="0"/>
                        </a:rPr>
                        <a:t>Congestion control (§5.3, 6.3)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7299">
                <a:tc>
                  <a:txBody>
                    <a:bodyPr/>
                    <a:lstStyle/>
                    <a:p>
                      <a:r>
                        <a:rPr lang="en-US" b="0" dirty="0" smtClean="0">
                          <a:solidFill>
                            <a:schemeClr val="tx1"/>
                          </a:solidFill>
                          <a:latin typeface="Arial" pitchFamily="34" charset="0"/>
                          <a:cs typeface="Arial" pitchFamily="34" charset="0"/>
                        </a:rPr>
                        <a:t>Security against various threats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Confidentiality of messages </a:t>
                      </a:r>
                      <a:r>
                        <a:rPr lang="en-US" b="0" baseline="0" dirty="0" smtClean="0">
                          <a:solidFill>
                            <a:schemeClr val="tx1"/>
                          </a:solidFill>
                          <a:latin typeface="Arial" pitchFamily="34" charset="0"/>
                          <a:cs typeface="Arial" pitchFamily="34" charset="0"/>
                        </a:rPr>
                        <a:t>(</a:t>
                      </a:r>
                      <a:r>
                        <a:rPr lang="en-US" b="0" dirty="0" smtClean="0">
                          <a:solidFill>
                            <a:schemeClr val="tx1"/>
                          </a:solidFill>
                          <a:latin typeface="Arial" pitchFamily="34" charset="0"/>
                          <a:cs typeface="Arial" pitchFamily="34" charset="0"/>
                        </a:rPr>
                        <a:t>§8.2,</a:t>
                      </a:r>
                      <a:r>
                        <a:rPr lang="en-US" b="0" baseline="0" dirty="0" smtClean="0">
                          <a:solidFill>
                            <a:schemeClr val="tx1"/>
                          </a:solidFill>
                          <a:latin typeface="Arial" pitchFamily="34" charset="0"/>
                          <a:cs typeface="Arial" pitchFamily="34" charset="0"/>
                        </a:rPr>
                        <a:t> 8.6)</a:t>
                      </a:r>
                    </a:p>
                    <a:p>
                      <a:r>
                        <a:rPr lang="en-US" b="0" dirty="0" smtClean="0">
                          <a:solidFill>
                            <a:schemeClr val="tx1"/>
                          </a:solidFill>
                          <a:latin typeface="Arial" pitchFamily="34" charset="0"/>
                          <a:cs typeface="Arial" pitchFamily="34" charset="0"/>
                        </a:rPr>
                        <a:t>Authentication of</a:t>
                      </a:r>
                      <a:r>
                        <a:rPr lang="en-US" b="0" baseline="0" dirty="0" smtClean="0">
                          <a:solidFill>
                            <a:schemeClr val="tx1"/>
                          </a:solidFill>
                          <a:latin typeface="Arial" pitchFamily="34" charset="0"/>
                          <a:cs typeface="Arial" pitchFamily="34" charset="0"/>
                        </a:rPr>
                        <a:t> communicating parties (</a:t>
                      </a:r>
                      <a:r>
                        <a:rPr lang="en-US" b="0" dirty="0" smtClean="0">
                          <a:solidFill>
                            <a:schemeClr val="tx1"/>
                          </a:solidFill>
                          <a:latin typeface="Arial" pitchFamily="34" charset="0"/>
                          <a:cs typeface="Arial" pitchFamily="34" charset="0"/>
                        </a:rPr>
                        <a:t>§8.7)</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6" name="TextBox 5"/>
          <p:cNvSpPr txBox="1"/>
          <p:nvPr/>
        </p:nvSpPr>
        <p:spPr>
          <a:xfrm>
            <a:off x="8607972" y="6463862"/>
            <a:ext cx="441146" cy="369332"/>
          </a:xfrm>
          <a:prstGeom prst="rect">
            <a:avLst/>
          </a:prstGeom>
          <a:noFill/>
        </p:spPr>
        <p:txBody>
          <a:bodyPr wrap="none" rtlCol="0">
            <a:spAutoFit/>
          </a:bodyPr>
          <a:lstStyle/>
          <a:p>
            <a:fld id="{0F20BE84-F12C-4B81-99A9-03F3D148A234}" type="slidenum">
              <a:rPr lang="en-US" smtClean="0"/>
              <a:t>58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B5344E6-6D86-43DB-86E9-84F945E9DF0D}" type="slidenum">
              <a:rPr lang="en-US" smtClean="0"/>
              <a:pPr eaLnBrk="1" hangingPunct="1"/>
              <a:t>59</a:t>
            </a:fld>
            <a:endParaRPr lang="en-US" smtClean="0"/>
          </a:p>
        </p:txBody>
      </p:sp>
      <p:sp>
        <p:nvSpPr>
          <p:cNvPr id="60419" name="Rectangle 2"/>
          <p:cNvSpPr>
            <a:spLocks noGrp="1" noChangeArrowheads="1"/>
          </p:cNvSpPr>
          <p:nvPr>
            <p:ph type="title"/>
          </p:nvPr>
        </p:nvSpPr>
        <p:spPr/>
        <p:txBody>
          <a:bodyPr/>
          <a:lstStyle/>
          <a:p>
            <a:pPr eaLnBrk="1" hangingPunct="1"/>
            <a:r>
              <a:rPr lang="en-US" smtClean="0"/>
              <a:t>Design Issues</a:t>
            </a:r>
          </a:p>
        </p:txBody>
      </p:sp>
      <p:sp>
        <p:nvSpPr>
          <p:cNvPr id="60420" name="Rectangle 3"/>
          <p:cNvSpPr>
            <a:spLocks noGrp="1" noChangeArrowheads="1"/>
          </p:cNvSpPr>
          <p:nvPr>
            <p:ph type="body" idx="1"/>
          </p:nvPr>
        </p:nvSpPr>
        <p:spPr/>
        <p:txBody>
          <a:bodyPr/>
          <a:lstStyle/>
          <a:p>
            <a:pPr eaLnBrk="1" hangingPunct="1"/>
            <a:r>
              <a:rPr lang="en-US" dirty="0" smtClean="0"/>
              <a:t>Reliability</a:t>
            </a:r>
          </a:p>
          <a:p>
            <a:pPr eaLnBrk="1" hangingPunct="1"/>
            <a:r>
              <a:rPr lang="en-US" dirty="0" smtClean="0"/>
              <a:t>Error detection (and possibly correction)</a:t>
            </a:r>
          </a:p>
          <a:p>
            <a:pPr eaLnBrk="1" hangingPunct="1"/>
            <a:r>
              <a:rPr lang="en-US" dirty="0" smtClean="0"/>
              <a:t>Routing</a:t>
            </a:r>
          </a:p>
          <a:p>
            <a:pPr eaLnBrk="1" hangingPunct="1"/>
            <a:r>
              <a:rPr lang="en-US" dirty="0" smtClean="0"/>
              <a:t>Addressing</a:t>
            </a:r>
          </a:p>
          <a:p>
            <a:pPr eaLnBrk="1" hangingPunct="1"/>
            <a:r>
              <a:rPr lang="en-US" dirty="0" smtClean="0"/>
              <a:t>Bandwidth sharing: statistical multiplexing</a:t>
            </a:r>
          </a:p>
        </p:txBody>
      </p:sp>
    </p:spTree>
    <p:extLst>
      <p:ext uri="{BB962C8B-B14F-4D97-AF65-F5344CB8AC3E}">
        <p14:creationId xmlns:p14="http://schemas.microsoft.com/office/powerpoint/2010/main" val="1440629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noFill/>
        </p:spPr>
        <p:txBody>
          <a:bodyPr/>
          <a:lstStyle/>
          <a:p>
            <a:pPr eaLnBrk="1" hangingPunct="1"/>
            <a:r>
              <a:rPr lang="en-US" sz="4000" smtClean="0"/>
              <a:t>Questions You’ll Be Able to Answer</a:t>
            </a:r>
          </a:p>
        </p:txBody>
      </p:sp>
      <p:sp>
        <p:nvSpPr>
          <p:cNvPr id="3076" name="Rectangle 3"/>
          <p:cNvSpPr>
            <a:spLocks noGrp="1" noChangeArrowheads="1"/>
          </p:cNvSpPr>
          <p:nvPr>
            <p:ph type="body" idx="1"/>
          </p:nvPr>
        </p:nvSpPr>
        <p:spPr>
          <a:xfrm>
            <a:off x="457200" y="1371600"/>
            <a:ext cx="8229600" cy="4754563"/>
          </a:xfrm>
          <a:noFill/>
        </p:spPr>
        <p:txBody>
          <a:bodyPr/>
          <a:lstStyle/>
          <a:p>
            <a:pPr eaLnBrk="1" hangingPunct="1"/>
            <a:r>
              <a:rPr lang="en-US" dirty="0"/>
              <a:t>How is society impacted by the availability of networks?</a:t>
            </a:r>
          </a:p>
          <a:p>
            <a:pPr eaLnBrk="1" hangingPunct="1"/>
            <a:r>
              <a:rPr lang="en-US" dirty="0"/>
              <a:t>What is the difference between analog and digital transmission?</a:t>
            </a:r>
          </a:p>
          <a:p>
            <a:pPr eaLnBrk="1" hangingPunct="1"/>
            <a:r>
              <a:rPr lang="en-US" dirty="0" smtClean="0"/>
              <a:t>Why </a:t>
            </a:r>
            <a:r>
              <a:rPr lang="en-US" dirty="0"/>
              <a:t>is DSL or cable Internet service so much faster than a dial up modem?</a:t>
            </a:r>
          </a:p>
          <a:p>
            <a:pPr eaLnBrk="1" hangingPunct="1"/>
            <a:r>
              <a:rPr lang="en-US" dirty="0" smtClean="0"/>
              <a:t>Why are phone calls made over the Internet (VOIP) so much less expensive than calls made over the traditional phone network?</a:t>
            </a:r>
          </a:p>
          <a:p>
            <a:pPr eaLnBrk="1" hangingPunct="1"/>
            <a:r>
              <a:rPr lang="en-US" dirty="0" smtClean="0"/>
              <a:t>Why are the cable companies offering phone service and the telephone companies spending billions to offer cable TV service?</a:t>
            </a:r>
          </a:p>
        </p:txBody>
      </p:sp>
      <p:sp>
        <p:nvSpPr>
          <p:cNvPr id="2" name="Footer Placeholder 1"/>
          <p:cNvSpPr>
            <a:spLocks noGrp="1"/>
          </p:cNvSpPr>
          <p:nvPr>
            <p:ph type="ftr" sz="quarter" idx="11"/>
          </p:nvPr>
        </p:nvSpPr>
        <p:spPr>
          <a:xfrm>
            <a:off x="0" y="6444329"/>
            <a:ext cx="9144000" cy="413671"/>
          </a:xfrm>
        </p:spPr>
        <p:txBody>
          <a:bodyPr/>
          <a:lstStyle/>
          <a:p>
            <a:pPr>
              <a:defRPr/>
            </a:pPr>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6</a:t>
            </a:fld>
            <a:endParaRPr lang="en-US" dirty="0"/>
          </a:p>
        </p:txBody>
      </p:sp>
    </p:spTree>
    <p:extLst>
      <p:ext uri="{BB962C8B-B14F-4D97-AF65-F5344CB8AC3E}">
        <p14:creationId xmlns:p14="http://schemas.microsoft.com/office/powerpoint/2010/main" val="3478009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E19AA80-3516-47FF-B2C0-1814E573F711}" type="slidenum">
              <a:rPr lang="en-US" smtClean="0"/>
              <a:pPr eaLnBrk="1" hangingPunct="1"/>
              <a:t>60</a:t>
            </a:fld>
            <a:endParaRPr lang="en-US" smtClean="0"/>
          </a:p>
        </p:txBody>
      </p:sp>
      <p:sp>
        <p:nvSpPr>
          <p:cNvPr id="61443" name="Rectangle 2"/>
          <p:cNvSpPr>
            <a:spLocks noGrp="1" noChangeArrowheads="1"/>
          </p:cNvSpPr>
          <p:nvPr>
            <p:ph type="title"/>
          </p:nvPr>
        </p:nvSpPr>
        <p:spPr/>
        <p:txBody>
          <a:bodyPr/>
          <a:lstStyle/>
          <a:p>
            <a:pPr eaLnBrk="1" hangingPunct="1"/>
            <a:r>
              <a:rPr lang="en-US" smtClean="0"/>
              <a:t>Design Issues</a:t>
            </a:r>
          </a:p>
        </p:txBody>
      </p:sp>
      <p:sp>
        <p:nvSpPr>
          <p:cNvPr id="61444" name="Rectangle 3"/>
          <p:cNvSpPr>
            <a:spLocks noGrp="1" noChangeArrowheads="1"/>
          </p:cNvSpPr>
          <p:nvPr>
            <p:ph type="body" idx="1"/>
          </p:nvPr>
        </p:nvSpPr>
        <p:spPr/>
        <p:txBody>
          <a:bodyPr/>
          <a:lstStyle/>
          <a:p>
            <a:pPr eaLnBrk="1" hangingPunct="1"/>
            <a:r>
              <a:rPr lang="en-US" smtClean="0"/>
              <a:t>Flow control</a:t>
            </a:r>
          </a:p>
          <a:p>
            <a:pPr eaLnBrk="1" hangingPunct="1"/>
            <a:r>
              <a:rPr lang="en-US" smtClean="0"/>
              <a:t>Congestion</a:t>
            </a:r>
          </a:p>
          <a:p>
            <a:pPr eaLnBrk="1" hangingPunct="1"/>
            <a:r>
              <a:rPr lang="en-US" smtClean="0"/>
              <a:t>Real-time delivery</a:t>
            </a:r>
          </a:p>
          <a:p>
            <a:pPr eaLnBrk="1" hangingPunct="1"/>
            <a:r>
              <a:rPr lang="en-US" smtClean="0"/>
              <a:t>Quality of Service (QoS)</a:t>
            </a:r>
          </a:p>
          <a:p>
            <a:pPr eaLnBrk="1" hangingPunct="1"/>
            <a:r>
              <a:rPr lang="en-US" smtClean="0"/>
              <a:t>Confidentiality, integrity and authentication</a:t>
            </a:r>
          </a:p>
        </p:txBody>
      </p:sp>
    </p:spTree>
    <p:extLst>
      <p:ext uri="{BB962C8B-B14F-4D97-AF65-F5344CB8AC3E}">
        <p14:creationId xmlns:p14="http://schemas.microsoft.com/office/powerpoint/2010/main" val="4218331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Connection-Oriented vs. Connectionless</a:t>
            </a:r>
          </a:p>
        </p:txBody>
      </p:sp>
      <p:sp>
        <p:nvSpPr>
          <p:cNvPr id="24579" name="Rectangle 3"/>
          <p:cNvSpPr>
            <a:spLocks noGrp="1" noChangeArrowheads="1"/>
          </p:cNvSpPr>
          <p:nvPr>
            <p:ph idx="1"/>
          </p:nvPr>
        </p:nvSpPr>
        <p:spPr>
          <a:xfrm>
            <a:off x="914400" y="1143000"/>
            <a:ext cx="7772400" cy="4867275"/>
          </a:xfrm>
        </p:spPr>
        <p:txBody>
          <a:bodyPr/>
          <a:lstStyle/>
          <a:p>
            <a:r>
              <a:rPr lang="en-US" dirty="0" smtClean="0"/>
              <a:t>Service provided by a layer may be either:</a:t>
            </a:r>
          </a:p>
          <a:p>
            <a:pPr lvl="1"/>
            <a:r>
              <a:rPr lang="en-US" dirty="0" smtClean="0"/>
              <a:t>Connection-oriented, must be set up for ongoing use (and torn down after use), e.g., phone call</a:t>
            </a:r>
          </a:p>
          <a:p>
            <a:pPr lvl="1"/>
            <a:r>
              <a:rPr lang="en-US" dirty="0" smtClean="0"/>
              <a:t>Connectionless, messages are handled separately, e.g., postal delivery</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3" name="Group 12"/>
          <p:cNvGrpSpPr/>
          <p:nvPr/>
        </p:nvGrpSpPr>
        <p:grpSpPr>
          <a:xfrm>
            <a:off x="1685924" y="3362325"/>
            <a:ext cx="5400675" cy="2732321"/>
            <a:chOff x="1762125" y="3114675"/>
            <a:chExt cx="5629275" cy="2847975"/>
          </a:xfrm>
        </p:grpSpPr>
        <p:pic>
          <p:nvPicPr>
            <p:cNvPr id="24580" name="Picture 2"/>
            <p:cNvPicPr>
              <a:picLocks noChangeAspect="1" noChangeArrowheads="1"/>
            </p:cNvPicPr>
            <p:nvPr/>
          </p:nvPicPr>
          <p:blipFill>
            <a:blip r:embed="rId3" cstate="print"/>
            <a:srcRect t="4856" r="3746" b="4395"/>
            <a:stretch>
              <a:fillRect/>
            </a:stretch>
          </p:blipFill>
          <p:spPr bwMode="auto">
            <a:xfrm>
              <a:off x="1762125" y="3114675"/>
              <a:ext cx="5629275" cy="2847975"/>
            </a:xfrm>
            <a:prstGeom prst="rect">
              <a:avLst/>
            </a:prstGeom>
            <a:noFill/>
            <a:ln w="9525">
              <a:noFill/>
              <a:miter lim="800000"/>
              <a:headEnd/>
              <a:tailEnd/>
            </a:ln>
          </p:spPr>
        </p:pic>
        <p:sp>
          <p:nvSpPr>
            <p:cNvPr id="11" name="Rectangle 10"/>
            <p:cNvSpPr/>
            <p:nvPr/>
          </p:nvSpPr>
          <p:spPr bwMode="auto">
            <a:xfrm>
              <a:off x="2762250" y="3152775"/>
              <a:ext cx="133350" cy="1562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Left Brace 9"/>
            <p:cNvSpPr/>
            <p:nvPr/>
          </p:nvSpPr>
          <p:spPr bwMode="auto">
            <a:xfrm>
              <a:off x="2752725" y="3590925"/>
              <a:ext cx="133350" cy="1133475"/>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Service Primitives (1)</a:t>
            </a:r>
          </a:p>
        </p:txBody>
      </p:sp>
      <p:sp>
        <p:nvSpPr>
          <p:cNvPr id="25603" name="Content Placeholder 2"/>
          <p:cNvSpPr>
            <a:spLocks noGrp="1"/>
          </p:cNvSpPr>
          <p:nvPr>
            <p:ph idx="1"/>
          </p:nvPr>
        </p:nvSpPr>
        <p:spPr/>
        <p:txBody>
          <a:bodyPr/>
          <a:lstStyle/>
          <a:p>
            <a:r>
              <a:rPr lang="en-US" dirty="0" smtClean="0"/>
              <a:t>A service is provided to the layer above as primitives</a:t>
            </a:r>
          </a:p>
          <a:p>
            <a:r>
              <a:rPr lang="en-US" dirty="0" smtClean="0"/>
              <a:t>Hypothetical example of service primitives that may provide a reliable byte stream (connection-oriented) service:</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5605" name="Picture 6"/>
          <p:cNvPicPr>
            <a:picLocks noChangeAspect="1" noChangeArrowheads="1"/>
          </p:cNvPicPr>
          <p:nvPr/>
        </p:nvPicPr>
        <p:blipFill>
          <a:blip r:embed="rId2" cstate="print"/>
          <a:srcRect/>
          <a:stretch>
            <a:fillRect/>
          </a:stretch>
        </p:blipFill>
        <p:spPr bwMode="auto">
          <a:xfrm>
            <a:off x="1528762" y="2757488"/>
            <a:ext cx="6181725" cy="2461953"/>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62</a:t>
            </a:fld>
            <a:endParaRPr lang="en-US"/>
          </a:p>
        </p:txBody>
      </p:sp>
      <p:sp>
        <p:nvSpPr>
          <p:cNvPr id="3" name="TextBox 2"/>
          <p:cNvSpPr txBox="1"/>
          <p:nvPr/>
        </p:nvSpPr>
        <p:spPr>
          <a:xfrm>
            <a:off x="2084314" y="5743168"/>
            <a:ext cx="5070619" cy="369332"/>
          </a:xfrm>
          <a:prstGeom prst="rect">
            <a:avLst/>
          </a:prstGeom>
          <a:noFill/>
          <a:ln w="25400">
            <a:solidFill>
              <a:schemeClr val="accent1"/>
            </a:solidFill>
          </a:ln>
        </p:spPr>
        <p:txBody>
          <a:bodyPr wrap="none" rtlCol="0">
            <a:spAutoFit/>
          </a:bodyPr>
          <a:lstStyle/>
          <a:p>
            <a:r>
              <a:rPr lang="en-US" dirty="0" smtClean="0"/>
              <a:t>Simplified version of Berkeley sockets interface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Primitives (2)</a:t>
            </a:r>
            <a:endParaRPr lang="en-US" dirty="0"/>
          </a:p>
        </p:txBody>
      </p:sp>
      <p:sp>
        <p:nvSpPr>
          <p:cNvPr id="3" name="Content Placeholder 2"/>
          <p:cNvSpPr>
            <a:spLocks noGrp="1"/>
          </p:cNvSpPr>
          <p:nvPr>
            <p:ph idx="1"/>
          </p:nvPr>
        </p:nvSpPr>
        <p:spPr/>
        <p:txBody>
          <a:bodyPr/>
          <a:lstStyle/>
          <a:p>
            <a:r>
              <a:rPr lang="en-US" dirty="0" smtClean="0"/>
              <a:t>Hypothetical example of how these primitives may be used for a client-server interaction</a:t>
            </a:r>
            <a:endParaRPr lang="en-US" dirty="0"/>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grpSp>
        <p:nvGrpSpPr>
          <p:cNvPr id="41" name="Group 40"/>
          <p:cNvGrpSpPr/>
          <p:nvPr/>
        </p:nvGrpSpPr>
        <p:grpSpPr>
          <a:xfrm>
            <a:off x="895350" y="2124075"/>
            <a:ext cx="7053431" cy="3543300"/>
            <a:chOff x="895350" y="2124075"/>
            <a:chExt cx="7053431" cy="3543300"/>
          </a:xfrm>
        </p:grpSpPr>
        <p:grpSp>
          <p:nvGrpSpPr>
            <p:cNvPr id="38" name="Group 37"/>
            <p:cNvGrpSpPr/>
            <p:nvPr/>
          </p:nvGrpSpPr>
          <p:grpSpPr>
            <a:xfrm>
              <a:off x="895350" y="2124075"/>
              <a:ext cx="7053431" cy="3543300"/>
              <a:chOff x="657225" y="1828800"/>
              <a:chExt cx="7053431" cy="3543300"/>
            </a:xfrm>
          </p:grpSpPr>
          <p:cxnSp>
            <p:nvCxnSpPr>
              <p:cNvPr id="6" name="Straight Connector 5"/>
              <p:cNvCxnSpPr/>
              <p:nvPr/>
            </p:nvCxnSpPr>
            <p:spPr bwMode="auto">
              <a:xfrm rot="5400000">
                <a:off x="1138238" y="3776662"/>
                <a:ext cx="31908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5400000">
                <a:off x="3890962" y="3767139"/>
                <a:ext cx="31718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p:cNvSpPr txBox="1"/>
              <p:nvPr/>
            </p:nvSpPr>
            <p:spPr>
              <a:xfrm>
                <a:off x="2352675" y="1838325"/>
                <a:ext cx="841897" cy="400110"/>
              </a:xfrm>
              <a:prstGeom prst="rect">
                <a:avLst/>
              </a:prstGeom>
              <a:noFill/>
            </p:spPr>
            <p:txBody>
              <a:bodyPr wrap="none" rtlCol="0">
                <a:spAutoFit/>
              </a:bodyPr>
              <a:lstStyle/>
              <a:p>
                <a:r>
                  <a:rPr lang="en-US" sz="2000" dirty="0" smtClean="0"/>
                  <a:t>Client</a:t>
                </a:r>
                <a:endParaRPr lang="en-US" sz="2000" dirty="0"/>
              </a:p>
            </p:txBody>
          </p:sp>
          <p:sp>
            <p:nvSpPr>
              <p:cNvPr id="9" name="TextBox 8"/>
              <p:cNvSpPr txBox="1"/>
              <p:nvPr/>
            </p:nvSpPr>
            <p:spPr>
              <a:xfrm>
                <a:off x="5038725" y="1828800"/>
                <a:ext cx="939681" cy="400110"/>
              </a:xfrm>
              <a:prstGeom prst="rect">
                <a:avLst/>
              </a:prstGeom>
              <a:noFill/>
            </p:spPr>
            <p:txBody>
              <a:bodyPr wrap="none" rtlCol="0">
                <a:spAutoFit/>
              </a:bodyPr>
              <a:lstStyle/>
              <a:p>
                <a:r>
                  <a:rPr lang="en-US" sz="2000" dirty="0" smtClean="0"/>
                  <a:t>Server</a:t>
                </a:r>
                <a:endParaRPr lang="en-US" sz="2000" dirty="0"/>
              </a:p>
            </p:txBody>
          </p:sp>
          <p:cxnSp>
            <p:nvCxnSpPr>
              <p:cNvPr id="11" name="Straight Arrow Connector 10"/>
              <p:cNvCxnSpPr/>
              <p:nvPr/>
            </p:nvCxnSpPr>
            <p:spPr bwMode="auto">
              <a:xfrm>
                <a:off x="2733675" y="27717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H="1">
                <a:off x="2724150" y="30003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2743200" y="370522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a:off x="2733675" y="40386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2771775" y="46863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2762250" y="49149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648325" y="2238375"/>
                <a:ext cx="1338828" cy="369332"/>
              </a:xfrm>
              <a:prstGeom prst="rect">
                <a:avLst/>
              </a:prstGeom>
              <a:noFill/>
            </p:spPr>
            <p:txBody>
              <a:bodyPr wrap="none" rtlCol="0">
                <a:spAutoFit/>
              </a:bodyPr>
              <a:lstStyle/>
              <a:p>
                <a:r>
                  <a:rPr lang="en-US" dirty="0" smtClean="0"/>
                  <a:t>LISTEN (0)</a:t>
                </a:r>
                <a:endParaRPr lang="en-US" dirty="0"/>
              </a:p>
            </p:txBody>
          </p:sp>
          <p:sp>
            <p:nvSpPr>
              <p:cNvPr id="18" name="TextBox 17"/>
              <p:cNvSpPr txBox="1"/>
              <p:nvPr/>
            </p:nvSpPr>
            <p:spPr>
              <a:xfrm>
                <a:off x="5657850" y="2781300"/>
                <a:ext cx="1180772" cy="369332"/>
              </a:xfrm>
              <a:prstGeom prst="rect">
                <a:avLst/>
              </a:prstGeom>
              <a:noFill/>
            </p:spPr>
            <p:txBody>
              <a:bodyPr wrap="none" rtlCol="0">
                <a:spAutoFit/>
              </a:bodyPr>
              <a:lstStyle/>
              <a:p>
                <a:r>
                  <a:rPr lang="en-US" dirty="0" smtClean="0"/>
                  <a:t>ACCEPT </a:t>
                </a:r>
                <a:endParaRPr lang="en-US" dirty="0"/>
              </a:p>
            </p:txBody>
          </p:sp>
          <p:sp>
            <p:nvSpPr>
              <p:cNvPr id="19" name="TextBox 18"/>
              <p:cNvSpPr txBox="1"/>
              <p:nvPr/>
            </p:nvSpPr>
            <p:spPr>
              <a:xfrm>
                <a:off x="5648325" y="2981325"/>
                <a:ext cx="1197764" cy="369332"/>
              </a:xfrm>
              <a:prstGeom prst="rect">
                <a:avLst/>
              </a:prstGeom>
              <a:noFill/>
            </p:spPr>
            <p:txBody>
              <a:bodyPr wrap="none" rtlCol="0">
                <a:spAutoFit/>
              </a:bodyPr>
              <a:lstStyle/>
              <a:p>
                <a:r>
                  <a:rPr lang="en-US" dirty="0" smtClean="0"/>
                  <a:t>RECEIVE</a:t>
                </a:r>
                <a:endParaRPr lang="en-US" dirty="0"/>
              </a:p>
            </p:txBody>
          </p:sp>
          <p:sp>
            <p:nvSpPr>
              <p:cNvPr id="20" name="TextBox 19"/>
              <p:cNvSpPr txBox="1"/>
              <p:nvPr/>
            </p:nvSpPr>
            <p:spPr>
              <a:xfrm>
                <a:off x="5667375" y="3819525"/>
                <a:ext cx="1172116" cy="369332"/>
              </a:xfrm>
              <a:prstGeom prst="rect">
                <a:avLst/>
              </a:prstGeom>
              <a:noFill/>
            </p:spPr>
            <p:txBody>
              <a:bodyPr wrap="none" rtlCol="0">
                <a:spAutoFit/>
              </a:bodyPr>
              <a:lstStyle/>
              <a:p>
                <a:r>
                  <a:rPr lang="en-US" dirty="0" smtClean="0"/>
                  <a:t>SEND (4)</a:t>
                </a:r>
                <a:endParaRPr lang="en-US" dirty="0"/>
              </a:p>
            </p:txBody>
          </p:sp>
          <p:sp>
            <p:nvSpPr>
              <p:cNvPr id="21" name="TextBox 20"/>
              <p:cNvSpPr txBox="1"/>
              <p:nvPr/>
            </p:nvSpPr>
            <p:spPr>
              <a:xfrm>
                <a:off x="5657850" y="4733925"/>
                <a:ext cx="2052806" cy="369332"/>
              </a:xfrm>
              <a:prstGeom prst="rect">
                <a:avLst/>
              </a:prstGeom>
              <a:noFill/>
            </p:spPr>
            <p:txBody>
              <a:bodyPr wrap="none" rtlCol="0">
                <a:spAutoFit/>
              </a:bodyPr>
              <a:lstStyle/>
              <a:p>
                <a:r>
                  <a:rPr lang="en-US" dirty="0" smtClean="0"/>
                  <a:t>DISCONNECT (6)</a:t>
                </a:r>
                <a:endParaRPr lang="en-US" dirty="0"/>
              </a:p>
            </p:txBody>
          </p:sp>
          <p:sp>
            <p:nvSpPr>
              <p:cNvPr id="23" name="TextBox 22"/>
              <p:cNvSpPr txBox="1"/>
              <p:nvPr/>
            </p:nvSpPr>
            <p:spPr>
              <a:xfrm>
                <a:off x="1038225" y="2581275"/>
                <a:ext cx="1668085" cy="369332"/>
              </a:xfrm>
              <a:prstGeom prst="rect">
                <a:avLst/>
              </a:prstGeom>
              <a:noFill/>
            </p:spPr>
            <p:txBody>
              <a:bodyPr wrap="none" rtlCol="0">
                <a:spAutoFit/>
              </a:bodyPr>
              <a:lstStyle/>
              <a:p>
                <a:r>
                  <a:rPr lang="en-US" dirty="0" smtClean="0"/>
                  <a:t>CONNECT (1)</a:t>
                </a:r>
                <a:endParaRPr lang="en-US" dirty="0"/>
              </a:p>
            </p:txBody>
          </p:sp>
          <p:sp>
            <p:nvSpPr>
              <p:cNvPr id="24" name="TextBox 23"/>
              <p:cNvSpPr txBox="1"/>
              <p:nvPr/>
            </p:nvSpPr>
            <p:spPr>
              <a:xfrm>
                <a:off x="1543050" y="3491984"/>
                <a:ext cx="825867" cy="369332"/>
              </a:xfrm>
              <a:prstGeom prst="rect">
                <a:avLst/>
              </a:prstGeom>
              <a:noFill/>
            </p:spPr>
            <p:txBody>
              <a:bodyPr wrap="none" rtlCol="0">
                <a:spAutoFit/>
              </a:bodyPr>
              <a:lstStyle/>
              <a:p>
                <a:r>
                  <a:rPr lang="en-US" dirty="0" smtClean="0"/>
                  <a:t>SEND</a:t>
                </a:r>
                <a:endParaRPr lang="en-US" dirty="0"/>
              </a:p>
            </p:txBody>
          </p:sp>
          <p:sp>
            <p:nvSpPr>
              <p:cNvPr id="25" name="TextBox 24"/>
              <p:cNvSpPr txBox="1"/>
              <p:nvPr/>
            </p:nvSpPr>
            <p:spPr>
              <a:xfrm>
                <a:off x="1162050" y="3724275"/>
                <a:ext cx="1197764" cy="369332"/>
              </a:xfrm>
              <a:prstGeom prst="rect">
                <a:avLst/>
              </a:prstGeom>
              <a:noFill/>
            </p:spPr>
            <p:txBody>
              <a:bodyPr wrap="none" rtlCol="0">
                <a:spAutoFit/>
              </a:bodyPr>
              <a:lstStyle/>
              <a:p>
                <a:r>
                  <a:rPr lang="en-US" dirty="0" smtClean="0"/>
                  <a:t>RECEIVE</a:t>
                </a:r>
                <a:endParaRPr lang="en-US" dirty="0"/>
              </a:p>
            </p:txBody>
          </p:sp>
          <p:sp>
            <p:nvSpPr>
              <p:cNvPr id="27" name="TextBox 26"/>
              <p:cNvSpPr txBox="1"/>
              <p:nvPr/>
            </p:nvSpPr>
            <p:spPr>
              <a:xfrm>
                <a:off x="657225" y="4476750"/>
                <a:ext cx="2052806" cy="369332"/>
              </a:xfrm>
              <a:prstGeom prst="rect">
                <a:avLst/>
              </a:prstGeom>
              <a:noFill/>
            </p:spPr>
            <p:txBody>
              <a:bodyPr wrap="none" rtlCol="0">
                <a:spAutoFit/>
              </a:bodyPr>
              <a:lstStyle/>
              <a:p>
                <a:r>
                  <a:rPr lang="en-US" dirty="0" smtClean="0"/>
                  <a:t>DISCONNECT (5)</a:t>
                </a:r>
                <a:endParaRPr lang="en-US" dirty="0"/>
              </a:p>
            </p:txBody>
          </p:sp>
          <p:sp>
            <p:nvSpPr>
              <p:cNvPr id="28" name="TextBox 27"/>
              <p:cNvSpPr txBox="1"/>
              <p:nvPr/>
            </p:nvSpPr>
            <p:spPr>
              <a:xfrm>
                <a:off x="3143250" y="2495550"/>
                <a:ext cx="1877437" cy="369332"/>
              </a:xfrm>
              <a:prstGeom prst="rect">
                <a:avLst/>
              </a:prstGeom>
              <a:noFill/>
            </p:spPr>
            <p:txBody>
              <a:bodyPr wrap="none" rtlCol="0">
                <a:spAutoFit/>
              </a:bodyPr>
              <a:lstStyle/>
              <a:p>
                <a:r>
                  <a:rPr lang="en-US" dirty="0" smtClean="0"/>
                  <a:t>Connect request</a:t>
                </a:r>
                <a:endParaRPr lang="en-US" dirty="0"/>
              </a:p>
            </p:txBody>
          </p:sp>
          <p:sp>
            <p:nvSpPr>
              <p:cNvPr id="29" name="TextBox 28"/>
              <p:cNvSpPr txBox="1"/>
              <p:nvPr/>
            </p:nvSpPr>
            <p:spPr>
              <a:xfrm>
                <a:off x="3181350" y="3048000"/>
                <a:ext cx="1903085" cy="369332"/>
              </a:xfrm>
              <a:prstGeom prst="rect">
                <a:avLst/>
              </a:prstGeom>
              <a:noFill/>
            </p:spPr>
            <p:txBody>
              <a:bodyPr wrap="none" rtlCol="0">
                <a:spAutoFit/>
              </a:bodyPr>
              <a:lstStyle/>
              <a:p>
                <a:r>
                  <a:rPr lang="en-US" dirty="0" smtClean="0"/>
                  <a:t>Accept response</a:t>
                </a:r>
                <a:endParaRPr lang="en-US" dirty="0"/>
              </a:p>
            </p:txBody>
          </p:sp>
          <p:sp>
            <p:nvSpPr>
              <p:cNvPr id="30" name="TextBox 29"/>
              <p:cNvSpPr txBox="1"/>
              <p:nvPr/>
            </p:nvSpPr>
            <p:spPr>
              <a:xfrm>
                <a:off x="3162300" y="3409950"/>
                <a:ext cx="1890261" cy="369332"/>
              </a:xfrm>
              <a:prstGeom prst="rect">
                <a:avLst/>
              </a:prstGeom>
              <a:noFill/>
            </p:spPr>
            <p:txBody>
              <a:bodyPr wrap="none" rtlCol="0">
                <a:spAutoFit/>
              </a:bodyPr>
              <a:lstStyle/>
              <a:p>
                <a:r>
                  <a:rPr lang="en-US" dirty="0" smtClean="0"/>
                  <a:t>Request </a:t>
                </a:r>
                <a:r>
                  <a:rPr lang="en-US" smtClean="0"/>
                  <a:t>for data</a:t>
                </a:r>
                <a:endParaRPr lang="en-US" dirty="0"/>
              </a:p>
            </p:txBody>
          </p:sp>
          <p:sp>
            <p:nvSpPr>
              <p:cNvPr id="31" name="TextBox 30"/>
              <p:cNvSpPr txBox="1"/>
              <p:nvPr/>
            </p:nvSpPr>
            <p:spPr>
              <a:xfrm>
                <a:off x="3619500" y="4067175"/>
                <a:ext cx="774571" cy="369332"/>
              </a:xfrm>
              <a:prstGeom prst="rect">
                <a:avLst/>
              </a:prstGeom>
              <a:noFill/>
            </p:spPr>
            <p:txBody>
              <a:bodyPr wrap="none" rtlCol="0">
                <a:spAutoFit/>
              </a:bodyPr>
              <a:lstStyle/>
              <a:p>
                <a:r>
                  <a:rPr lang="en-US" dirty="0" smtClean="0"/>
                  <a:t>Reply</a:t>
                </a:r>
                <a:endParaRPr lang="en-US" dirty="0"/>
              </a:p>
            </p:txBody>
          </p:sp>
          <p:sp>
            <p:nvSpPr>
              <p:cNvPr id="32" name="TextBox 31"/>
              <p:cNvSpPr txBox="1"/>
              <p:nvPr/>
            </p:nvSpPr>
            <p:spPr>
              <a:xfrm>
                <a:off x="3390900" y="4419600"/>
                <a:ext cx="1326004" cy="369332"/>
              </a:xfrm>
              <a:prstGeom prst="rect">
                <a:avLst/>
              </a:prstGeom>
              <a:noFill/>
            </p:spPr>
            <p:txBody>
              <a:bodyPr wrap="none" rtlCol="0">
                <a:spAutoFit/>
              </a:bodyPr>
              <a:lstStyle/>
              <a:p>
                <a:r>
                  <a:rPr lang="en-US" dirty="0" smtClean="0"/>
                  <a:t>Disconnect</a:t>
                </a:r>
                <a:endParaRPr lang="en-US" dirty="0"/>
              </a:p>
            </p:txBody>
          </p:sp>
          <p:sp>
            <p:nvSpPr>
              <p:cNvPr id="33" name="TextBox 32"/>
              <p:cNvSpPr txBox="1"/>
              <p:nvPr/>
            </p:nvSpPr>
            <p:spPr>
              <a:xfrm>
                <a:off x="3390900" y="4953000"/>
                <a:ext cx="1326004" cy="369332"/>
              </a:xfrm>
              <a:prstGeom prst="rect">
                <a:avLst/>
              </a:prstGeom>
              <a:noFill/>
            </p:spPr>
            <p:txBody>
              <a:bodyPr wrap="none" rtlCol="0">
                <a:spAutoFit/>
              </a:bodyPr>
              <a:lstStyle/>
              <a:p>
                <a:r>
                  <a:rPr lang="en-US" dirty="0" smtClean="0"/>
                  <a:t>Disconnect</a:t>
                </a:r>
                <a:endParaRPr lang="en-US" dirty="0"/>
              </a:p>
            </p:txBody>
          </p:sp>
        </p:grpSp>
        <p:sp>
          <p:nvSpPr>
            <p:cNvPr id="39" name="TextBox 38"/>
            <p:cNvSpPr txBox="1"/>
            <p:nvPr/>
          </p:nvSpPr>
          <p:spPr>
            <a:xfrm>
              <a:off x="6953250" y="3164443"/>
              <a:ext cx="466794" cy="369332"/>
            </a:xfrm>
            <a:prstGeom prst="rect">
              <a:avLst/>
            </a:prstGeom>
            <a:noFill/>
          </p:spPr>
          <p:txBody>
            <a:bodyPr wrap="none" rtlCol="0">
              <a:spAutoFit/>
            </a:bodyPr>
            <a:lstStyle/>
            <a:p>
              <a:r>
                <a:rPr lang="en-US" dirty="0" smtClean="0"/>
                <a:t>(2)</a:t>
              </a:r>
              <a:endParaRPr lang="en-US" dirty="0"/>
            </a:p>
          </p:txBody>
        </p:sp>
        <p:sp>
          <p:nvSpPr>
            <p:cNvPr id="40" name="TextBox 39"/>
            <p:cNvSpPr txBox="1"/>
            <p:nvPr/>
          </p:nvSpPr>
          <p:spPr>
            <a:xfrm>
              <a:off x="2466975" y="3878818"/>
              <a:ext cx="466794" cy="369332"/>
            </a:xfrm>
            <a:prstGeom prst="rect">
              <a:avLst/>
            </a:prstGeom>
            <a:noFill/>
          </p:spPr>
          <p:txBody>
            <a:bodyPr wrap="none" rtlCol="0">
              <a:spAutoFit/>
            </a:bodyPr>
            <a:lstStyle/>
            <a:p>
              <a:r>
                <a:rPr lang="en-US" dirty="0" smtClean="0"/>
                <a:t>(3)</a:t>
              </a:r>
              <a:endParaRPr lang="en-US" dirty="0"/>
            </a:p>
          </p:txBody>
        </p:sp>
      </p:grpSp>
      <p:sp>
        <p:nvSpPr>
          <p:cNvPr id="5" name="Slide Number Placeholder 4"/>
          <p:cNvSpPr>
            <a:spLocks noGrp="1"/>
          </p:cNvSpPr>
          <p:nvPr>
            <p:ph type="sldNum" sz="quarter" idx="12"/>
          </p:nvPr>
        </p:nvSpPr>
        <p:spPr/>
        <p:txBody>
          <a:bodyPr/>
          <a:lstStyle/>
          <a:p>
            <a:pPr>
              <a:defRPr/>
            </a:pPr>
            <a:fld id="{75E3A62E-607D-4C70-8AA8-4E7424A8B6C4}"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Relationship of Services to Protocols</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7651" name="Rectangle 3"/>
          <p:cNvSpPr>
            <a:spLocks noGrp="1" noChangeArrowheads="1"/>
          </p:cNvSpPr>
          <p:nvPr>
            <p:ph idx="1"/>
          </p:nvPr>
        </p:nvSpPr>
        <p:spPr/>
        <p:txBody>
          <a:bodyPr/>
          <a:lstStyle/>
          <a:p>
            <a:r>
              <a:rPr lang="en-US" dirty="0" smtClean="0"/>
              <a:t>Recap:</a:t>
            </a:r>
          </a:p>
          <a:p>
            <a:pPr lvl="1">
              <a:tabLst>
                <a:tab pos="7680960" algn="r"/>
              </a:tabLst>
            </a:pPr>
            <a:r>
              <a:rPr lang="en-US" dirty="0" smtClean="0"/>
              <a:t>A layer provides a </a:t>
            </a:r>
            <a:r>
              <a:rPr lang="en-US" u="sng" dirty="0" smtClean="0"/>
              <a:t>service</a:t>
            </a:r>
            <a:r>
              <a:rPr lang="en-US" dirty="0" smtClean="0"/>
              <a:t> to the one above	[vertical]</a:t>
            </a:r>
          </a:p>
          <a:p>
            <a:pPr lvl="1">
              <a:tabLst>
                <a:tab pos="7680960" algn="r"/>
              </a:tabLst>
            </a:pPr>
            <a:r>
              <a:rPr lang="en-US" dirty="0" smtClean="0"/>
              <a:t>A layer talks to its peer using a </a:t>
            </a:r>
            <a:r>
              <a:rPr lang="en-US" u="sng" dirty="0" smtClean="0"/>
              <a:t>protocol</a:t>
            </a:r>
            <a:r>
              <a:rPr lang="en-US" dirty="0" smtClean="0"/>
              <a:t>   	[horizontal]</a:t>
            </a:r>
            <a:endParaRPr lang="en-US" u="sng" dirty="0" smtClean="0"/>
          </a:p>
        </p:txBody>
      </p:sp>
      <p:pic>
        <p:nvPicPr>
          <p:cNvPr id="27652" name="Picture 2"/>
          <p:cNvPicPr>
            <a:picLocks noChangeAspect="1" noChangeArrowheads="1"/>
          </p:cNvPicPr>
          <p:nvPr/>
        </p:nvPicPr>
        <p:blipFill>
          <a:blip r:embed="rId2" cstate="print"/>
          <a:srcRect/>
          <a:stretch>
            <a:fillRect/>
          </a:stretch>
        </p:blipFill>
        <p:spPr bwMode="auto">
          <a:xfrm>
            <a:off x="1665287" y="3257550"/>
            <a:ext cx="5813425" cy="2440291"/>
          </a:xfrm>
          <a:prstGeom prst="rect">
            <a:avLst/>
          </a:prstGeom>
          <a:noFill/>
          <a:ln w="9525">
            <a:noFill/>
            <a:miter lim="800000"/>
            <a:headEnd/>
            <a:tailEnd/>
          </a:ln>
        </p:spPr>
      </p:pic>
      <p:sp>
        <p:nvSpPr>
          <p:cNvPr id="2" name="TextBox 1"/>
          <p:cNvSpPr txBox="1"/>
          <p:nvPr/>
        </p:nvSpPr>
        <p:spPr>
          <a:xfrm>
            <a:off x="8292662" y="6243145"/>
            <a:ext cx="441146" cy="369332"/>
          </a:xfrm>
          <a:prstGeom prst="rect">
            <a:avLst/>
          </a:prstGeom>
          <a:noFill/>
        </p:spPr>
        <p:txBody>
          <a:bodyPr wrap="none" rtlCol="0">
            <a:spAutoFit/>
          </a:bodyPr>
          <a:lstStyle/>
          <a:p>
            <a:fld id="{6A530A98-A010-4B87-8B89-CCFD199D6C6B}" type="slidenum">
              <a:rPr lang="en-US" smtClean="0"/>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Reference Models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8675" name="Rectangle 3"/>
          <p:cNvSpPr>
            <a:spLocks noGrp="1" noChangeArrowheads="1"/>
          </p:cNvSpPr>
          <p:nvPr>
            <p:ph idx="1"/>
          </p:nvPr>
        </p:nvSpPr>
        <p:spPr/>
        <p:txBody>
          <a:bodyPr/>
          <a:lstStyle/>
          <a:p>
            <a:r>
              <a:rPr lang="en-US" dirty="0" smtClean="0"/>
              <a:t>Reference models describe the layers in a network architecture</a:t>
            </a:r>
          </a:p>
          <a:p>
            <a:pPr lvl="3"/>
            <a:endParaRPr lang="en-US" dirty="0" smtClean="0"/>
          </a:p>
          <a:p>
            <a:pPr lvl="1"/>
            <a:r>
              <a:rPr lang="en-US" dirty="0" smtClean="0"/>
              <a:t>OSI reference model </a:t>
            </a:r>
            <a:r>
              <a:rPr lang="en-US" dirty="0" smtClean="0">
                <a:solidFill>
                  <a:srgbClr val="0000FF"/>
                </a:solidFill>
                <a:latin typeface="Arial"/>
                <a:cs typeface="Arial"/>
              </a:rPr>
              <a:t>»</a:t>
            </a:r>
            <a:endParaRPr lang="en-US" dirty="0" smtClean="0"/>
          </a:p>
          <a:p>
            <a:pPr lvl="1"/>
            <a:r>
              <a:rPr lang="en-US" dirty="0" smtClean="0"/>
              <a:t>TCP/IP reference model </a:t>
            </a:r>
            <a:r>
              <a:rPr lang="en-US" dirty="0" smtClean="0">
                <a:solidFill>
                  <a:srgbClr val="0000FF"/>
                </a:solidFill>
                <a:latin typeface="Arial"/>
                <a:cs typeface="Arial"/>
              </a:rPr>
              <a:t>»</a:t>
            </a:r>
            <a:endParaRPr lang="en-US" dirty="0" smtClean="0"/>
          </a:p>
          <a:p>
            <a:pPr lvl="1"/>
            <a:r>
              <a:rPr lang="en-US" dirty="0" smtClean="0"/>
              <a:t>Model used for this text </a:t>
            </a:r>
            <a:r>
              <a:rPr lang="en-US" dirty="0" smtClean="0">
                <a:solidFill>
                  <a:srgbClr val="0000FF"/>
                </a:solidFill>
                <a:latin typeface="Arial"/>
                <a:cs typeface="Arial"/>
              </a:rPr>
              <a:t>»</a:t>
            </a:r>
            <a:endParaRPr lang="en-US" dirty="0" smtClean="0"/>
          </a:p>
          <a:p>
            <a:pPr lvl="1"/>
            <a:r>
              <a:rPr lang="en-US" dirty="0" smtClean="0"/>
              <a:t>Critique of OSI and TCP/IP </a:t>
            </a:r>
            <a:r>
              <a:rPr lang="en-US" dirty="0" smtClean="0"/>
              <a:t>(</a:t>
            </a:r>
            <a:r>
              <a:rPr lang="en-US" smtClean="0"/>
              <a:t>not covered)</a:t>
            </a:r>
            <a:r>
              <a:rPr lang="en-US"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20675E-7B97-4C26-B3F8-9E25456AE38F}" type="slidenum">
              <a:rPr lang="en-US" smtClean="0"/>
              <a:pPr eaLnBrk="1" hangingPunct="1"/>
              <a:t>66</a:t>
            </a:fld>
            <a:endParaRPr lang="en-US" smtClean="0"/>
          </a:p>
        </p:txBody>
      </p:sp>
      <p:pic>
        <p:nvPicPr>
          <p:cNvPr id="71683" name="Picture 3" descr="1-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62000"/>
            <a:ext cx="7127875" cy="584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Grp="1" noChangeArrowheads="1"/>
          </p:cNvSpPr>
          <p:nvPr>
            <p:ph type="title"/>
          </p:nvPr>
        </p:nvSpPr>
        <p:spPr/>
        <p:txBody>
          <a:bodyPr/>
          <a:lstStyle/>
          <a:p>
            <a:pPr eaLnBrk="1" hangingPunct="1"/>
            <a:r>
              <a:rPr lang="en-US" smtClean="0"/>
              <a:t>Reference Models</a:t>
            </a:r>
          </a:p>
        </p:txBody>
      </p:sp>
      <p:sp>
        <p:nvSpPr>
          <p:cNvPr id="71685" name="Text Box 4"/>
          <p:cNvSpPr txBox="1">
            <a:spLocks noChangeArrowheads="1"/>
          </p:cNvSpPr>
          <p:nvPr/>
        </p:nvSpPr>
        <p:spPr bwMode="auto">
          <a:xfrm>
            <a:off x="0" y="2667000"/>
            <a:ext cx="1524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000">
                <a:latin typeface="Times New Roman" pitchFamily="18" charset="0"/>
              </a:rPr>
              <a:t>The OSI reference model</a:t>
            </a:r>
          </a:p>
          <a:p>
            <a:pPr algn="ctr" eaLnBrk="1" hangingPunct="1">
              <a:spcBef>
                <a:spcPct val="50000"/>
              </a:spcBef>
            </a:pPr>
            <a:r>
              <a:rPr lang="en-US" sz="2000">
                <a:latin typeface="Times New Roman" pitchFamily="18" charset="0"/>
              </a:rPr>
              <a:t>Fig 1.20</a:t>
            </a:r>
          </a:p>
        </p:txBody>
      </p:sp>
      <p:sp>
        <p:nvSpPr>
          <p:cNvPr id="2" name="TextBox 1"/>
          <p:cNvSpPr txBox="1"/>
          <p:nvPr/>
        </p:nvSpPr>
        <p:spPr>
          <a:xfrm>
            <a:off x="114300" y="4338633"/>
            <a:ext cx="1295400" cy="830997"/>
          </a:xfrm>
          <a:prstGeom prst="rect">
            <a:avLst/>
          </a:prstGeom>
          <a:noFill/>
          <a:ln w="28575">
            <a:solidFill>
              <a:schemeClr val="accent1"/>
            </a:solidFill>
          </a:ln>
        </p:spPr>
        <p:txBody>
          <a:bodyPr wrap="square" rtlCol="0">
            <a:spAutoFit/>
          </a:bodyPr>
          <a:lstStyle/>
          <a:p>
            <a:r>
              <a:rPr lang="en-US" sz="1200" dirty="0"/>
              <a:t>Layers 1 - 3 are chained (p. 44)</a:t>
            </a:r>
          </a:p>
          <a:p>
            <a:r>
              <a:rPr lang="en-US" sz="1200" dirty="0" smtClean="0"/>
              <a:t>Layers 4 -  7 are end-to-end</a:t>
            </a:r>
          </a:p>
        </p:txBody>
      </p:sp>
    </p:spTree>
    <p:extLst>
      <p:ext uri="{BB962C8B-B14F-4D97-AF65-F5344CB8AC3E}">
        <p14:creationId xmlns:p14="http://schemas.microsoft.com/office/powerpoint/2010/main" val="19754342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OSI Reference Model</a:t>
            </a:r>
          </a:p>
        </p:txBody>
      </p:sp>
      <p:sp>
        <p:nvSpPr>
          <p:cNvPr id="29699" name="Rectangle 3"/>
          <p:cNvSpPr>
            <a:spLocks noGrp="1" noChangeArrowheads="1"/>
          </p:cNvSpPr>
          <p:nvPr>
            <p:ph idx="1"/>
          </p:nvPr>
        </p:nvSpPr>
        <p:spPr/>
        <p:txBody>
          <a:bodyPr/>
          <a:lstStyle/>
          <a:p>
            <a:r>
              <a:rPr lang="en-US" dirty="0" smtClean="0"/>
              <a:t>A principled, international standard, seven layer model to connect different systems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276350" y="2124075"/>
            <a:ext cx="7200900" cy="3503523"/>
            <a:chOff x="1276350" y="2095500"/>
            <a:chExt cx="7200900" cy="3503523"/>
          </a:xfrm>
        </p:grpSpPr>
        <p:pic>
          <p:nvPicPr>
            <p:cNvPr id="9" name="Picture 2"/>
            <p:cNvPicPr>
              <a:picLocks noChangeAspect="1" noChangeArrowheads="1"/>
            </p:cNvPicPr>
            <p:nvPr/>
          </p:nvPicPr>
          <p:blipFill>
            <a:blip r:embed="rId2" cstate="print"/>
            <a:srcRect l="3830" t="14352" r="63162" b="2546"/>
            <a:stretch>
              <a:fillRect/>
            </a:stretch>
          </p:blipFill>
          <p:spPr bwMode="auto">
            <a:xfrm>
              <a:off x="1276350" y="2162175"/>
              <a:ext cx="2257425" cy="3419475"/>
            </a:xfrm>
            <a:prstGeom prst="rect">
              <a:avLst/>
            </a:prstGeom>
            <a:noFill/>
            <a:ln w="9525">
              <a:noFill/>
              <a:miter lim="800000"/>
              <a:headEnd/>
              <a:tailEnd/>
            </a:ln>
          </p:spPr>
        </p:pic>
        <p:sp>
          <p:nvSpPr>
            <p:cNvPr id="10" name="TextBox 9"/>
            <p:cNvSpPr txBox="1"/>
            <p:nvPr/>
          </p:nvSpPr>
          <p:spPr>
            <a:xfrm>
              <a:off x="3448050" y="2095500"/>
              <a:ext cx="5029200" cy="3503523"/>
            </a:xfrm>
            <a:prstGeom prst="rect">
              <a:avLst/>
            </a:prstGeom>
            <a:noFill/>
          </p:spPr>
          <p:txBody>
            <a:bodyPr wrap="square" rtlCol="0">
              <a:spAutoFit/>
            </a:bodyPr>
            <a:lstStyle/>
            <a:p>
              <a:pPr>
                <a:lnSpc>
                  <a:spcPts val="3800"/>
                </a:lnSpc>
              </a:pPr>
              <a:r>
                <a:rPr lang="en-US" sz="2000" dirty="0" smtClean="0"/>
                <a:t>– Provides functions needed by users</a:t>
              </a:r>
            </a:p>
            <a:p>
              <a:pPr>
                <a:lnSpc>
                  <a:spcPts val="3800"/>
                </a:lnSpc>
              </a:pPr>
              <a:r>
                <a:rPr lang="en-US" sz="2000" dirty="0" smtClean="0"/>
                <a:t>– Converts different representations</a:t>
              </a:r>
            </a:p>
            <a:p>
              <a:pPr>
                <a:lnSpc>
                  <a:spcPts val="3800"/>
                </a:lnSpc>
              </a:pPr>
              <a:r>
                <a:rPr lang="en-US" sz="2000" dirty="0" smtClean="0"/>
                <a:t>– Manages task dialogs</a:t>
              </a:r>
            </a:p>
            <a:p>
              <a:pPr>
                <a:lnSpc>
                  <a:spcPts val="3800"/>
                </a:lnSpc>
              </a:pPr>
              <a:r>
                <a:rPr lang="en-US" sz="2000" dirty="0" smtClean="0"/>
                <a:t>– Provides end-to-end delivery</a:t>
              </a:r>
            </a:p>
            <a:p>
              <a:pPr>
                <a:lnSpc>
                  <a:spcPts val="3800"/>
                </a:lnSpc>
              </a:pPr>
              <a:r>
                <a:rPr lang="en-US" sz="2000" dirty="0" smtClean="0"/>
                <a:t>– Sends packets over multiple links</a:t>
              </a:r>
            </a:p>
            <a:p>
              <a:pPr>
                <a:lnSpc>
                  <a:spcPts val="3800"/>
                </a:lnSpc>
              </a:pPr>
              <a:r>
                <a:rPr lang="en-US" sz="2000" dirty="0" smtClean="0"/>
                <a:t>– Sends frames of information</a:t>
              </a:r>
            </a:p>
            <a:p>
              <a:pPr>
                <a:lnSpc>
                  <a:spcPts val="3800"/>
                </a:lnSpc>
              </a:pPr>
              <a:r>
                <a:rPr lang="en-US" sz="2000" dirty="0" smtClean="0"/>
                <a:t>– Sends bits as signals</a:t>
              </a:r>
              <a:endParaRPr lang="en-US" sz="2000" dirty="0"/>
            </a:p>
          </p:txBody>
        </p:sp>
      </p:grpSp>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TCP/IP Reference Model</a:t>
            </a:r>
          </a:p>
        </p:txBody>
      </p:sp>
      <p:sp>
        <p:nvSpPr>
          <p:cNvPr id="34819" name="Rectangle 3"/>
          <p:cNvSpPr>
            <a:spLocks noGrp="1" noChangeArrowheads="1"/>
          </p:cNvSpPr>
          <p:nvPr>
            <p:ph idx="1"/>
          </p:nvPr>
        </p:nvSpPr>
        <p:spPr/>
        <p:txBody>
          <a:bodyPr/>
          <a:lstStyle/>
          <a:p>
            <a:r>
              <a:rPr lang="en-US" dirty="0" smtClean="0"/>
              <a:t>A four layer model derived from experimentation; omits some OSI layers and uses the IP as the network layer.</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3" name="Group 22"/>
          <p:cNvGrpSpPr/>
          <p:nvPr/>
        </p:nvGrpSpPr>
        <p:grpSpPr>
          <a:xfrm>
            <a:off x="625710" y="2381250"/>
            <a:ext cx="7225830" cy="3028950"/>
            <a:chOff x="959085" y="2409825"/>
            <a:chExt cx="7225830" cy="3028950"/>
          </a:xfrm>
        </p:grpSpPr>
        <p:pic>
          <p:nvPicPr>
            <p:cNvPr id="34820" name="Picture 2"/>
            <p:cNvPicPr>
              <a:picLocks noChangeAspect="1" noChangeArrowheads="1"/>
            </p:cNvPicPr>
            <p:nvPr/>
          </p:nvPicPr>
          <p:blipFill>
            <a:blip r:embed="rId3" cstate="print"/>
            <a:srcRect t="5247"/>
            <a:stretch>
              <a:fillRect/>
            </a:stretch>
          </p:blipFill>
          <p:spPr bwMode="auto">
            <a:xfrm>
              <a:off x="959085" y="2409825"/>
              <a:ext cx="7225830" cy="2924175"/>
            </a:xfrm>
            <a:prstGeom prst="rect">
              <a:avLst/>
            </a:prstGeom>
            <a:noFill/>
            <a:ln w="9525">
              <a:noFill/>
              <a:miter lim="800000"/>
              <a:headEnd/>
              <a:tailEnd/>
            </a:ln>
          </p:spPr>
        </p:pic>
        <p:sp>
          <p:nvSpPr>
            <p:cNvPr id="15" name="Freeform 14"/>
            <p:cNvSpPr/>
            <p:nvPr/>
          </p:nvSpPr>
          <p:spPr bwMode="auto">
            <a:xfrm>
              <a:off x="2714625" y="252412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2638425" y="2543175"/>
              <a:ext cx="85725"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flipH="1">
              <a:off x="6229350" y="250507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flipH="1">
              <a:off x="7029448" y="2743200"/>
              <a:ext cx="1019176"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flipH="1">
              <a:off x="6029324" y="4048125"/>
              <a:ext cx="200025" cy="152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flipH="1">
              <a:off x="6229350" y="3467100"/>
              <a:ext cx="342898"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flipH="1">
              <a:off x="6457950" y="3057524"/>
              <a:ext cx="342898" cy="1238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flipH="1">
              <a:off x="6743700" y="3200400"/>
              <a:ext cx="95248"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cxnSp>
        <p:nvCxnSpPr>
          <p:cNvPr id="25" name="Straight Arrow Connector 24"/>
          <p:cNvCxnSpPr>
            <a:stCxn id="27" idx="1"/>
          </p:cNvCxnSpPr>
          <p:nvPr/>
        </p:nvCxnSpPr>
        <p:spPr bwMode="auto">
          <a:xfrm rot="10800000" flipV="1">
            <a:off x="5981705" y="3928764"/>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7" name="TextBox 26"/>
          <p:cNvSpPr txBox="1"/>
          <p:nvPr/>
        </p:nvSpPr>
        <p:spPr>
          <a:xfrm>
            <a:off x="6610351" y="3467100"/>
            <a:ext cx="1695449" cy="923330"/>
          </a:xfrm>
          <a:prstGeom prst="rect">
            <a:avLst/>
          </a:prstGeom>
          <a:noFill/>
        </p:spPr>
        <p:txBody>
          <a:bodyPr wrap="square" rtlCol="0">
            <a:spAutoFit/>
          </a:bodyPr>
          <a:lstStyle/>
          <a:p>
            <a:pPr algn="ctr"/>
            <a:r>
              <a:rPr lang="en-US" dirty="0" smtClean="0"/>
              <a:t>IP is the “narrow waist” of the Internet</a:t>
            </a:r>
            <a:endParaRPr lang="en-US" dirty="0"/>
          </a:p>
        </p:txBody>
      </p:sp>
      <p:sp>
        <p:nvSpPr>
          <p:cNvPr id="31" name="Rectangle 30"/>
          <p:cNvSpPr/>
          <p:nvPr/>
        </p:nvSpPr>
        <p:spPr bwMode="auto">
          <a:xfrm flipH="1">
            <a:off x="685800" y="2305050"/>
            <a:ext cx="828674" cy="2952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TextBox 31"/>
          <p:cNvSpPr txBox="1"/>
          <p:nvPr/>
        </p:nvSpPr>
        <p:spPr>
          <a:xfrm>
            <a:off x="1938337" y="5305425"/>
            <a:ext cx="5195888" cy="369332"/>
          </a:xfrm>
          <a:prstGeom prst="rect">
            <a:avLst/>
          </a:prstGeom>
          <a:noFill/>
        </p:spPr>
        <p:txBody>
          <a:bodyPr wrap="square" rtlCol="0">
            <a:spAutoFit/>
          </a:bodyPr>
          <a:lstStyle/>
          <a:p>
            <a:pPr algn="ctr"/>
            <a:r>
              <a:rPr lang="en-US" dirty="0" smtClean="0"/>
              <a:t>Protocols are shown in their respective layers</a:t>
            </a:r>
            <a:endParaRPr lang="en-US" dirty="0"/>
          </a:p>
        </p:txBody>
      </p:sp>
      <p:sp>
        <p:nvSpPr>
          <p:cNvPr id="2" name="Slide Number Placeholder 1"/>
          <p:cNvSpPr>
            <a:spLocks noGrp="1"/>
          </p:cNvSpPr>
          <p:nvPr>
            <p:ph type="sldNum" sz="quarter" idx="12"/>
          </p:nvPr>
        </p:nvSpPr>
        <p:spPr/>
        <p:txBody>
          <a:bodyPr/>
          <a:lstStyle/>
          <a:p>
            <a:pPr>
              <a:defRPr/>
            </a:pPr>
            <a:fld id="{75E3A62E-607D-4C70-8AA8-4E7424A8B6C4}" type="slidenum">
              <a:rPr lang="en-US" sz="1800" smtClean="0"/>
              <a:pPr>
                <a:defRPr/>
              </a:pPr>
              <a:t>68</a:t>
            </a:fld>
            <a:endParaRPr lang="en-US" sz="1800" dirty="0"/>
          </a:p>
        </p:txBody>
      </p:sp>
      <p:sp>
        <p:nvSpPr>
          <p:cNvPr id="24" name="TextBox 23"/>
          <p:cNvSpPr txBox="1"/>
          <p:nvPr/>
        </p:nvSpPr>
        <p:spPr>
          <a:xfrm>
            <a:off x="7003815" y="2229444"/>
            <a:ext cx="1695449" cy="646331"/>
          </a:xfrm>
          <a:prstGeom prst="rect">
            <a:avLst/>
          </a:prstGeom>
          <a:noFill/>
        </p:spPr>
        <p:txBody>
          <a:bodyPr wrap="square" rtlCol="0">
            <a:spAutoFit/>
          </a:bodyPr>
          <a:lstStyle/>
          <a:p>
            <a:pPr algn="ctr"/>
            <a:r>
              <a:rPr lang="en-US" dirty="0" smtClean="0"/>
              <a:t>Lots of choices</a:t>
            </a:r>
            <a:endParaRPr lang="en-US" dirty="0"/>
          </a:p>
        </p:txBody>
      </p:sp>
      <p:cxnSp>
        <p:nvCxnSpPr>
          <p:cNvPr id="26" name="Straight Arrow Connector 25"/>
          <p:cNvCxnSpPr/>
          <p:nvPr/>
        </p:nvCxnSpPr>
        <p:spPr bwMode="auto">
          <a:xfrm rot="10800000" flipV="1">
            <a:off x="6719887" y="2635895"/>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8" name="TextBox 27"/>
          <p:cNvSpPr txBox="1"/>
          <p:nvPr/>
        </p:nvSpPr>
        <p:spPr>
          <a:xfrm>
            <a:off x="7333081" y="4614047"/>
            <a:ext cx="1695449" cy="646331"/>
          </a:xfrm>
          <a:prstGeom prst="rect">
            <a:avLst/>
          </a:prstGeom>
          <a:noFill/>
        </p:spPr>
        <p:txBody>
          <a:bodyPr wrap="square" rtlCol="0">
            <a:spAutoFit/>
          </a:bodyPr>
          <a:lstStyle/>
          <a:p>
            <a:pPr algn="ctr"/>
            <a:r>
              <a:rPr lang="en-US" dirty="0" smtClean="0"/>
              <a:t>Lots of choices</a:t>
            </a:r>
            <a:endParaRPr lang="en-US" dirty="0"/>
          </a:p>
        </p:txBody>
      </p:sp>
      <p:cxnSp>
        <p:nvCxnSpPr>
          <p:cNvPr id="29" name="Straight Arrow Connector 28"/>
          <p:cNvCxnSpPr/>
          <p:nvPr/>
        </p:nvCxnSpPr>
        <p:spPr bwMode="auto">
          <a:xfrm flipH="1">
            <a:off x="6819903" y="4821850"/>
            <a:ext cx="895346" cy="1"/>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cxnSp>
        <p:nvCxnSpPr>
          <p:cNvPr id="4" name="Straight Arrow Connector 3"/>
          <p:cNvCxnSpPr>
            <a:cxnSpLocks/>
          </p:cNvCxnSpPr>
          <p:nvPr/>
        </p:nvCxnSpPr>
        <p:spPr bwMode="auto">
          <a:xfrm flipV="1">
            <a:off x="4319752" y="4162097"/>
            <a:ext cx="409903" cy="1"/>
          </a:xfrm>
          <a:prstGeom prst="straightConnector1">
            <a:avLst/>
          </a:prstGeom>
          <a:solidFill>
            <a:schemeClr val="accent1"/>
          </a:solidFill>
          <a:ln w="15875" cap="flat" cmpd="sng" algn="ctr">
            <a:solidFill>
              <a:schemeClr val="tx1"/>
            </a:solidFill>
            <a:prstDash val="solid"/>
            <a:round/>
            <a:headEnd type="stealth" w="med" len="med"/>
            <a:tailEnd type="stealth" w="med" len="med"/>
          </a:ln>
          <a:effectLst/>
        </p:spPr>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Model Used in this Book</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p:txBody>
          <a:bodyPr/>
          <a:lstStyle/>
          <a:p>
            <a:r>
              <a:rPr lang="en-US" dirty="0" smtClean="0"/>
              <a:t>It is based on the TCP/IP model but we call out the physical layer and look beyond Internet protocols.</a:t>
            </a:r>
          </a:p>
        </p:txBody>
      </p:sp>
      <p:pic>
        <p:nvPicPr>
          <p:cNvPr id="35845" name="Picture 6"/>
          <p:cNvPicPr>
            <a:picLocks noChangeAspect="1" noChangeArrowheads="1"/>
          </p:cNvPicPr>
          <p:nvPr/>
        </p:nvPicPr>
        <p:blipFill>
          <a:blip r:embed="rId2" cstate="print"/>
          <a:srcRect/>
          <a:stretch>
            <a:fillRect/>
          </a:stretch>
        </p:blipFill>
        <p:spPr bwMode="auto">
          <a:xfrm>
            <a:off x="3133725" y="2849563"/>
            <a:ext cx="2620963" cy="2580307"/>
          </a:xfrm>
          <a:prstGeom prst="rect">
            <a:avLst/>
          </a:prstGeom>
          <a:noFill/>
          <a:ln w="9525">
            <a:noFill/>
            <a:miter lim="800000"/>
            <a:headEnd/>
            <a:tailEnd/>
          </a:ln>
        </p:spPr>
      </p:pic>
      <p:sp>
        <p:nvSpPr>
          <p:cNvPr id="7" name="TextBox 1"/>
          <p:cNvSpPr txBox="1">
            <a:spLocks noChangeArrowheads="1"/>
          </p:cNvSpPr>
          <p:nvPr/>
        </p:nvSpPr>
        <p:spPr bwMode="auto">
          <a:xfrm>
            <a:off x="3191166" y="5666694"/>
            <a:ext cx="2169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latin typeface="Arial" pitchFamily="34" charset="0"/>
                <a:cs typeface="Arial" pitchFamily="34" charset="0"/>
              </a:rPr>
              <a:t>(and on </a:t>
            </a:r>
            <a:r>
              <a:rPr lang="en-US" sz="2400" dirty="0" smtClean="0">
                <a:latin typeface="Arial" pitchFamily="34" charset="0"/>
                <a:cs typeface="Arial" pitchFamily="34" charset="0"/>
              </a:rPr>
              <a:t>a test)</a:t>
            </a:r>
            <a:endParaRPr lang="en-US" sz="2400" dirty="0">
              <a:latin typeface="Arial" pitchFamily="34" charset="0"/>
              <a:cs typeface="Arial" pitchFamily="34" charset="0"/>
            </a:endParaRPr>
          </a:p>
        </p:txBody>
      </p:sp>
      <p:sp>
        <p:nvSpPr>
          <p:cNvPr id="2" name="TextBox 1"/>
          <p:cNvSpPr txBox="1"/>
          <p:nvPr/>
        </p:nvSpPr>
        <p:spPr>
          <a:xfrm>
            <a:off x="8229600" y="6448097"/>
            <a:ext cx="441146" cy="369332"/>
          </a:xfrm>
          <a:prstGeom prst="rect">
            <a:avLst/>
          </a:prstGeom>
          <a:noFill/>
        </p:spPr>
        <p:txBody>
          <a:bodyPr wrap="none" rtlCol="0">
            <a:spAutoFit/>
          </a:bodyPr>
          <a:lstStyle/>
          <a:p>
            <a:fld id="{EC17A3D2-72E4-40D2-8D71-45CC8D9455D7}" type="slidenum">
              <a:rPr lang="en-US" smtClean="0"/>
              <a:t>69</a:t>
            </a:fld>
            <a:endParaRPr lang="en-US" dirty="0"/>
          </a:p>
        </p:txBody>
      </p:sp>
      <p:sp>
        <p:nvSpPr>
          <p:cNvPr id="3" name="TextBox 2"/>
          <p:cNvSpPr txBox="1"/>
          <p:nvPr/>
        </p:nvSpPr>
        <p:spPr>
          <a:xfrm>
            <a:off x="5974844" y="3681275"/>
            <a:ext cx="2475474" cy="646331"/>
          </a:xfrm>
          <a:prstGeom prst="rect">
            <a:avLst/>
          </a:prstGeom>
          <a:noFill/>
          <a:ln w="28575">
            <a:solidFill>
              <a:schemeClr val="accent1"/>
            </a:solidFill>
          </a:ln>
        </p:spPr>
        <p:txBody>
          <a:bodyPr wrap="square" rtlCol="0">
            <a:spAutoFit/>
          </a:bodyPr>
          <a:lstStyle/>
          <a:p>
            <a:r>
              <a:rPr lang="en-US" dirty="0" smtClean="0"/>
              <a:t>A hybrid of the OSI and TCP/IP models</a:t>
            </a:r>
            <a:endParaRPr lang="en-US" dirty="0"/>
          </a:p>
        </p:txBody>
      </p:sp>
      <p:sp>
        <p:nvSpPr>
          <p:cNvPr id="9" name="TextBox 8"/>
          <p:cNvSpPr txBox="1"/>
          <p:nvPr/>
        </p:nvSpPr>
        <p:spPr>
          <a:xfrm>
            <a:off x="1594803" y="3496609"/>
            <a:ext cx="1195694" cy="369332"/>
          </a:xfrm>
          <a:prstGeom prst="rect">
            <a:avLst/>
          </a:prstGeom>
          <a:noFill/>
          <a:ln w="28575">
            <a:solidFill>
              <a:schemeClr val="accent1"/>
            </a:solidFill>
          </a:ln>
        </p:spPr>
        <p:txBody>
          <a:bodyPr wrap="square" rtlCol="0">
            <a:spAutoFit/>
          </a:bodyPr>
          <a:lstStyle/>
          <a:p>
            <a:r>
              <a:rPr lang="en-US" dirty="0" smtClean="0"/>
              <a:t>Segment</a:t>
            </a:r>
            <a:endParaRPr lang="en-US" dirty="0"/>
          </a:p>
        </p:txBody>
      </p:sp>
      <p:sp>
        <p:nvSpPr>
          <p:cNvPr id="10" name="TextBox 9"/>
          <p:cNvSpPr txBox="1"/>
          <p:nvPr/>
        </p:nvSpPr>
        <p:spPr>
          <a:xfrm>
            <a:off x="1594802" y="3958274"/>
            <a:ext cx="911916" cy="369332"/>
          </a:xfrm>
          <a:prstGeom prst="rect">
            <a:avLst/>
          </a:prstGeom>
          <a:noFill/>
          <a:ln w="28575">
            <a:solidFill>
              <a:schemeClr val="accent1"/>
            </a:solidFill>
          </a:ln>
        </p:spPr>
        <p:txBody>
          <a:bodyPr wrap="square" rtlCol="0">
            <a:spAutoFit/>
          </a:bodyPr>
          <a:lstStyle/>
          <a:p>
            <a:r>
              <a:rPr lang="en-US" dirty="0" smtClean="0"/>
              <a:t>Packet</a:t>
            </a:r>
            <a:endParaRPr lang="en-US" dirty="0"/>
          </a:p>
        </p:txBody>
      </p:sp>
      <p:sp>
        <p:nvSpPr>
          <p:cNvPr id="11" name="TextBox 10"/>
          <p:cNvSpPr txBox="1"/>
          <p:nvPr/>
        </p:nvSpPr>
        <p:spPr>
          <a:xfrm>
            <a:off x="1594803" y="4403830"/>
            <a:ext cx="911917" cy="369332"/>
          </a:xfrm>
          <a:prstGeom prst="rect">
            <a:avLst/>
          </a:prstGeom>
          <a:noFill/>
          <a:ln w="28575">
            <a:solidFill>
              <a:schemeClr val="accent1"/>
            </a:solidFill>
          </a:ln>
        </p:spPr>
        <p:txBody>
          <a:bodyPr wrap="square" rtlCol="0">
            <a:spAutoFit/>
          </a:bodyPr>
          <a:lstStyle/>
          <a:p>
            <a:r>
              <a:rPr lang="en-US" dirty="0" smtClean="0"/>
              <a:t>Frame</a:t>
            </a:r>
            <a:endParaRPr lang="en-US" dirty="0"/>
          </a:p>
        </p:txBody>
      </p:sp>
      <p:sp>
        <p:nvSpPr>
          <p:cNvPr id="12" name="TextBox 11"/>
          <p:cNvSpPr txBox="1"/>
          <p:nvPr/>
        </p:nvSpPr>
        <p:spPr>
          <a:xfrm>
            <a:off x="1589547" y="3059668"/>
            <a:ext cx="1195694" cy="369332"/>
          </a:xfrm>
          <a:prstGeom prst="rect">
            <a:avLst/>
          </a:prstGeom>
          <a:noFill/>
          <a:ln w="28575">
            <a:solidFill>
              <a:schemeClr val="accent1"/>
            </a:solidFill>
          </a:ln>
        </p:spPr>
        <p:txBody>
          <a:bodyPr wrap="square" rtlCol="0">
            <a:spAutoFit/>
          </a:bodyPr>
          <a:lstStyle/>
          <a:p>
            <a:r>
              <a:rPr lang="en-US" dirty="0" smtClean="0"/>
              <a:t>Message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pPr eaLnBrk="1" hangingPunct="1"/>
            <a:r>
              <a:rPr lang="en-US" sz="4000" smtClean="0"/>
              <a:t>Questions You’ll Be Able to Answer</a:t>
            </a:r>
          </a:p>
        </p:txBody>
      </p:sp>
      <p:sp>
        <p:nvSpPr>
          <p:cNvPr id="4100" name="Rectangle 3"/>
          <p:cNvSpPr>
            <a:spLocks noGrp="1" noChangeArrowheads="1"/>
          </p:cNvSpPr>
          <p:nvPr>
            <p:ph type="body" idx="1"/>
          </p:nvPr>
        </p:nvSpPr>
        <p:spPr>
          <a:xfrm>
            <a:off x="457200" y="1371600"/>
            <a:ext cx="8229600" cy="4754563"/>
          </a:xfrm>
          <a:noFill/>
        </p:spPr>
        <p:txBody>
          <a:bodyPr/>
          <a:lstStyle/>
          <a:p>
            <a:pPr eaLnBrk="1" hangingPunct="1"/>
            <a:r>
              <a:rPr lang="en-US" sz="3200" dirty="0" smtClean="0"/>
              <a:t>Whether you would be interested in working in the networking field?</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7</a:t>
            </a:fld>
            <a:endParaRPr lang="en-US" dirty="0"/>
          </a:p>
        </p:txBody>
      </p:sp>
    </p:spTree>
    <p:extLst>
      <p:ext uri="{BB962C8B-B14F-4D97-AF65-F5344CB8AC3E}">
        <p14:creationId xmlns:p14="http://schemas.microsoft.com/office/powerpoint/2010/main" val="26710425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Critique of OSI &amp; TCP/IP</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smtClean="0"/>
              <a:t>OSI:</a:t>
            </a:r>
          </a:p>
          <a:p>
            <a:pPr lvl="2">
              <a:buFont typeface="Arial" pitchFamily="34" charset="0"/>
              <a:buChar char="+"/>
            </a:pPr>
            <a:r>
              <a:rPr lang="en-US" dirty="0" smtClean="0"/>
              <a:t>Very influential model with clear concepts</a:t>
            </a:r>
          </a:p>
          <a:p>
            <a:pPr lvl="2"/>
            <a:r>
              <a:rPr lang="en-US" dirty="0" smtClean="0"/>
              <a:t>Models, protocols and adoption all bogged down by politics and complexity</a:t>
            </a:r>
          </a:p>
          <a:p>
            <a:r>
              <a:rPr lang="en-US" dirty="0" smtClean="0"/>
              <a:t>TCP/IP:</a:t>
            </a:r>
          </a:p>
          <a:p>
            <a:pPr lvl="2">
              <a:buFont typeface="Arial" pitchFamily="34" charset="0"/>
              <a:buChar char="+"/>
            </a:pPr>
            <a:r>
              <a:rPr lang="en-US" dirty="0" smtClean="0"/>
              <a:t>Very successful protocols that worked well and thrived</a:t>
            </a:r>
          </a:p>
          <a:p>
            <a:pPr lvl="2"/>
            <a:r>
              <a:rPr lang="en-US" dirty="0" smtClean="0"/>
              <a:t>Weak model derived after the fact from protocols</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Example Networks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9939" name="Rectangle 3"/>
          <p:cNvSpPr>
            <a:spLocks noGrp="1" noChangeArrowheads="1"/>
          </p:cNvSpPr>
          <p:nvPr>
            <p:ph idx="1"/>
          </p:nvPr>
        </p:nvSpPr>
        <p:spPr/>
        <p:txBody>
          <a:bodyPr/>
          <a:lstStyle/>
          <a:p>
            <a:pPr lvl="1"/>
            <a:r>
              <a:rPr lang="en-US" dirty="0" smtClean="0"/>
              <a:t>The Internet </a:t>
            </a:r>
            <a:r>
              <a:rPr lang="en-US" dirty="0" smtClean="0">
                <a:solidFill>
                  <a:srgbClr val="0000FF"/>
                </a:solidFill>
                <a:latin typeface="Arial"/>
                <a:cs typeface="Arial"/>
              </a:rPr>
              <a:t>»</a:t>
            </a:r>
            <a:endParaRPr lang="en-US" dirty="0" smtClean="0"/>
          </a:p>
          <a:p>
            <a:pPr lvl="1"/>
            <a:r>
              <a:rPr lang="en-US" dirty="0" smtClean="0"/>
              <a:t>3G mobile phone networks (slides hidden)</a:t>
            </a:r>
            <a:r>
              <a:rPr lang="en-US" dirty="0" smtClean="0">
                <a:solidFill>
                  <a:srgbClr val="0000FF"/>
                </a:solidFill>
                <a:latin typeface="Arial"/>
                <a:cs typeface="Arial"/>
              </a:rPr>
              <a:t>»</a:t>
            </a:r>
            <a:endParaRPr lang="en-US" dirty="0" smtClean="0"/>
          </a:p>
          <a:p>
            <a:pPr lvl="1"/>
            <a:r>
              <a:rPr lang="en-US" dirty="0" smtClean="0"/>
              <a:t>Wireless LANs </a:t>
            </a:r>
            <a:r>
              <a:rPr lang="en-US" dirty="0"/>
              <a:t>(slides hidden)</a:t>
            </a:r>
            <a:r>
              <a:rPr lang="en-US" dirty="0" smtClean="0">
                <a:solidFill>
                  <a:srgbClr val="0000FF"/>
                </a:solidFill>
                <a:latin typeface="Arial"/>
                <a:cs typeface="Arial"/>
              </a:rPr>
              <a:t>»</a:t>
            </a:r>
            <a:endParaRPr lang="en-US" dirty="0" smtClean="0"/>
          </a:p>
          <a:p>
            <a:pPr lvl="1"/>
            <a:r>
              <a:rPr lang="en-US" dirty="0" smtClean="0"/>
              <a:t>RFID and sensor networks </a:t>
            </a:r>
            <a:r>
              <a:rPr lang="en-US" dirty="0"/>
              <a:t>(slides hidden)</a:t>
            </a:r>
            <a:r>
              <a:rPr lang="en-US" dirty="0" smtClean="0">
                <a:solidFill>
                  <a:srgbClr val="0000FF"/>
                </a:solidFill>
                <a:latin typeface="Arial"/>
                <a:cs typeface="Arial"/>
              </a:rPr>
              <a:t>»</a:t>
            </a:r>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Internet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923924" y="1410688"/>
            <a:ext cx="7790214" cy="4600081"/>
          </a:xfrm>
        </p:spPr>
        <p:txBody>
          <a:bodyPr/>
          <a:lstStyle/>
          <a:p>
            <a:r>
              <a:rPr lang="en-US" dirty="0" smtClean="0"/>
              <a:t>Before the Internet was the ARPANET, a decentralized, packet-switched network based on </a:t>
            </a:r>
            <a:r>
              <a:rPr lang="en-US" dirty="0" err="1" smtClean="0"/>
              <a:t>Baran’s</a:t>
            </a:r>
            <a:r>
              <a:rPr lang="en-US" dirty="0" smtClean="0"/>
              <a:t> ideas.</a:t>
            </a:r>
          </a:p>
        </p:txBody>
      </p:sp>
      <p:pic>
        <p:nvPicPr>
          <p:cNvPr id="44036" name="Picture 2"/>
          <p:cNvPicPr>
            <a:picLocks noChangeAspect="1" noChangeArrowheads="1"/>
          </p:cNvPicPr>
          <p:nvPr/>
        </p:nvPicPr>
        <p:blipFill>
          <a:blip r:embed="rId3" cstate="print"/>
          <a:srcRect l="49459" t="6250" b="10156"/>
          <a:stretch>
            <a:fillRect/>
          </a:stretch>
        </p:blipFill>
        <p:spPr bwMode="auto">
          <a:xfrm>
            <a:off x="2793206" y="2428663"/>
            <a:ext cx="4731544" cy="3305387"/>
          </a:xfrm>
          <a:prstGeom prst="rect">
            <a:avLst/>
          </a:prstGeom>
          <a:noFill/>
          <a:ln w="9525">
            <a:noFill/>
            <a:miter lim="800000"/>
            <a:headEnd/>
            <a:tailEnd/>
          </a:ln>
        </p:spPr>
      </p:pic>
      <p:sp>
        <p:nvSpPr>
          <p:cNvPr id="10" name="TextBox 9"/>
          <p:cNvSpPr txBox="1"/>
          <p:nvPr/>
        </p:nvSpPr>
        <p:spPr>
          <a:xfrm>
            <a:off x="3248025" y="5819775"/>
            <a:ext cx="3689985" cy="369332"/>
          </a:xfrm>
          <a:prstGeom prst="rect">
            <a:avLst/>
          </a:prstGeom>
          <a:noFill/>
        </p:spPr>
        <p:txBody>
          <a:bodyPr wrap="none" rtlCol="0">
            <a:spAutoFit/>
          </a:bodyPr>
          <a:lstStyle/>
          <a:p>
            <a:r>
              <a:rPr lang="en-US" dirty="0" smtClean="0"/>
              <a:t>ARPANET topology in Sept 1972.</a:t>
            </a:r>
          </a:p>
        </p:txBody>
      </p:sp>
      <p:sp>
        <p:nvSpPr>
          <p:cNvPr id="11" name="Freeform 10"/>
          <p:cNvSpPr/>
          <p:nvPr/>
        </p:nvSpPr>
        <p:spPr bwMode="auto">
          <a:xfrm rot="20755412">
            <a:off x="2438401" y="34083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028697" y="3539609"/>
            <a:ext cx="1924053" cy="923330"/>
          </a:xfrm>
          <a:prstGeom prst="rect">
            <a:avLst/>
          </a:prstGeom>
          <a:noFill/>
        </p:spPr>
        <p:txBody>
          <a:bodyPr wrap="square" rtlCol="0">
            <a:spAutoFit/>
          </a:bodyPr>
          <a:lstStyle/>
          <a:p>
            <a:r>
              <a:rPr lang="en-US" dirty="0" smtClean="0"/>
              <a:t>Nodes are IMPs, or early routers, linked to hosts</a:t>
            </a:r>
            <a:endParaRPr lang="en-US" dirty="0"/>
          </a:p>
        </p:txBody>
      </p:sp>
      <p:sp>
        <p:nvSpPr>
          <p:cNvPr id="13" name="Freeform 12"/>
          <p:cNvSpPr/>
          <p:nvPr/>
        </p:nvSpPr>
        <p:spPr bwMode="auto">
          <a:xfrm rot="20755412">
            <a:off x="2524126" y="49418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038225" y="4977884"/>
            <a:ext cx="1685925" cy="369332"/>
          </a:xfrm>
          <a:prstGeom prst="rect">
            <a:avLst/>
          </a:prstGeom>
          <a:noFill/>
        </p:spPr>
        <p:txBody>
          <a:bodyPr wrap="square" rtlCol="0">
            <a:spAutoFit/>
          </a:bodyPr>
          <a:lstStyle/>
          <a:p>
            <a:r>
              <a:rPr lang="en-US" dirty="0" smtClean="0"/>
              <a:t>56 kbps links</a:t>
            </a:r>
            <a:endParaRPr lang="en-US" dirty="0"/>
          </a:p>
        </p:txBody>
      </p:sp>
      <p:sp>
        <p:nvSpPr>
          <p:cNvPr id="2" name="TextBox 1"/>
          <p:cNvSpPr txBox="1"/>
          <p:nvPr/>
        </p:nvSpPr>
        <p:spPr>
          <a:xfrm>
            <a:off x="8166538" y="6353503"/>
            <a:ext cx="441146" cy="369332"/>
          </a:xfrm>
          <a:prstGeom prst="rect">
            <a:avLst/>
          </a:prstGeom>
          <a:noFill/>
        </p:spPr>
        <p:txBody>
          <a:bodyPr wrap="none" rtlCol="0">
            <a:spAutoFit/>
          </a:bodyPr>
          <a:lstStyle/>
          <a:p>
            <a:fld id="{493928A4-CECD-400D-B741-116E131AA976}" type="slidenum">
              <a:rPr lang="en-US" smtClean="0"/>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Internet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96413"/>
            <a:ext cx="7790214" cy="4600081"/>
          </a:xfrm>
        </p:spPr>
        <p:txBody>
          <a:bodyPr/>
          <a:lstStyle/>
          <a:p>
            <a:r>
              <a:rPr lang="en-US" dirty="0" smtClean="0"/>
              <a:t>The early Internet used NSFNET (1985-1995) as its backbone; universities connected to get on the Internet</a:t>
            </a:r>
          </a:p>
        </p:txBody>
      </p:sp>
      <p:pic>
        <p:nvPicPr>
          <p:cNvPr id="45060" name="Picture 2"/>
          <p:cNvPicPr>
            <a:picLocks noChangeAspect="1" noChangeArrowheads="1"/>
          </p:cNvPicPr>
          <p:nvPr/>
        </p:nvPicPr>
        <p:blipFill>
          <a:blip r:embed="rId3" cstate="print"/>
          <a:srcRect/>
          <a:stretch>
            <a:fillRect/>
          </a:stretch>
        </p:blipFill>
        <p:spPr bwMode="auto">
          <a:xfrm>
            <a:off x="1689100" y="2533650"/>
            <a:ext cx="6165850" cy="3015182"/>
          </a:xfrm>
          <a:prstGeom prst="rect">
            <a:avLst/>
          </a:prstGeom>
          <a:noFill/>
          <a:ln w="9525">
            <a:noFill/>
            <a:miter lim="800000"/>
            <a:headEnd/>
            <a:tailEnd/>
          </a:ln>
        </p:spPr>
      </p:pic>
      <p:sp>
        <p:nvSpPr>
          <p:cNvPr id="10" name="TextBox 9"/>
          <p:cNvSpPr txBox="1"/>
          <p:nvPr/>
        </p:nvSpPr>
        <p:spPr>
          <a:xfrm>
            <a:off x="3305175" y="5562600"/>
            <a:ext cx="2924840" cy="369332"/>
          </a:xfrm>
          <a:prstGeom prst="rect">
            <a:avLst/>
          </a:prstGeom>
          <a:noFill/>
        </p:spPr>
        <p:txBody>
          <a:bodyPr wrap="none" rtlCol="0">
            <a:spAutoFit/>
          </a:bodyPr>
          <a:lstStyle/>
          <a:p>
            <a:r>
              <a:rPr lang="en-US" dirty="0" smtClean="0"/>
              <a:t>NSFNET topology in 1988</a:t>
            </a:r>
          </a:p>
        </p:txBody>
      </p:sp>
      <p:sp>
        <p:nvSpPr>
          <p:cNvPr id="11" name="Freeform 10"/>
          <p:cNvSpPr/>
          <p:nvPr/>
        </p:nvSpPr>
        <p:spPr bwMode="auto">
          <a:xfrm rot="20755412">
            <a:off x="1781176" y="43322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828672" y="4301609"/>
            <a:ext cx="1314453" cy="646331"/>
          </a:xfrm>
          <a:prstGeom prst="rect">
            <a:avLst/>
          </a:prstGeom>
          <a:noFill/>
        </p:spPr>
        <p:txBody>
          <a:bodyPr wrap="square" rtlCol="0">
            <a:spAutoFit/>
          </a:bodyPr>
          <a:lstStyle/>
          <a:p>
            <a:r>
              <a:rPr lang="en-US" dirty="0" smtClean="0"/>
              <a:t>T1 links (1.5 Mbps)</a:t>
            </a:r>
            <a:endParaRPr lang="en-US" dirty="0"/>
          </a:p>
        </p:txBody>
      </p:sp>
      <p:sp>
        <p:nvSpPr>
          <p:cNvPr id="2" name="TextBox 1"/>
          <p:cNvSpPr txBox="1"/>
          <p:nvPr/>
        </p:nvSpPr>
        <p:spPr>
          <a:xfrm>
            <a:off x="8198069" y="6321972"/>
            <a:ext cx="441146" cy="369332"/>
          </a:xfrm>
          <a:prstGeom prst="rect">
            <a:avLst/>
          </a:prstGeom>
          <a:noFill/>
        </p:spPr>
        <p:txBody>
          <a:bodyPr wrap="none" rtlCol="0">
            <a:spAutoFit/>
          </a:bodyPr>
          <a:lstStyle/>
          <a:p>
            <a:fld id="{8DBA56BB-643C-497B-9F5F-4467A7AD4ADE}" type="slidenum">
              <a:rPr lang="en-US" smtClean="0"/>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(3)</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a:xfrm>
            <a:off x="914399" y="1324963"/>
            <a:ext cx="7790214" cy="4600081"/>
          </a:xfrm>
        </p:spPr>
        <p:txBody>
          <a:bodyPr/>
          <a:lstStyle/>
          <a:p>
            <a:r>
              <a:rPr lang="en-US" dirty="0" smtClean="0"/>
              <a:t>The modern Internet is more complex:</a:t>
            </a:r>
          </a:p>
          <a:p>
            <a:pPr lvl="1"/>
            <a:r>
              <a:rPr lang="en-US" dirty="0" smtClean="0"/>
              <a:t>ISP networks serve as the Internet backbone</a:t>
            </a:r>
          </a:p>
          <a:p>
            <a:pPr lvl="1"/>
            <a:r>
              <a:rPr lang="en-US" dirty="0" smtClean="0"/>
              <a:t>ISPs connect or peer to exchange traffic at IXPs</a:t>
            </a:r>
          </a:p>
          <a:p>
            <a:pPr lvl="1"/>
            <a:r>
              <a:rPr lang="en-US" dirty="0" smtClean="0"/>
              <a:t>Within each network routers switch packets</a:t>
            </a:r>
          </a:p>
          <a:p>
            <a:pPr lvl="1"/>
            <a:r>
              <a:rPr lang="en-US" dirty="0" smtClean="0"/>
              <a:t>Between networks, traffic exchange is set by business agreements</a:t>
            </a:r>
          </a:p>
          <a:p>
            <a:pPr lvl="1"/>
            <a:r>
              <a:rPr lang="en-US" dirty="0" smtClean="0"/>
              <a:t>Customers connect at the edge by many means</a:t>
            </a:r>
          </a:p>
          <a:p>
            <a:pPr lvl="2"/>
            <a:r>
              <a:rPr lang="en-US" dirty="0" smtClean="0"/>
              <a:t>Cable, DSL, Fiber-to-the-Home, 3G/4G wireless, dialup</a:t>
            </a:r>
          </a:p>
          <a:p>
            <a:pPr lvl="1"/>
            <a:r>
              <a:rPr lang="en-US" dirty="0" smtClean="0"/>
              <a:t>Data centers concentrate many servers (“the cloud”)</a:t>
            </a:r>
          </a:p>
          <a:p>
            <a:pPr lvl="1"/>
            <a:r>
              <a:rPr lang="en-US" dirty="0" smtClean="0"/>
              <a:t>Most traffic is content from data centers (esp. video)</a:t>
            </a:r>
          </a:p>
          <a:p>
            <a:pPr lvl="1"/>
            <a:r>
              <a:rPr lang="en-US" dirty="0" smtClean="0"/>
              <a:t>The architecture continues to evolve</a:t>
            </a:r>
            <a:endParaRPr lang="en-US" dirty="0"/>
          </a:p>
        </p:txBody>
      </p:sp>
      <p:sp>
        <p:nvSpPr>
          <p:cNvPr id="5" name="TextBox 4"/>
          <p:cNvSpPr txBox="1"/>
          <p:nvPr/>
        </p:nvSpPr>
        <p:spPr>
          <a:xfrm>
            <a:off x="8387255" y="6321972"/>
            <a:ext cx="441146" cy="369332"/>
          </a:xfrm>
          <a:prstGeom prst="rect">
            <a:avLst/>
          </a:prstGeom>
          <a:noFill/>
        </p:spPr>
        <p:txBody>
          <a:bodyPr wrap="none" rtlCol="0">
            <a:spAutoFit/>
          </a:bodyPr>
          <a:lstStyle/>
          <a:p>
            <a:fld id="{6323511D-5EAE-4B29-AD5D-3F4155F7F141}" type="slidenum">
              <a:rPr lang="en-US" smtClean="0"/>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Internet (4)</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46085" name="Picture 6"/>
          <p:cNvPicPr>
            <a:picLocks noChangeAspect="1" noChangeArrowheads="1"/>
          </p:cNvPicPr>
          <p:nvPr/>
        </p:nvPicPr>
        <p:blipFill>
          <a:blip r:embed="rId2" cstate="print"/>
          <a:srcRect/>
          <a:stretch>
            <a:fillRect/>
          </a:stretch>
        </p:blipFill>
        <p:spPr bwMode="auto">
          <a:xfrm>
            <a:off x="569181" y="1476375"/>
            <a:ext cx="8246207" cy="4210050"/>
          </a:xfrm>
          <a:prstGeom prst="rect">
            <a:avLst/>
          </a:prstGeom>
          <a:noFill/>
          <a:ln w="9525">
            <a:noFill/>
            <a:miter lim="800000"/>
            <a:headEnd/>
            <a:tailEnd/>
          </a:ln>
        </p:spPr>
      </p:pic>
      <p:sp>
        <p:nvSpPr>
          <p:cNvPr id="10" name="TextBox 9"/>
          <p:cNvSpPr txBox="1"/>
          <p:nvPr/>
        </p:nvSpPr>
        <p:spPr>
          <a:xfrm>
            <a:off x="2667000" y="5705475"/>
            <a:ext cx="3810659" cy="461665"/>
          </a:xfrm>
          <a:prstGeom prst="rect">
            <a:avLst/>
          </a:prstGeom>
          <a:noFill/>
        </p:spPr>
        <p:txBody>
          <a:bodyPr wrap="none" rtlCol="0">
            <a:spAutoFit/>
          </a:bodyPr>
          <a:lstStyle/>
          <a:p>
            <a:r>
              <a:rPr lang="en-US" sz="2400" dirty="0" smtClean="0"/>
              <a:t>Architecture of the Internet</a:t>
            </a:r>
          </a:p>
        </p:txBody>
      </p:sp>
      <p:sp>
        <p:nvSpPr>
          <p:cNvPr id="2" name="Slide Number Placeholder 1"/>
          <p:cNvSpPr>
            <a:spLocks noGrp="1"/>
          </p:cNvSpPr>
          <p:nvPr>
            <p:ph type="sldNum" sz="quarter" idx="12"/>
          </p:nvPr>
        </p:nvSpPr>
        <p:spPr/>
        <p:txBody>
          <a:bodyPr/>
          <a:lstStyle/>
          <a:p>
            <a:pPr>
              <a:defRPr/>
            </a:pPr>
            <a:fld id="{75E3A62E-607D-4C70-8AA8-4E7424A8B6C4}" type="slidenum">
              <a:rPr lang="en-US" sz="1800" smtClean="0"/>
              <a:pPr>
                <a:defRPr/>
              </a:pPr>
              <a:t>75</a:t>
            </a:fld>
            <a:endParaRPr lang="en-US" sz="1800" dirty="0"/>
          </a:p>
        </p:txBody>
      </p:sp>
      <p:sp>
        <p:nvSpPr>
          <p:cNvPr id="7" name="TextBox 6"/>
          <p:cNvSpPr txBox="1"/>
          <p:nvPr/>
        </p:nvSpPr>
        <p:spPr>
          <a:xfrm>
            <a:off x="362606" y="853966"/>
            <a:ext cx="2475187" cy="1569660"/>
          </a:xfrm>
          <a:prstGeom prst="rect">
            <a:avLst/>
          </a:prstGeom>
          <a:noFill/>
          <a:ln>
            <a:solidFill>
              <a:schemeClr val="accent1"/>
            </a:solidFill>
          </a:ln>
        </p:spPr>
        <p:txBody>
          <a:bodyPr wrap="square" rtlCol="0">
            <a:spAutoFit/>
          </a:bodyPr>
          <a:lstStyle>
            <a:defPPr>
              <a:defRPr lang="en-US"/>
            </a:defPPr>
            <a:lvl1pPr>
              <a:defRPr sz="1200">
                <a:latin typeface="+mj-lt"/>
              </a:defRPr>
            </a:lvl1pPr>
          </a:lstStyle>
          <a:p>
            <a:r>
              <a:rPr lang="en-US" dirty="0"/>
              <a:t>Backbone networks  and networks of a similar  size  exchange traffic on a “settlement-free” basis, i.e., without charging each other.</a:t>
            </a:r>
          </a:p>
          <a:p>
            <a:r>
              <a:rPr lang="en-US" dirty="0"/>
              <a:t>Backbone ISPs charge  lower-tier networks for “transit services” which connect the lower-tier networks to other networks.  </a:t>
            </a:r>
          </a:p>
        </p:txBody>
      </p:sp>
      <p:sp>
        <p:nvSpPr>
          <p:cNvPr id="8" name="TextBox 7"/>
          <p:cNvSpPr txBox="1"/>
          <p:nvPr/>
        </p:nvSpPr>
        <p:spPr>
          <a:xfrm>
            <a:off x="2577662" y="5228897"/>
            <a:ext cx="2832635" cy="276999"/>
          </a:xfrm>
          <a:prstGeom prst="rect">
            <a:avLst/>
          </a:prstGeom>
          <a:noFill/>
          <a:ln>
            <a:solidFill>
              <a:schemeClr val="accent1"/>
            </a:solidFill>
          </a:ln>
        </p:spPr>
        <p:txBody>
          <a:bodyPr wrap="square" rtlCol="0">
            <a:spAutoFit/>
          </a:bodyPr>
          <a:lstStyle>
            <a:defPPr>
              <a:defRPr lang="en-US"/>
            </a:defPPr>
            <a:lvl1pPr>
              <a:defRPr sz="1200">
                <a:latin typeface="+mj-lt"/>
              </a:defRPr>
            </a:lvl1pPr>
          </a:lstStyle>
          <a:p>
            <a:r>
              <a:rPr lang="en-US" dirty="0" smtClean="0"/>
              <a:t>Note: The term “IXP” has replaced </a:t>
            </a:r>
            <a:r>
              <a:rPr lang="en-US" smtClean="0"/>
              <a:t>“NAP</a:t>
            </a:r>
            <a:r>
              <a:rPr lang="en-US" dirty="0" smtClean="0"/>
              <a:t>”</a:t>
            </a:r>
            <a:endParaRPr lang="en-US" dirty="0"/>
          </a:p>
        </p:txBody>
      </p:sp>
      <p:sp>
        <p:nvSpPr>
          <p:cNvPr id="9" name="TextBox 8"/>
          <p:cNvSpPr txBox="1"/>
          <p:nvPr/>
        </p:nvSpPr>
        <p:spPr>
          <a:xfrm>
            <a:off x="7872249" y="848710"/>
            <a:ext cx="1143000" cy="1384995"/>
          </a:xfrm>
          <a:prstGeom prst="rect">
            <a:avLst/>
          </a:prstGeom>
          <a:noFill/>
          <a:ln>
            <a:solidFill>
              <a:schemeClr val="accent1"/>
            </a:solidFill>
          </a:ln>
        </p:spPr>
        <p:txBody>
          <a:bodyPr wrap="square" rtlCol="0">
            <a:spAutoFit/>
          </a:bodyPr>
          <a:lstStyle/>
          <a:p>
            <a:r>
              <a:rPr lang="en-US" sz="1200" dirty="0" smtClean="0">
                <a:latin typeface="+mj-lt"/>
              </a:rPr>
              <a:t>For a good discussion of IXPs, see:</a:t>
            </a:r>
          </a:p>
          <a:p>
            <a:r>
              <a:rPr lang="en-US" sz="1200" dirty="0">
                <a:latin typeface="+mj-lt"/>
                <a:hlinkClick r:id="rId3"/>
              </a:rPr>
              <a:t>Promoting the use of Internet Exchange Points (IXPs)</a:t>
            </a:r>
            <a:endParaRPr lang="en-US" sz="1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3G Mobile Phone Networks (1)</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smtClean="0"/>
              <a:t>3G network is based on spatial cells; each cell provides wireless service to mobiles within it via a base station</a:t>
            </a:r>
          </a:p>
        </p:txBody>
      </p:sp>
      <p:pic>
        <p:nvPicPr>
          <p:cNvPr id="47111" name="Picture 7" descr="01-30"/>
          <p:cNvPicPr>
            <a:picLocks noChangeAspect="1" noChangeArrowheads="1"/>
          </p:cNvPicPr>
          <p:nvPr/>
        </p:nvPicPr>
        <p:blipFill>
          <a:blip r:embed="rId2" cstate="print"/>
          <a:srcRect/>
          <a:stretch>
            <a:fillRect/>
          </a:stretch>
        </p:blipFill>
        <p:spPr bwMode="auto">
          <a:xfrm>
            <a:off x="2009775" y="2713039"/>
            <a:ext cx="5486400" cy="3208106"/>
          </a:xfrm>
          <a:prstGeom prst="rect">
            <a:avLst/>
          </a:prstGeom>
          <a:noFill/>
        </p:spPr>
      </p:pic>
      <p:sp>
        <p:nvSpPr>
          <p:cNvPr id="2" name="TextBox 1"/>
          <p:cNvSpPr txBox="1"/>
          <p:nvPr/>
        </p:nvSpPr>
        <p:spPr>
          <a:xfrm>
            <a:off x="8624026" y="6389555"/>
            <a:ext cx="441146" cy="369332"/>
          </a:xfrm>
          <a:prstGeom prst="rect">
            <a:avLst/>
          </a:prstGeom>
          <a:noFill/>
        </p:spPr>
        <p:txBody>
          <a:bodyPr wrap="none" rtlCol="0">
            <a:spAutoFit/>
          </a:bodyPr>
          <a:lstStyle/>
          <a:p>
            <a:fld id="{207EB9F8-3B4E-4EE6-A168-92A5C5610E36}" type="slidenum">
              <a:rPr lang="en-US" smtClean="0"/>
              <a:t>76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3G Mobile Phone Networks (2)</a:t>
            </a:r>
            <a:endParaRPr lang="en-US" dirty="0" smtClean="0"/>
          </a:p>
        </p:txBody>
      </p:sp>
      <p:sp>
        <p:nvSpPr>
          <p:cNvPr id="48131" name="Rectangle 3"/>
          <p:cNvSpPr>
            <a:spLocks noGrp="1" noChangeArrowheads="1"/>
          </p:cNvSpPr>
          <p:nvPr>
            <p:ph idx="1"/>
          </p:nvPr>
        </p:nvSpPr>
        <p:spPr>
          <a:xfrm>
            <a:off x="609600" y="1143000"/>
            <a:ext cx="8229600" cy="4867275"/>
          </a:xfrm>
        </p:spPr>
        <p:txBody>
          <a:bodyPr/>
          <a:lstStyle/>
          <a:p>
            <a:r>
              <a:rPr lang="en-US" dirty="0" smtClean="0"/>
              <a:t>Base stations connect to the core network to find other mobiles and send data to the phone network and Internet</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48132" name="Picture 2"/>
          <p:cNvPicPr>
            <a:picLocks noChangeAspect="1" noChangeArrowheads="1"/>
          </p:cNvPicPr>
          <p:nvPr/>
        </p:nvPicPr>
        <p:blipFill>
          <a:blip r:embed="rId2" cstate="print"/>
          <a:srcRect/>
          <a:stretch>
            <a:fillRect/>
          </a:stretch>
        </p:blipFill>
        <p:spPr bwMode="auto">
          <a:xfrm>
            <a:off x="1050164" y="2066925"/>
            <a:ext cx="7269924" cy="39909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5E3A62E-607D-4C70-8AA8-4E7424A8B6C4}" type="slidenum">
              <a:rPr lang="en-US" smtClean="0"/>
              <a:pPr>
                <a:defRPr/>
              </a:pPr>
              <a:t>77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3G Mobile Phone Networks (3)</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smtClean="0"/>
              <a:t>As mobiles move, base stations hand them off from one cell to the next, and the network tracks their location</a:t>
            </a:r>
          </a:p>
        </p:txBody>
      </p:sp>
      <p:grpSp>
        <p:nvGrpSpPr>
          <p:cNvPr id="20" name="Group 19"/>
          <p:cNvGrpSpPr/>
          <p:nvPr/>
        </p:nvGrpSpPr>
        <p:grpSpPr>
          <a:xfrm>
            <a:off x="2947988" y="2744788"/>
            <a:ext cx="3271837" cy="2798762"/>
            <a:chOff x="509588" y="1830388"/>
            <a:chExt cx="3271837" cy="2798762"/>
          </a:xfrm>
        </p:grpSpPr>
        <p:pic>
          <p:nvPicPr>
            <p:cNvPr id="49159" name="Picture 7" descr="01-32"/>
            <p:cNvPicPr>
              <a:picLocks noChangeAspect="1" noChangeArrowheads="1"/>
            </p:cNvPicPr>
            <p:nvPr/>
          </p:nvPicPr>
          <p:blipFill>
            <a:blip r:embed="rId2" cstate="print"/>
            <a:srcRect r="59730" b="12463"/>
            <a:stretch>
              <a:fillRect/>
            </a:stretch>
          </p:blipFill>
          <p:spPr bwMode="auto">
            <a:xfrm>
              <a:off x="509588" y="1830388"/>
              <a:ext cx="3271837" cy="2798762"/>
            </a:xfrm>
            <a:prstGeom prst="rect">
              <a:avLst/>
            </a:prstGeom>
            <a:noFill/>
          </p:spPr>
        </p:pic>
        <p:sp>
          <p:nvSpPr>
            <p:cNvPr id="10"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1638300" y="2981325"/>
              <a:ext cx="571500" cy="8191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1666875" y="2905125"/>
              <a:ext cx="533400" cy="914400"/>
            </a:xfrm>
            <a:custGeom>
              <a:avLst/>
              <a:gdLst>
                <a:gd name="connsiteX0" fmla="*/ 0 w 533400"/>
                <a:gd name="connsiteY0" fmla="*/ 0 h 914400"/>
                <a:gd name="connsiteX1" fmla="*/ 247650 w 533400"/>
                <a:gd name="connsiteY1" fmla="*/ 685800 h 914400"/>
                <a:gd name="connsiteX2" fmla="*/ 323850 w 533400"/>
                <a:gd name="connsiteY2" fmla="*/ 342900 h 914400"/>
                <a:gd name="connsiteX3" fmla="*/ 533400 w 533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143126"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828800" y="2847975"/>
              <a:ext cx="1184940" cy="369332"/>
            </a:xfrm>
            <a:prstGeom prst="rect">
              <a:avLst/>
            </a:prstGeom>
            <a:noFill/>
          </p:spPr>
          <p:txBody>
            <a:bodyPr wrap="none" rtlCol="0">
              <a:spAutoFit/>
            </a:bodyPr>
            <a:lstStyle/>
            <a:p>
              <a:r>
                <a:rPr lang="en-US" dirty="0" smtClean="0"/>
                <a:t>Handover</a:t>
              </a:r>
              <a:endParaRPr lang="en-US" dirty="0"/>
            </a:p>
          </p:txBody>
        </p:sp>
        <p:cxnSp>
          <p:nvCxnSpPr>
            <p:cNvPr id="16" name="Straight Arrow Connector 15"/>
            <p:cNvCxnSpPr/>
            <p:nvPr/>
          </p:nvCxnSpPr>
          <p:spPr bwMode="auto">
            <a:xfrm>
              <a:off x="2676525" y="4095750"/>
              <a:ext cx="4667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 name="TextBox 1"/>
          <p:cNvSpPr txBox="1"/>
          <p:nvPr/>
        </p:nvSpPr>
        <p:spPr>
          <a:xfrm>
            <a:off x="8592207" y="6526924"/>
            <a:ext cx="441146" cy="369332"/>
          </a:xfrm>
          <a:prstGeom prst="rect">
            <a:avLst/>
          </a:prstGeom>
          <a:noFill/>
        </p:spPr>
        <p:txBody>
          <a:bodyPr wrap="none" rtlCol="0">
            <a:spAutoFit/>
          </a:bodyPr>
          <a:lstStyle/>
          <a:p>
            <a:fld id="{BF5A93FC-15E2-49AA-BA91-B0543B3A27E5}" type="slidenum">
              <a:rPr lang="en-US" smtClean="0"/>
              <a:t>78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Wireless LANs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0179" name="Rectangle 3"/>
          <p:cNvSpPr>
            <a:spLocks noGrp="1" noChangeArrowheads="1"/>
          </p:cNvSpPr>
          <p:nvPr>
            <p:ph idx="1"/>
          </p:nvPr>
        </p:nvSpPr>
        <p:spPr/>
        <p:txBody>
          <a:bodyPr/>
          <a:lstStyle/>
          <a:p>
            <a:r>
              <a:rPr lang="en-US" dirty="0" smtClean="0"/>
              <a:t>In 802.11, clients communicate via an AP (Access Point) that is wired to the rest of the network.</a:t>
            </a:r>
          </a:p>
        </p:txBody>
      </p:sp>
      <p:pic>
        <p:nvPicPr>
          <p:cNvPr id="50180" name="Picture 2"/>
          <p:cNvPicPr>
            <a:picLocks noChangeAspect="1" noChangeArrowheads="1"/>
          </p:cNvPicPr>
          <p:nvPr/>
        </p:nvPicPr>
        <p:blipFill>
          <a:blip r:embed="rId2" cstate="print"/>
          <a:srcRect t="6773" r="47747" b="12458"/>
          <a:stretch>
            <a:fillRect/>
          </a:stretch>
        </p:blipFill>
        <p:spPr bwMode="auto">
          <a:xfrm>
            <a:off x="2724150" y="2743200"/>
            <a:ext cx="3829050" cy="3067050"/>
          </a:xfrm>
          <a:prstGeom prst="rect">
            <a:avLst/>
          </a:prstGeom>
          <a:noFill/>
          <a:ln w="9525">
            <a:noFill/>
            <a:miter lim="800000"/>
            <a:headEnd/>
            <a:tailEnd/>
          </a:ln>
        </p:spPr>
      </p:pic>
      <p:sp>
        <p:nvSpPr>
          <p:cNvPr id="2" name="TextBox 1"/>
          <p:cNvSpPr txBox="1"/>
          <p:nvPr/>
        </p:nvSpPr>
        <p:spPr>
          <a:xfrm>
            <a:off x="8292662" y="6463862"/>
            <a:ext cx="441146" cy="369332"/>
          </a:xfrm>
          <a:prstGeom prst="rect">
            <a:avLst/>
          </a:prstGeom>
          <a:noFill/>
        </p:spPr>
        <p:txBody>
          <a:bodyPr wrap="none" rtlCol="0">
            <a:spAutoFit/>
          </a:bodyPr>
          <a:lstStyle/>
          <a:p>
            <a:fld id="{8035E7DD-F486-4F52-AB4A-9137E099832A}" type="slidenum">
              <a:rPr lang="en-US" smtClean="0"/>
              <a:t>79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pPr eaLnBrk="1" hangingPunct="1"/>
            <a:r>
              <a:rPr lang="en-US" sz="4000" dirty="0" smtClean="0"/>
              <a:t>Course is About Principles, Not Products</a:t>
            </a:r>
          </a:p>
        </p:txBody>
      </p:sp>
      <p:sp>
        <p:nvSpPr>
          <p:cNvPr id="4100" name="Rectangle 3"/>
          <p:cNvSpPr>
            <a:spLocks noGrp="1" noChangeArrowheads="1"/>
          </p:cNvSpPr>
          <p:nvPr>
            <p:ph type="body" idx="1"/>
          </p:nvPr>
        </p:nvSpPr>
        <p:spPr>
          <a:xfrm>
            <a:off x="457200" y="1371600"/>
            <a:ext cx="8229600" cy="4754563"/>
          </a:xfrm>
          <a:noFill/>
        </p:spPr>
        <p:txBody>
          <a:bodyPr/>
          <a:lstStyle/>
          <a:p>
            <a:pPr marL="457200" indent="-457200" eaLnBrk="1" hangingPunct="1">
              <a:buFont typeface="Arial" panose="020B0604020202020204" pitchFamily="34" charset="0"/>
              <a:buChar char="•"/>
            </a:pPr>
            <a:r>
              <a:rPr lang="en-US" sz="3200" dirty="0" smtClean="0"/>
              <a:t>Principles are fundamental and don’t change</a:t>
            </a:r>
          </a:p>
          <a:p>
            <a:pPr marL="457200" indent="-457200" eaLnBrk="1" hangingPunct="1">
              <a:buFont typeface="Arial" panose="020B0604020202020204" pitchFamily="34" charset="0"/>
              <a:buChar char="•"/>
            </a:pPr>
            <a:r>
              <a:rPr lang="en-US" sz="3200" dirty="0" smtClean="0"/>
              <a:t>Products are short-lived and are replaced</a:t>
            </a:r>
          </a:p>
          <a:p>
            <a:pPr marL="457200" indent="-457200" eaLnBrk="1" hangingPunct="1">
              <a:buFont typeface="Arial" panose="020B0604020202020204" pitchFamily="34" charset="0"/>
              <a:buChar char="•"/>
            </a:pPr>
            <a:r>
              <a:rPr lang="en-US" sz="3200" dirty="0" smtClean="0"/>
              <a:t>Once you know the principles, you can understand any product</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
        <p:nvSpPr>
          <p:cNvPr id="6" name="TextBox 5"/>
          <p:cNvSpPr txBox="1"/>
          <p:nvPr/>
        </p:nvSpPr>
        <p:spPr>
          <a:xfrm>
            <a:off x="8497614" y="6290441"/>
            <a:ext cx="646386" cy="307777"/>
          </a:xfrm>
          <a:prstGeom prst="rect">
            <a:avLst/>
          </a:prstGeom>
          <a:noFill/>
        </p:spPr>
        <p:txBody>
          <a:bodyPr wrap="square" rtlCol="0">
            <a:spAutoFit/>
          </a:bodyPr>
          <a:lstStyle/>
          <a:p>
            <a:fld id="{8A520CAB-B990-4A82-9D9E-8059BCB86723}" type="slidenum">
              <a:rPr lang="en-US" sz="1400" smtClean="0"/>
              <a:t>8</a:t>
            </a:fld>
            <a:endParaRPr lang="en-US" dirty="0"/>
          </a:p>
        </p:txBody>
      </p:sp>
    </p:spTree>
    <p:extLst>
      <p:ext uri="{BB962C8B-B14F-4D97-AF65-F5344CB8AC3E}">
        <p14:creationId xmlns:p14="http://schemas.microsoft.com/office/powerpoint/2010/main" val="28582918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Wireless LANs (2)</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r>
              <a:rPr lang="en-US" dirty="0" smtClean="0"/>
              <a:t>Signals in the 2.4GHz ISM band vary in strength due to many effects, such as multipath fading due to reflections</a:t>
            </a:r>
          </a:p>
          <a:p>
            <a:pPr lvl="2"/>
            <a:r>
              <a:rPr lang="en-US" dirty="0" smtClean="0"/>
              <a:t> requires complex transmission schemes, e.g., OFDM</a:t>
            </a:r>
          </a:p>
        </p:txBody>
      </p:sp>
      <p:pic>
        <p:nvPicPr>
          <p:cNvPr id="51205" name="Picture 6"/>
          <p:cNvPicPr>
            <a:picLocks noChangeAspect="1" noChangeArrowheads="1"/>
          </p:cNvPicPr>
          <p:nvPr/>
        </p:nvPicPr>
        <p:blipFill>
          <a:blip r:embed="rId2" cstate="print"/>
          <a:srcRect/>
          <a:stretch>
            <a:fillRect/>
          </a:stretch>
        </p:blipFill>
        <p:spPr bwMode="auto">
          <a:xfrm>
            <a:off x="1157288" y="2852738"/>
            <a:ext cx="7000874" cy="2928937"/>
          </a:xfrm>
          <a:prstGeom prst="rect">
            <a:avLst/>
          </a:prstGeom>
          <a:noFill/>
          <a:ln w="9525">
            <a:noFill/>
            <a:miter lim="800000"/>
            <a:headEnd/>
            <a:tailEnd/>
          </a:ln>
        </p:spPr>
      </p:pic>
      <p:sp>
        <p:nvSpPr>
          <p:cNvPr id="2" name="TextBox 1"/>
          <p:cNvSpPr txBox="1"/>
          <p:nvPr/>
        </p:nvSpPr>
        <p:spPr>
          <a:xfrm>
            <a:off x="8497614" y="6542690"/>
            <a:ext cx="441146" cy="369332"/>
          </a:xfrm>
          <a:prstGeom prst="rect">
            <a:avLst/>
          </a:prstGeom>
          <a:noFill/>
        </p:spPr>
        <p:txBody>
          <a:bodyPr wrap="none" rtlCol="0">
            <a:spAutoFit/>
          </a:bodyPr>
          <a:lstStyle/>
          <a:p>
            <a:fld id="{01142099-F4DF-403F-9048-A96FE87EB619}" type="slidenum">
              <a:rPr lang="en-US" smtClean="0"/>
              <a:t>80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Wireless LANs (3)</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Rectangle 3"/>
          <p:cNvSpPr>
            <a:spLocks noGrp="1" noChangeArrowheads="1"/>
          </p:cNvSpPr>
          <p:nvPr>
            <p:ph idx="1"/>
          </p:nvPr>
        </p:nvSpPr>
        <p:spPr/>
        <p:txBody>
          <a:bodyPr/>
          <a:lstStyle/>
          <a:p>
            <a:r>
              <a:rPr lang="en-US" dirty="0" smtClean="0"/>
              <a:t>Radio broadcasts interfere with each other, and radio ranges may incompletely overlap</a:t>
            </a:r>
          </a:p>
          <a:p>
            <a:pPr lvl="2"/>
            <a:r>
              <a:rPr lang="en-US" dirty="0" smtClean="0"/>
              <a:t>CSMA (Carrier Sense Multiple Access) designs are used</a:t>
            </a:r>
          </a:p>
        </p:txBody>
      </p:sp>
      <p:pic>
        <p:nvPicPr>
          <p:cNvPr id="52228" name="Picture 2"/>
          <p:cNvPicPr>
            <a:picLocks noChangeAspect="1" noChangeArrowheads="1"/>
          </p:cNvPicPr>
          <p:nvPr/>
        </p:nvPicPr>
        <p:blipFill>
          <a:blip r:embed="rId3" cstate="print"/>
          <a:srcRect/>
          <a:stretch>
            <a:fillRect/>
          </a:stretch>
        </p:blipFill>
        <p:spPr bwMode="auto">
          <a:xfrm>
            <a:off x="1943100" y="3041651"/>
            <a:ext cx="5295900" cy="3204860"/>
          </a:xfrm>
          <a:prstGeom prst="rect">
            <a:avLst/>
          </a:prstGeom>
          <a:noFill/>
          <a:ln w="9525">
            <a:noFill/>
            <a:miter lim="800000"/>
            <a:headEnd/>
            <a:tailEnd/>
          </a:ln>
        </p:spPr>
      </p:pic>
      <p:sp>
        <p:nvSpPr>
          <p:cNvPr id="2" name="TextBox 1"/>
          <p:cNvSpPr txBox="1"/>
          <p:nvPr/>
        </p:nvSpPr>
        <p:spPr>
          <a:xfrm>
            <a:off x="8623738" y="6432331"/>
            <a:ext cx="441146" cy="369332"/>
          </a:xfrm>
          <a:prstGeom prst="rect">
            <a:avLst/>
          </a:prstGeom>
          <a:noFill/>
        </p:spPr>
        <p:txBody>
          <a:bodyPr wrap="none" rtlCol="0">
            <a:spAutoFit/>
          </a:bodyPr>
          <a:lstStyle/>
          <a:p>
            <a:fld id="{1A1CB68A-5FE8-45EE-ABDB-CB980D0B3A7E}" type="slidenum">
              <a:rPr lang="en-US" smtClean="0"/>
              <a:t>81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RFID and Sensor Networks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Passive UHF RFID networks everyday objects:</a:t>
            </a:r>
          </a:p>
          <a:p>
            <a:pPr lvl="2"/>
            <a:r>
              <a:rPr lang="en-US" dirty="0" smtClean="0"/>
              <a:t>Tags (stickers with not even a battery) are placed on objects</a:t>
            </a:r>
          </a:p>
          <a:p>
            <a:pPr lvl="2"/>
            <a:r>
              <a:rPr lang="en-US" dirty="0" smtClean="0"/>
              <a:t>Readers send signals that the tags reflect to communicate</a:t>
            </a:r>
          </a:p>
          <a:p>
            <a:pPr lvl="2"/>
            <a:endParaRPr lang="en-US" dirty="0" smtClean="0"/>
          </a:p>
        </p:txBody>
      </p:sp>
      <p:pic>
        <p:nvPicPr>
          <p:cNvPr id="53255" name="Picture 7" descr="01-36"/>
          <p:cNvPicPr>
            <a:picLocks noChangeAspect="1" noChangeArrowheads="1"/>
          </p:cNvPicPr>
          <p:nvPr/>
        </p:nvPicPr>
        <p:blipFill>
          <a:blip r:embed="rId2" cstate="print"/>
          <a:srcRect/>
          <a:stretch>
            <a:fillRect/>
          </a:stretch>
        </p:blipFill>
        <p:spPr bwMode="auto">
          <a:xfrm>
            <a:off x="1438274" y="3028950"/>
            <a:ext cx="6524625" cy="2140196"/>
          </a:xfrm>
          <a:prstGeom prst="rect">
            <a:avLst/>
          </a:prstGeom>
          <a:noFill/>
        </p:spPr>
      </p:pic>
      <p:sp>
        <p:nvSpPr>
          <p:cNvPr id="2" name="TextBox 1"/>
          <p:cNvSpPr txBox="1"/>
          <p:nvPr/>
        </p:nvSpPr>
        <p:spPr>
          <a:xfrm>
            <a:off x="8308428" y="6290441"/>
            <a:ext cx="441146" cy="369332"/>
          </a:xfrm>
          <a:prstGeom prst="rect">
            <a:avLst/>
          </a:prstGeom>
          <a:noFill/>
        </p:spPr>
        <p:txBody>
          <a:bodyPr wrap="none" rtlCol="0">
            <a:spAutoFit/>
          </a:bodyPr>
          <a:lstStyle/>
          <a:p>
            <a:fld id="{1244070B-F7A9-45AD-B35E-545D5538455C}" type="slidenum">
              <a:rPr lang="en-US" smtClean="0"/>
              <a:t>82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RFID and Sensor Networks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5" name="Rectangle 3"/>
          <p:cNvSpPr>
            <a:spLocks noGrp="1" noChangeArrowheads="1"/>
          </p:cNvSpPr>
          <p:nvPr>
            <p:ph idx="1"/>
          </p:nvPr>
        </p:nvSpPr>
        <p:spPr/>
        <p:txBody>
          <a:bodyPr/>
          <a:lstStyle/>
          <a:p>
            <a:r>
              <a:rPr lang="en-US" dirty="0" smtClean="0"/>
              <a:t>Sensor networks spread small devices over an area:</a:t>
            </a:r>
          </a:p>
          <a:p>
            <a:pPr lvl="2"/>
            <a:r>
              <a:rPr lang="en-US" dirty="0" smtClean="0"/>
              <a:t>Devices send sensed data to collector via wireless hops  </a:t>
            </a:r>
          </a:p>
        </p:txBody>
      </p:sp>
      <p:pic>
        <p:nvPicPr>
          <p:cNvPr id="54277" name="Picture 5"/>
          <p:cNvPicPr>
            <a:picLocks noChangeAspect="1" noChangeArrowheads="1"/>
          </p:cNvPicPr>
          <p:nvPr/>
        </p:nvPicPr>
        <p:blipFill>
          <a:blip r:embed="rId2" cstate="print"/>
          <a:srcRect/>
          <a:stretch>
            <a:fillRect/>
          </a:stretch>
        </p:blipFill>
        <p:spPr bwMode="auto">
          <a:xfrm>
            <a:off x="1543050" y="2581275"/>
            <a:ext cx="6675438" cy="3254118"/>
          </a:xfrm>
          <a:prstGeom prst="rect">
            <a:avLst/>
          </a:prstGeom>
          <a:noFill/>
          <a:ln w="9525">
            <a:noFill/>
            <a:miter lim="800000"/>
            <a:headEnd/>
            <a:tailEnd/>
          </a:ln>
        </p:spPr>
      </p:pic>
      <p:sp>
        <p:nvSpPr>
          <p:cNvPr id="2" name="TextBox 1"/>
          <p:cNvSpPr txBox="1"/>
          <p:nvPr/>
        </p:nvSpPr>
        <p:spPr>
          <a:xfrm>
            <a:off x="8529145" y="6526924"/>
            <a:ext cx="441146" cy="369332"/>
          </a:xfrm>
          <a:prstGeom prst="rect">
            <a:avLst/>
          </a:prstGeom>
          <a:noFill/>
        </p:spPr>
        <p:txBody>
          <a:bodyPr wrap="none" rtlCol="0">
            <a:spAutoFit/>
          </a:bodyPr>
          <a:lstStyle/>
          <a:p>
            <a:fld id="{D34F0803-97FE-48C5-BC0C-6AAD5F8C162B}" type="slidenum">
              <a:rPr lang="en-US" smtClean="0"/>
              <a:t>83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0408FF-06A7-4F49-A3ED-AD4341C59B41}" type="slidenum">
              <a:rPr lang="en-US" sz="1800" smtClean="0"/>
              <a:pPr eaLnBrk="1" hangingPunct="1"/>
              <a:t>84</a:t>
            </a:fld>
            <a:endParaRPr lang="en-US" sz="1800" dirty="0" smtClean="0"/>
          </a:p>
        </p:txBody>
      </p:sp>
      <p:sp>
        <p:nvSpPr>
          <p:cNvPr id="113667" name="Rectangle 2"/>
          <p:cNvSpPr>
            <a:spLocks noGrp="1" noChangeArrowheads="1"/>
          </p:cNvSpPr>
          <p:nvPr>
            <p:ph type="title"/>
          </p:nvPr>
        </p:nvSpPr>
        <p:spPr>
          <a:xfrm>
            <a:off x="457200" y="274638"/>
            <a:ext cx="8229600" cy="762000"/>
          </a:xfrm>
        </p:spPr>
        <p:txBody>
          <a:bodyPr/>
          <a:lstStyle/>
          <a:p>
            <a:pPr eaLnBrk="1" hangingPunct="1"/>
            <a:r>
              <a:rPr lang="en-US" smtClean="0"/>
              <a:t>Network Standardization</a:t>
            </a:r>
          </a:p>
        </p:txBody>
      </p:sp>
      <p:sp>
        <p:nvSpPr>
          <p:cNvPr id="112643" name="Rectangle 3"/>
          <p:cNvSpPr>
            <a:spLocks noGrp="1" noChangeArrowheads="1"/>
          </p:cNvSpPr>
          <p:nvPr>
            <p:ph type="body" idx="1"/>
          </p:nvPr>
        </p:nvSpPr>
        <p:spPr>
          <a:xfrm>
            <a:off x="381000" y="2286000"/>
            <a:ext cx="8305800" cy="4114800"/>
          </a:xfrm>
        </p:spPr>
        <p:txBody>
          <a:bodyPr/>
          <a:lstStyle/>
          <a:p>
            <a:pPr marL="0" indent="0" eaLnBrk="1" hangingPunct="1">
              <a:lnSpc>
                <a:spcPct val="90000"/>
              </a:lnSpc>
              <a:buFontTx/>
              <a:buNone/>
              <a:tabLst>
                <a:tab pos="2057400" algn="l"/>
              </a:tabLst>
              <a:defRPr/>
            </a:pPr>
            <a:r>
              <a:rPr lang="en-US" sz="2400" b="1" dirty="0" smtClean="0"/>
              <a:t>De facto</a:t>
            </a:r>
            <a:r>
              <a:rPr lang="en-US" sz="2400" dirty="0" smtClean="0"/>
              <a:t>	(“By fact”) established by popular use</a:t>
            </a:r>
            <a:br>
              <a:rPr lang="en-US" sz="2400" dirty="0" smtClean="0"/>
            </a:br>
            <a:r>
              <a:rPr lang="en-US" sz="2400" dirty="0" smtClean="0"/>
              <a:t> 	(</a:t>
            </a:r>
            <a:r>
              <a:rPr lang="en-US" sz="2000" dirty="0" smtClean="0"/>
              <a:t>e.g., </a:t>
            </a:r>
            <a:r>
              <a:rPr lang="en-US" sz="2000" b="1" dirty="0" smtClean="0"/>
              <a:t>TCP/IP</a:t>
            </a:r>
            <a:r>
              <a:rPr lang="en-US" sz="2000" dirty="0" smtClean="0"/>
              <a:t> computer interconnection protocols)</a:t>
            </a:r>
            <a:endParaRPr lang="en-US" sz="2400" dirty="0" smtClean="0"/>
          </a:p>
          <a:p>
            <a:pPr marL="0" indent="0" eaLnBrk="1" hangingPunct="1">
              <a:lnSpc>
                <a:spcPct val="90000"/>
              </a:lnSpc>
              <a:buFontTx/>
              <a:buNone/>
              <a:tabLst>
                <a:tab pos="2057400" algn="l"/>
              </a:tabLst>
              <a:defRPr/>
            </a:pPr>
            <a:r>
              <a:rPr lang="en-US" sz="2400" b="1" dirty="0" smtClean="0"/>
              <a:t>De jure</a:t>
            </a:r>
            <a:r>
              <a:rPr lang="en-US" sz="2400" dirty="0" smtClean="0"/>
              <a:t>	(“By right”) established by standards 	organizations and expert committees</a:t>
            </a:r>
            <a:br>
              <a:rPr lang="en-US" sz="2400" dirty="0" smtClean="0"/>
            </a:br>
            <a:r>
              <a:rPr lang="en-US" sz="2400" dirty="0" smtClean="0"/>
              <a:t> 	(</a:t>
            </a:r>
            <a:r>
              <a:rPr lang="en-US" sz="2000" dirty="0" smtClean="0"/>
              <a:t>e.g., </a:t>
            </a:r>
            <a:r>
              <a:rPr lang="en-US" sz="2000" b="1" dirty="0" smtClean="0"/>
              <a:t>Ethernet</a:t>
            </a:r>
            <a:r>
              <a:rPr lang="en-US" sz="2000" dirty="0" smtClean="0"/>
              <a:t> designated 802.3 by IEEE)</a:t>
            </a:r>
          </a:p>
          <a:p>
            <a:pPr marL="0" indent="0" eaLnBrk="1" hangingPunct="1">
              <a:lnSpc>
                <a:spcPct val="90000"/>
              </a:lnSpc>
              <a:buFontTx/>
              <a:buNone/>
              <a:tabLst>
                <a:tab pos="2057400" algn="l"/>
              </a:tabLst>
              <a:defRPr/>
            </a:pPr>
            <a:r>
              <a:rPr lang="en-US" sz="2000" dirty="0" smtClean="0"/>
              <a:t>		These are </a:t>
            </a:r>
            <a:r>
              <a:rPr lang="en-US" sz="2000" b="1" dirty="0" smtClean="0"/>
              <a:t>Open</a:t>
            </a:r>
            <a:r>
              <a:rPr lang="en-US" sz="2000" dirty="0" smtClean="0"/>
              <a:t> standards</a:t>
            </a:r>
            <a:endParaRPr lang="en-US" sz="2400" dirty="0" smtClean="0"/>
          </a:p>
          <a:p>
            <a:pPr marL="0" indent="0" eaLnBrk="1" hangingPunct="1">
              <a:lnSpc>
                <a:spcPct val="90000"/>
              </a:lnSpc>
              <a:buFontTx/>
              <a:buNone/>
              <a:tabLst>
                <a:tab pos="2057400" algn="l"/>
              </a:tabLst>
              <a:defRPr/>
            </a:pPr>
            <a:r>
              <a:rPr lang="en-US" sz="2400" b="1" dirty="0" smtClean="0"/>
              <a:t>Proprietary	</a:t>
            </a:r>
            <a:r>
              <a:rPr lang="en-US" sz="2400" dirty="0" smtClean="0"/>
              <a:t>Company-based standards</a:t>
            </a:r>
            <a:br>
              <a:rPr lang="en-US" sz="2400" dirty="0" smtClean="0"/>
            </a:br>
            <a:r>
              <a:rPr lang="en-US" sz="2400" dirty="0" smtClean="0"/>
              <a:t> 	</a:t>
            </a:r>
            <a:r>
              <a:rPr lang="en-US" sz="2000" dirty="0" smtClean="0"/>
              <a:t>(e.g., </a:t>
            </a:r>
            <a:r>
              <a:rPr lang="en-US" sz="2000" b="1" dirty="0" smtClean="0"/>
              <a:t>Microsoft Windows</a:t>
            </a:r>
            <a:r>
              <a:rPr lang="en-US" sz="2000" i="1" dirty="0" smtClean="0"/>
              <a:t> </a:t>
            </a:r>
            <a:r>
              <a:rPr lang="en-US" sz="2000" dirty="0" smtClean="0"/>
              <a:t>operating system)</a:t>
            </a:r>
          </a:p>
          <a:p>
            <a:pPr marL="0" indent="0" eaLnBrk="1" hangingPunct="1">
              <a:lnSpc>
                <a:spcPct val="90000"/>
              </a:lnSpc>
              <a:buFontTx/>
              <a:buNone/>
              <a:tabLst>
                <a:tab pos="2057400" algn="l"/>
              </a:tabLst>
              <a:defRPr/>
            </a:pPr>
            <a:r>
              <a:rPr lang="en-US" sz="2400" b="1" dirty="0" smtClean="0"/>
              <a:t>Open	</a:t>
            </a:r>
            <a:r>
              <a:rPr lang="en-US" sz="2400" dirty="0" smtClean="0"/>
              <a:t>Available to anyone who wants to study or         	implement them </a:t>
            </a:r>
            <a:r>
              <a:rPr lang="en-US" sz="2000" dirty="0" smtClean="0"/>
              <a:t>(e.g., </a:t>
            </a:r>
            <a:r>
              <a:rPr lang="en-US" sz="2000" b="1" dirty="0" smtClean="0"/>
              <a:t>TCP/IP</a:t>
            </a:r>
            <a:r>
              <a:rPr lang="en-US" sz="2000" dirty="0" smtClean="0"/>
              <a:t>)</a:t>
            </a:r>
          </a:p>
          <a:p>
            <a:pPr marL="469900" indent="-469900" eaLnBrk="1" hangingPunct="1">
              <a:lnSpc>
                <a:spcPct val="90000"/>
              </a:lnSpc>
              <a:tabLst>
                <a:tab pos="2057400" algn="l"/>
              </a:tabLst>
              <a:defRPr/>
            </a:pPr>
            <a:endParaRPr lang="en-US" sz="2000" dirty="0" smtClean="0"/>
          </a:p>
        </p:txBody>
      </p:sp>
      <p:sp>
        <p:nvSpPr>
          <p:cNvPr id="113669" name="Text Box 5"/>
          <p:cNvSpPr txBox="1">
            <a:spLocks noChangeArrowheads="1"/>
          </p:cNvSpPr>
          <p:nvPr/>
        </p:nvSpPr>
        <p:spPr bwMode="auto">
          <a:xfrm>
            <a:off x="288925" y="1484313"/>
            <a:ext cx="7864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Standards ensure that systems can interconnect with and interoperate with each other</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40532679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Network Standardization</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5299" name="Rectangle 3"/>
          <p:cNvSpPr>
            <a:spLocks noGrp="1" noChangeArrowheads="1"/>
          </p:cNvSpPr>
          <p:nvPr>
            <p:ph idx="1"/>
          </p:nvPr>
        </p:nvSpPr>
        <p:spPr/>
        <p:txBody>
          <a:bodyPr/>
          <a:lstStyle/>
          <a:p>
            <a:pPr lvl="1">
              <a:buNone/>
            </a:pPr>
            <a:r>
              <a:rPr lang="en-US" dirty="0" smtClean="0"/>
              <a:t>Standards define what is needed for </a:t>
            </a:r>
            <a:r>
              <a:rPr lang="en-US" u="sng" dirty="0" smtClean="0"/>
              <a:t>interoperability</a:t>
            </a:r>
          </a:p>
          <a:p>
            <a:pPr lvl="4">
              <a:buNone/>
            </a:pPr>
            <a:endParaRPr lang="en-US" dirty="0" smtClean="0"/>
          </a:p>
          <a:p>
            <a:pPr lvl="1">
              <a:buNone/>
            </a:pPr>
            <a:r>
              <a:rPr lang="en-US" dirty="0" smtClean="0"/>
              <a:t>Some of the many standards bodies:</a:t>
            </a:r>
          </a:p>
          <a:p>
            <a:pPr lvl="1">
              <a:buNone/>
            </a:pPr>
            <a:endParaRPr lang="en-US" dirty="0" smtClean="0"/>
          </a:p>
        </p:txBody>
      </p:sp>
      <p:graphicFrame>
        <p:nvGraphicFramePr>
          <p:cNvPr id="9" name="Table 8"/>
          <p:cNvGraphicFramePr>
            <a:graphicFrameLocks noGrp="1"/>
          </p:cNvGraphicFramePr>
          <p:nvPr/>
        </p:nvGraphicFramePr>
        <p:xfrm>
          <a:off x="1657349" y="3130552"/>
          <a:ext cx="5829301" cy="2926080"/>
        </p:xfrm>
        <a:graphic>
          <a:graphicData uri="http://schemas.openxmlformats.org/drawingml/2006/table">
            <a:tbl>
              <a:tblPr firstRow="1" bandRow="1">
                <a:tableStyleId>{5C22544A-7EE6-4342-B048-85BDC9FD1C3A}</a:tableStyleId>
              </a:tblPr>
              <a:tblGrid>
                <a:gridCol w="981076"/>
                <a:gridCol w="2362200"/>
                <a:gridCol w="2486025"/>
              </a:tblGrid>
              <a:tr h="183388">
                <a:tc>
                  <a:txBody>
                    <a:bodyPr/>
                    <a:lstStyle/>
                    <a:p>
                      <a:pPr algn="l"/>
                      <a:r>
                        <a:rPr lang="en-US" b="1" dirty="0" smtClean="0">
                          <a:solidFill>
                            <a:schemeClr val="tx1"/>
                          </a:solidFill>
                          <a:latin typeface="Arial" pitchFamily="34" charset="0"/>
                          <a:cs typeface="Arial" pitchFamily="34" charset="0"/>
                        </a:rPr>
                        <a:t>Body</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Area</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Examples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ITU</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Telecommunications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G.992, ADSL</a:t>
                      </a:r>
                    </a:p>
                    <a:p>
                      <a:r>
                        <a:rPr lang="en-US" b="0" dirty="0" smtClean="0">
                          <a:solidFill>
                            <a:schemeClr val="tx1"/>
                          </a:solidFill>
                          <a:latin typeface="Arial" pitchFamily="34" charset="0"/>
                          <a:cs typeface="Arial" pitchFamily="34" charset="0"/>
                        </a:rPr>
                        <a:t>H.264,</a:t>
                      </a:r>
                      <a:r>
                        <a:rPr lang="en-US" b="0" baseline="0" dirty="0" smtClean="0">
                          <a:solidFill>
                            <a:schemeClr val="tx1"/>
                          </a:solidFill>
                          <a:latin typeface="Arial" pitchFamily="34" charset="0"/>
                          <a:cs typeface="Arial" pitchFamily="34" charset="0"/>
                        </a:rPr>
                        <a:t> MPEG4</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IEEE</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Communications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802.3,</a:t>
                      </a:r>
                      <a:r>
                        <a:rPr lang="en-US" b="0" baseline="0" dirty="0" smtClean="0">
                          <a:solidFill>
                            <a:schemeClr val="tx1"/>
                          </a:solidFill>
                          <a:latin typeface="Arial" pitchFamily="34" charset="0"/>
                          <a:cs typeface="Arial" pitchFamily="34" charset="0"/>
                        </a:rPr>
                        <a:t> Ethernet</a:t>
                      </a:r>
                    </a:p>
                    <a:p>
                      <a:r>
                        <a:rPr lang="en-US" b="0" baseline="0" dirty="0" smtClean="0">
                          <a:solidFill>
                            <a:schemeClr val="tx1"/>
                          </a:solidFill>
                          <a:latin typeface="Arial" pitchFamily="34" charset="0"/>
                          <a:cs typeface="Arial" pitchFamily="34" charset="0"/>
                        </a:rPr>
                        <a:t>802.11, </a:t>
                      </a:r>
                      <a:r>
                        <a:rPr lang="en-US" b="0" baseline="0" dirty="0" err="1" smtClean="0">
                          <a:solidFill>
                            <a:schemeClr val="tx1"/>
                          </a:solidFill>
                          <a:latin typeface="Arial" pitchFamily="34" charset="0"/>
                          <a:cs typeface="Arial" pitchFamily="34" charset="0"/>
                        </a:rPr>
                        <a:t>WiFi</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IETF</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Internet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RFC 2616, HTTP/1.1</a:t>
                      </a:r>
                    </a:p>
                    <a:p>
                      <a:r>
                        <a:rPr lang="en-US" b="0" dirty="0" smtClean="0">
                          <a:solidFill>
                            <a:schemeClr val="tx1"/>
                          </a:solidFill>
                          <a:latin typeface="Arial" pitchFamily="34" charset="0"/>
                          <a:cs typeface="Arial" pitchFamily="34" charset="0"/>
                        </a:rPr>
                        <a:t>RFC</a:t>
                      </a:r>
                      <a:r>
                        <a:rPr lang="en-US" b="0" baseline="0" dirty="0" smtClean="0">
                          <a:solidFill>
                            <a:schemeClr val="tx1"/>
                          </a:solidFill>
                          <a:latin typeface="Arial" pitchFamily="34" charset="0"/>
                          <a:cs typeface="Arial" pitchFamily="34" charset="0"/>
                        </a:rPr>
                        <a:t> 1034/1035, DNS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20928">
                <a:tc>
                  <a:txBody>
                    <a:bodyPr/>
                    <a:lstStyle/>
                    <a:p>
                      <a:pPr algn="l"/>
                      <a:r>
                        <a:rPr lang="en-US" b="0" dirty="0" smtClean="0">
                          <a:solidFill>
                            <a:schemeClr val="tx1"/>
                          </a:solidFill>
                          <a:latin typeface="Arial" pitchFamily="34" charset="0"/>
                          <a:cs typeface="Arial" pitchFamily="34" charset="0"/>
                        </a:rPr>
                        <a:t>W3C</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Web</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HTML5 standard</a:t>
                      </a:r>
                    </a:p>
                    <a:p>
                      <a:r>
                        <a:rPr lang="en-US" b="0" dirty="0" smtClean="0">
                          <a:solidFill>
                            <a:schemeClr val="tx1"/>
                          </a:solidFill>
                          <a:latin typeface="Arial" pitchFamily="34" charset="0"/>
                          <a:cs typeface="Arial" pitchFamily="34" charset="0"/>
                        </a:rPr>
                        <a:t>CSS standard</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3" name="TextBox 2"/>
          <p:cNvSpPr txBox="1"/>
          <p:nvPr/>
        </p:nvSpPr>
        <p:spPr>
          <a:xfrm>
            <a:off x="8655269" y="6495393"/>
            <a:ext cx="441146" cy="369332"/>
          </a:xfrm>
          <a:prstGeom prst="rect">
            <a:avLst/>
          </a:prstGeom>
          <a:noFill/>
        </p:spPr>
        <p:txBody>
          <a:bodyPr wrap="none" rtlCol="0">
            <a:spAutoFit/>
          </a:bodyPr>
          <a:lstStyle/>
          <a:p>
            <a:fld id="{65226929-23E3-4AE9-A9D3-2F31284D5B78}" type="slidenum">
              <a:rPr lang="en-US" smtClean="0"/>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405A72-F5FF-4134-8CB9-2F667EAC8952}" type="slidenum">
              <a:rPr lang="en-US" sz="1800" smtClean="0"/>
              <a:pPr eaLnBrk="1" hangingPunct="1"/>
              <a:t>86</a:t>
            </a:fld>
            <a:endParaRPr lang="en-US" sz="1800" dirty="0" smtClean="0"/>
          </a:p>
        </p:txBody>
      </p:sp>
      <p:sp>
        <p:nvSpPr>
          <p:cNvPr id="114691" name="Rectangle 2"/>
          <p:cNvSpPr>
            <a:spLocks noGrp="1" noChangeArrowheads="1"/>
          </p:cNvSpPr>
          <p:nvPr>
            <p:ph type="title"/>
          </p:nvPr>
        </p:nvSpPr>
        <p:spPr/>
        <p:txBody>
          <a:bodyPr/>
          <a:lstStyle/>
          <a:p>
            <a:pPr eaLnBrk="1" hangingPunct="1"/>
            <a:r>
              <a:rPr lang="en-US" smtClean="0"/>
              <a:t>Network Standardization</a:t>
            </a:r>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95400"/>
            <a:ext cx="4287838"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31907415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0CCBB2-8411-4B5E-AB5E-A81A2A7F4F0E}" type="slidenum">
              <a:rPr lang="en-US" sz="1800" smtClean="0"/>
              <a:pPr eaLnBrk="1" hangingPunct="1"/>
              <a:t>87</a:t>
            </a:fld>
            <a:endParaRPr lang="en-US" dirty="0" smtClean="0"/>
          </a:p>
        </p:txBody>
      </p:sp>
      <p:sp>
        <p:nvSpPr>
          <p:cNvPr id="115715" name="Rectangle 2"/>
          <p:cNvSpPr>
            <a:spLocks noGrp="1" noChangeArrowheads="1"/>
          </p:cNvSpPr>
          <p:nvPr>
            <p:ph type="title"/>
          </p:nvPr>
        </p:nvSpPr>
        <p:spPr/>
        <p:txBody>
          <a:bodyPr/>
          <a:lstStyle/>
          <a:p>
            <a:pPr eaLnBrk="1" hangingPunct="1"/>
            <a:r>
              <a:rPr lang="en-US" smtClean="0"/>
              <a:t>Network Standardization</a:t>
            </a:r>
          </a:p>
        </p:txBody>
      </p:sp>
      <p:sp>
        <p:nvSpPr>
          <p:cNvPr id="115716" name="Rectangle 3"/>
          <p:cNvSpPr>
            <a:spLocks noGrp="1" noChangeArrowheads="1"/>
          </p:cNvSpPr>
          <p:nvPr>
            <p:ph type="body" idx="1"/>
          </p:nvPr>
        </p:nvSpPr>
        <p:spPr/>
        <p:txBody>
          <a:bodyPr/>
          <a:lstStyle/>
          <a:p>
            <a:pPr eaLnBrk="1" hangingPunct="1"/>
            <a:r>
              <a:rPr lang="en-US" smtClean="0"/>
              <a:t>Students should read remaining material on this topic </a:t>
            </a:r>
          </a:p>
        </p:txBody>
      </p:sp>
      <p:sp>
        <p:nvSpPr>
          <p:cNvPr id="2" name="Footer Placeholder 1"/>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extLst>
      <p:ext uri="{BB962C8B-B14F-4D97-AF65-F5344CB8AC3E}">
        <p14:creationId xmlns:p14="http://schemas.microsoft.com/office/powerpoint/2010/main" val="40398532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Metric Units</a:t>
            </a:r>
            <a:endParaRPr lang="en-US" dirty="0" smtClean="0"/>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p:txBody>
          <a:bodyPr/>
          <a:lstStyle/>
          <a:p>
            <a:r>
              <a:rPr lang="en-US" dirty="0" smtClean="0"/>
              <a:t>The main prefixes we use:</a:t>
            </a:r>
          </a:p>
          <a:p>
            <a:pPr lvl="1"/>
            <a:endParaRPr lang="en-US" dirty="0" smtClean="0"/>
          </a:p>
          <a:p>
            <a:pPr lvl="1"/>
            <a:endParaRPr lang="en-US" dirty="0" smtClean="0"/>
          </a:p>
          <a:p>
            <a:pPr lvl="5">
              <a:buNone/>
            </a:pPr>
            <a:endParaRPr lang="en-US" dirty="0" smtClean="0"/>
          </a:p>
          <a:p>
            <a:pPr lvl="5">
              <a:buNone/>
            </a:pPr>
            <a:endParaRPr lang="en-US" dirty="0" smtClean="0"/>
          </a:p>
          <a:p>
            <a:pPr lvl="5">
              <a:buNone/>
            </a:pPr>
            <a:endParaRPr lang="en-US" dirty="0" smtClean="0"/>
          </a:p>
          <a:p>
            <a:pPr lvl="1"/>
            <a:r>
              <a:rPr lang="en-US" dirty="0" smtClean="0"/>
              <a:t>Use powers of 10 for rates, powers of 2 for storage</a:t>
            </a:r>
          </a:p>
          <a:p>
            <a:pPr lvl="2"/>
            <a:r>
              <a:rPr lang="en-US" dirty="0" smtClean="0"/>
              <a:t>E.g., 1 Mbps = 1,000,000 bps, 1 KB = 1024 bytes</a:t>
            </a:r>
          </a:p>
          <a:p>
            <a:pPr lvl="1"/>
            <a:r>
              <a:rPr lang="en-US" dirty="0" smtClean="0"/>
              <a:t>“B” is for bytes, “b” is for bits</a:t>
            </a:r>
          </a:p>
          <a:p>
            <a:pPr lvl="2">
              <a:buNone/>
            </a:pPr>
            <a:endParaRPr lang="en-US" dirty="0" smtClean="0"/>
          </a:p>
        </p:txBody>
      </p:sp>
      <p:graphicFrame>
        <p:nvGraphicFramePr>
          <p:cNvPr id="7" name="Table 6"/>
          <p:cNvGraphicFramePr>
            <a:graphicFrameLocks noGrp="1"/>
          </p:cNvGraphicFramePr>
          <p:nvPr/>
        </p:nvGraphicFramePr>
        <p:xfrm>
          <a:off x="2600323" y="2168524"/>
          <a:ext cx="3914776" cy="1528232"/>
        </p:xfrm>
        <a:graphic>
          <a:graphicData uri="http://schemas.openxmlformats.org/drawingml/2006/table">
            <a:tbl>
              <a:tblPr firstRow="1" bandRow="1">
                <a:tableStyleId>{5C22544A-7EE6-4342-B048-85BDC9FD1C3A}</a:tableStyleId>
              </a:tblPr>
              <a:tblGrid>
                <a:gridCol w="978694"/>
                <a:gridCol w="973933"/>
                <a:gridCol w="1209675"/>
                <a:gridCol w="752474"/>
              </a:tblGrid>
              <a:tr h="382058">
                <a:tc>
                  <a:txBody>
                    <a:bodyPr/>
                    <a:lstStyle/>
                    <a:p>
                      <a:pPr algn="r"/>
                      <a:r>
                        <a:rPr lang="en-US" b="1" dirty="0" smtClean="0">
                          <a:solidFill>
                            <a:schemeClr val="tx1"/>
                          </a:solidFill>
                          <a:latin typeface="Arial" pitchFamily="34" charset="0"/>
                          <a:cs typeface="Arial" pitchFamily="34" charset="0"/>
                        </a:rPr>
                        <a:t>Prefix</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Exp.</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1" dirty="0" smtClean="0">
                          <a:solidFill>
                            <a:schemeClr val="tx1"/>
                          </a:solidFill>
                          <a:latin typeface="Arial" pitchFamily="34" charset="0"/>
                          <a:cs typeface="Arial" pitchFamily="34" charset="0"/>
                        </a:rPr>
                        <a:t>prefix</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smtClean="0">
                          <a:solidFill>
                            <a:schemeClr val="tx1"/>
                          </a:solidFill>
                          <a:latin typeface="Arial" pitchFamily="34" charset="0"/>
                          <a:cs typeface="Arial" pitchFamily="34" charset="0"/>
                        </a:rPr>
                        <a:t>exp.</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K(</a:t>
                      </a:r>
                      <a:r>
                        <a:rPr lang="en-US" b="0" dirty="0" err="1" smtClean="0">
                          <a:solidFill>
                            <a:schemeClr val="tx1"/>
                          </a:solidFill>
                          <a:latin typeface="Arial" pitchFamily="34" charset="0"/>
                          <a:cs typeface="Arial" pitchFamily="34" charset="0"/>
                        </a:rPr>
                        <a:t>ilo</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smtClean="0">
                          <a:solidFill>
                            <a:schemeClr val="tx1"/>
                          </a:solidFill>
                          <a:latin typeface="Arial" pitchFamily="34" charset="0"/>
                          <a:cs typeface="Arial" pitchFamily="34" charset="0"/>
                        </a:rPr>
                        <a:t>m(</a:t>
                      </a:r>
                      <a:r>
                        <a:rPr lang="en-US" b="0" dirty="0" err="1" smtClean="0">
                          <a:solidFill>
                            <a:schemeClr val="tx1"/>
                          </a:solidFill>
                          <a:latin typeface="Arial" pitchFamily="34" charset="0"/>
                          <a:cs typeface="Arial" pitchFamily="34" charset="0"/>
                        </a:rPr>
                        <a:t>illi</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M(</a:t>
                      </a:r>
                      <a:r>
                        <a:rPr lang="en-US" b="0" dirty="0" err="1" smtClean="0">
                          <a:solidFill>
                            <a:schemeClr val="tx1"/>
                          </a:solidFill>
                          <a:latin typeface="Arial" pitchFamily="34" charset="0"/>
                          <a:cs typeface="Arial" pitchFamily="34" charset="0"/>
                        </a:rPr>
                        <a:t>ega</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l-GR" dirty="0" smtClean="0">
                          <a:latin typeface="Arial" charset="0"/>
                          <a:cs typeface="Arial" charset="0"/>
                        </a:rPr>
                        <a:t>μ</a:t>
                      </a:r>
                      <a:r>
                        <a:rPr lang="en-US" dirty="0" smtClean="0">
                          <a:latin typeface="Arial" charset="0"/>
                          <a:cs typeface="Arial" charset="0"/>
                        </a:rPr>
                        <a:t>(micro)</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382058">
                <a:tc>
                  <a:txBody>
                    <a:bodyPr/>
                    <a:lstStyle/>
                    <a:p>
                      <a:pPr algn="r"/>
                      <a:r>
                        <a:rPr lang="en-US" b="0" dirty="0" smtClean="0">
                          <a:solidFill>
                            <a:schemeClr val="tx1"/>
                          </a:solidFill>
                          <a:latin typeface="Arial" pitchFamily="34" charset="0"/>
                          <a:cs typeface="Arial" pitchFamily="34" charset="0"/>
                        </a:rPr>
                        <a:t>G(</a:t>
                      </a:r>
                      <a:r>
                        <a:rPr lang="en-US" b="0" dirty="0" err="1" smtClean="0">
                          <a:solidFill>
                            <a:schemeClr val="tx1"/>
                          </a:solidFill>
                          <a:latin typeface="Arial" pitchFamily="34" charset="0"/>
                          <a:cs typeface="Arial" pitchFamily="34" charset="0"/>
                        </a:rPr>
                        <a:t>iga</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smtClean="0">
                          <a:solidFill>
                            <a:schemeClr val="tx1"/>
                          </a:solidFill>
                          <a:latin typeface="Arial" pitchFamily="34" charset="0"/>
                          <a:cs typeface="Arial" pitchFamily="34" charset="0"/>
                        </a:rPr>
                        <a:t>n(</a:t>
                      </a:r>
                      <a:r>
                        <a:rPr lang="en-US" b="0" dirty="0" err="1" smtClean="0">
                          <a:solidFill>
                            <a:schemeClr val="tx1"/>
                          </a:solidFill>
                          <a:latin typeface="Arial" pitchFamily="34" charset="0"/>
                          <a:cs typeface="Arial" pitchFamily="34" charset="0"/>
                        </a:rPr>
                        <a:t>ano</a:t>
                      </a:r>
                      <a:r>
                        <a:rPr lang="en-US" b="0" dirty="0" smtClean="0">
                          <a:solidFill>
                            <a:schemeClr val="tx1"/>
                          </a:solidFill>
                          <a:latin typeface="Arial" pitchFamily="34" charset="0"/>
                          <a:cs typeface="Arial" pitchFamily="34" charset="0"/>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smtClean="0">
                          <a:solidFill>
                            <a:schemeClr val="tx1"/>
                          </a:solidFill>
                          <a:latin typeface="Arial" pitchFamily="34" charset="0"/>
                          <a:cs typeface="Arial" pitchFamily="34" charset="0"/>
                        </a:rPr>
                        <a:t>10</a:t>
                      </a:r>
                      <a:r>
                        <a:rPr lang="en-US" b="0" baseline="30000" dirty="0" smtClean="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2" name="TextBox 1"/>
          <p:cNvSpPr txBox="1"/>
          <p:nvPr/>
        </p:nvSpPr>
        <p:spPr>
          <a:xfrm>
            <a:off x="8560676" y="6542690"/>
            <a:ext cx="441146" cy="369332"/>
          </a:xfrm>
          <a:prstGeom prst="rect">
            <a:avLst/>
          </a:prstGeom>
          <a:noFill/>
        </p:spPr>
        <p:txBody>
          <a:bodyPr wrap="none" rtlCol="0">
            <a:spAutoFit/>
          </a:bodyPr>
          <a:lstStyle/>
          <a:p>
            <a:fld id="{4F0F28B0-00D4-44CB-B129-D5FD210EAB45}" type="slidenum">
              <a:rPr lang="en-US" smtClean="0"/>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pPr eaLnBrk="1" hangingPunct="1"/>
            <a:r>
              <a:rPr lang="en-US" sz="3600" smtClean="0">
                <a:latin typeface="Arial" charset="0"/>
                <a:cs typeface="Arial" charset="0"/>
              </a:rPr>
              <a:t>End</a:t>
            </a:r>
          </a:p>
        </p:txBody>
      </p:sp>
      <p:sp>
        <p:nvSpPr>
          <p:cNvPr id="60419" name="Subtitle 2"/>
          <p:cNvSpPr>
            <a:spLocks noGrp="1"/>
          </p:cNvSpPr>
          <p:nvPr>
            <p:ph type="subTitle" idx="1"/>
          </p:nvPr>
        </p:nvSpPr>
        <p:spPr/>
        <p:txBody>
          <a:bodyPr/>
          <a:lstStyle/>
          <a:p>
            <a:pPr eaLnBrk="1" hangingPunct="1"/>
            <a:r>
              <a:rPr lang="en-US" dirty="0" smtClean="0">
                <a:solidFill>
                  <a:schemeClr val="bg1">
                    <a:lumMod val="50000"/>
                  </a:schemeClr>
                </a:solidFill>
                <a:latin typeface="Arial" charset="0"/>
                <a:cs typeface="Arial" charset="0"/>
              </a:rPr>
              <a:t>Chapter 1</a:t>
            </a:r>
          </a:p>
        </p:txBody>
      </p:sp>
      <p:sp>
        <p:nvSpPr>
          <p:cNvPr id="5" name="Footer Placeholder 4"/>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AA2C59F-F51D-4BE4-A9CE-E46DBEC201BC}" type="slidenum">
              <a:rPr lang="en-US" smtClean="0">
                <a:latin typeface="Arial Black" pitchFamily="34" charset="0"/>
              </a:rPr>
              <a:pPr/>
              <a:t>9</a:t>
            </a:fld>
            <a:endParaRPr lang="en-US" smtClean="0">
              <a:latin typeface="Arial Black" pitchFamily="34" charset="0"/>
            </a:endParaRPr>
          </a:p>
        </p:txBody>
      </p:sp>
      <p:sp>
        <p:nvSpPr>
          <p:cNvPr id="14341" name="Rectangle 2"/>
          <p:cNvSpPr>
            <a:spLocks noGrp="1" noChangeArrowheads="1"/>
          </p:cNvSpPr>
          <p:nvPr>
            <p:ph type="title"/>
          </p:nvPr>
        </p:nvSpPr>
        <p:spPr/>
        <p:txBody>
          <a:bodyPr>
            <a:normAutofit/>
          </a:bodyPr>
          <a:lstStyle/>
          <a:p>
            <a:pPr>
              <a:defRPr/>
            </a:pPr>
            <a:r>
              <a:rPr lang="en-US" dirty="0"/>
              <a:t>Highlights From the Syllabus</a:t>
            </a:r>
          </a:p>
        </p:txBody>
      </p:sp>
      <p:sp>
        <p:nvSpPr>
          <p:cNvPr id="14342" name="Rectangle 3"/>
          <p:cNvSpPr>
            <a:spLocks noGrp="1" noChangeArrowheads="1"/>
          </p:cNvSpPr>
          <p:nvPr>
            <p:ph type="body" idx="1"/>
          </p:nvPr>
        </p:nvSpPr>
        <p:spPr/>
        <p:txBody>
          <a:bodyPr/>
          <a:lstStyle/>
          <a:p>
            <a:pPr eaLnBrk="1" hangingPunct="1"/>
            <a:r>
              <a:rPr lang="en-US" sz="2800" b="1" dirty="0" smtClean="0"/>
              <a:t>A word to the wise:</a:t>
            </a:r>
          </a:p>
          <a:p>
            <a:pPr lvl="1" eaLnBrk="1" hangingPunct="1"/>
            <a:r>
              <a:rPr lang="en-US" dirty="0" smtClean="0"/>
              <a:t>This is a challenging course which introduces a </a:t>
            </a:r>
            <a:r>
              <a:rPr lang="en-US" i="1" dirty="0" smtClean="0"/>
              <a:t>plethora</a:t>
            </a:r>
            <a:r>
              <a:rPr lang="en-US" dirty="0" smtClean="0"/>
              <a:t> of </a:t>
            </a:r>
            <a:r>
              <a:rPr lang="en-US" i="1" dirty="0" smtClean="0"/>
              <a:t>acronyms</a:t>
            </a:r>
            <a:r>
              <a:rPr lang="en-US" dirty="0" smtClean="0"/>
              <a:t> and </a:t>
            </a:r>
            <a:r>
              <a:rPr lang="en-US" i="1" dirty="0" smtClean="0"/>
              <a:t>jargon</a:t>
            </a:r>
            <a:r>
              <a:rPr lang="en-US" dirty="0" smtClean="0"/>
              <a:t> </a:t>
            </a:r>
          </a:p>
          <a:p>
            <a:pPr lvl="1" eaLnBrk="1" hangingPunct="1"/>
            <a:r>
              <a:rPr lang="en-US" dirty="0" smtClean="0"/>
              <a:t>Memorization is not a strategy for success or deep learning - the key is to </a:t>
            </a:r>
            <a:r>
              <a:rPr lang="en-US" i="1" dirty="0" smtClean="0"/>
              <a:t>understand</a:t>
            </a:r>
            <a:r>
              <a:rPr lang="en-US" dirty="0" smtClean="0"/>
              <a:t> the material</a:t>
            </a:r>
          </a:p>
          <a:p>
            <a:pPr lvl="1"/>
            <a:r>
              <a:rPr lang="en-US" dirty="0"/>
              <a:t>Read </a:t>
            </a:r>
            <a:r>
              <a:rPr lang="en-US" dirty="0" smtClean="0"/>
              <a:t>assigned </a:t>
            </a:r>
            <a:r>
              <a:rPr lang="en-US" dirty="0"/>
              <a:t>material </a:t>
            </a:r>
            <a:r>
              <a:rPr lang="en-US" i="1" dirty="0"/>
              <a:t>before you come to class</a:t>
            </a:r>
            <a:r>
              <a:rPr lang="en-US" dirty="0"/>
              <a:t> – use the lecture as an opportunity to clarify any points in the text which you did not understand</a:t>
            </a:r>
          </a:p>
          <a:p>
            <a:pPr lvl="2"/>
            <a:r>
              <a:rPr lang="en-US" dirty="0"/>
              <a:t>Then reread the material until it makes perfect sense to you – meaning everything </a:t>
            </a:r>
            <a:r>
              <a:rPr lang="en-US" dirty="0" smtClean="0"/>
              <a:t>makes sense and </a:t>
            </a:r>
            <a:r>
              <a:rPr lang="en-US" dirty="0"/>
              <a:t>there are no questions or seeming contradictions</a:t>
            </a:r>
          </a:p>
          <a:p>
            <a:pPr lvl="2"/>
            <a:r>
              <a:rPr lang="en-US" dirty="0"/>
              <a:t>Treat the material as a puzzle in which </a:t>
            </a:r>
            <a:r>
              <a:rPr lang="en-US" i="1" dirty="0"/>
              <a:t>all the pieces must fit together</a:t>
            </a:r>
          </a:p>
          <a:p>
            <a:pPr lvl="1" eaLnBrk="1" hangingPunct="1"/>
            <a:r>
              <a:rPr lang="en-US" sz="2800" dirty="0" smtClean="0"/>
              <a:t> </a:t>
            </a:r>
          </a:p>
        </p:txBody>
      </p:sp>
      <p:sp>
        <p:nvSpPr>
          <p:cNvPr id="7" name="TextBox 6"/>
          <p:cNvSpPr txBox="1"/>
          <p:nvPr/>
        </p:nvSpPr>
        <p:spPr>
          <a:xfrm>
            <a:off x="8388424" y="6532563"/>
            <a:ext cx="671979" cy="369332"/>
          </a:xfrm>
          <a:prstGeom prst="rect">
            <a:avLst/>
          </a:prstGeom>
          <a:noFill/>
        </p:spPr>
        <p:txBody>
          <a:bodyPr wrap="none" rtlCol="0">
            <a:spAutoFit/>
          </a:bodyPr>
          <a:lstStyle/>
          <a:p>
            <a:r>
              <a:rPr lang="en-US" dirty="0" smtClean="0"/>
              <a:t>SJW</a:t>
            </a:r>
            <a:endParaRPr lang="en-US" dirty="0"/>
          </a:p>
        </p:txBody>
      </p:sp>
    </p:spTree>
    <p:extLst>
      <p:ext uri="{BB962C8B-B14F-4D97-AF65-F5344CB8AC3E}">
        <p14:creationId xmlns:p14="http://schemas.microsoft.com/office/powerpoint/2010/main" val="1446020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7874</TotalTime>
  <Words>5726</Words>
  <Application>Microsoft Office PowerPoint</Application>
  <PresentationFormat>On-screen Show (4:3)</PresentationFormat>
  <Paragraphs>777</Paragraphs>
  <Slides>89</Slides>
  <Notes>35</Notes>
  <HiddenSlides>14</HiddenSlides>
  <MMClips>0</MMClips>
  <ScaleCrop>false</ScaleCrop>
  <HeadingPairs>
    <vt:vector size="4" baseType="variant">
      <vt:variant>
        <vt:lpstr>Theme</vt:lpstr>
      </vt:variant>
      <vt:variant>
        <vt:i4>2</vt:i4>
      </vt:variant>
      <vt:variant>
        <vt:lpstr>Slide Titles</vt:lpstr>
      </vt:variant>
      <vt:variant>
        <vt:i4>89</vt:i4>
      </vt:variant>
    </vt:vector>
  </HeadingPairs>
  <TitlesOfParts>
    <vt:vector size="91" baseType="lpstr">
      <vt:lpstr>Tannenbaum</vt:lpstr>
      <vt:lpstr>Custom Design</vt:lpstr>
      <vt:lpstr>Getting Started</vt:lpstr>
      <vt:lpstr>From the U.S. Bureau of Labor Statistics</vt:lpstr>
      <vt:lpstr>Highlights From the Syllabus</vt:lpstr>
      <vt:lpstr>Highlights From the Syllabus</vt:lpstr>
      <vt:lpstr>Questions You’ll Be Able to Answer</vt:lpstr>
      <vt:lpstr>Questions You’ll Be Able to Answer</vt:lpstr>
      <vt:lpstr>Questions You’ll Be Able to Answer</vt:lpstr>
      <vt:lpstr>Course is About Principles, Not Products</vt:lpstr>
      <vt:lpstr>Highlights From the Syllabus</vt:lpstr>
      <vt:lpstr>Highlights From the Syllabus</vt:lpstr>
      <vt:lpstr>Highlights From the Syllabus</vt:lpstr>
      <vt:lpstr>Highlights From the Syllabus</vt:lpstr>
      <vt:lpstr>Goals and Motivation </vt:lpstr>
      <vt:lpstr>Introduction Chapter 1</vt:lpstr>
      <vt:lpstr>Digital Convergence</vt:lpstr>
      <vt:lpstr>Uses of Computer Networks</vt:lpstr>
      <vt:lpstr>Business Applications</vt:lpstr>
      <vt:lpstr>Home Applications</vt:lpstr>
      <vt:lpstr>Mobile Users</vt:lpstr>
      <vt:lpstr>Other Mobile Technologies</vt:lpstr>
      <vt:lpstr>Social Issues</vt:lpstr>
      <vt:lpstr>Social Issues</vt:lpstr>
      <vt:lpstr>Social Issues</vt:lpstr>
      <vt:lpstr>Politics</vt:lpstr>
      <vt:lpstr>Politics</vt:lpstr>
      <vt:lpstr>Politics</vt:lpstr>
      <vt:lpstr>Politics</vt:lpstr>
      <vt:lpstr>Politics</vt:lpstr>
      <vt:lpstr>Russia Follows China’s Footsteps</vt:lpstr>
      <vt:lpstr>Politics</vt:lpstr>
      <vt:lpstr>Iran</vt:lpstr>
      <vt:lpstr>Privacy</vt:lpstr>
      <vt:lpstr>Network Neutrality – a New Concern</vt:lpstr>
      <vt:lpstr>Network Neutrality – a New Concern</vt:lpstr>
      <vt:lpstr>Network Neutrality – a New Concern</vt:lpstr>
      <vt:lpstr>Network Neutrality</vt:lpstr>
      <vt:lpstr>Network Neutrality</vt:lpstr>
      <vt:lpstr>Intellectual Property</vt:lpstr>
      <vt:lpstr>Cybersecurity</vt:lpstr>
      <vt:lpstr>Network Hardware</vt:lpstr>
      <vt:lpstr>Terminology</vt:lpstr>
      <vt:lpstr>Personal Area Network</vt:lpstr>
      <vt:lpstr>Local Area Networks</vt:lpstr>
      <vt:lpstr>LANs</vt:lpstr>
      <vt:lpstr>LANs</vt:lpstr>
      <vt:lpstr>Metropolitan Area Networks</vt:lpstr>
      <vt:lpstr>MANs</vt:lpstr>
      <vt:lpstr>WANs</vt:lpstr>
      <vt:lpstr>Wide Area Networks (1)</vt:lpstr>
      <vt:lpstr>Wide Area Networks (2)</vt:lpstr>
      <vt:lpstr>Wide Area Networks (3)</vt:lpstr>
      <vt:lpstr>Network Software</vt:lpstr>
      <vt:lpstr>Protocol Layers (1)</vt:lpstr>
      <vt:lpstr>Network Software</vt:lpstr>
      <vt:lpstr>Network Software</vt:lpstr>
      <vt:lpstr>Protocol Layers (2)</vt:lpstr>
      <vt:lpstr>Protocol Layers (3)</vt:lpstr>
      <vt:lpstr>Design Issues for the Layers</vt:lpstr>
      <vt:lpstr>Design Issues</vt:lpstr>
      <vt:lpstr>Design Issues</vt:lpstr>
      <vt:lpstr>Connection-Oriented vs. Connectionless</vt:lpstr>
      <vt:lpstr>Service Primitives (1)</vt:lpstr>
      <vt:lpstr>Service Primitives (2)</vt:lpstr>
      <vt:lpstr>Relationship of Services to Protocols</vt:lpstr>
      <vt:lpstr>Reference Models</vt:lpstr>
      <vt:lpstr>Reference Models</vt:lpstr>
      <vt:lpstr>OSI Reference Model</vt:lpstr>
      <vt:lpstr>TCP/IP Reference Model</vt:lpstr>
      <vt:lpstr>Model Used in this Book</vt:lpstr>
      <vt:lpstr>Critique of OSI &amp; TCP/IP</vt:lpstr>
      <vt:lpstr>Example Networks</vt:lpstr>
      <vt:lpstr>Internet (1)</vt:lpstr>
      <vt:lpstr>Internet (2)</vt:lpstr>
      <vt:lpstr>Internet (3)</vt:lpstr>
      <vt:lpstr>Internet (4)</vt:lpstr>
      <vt:lpstr>3G Mobile Phone Networks (1)</vt:lpstr>
      <vt:lpstr>3G Mobile Phone Networks (2)</vt:lpstr>
      <vt:lpstr>3G Mobile Phone Networks (3)</vt:lpstr>
      <vt:lpstr>Wireless LANs  (1)</vt:lpstr>
      <vt:lpstr>Wireless LANs (2)</vt:lpstr>
      <vt:lpstr>Wireless LANs (3)</vt:lpstr>
      <vt:lpstr>RFID and Sensor Networks (1)</vt:lpstr>
      <vt:lpstr>RFID and Sensor Networks (2)</vt:lpstr>
      <vt:lpstr>Network Standardization</vt:lpstr>
      <vt:lpstr>Network Standardization</vt:lpstr>
      <vt:lpstr>Network Standardization</vt:lpstr>
      <vt:lpstr>Network Standardization</vt:lpstr>
      <vt:lpstr>Metric Units</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Baruch College</cp:lastModifiedBy>
  <cp:revision>231</cp:revision>
  <dcterms:created xsi:type="dcterms:W3CDTF">2010-05-03T15:18:06Z</dcterms:created>
  <dcterms:modified xsi:type="dcterms:W3CDTF">2015-02-26T20:46:19Z</dcterms:modified>
</cp:coreProperties>
</file>