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3"/>
  </p:notesMasterIdLst>
  <p:sldIdLst>
    <p:sldId id="445" r:id="rId2"/>
    <p:sldId id="395" r:id="rId3"/>
    <p:sldId id="732" r:id="rId4"/>
    <p:sldId id="733" r:id="rId5"/>
    <p:sldId id="734" r:id="rId6"/>
    <p:sldId id="735" r:id="rId7"/>
    <p:sldId id="736" r:id="rId8"/>
    <p:sldId id="738" r:id="rId9"/>
    <p:sldId id="739" r:id="rId10"/>
    <p:sldId id="596" r:id="rId11"/>
    <p:sldId id="597" r:id="rId12"/>
    <p:sldId id="698" r:id="rId13"/>
    <p:sldId id="599" r:id="rId14"/>
    <p:sldId id="600" r:id="rId15"/>
    <p:sldId id="601" r:id="rId16"/>
    <p:sldId id="741" r:id="rId17"/>
    <p:sldId id="647" r:id="rId18"/>
    <p:sldId id="648" r:id="rId19"/>
    <p:sldId id="730" r:id="rId20"/>
    <p:sldId id="731" r:id="rId21"/>
    <p:sldId id="649" r:id="rId22"/>
    <p:sldId id="740" r:id="rId23"/>
    <p:sldId id="650" r:id="rId24"/>
    <p:sldId id="651" r:id="rId25"/>
    <p:sldId id="722" r:id="rId26"/>
    <p:sldId id="723" r:id="rId27"/>
    <p:sldId id="724" r:id="rId28"/>
    <p:sldId id="653" r:id="rId29"/>
    <p:sldId id="654" r:id="rId30"/>
    <p:sldId id="725" r:id="rId31"/>
    <p:sldId id="726" r:id="rId32"/>
    <p:sldId id="728" r:id="rId33"/>
    <p:sldId id="729" r:id="rId34"/>
    <p:sldId id="657" r:id="rId35"/>
    <p:sldId id="660" r:id="rId36"/>
    <p:sldId id="658" r:id="rId37"/>
    <p:sldId id="661" r:id="rId38"/>
    <p:sldId id="662" r:id="rId39"/>
    <p:sldId id="669" r:id="rId40"/>
    <p:sldId id="664" r:id="rId41"/>
    <p:sldId id="665" r:id="rId42"/>
    <p:sldId id="716" r:id="rId43"/>
    <p:sldId id="784" r:id="rId44"/>
    <p:sldId id="717" r:id="rId45"/>
    <p:sldId id="667" r:id="rId46"/>
    <p:sldId id="668" r:id="rId47"/>
    <p:sldId id="746" r:id="rId48"/>
    <p:sldId id="744" r:id="rId49"/>
    <p:sldId id="747" r:id="rId50"/>
    <p:sldId id="748" r:id="rId51"/>
    <p:sldId id="749" r:id="rId52"/>
    <p:sldId id="750" r:id="rId53"/>
    <p:sldId id="695" r:id="rId54"/>
    <p:sldId id="752" r:id="rId55"/>
    <p:sldId id="753" r:id="rId56"/>
    <p:sldId id="754" r:id="rId57"/>
    <p:sldId id="755" r:id="rId58"/>
    <p:sldId id="756" r:id="rId59"/>
    <p:sldId id="758" r:id="rId60"/>
    <p:sldId id="743" r:id="rId61"/>
    <p:sldId id="742" r:id="rId62"/>
    <p:sldId id="759" r:id="rId63"/>
    <p:sldId id="764" r:id="rId64"/>
    <p:sldId id="761" r:id="rId65"/>
    <p:sldId id="763" r:id="rId66"/>
    <p:sldId id="760" r:id="rId67"/>
    <p:sldId id="765" r:id="rId68"/>
    <p:sldId id="671" r:id="rId69"/>
    <p:sldId id="776" r:id="rId70"/>
    <p:sldId id="777" r:id="rId71"/>
    <p:sldId id="778" r:id="rId72"/>
    <p:sldId id="779" r:id="rId73"/>
    <p:sldId id="780" r:id="rId74"/>
    <p:sldId id="781" r:id="rId75"/>
    <p:sldId id="782" r:id="rId76"/>
    <p:sldId id="783" r:id="rId77"/>
    <p:sldId id="785" r:id="rId78"/>
    <p:sldId id="677" r:id="rId79"/>
    <p:sldId id="718" r:id="rId80"/>
    <p:sldId id="766" r:id="rId81"/>
    <p:sldId id="767" r:id="rId82"/>
    <p:sldId id="768" r:id="rId83"/>
    <p:sldId id="672" r:id="rId84"/>
    <p:sldId id="769" r:id="rId85"/>
    <p:sldId id="673" r:id="rId86"/>
    <p:sldId id="674" r:id="rId87"/>
    <p:sldId id="770" r:id="rId88"/>
    <p:sldId id="771" r:id="rId89"/>
    <p:sldId id="772" r:id="rId90"/>
    <p:sldId id="773" r:id="rId91"/>
    <p:sldId id="774" r:id="rId92"/>
    <p:sldId id="775" r:id="rId93"/>
    <p:sldId id="603" r:id="rId94"/>
    <p:sldId id="602" r:id="rId95"/>
    <p:sldId id="605" r:id="rId96"/>
    <p:sldId id="606" r:id="rId97"/>
    <p:sldId id="689" r:id="rId98"/>
    <p:sldId id="608" r:id="rId99"/>
    <p:sldId id="609" r:id="rId100"/>
    <p:sldId id="690" r:id="rId101"/>
    <p:sldId id="610" r:id="rId102"/>
    <p:sldId id="700" r:id="rId103"/>
    <p:sldId id="699" r:id="rId104"/>
    <p:sldId id="691" r:id="rId105"/>
    <p:sldId id="611" r:id="rId106"/>
    <p:sldId id="704" r:id="rId107"/>
    <p:sldId id="701" r:id="rId108"/>
    <p:sldId id="702" r:id="rId109"/>
    <p:sldId id="705" r:id="rId110"/>
    <p:sldId id="710" r:id="rId111"/>
    <p:sldId id="615" r:id="rId112"/>
    <p:sldId id="616" r:id="rId113"/>
    <p:sldId id="706" r:id="rId114"/>
    <p:sldId id="707" r:id="rId115"/>
    <p:sldId id="708" r:id="rId116"/>
    <p:sldId id="709" r:id="rId117"/>
    <p:sldId id="617" r:id="rId118"/>
    <p:sldId id="711" r:id="rId119"/>
    <p:sldId id="618" r:id="rId120"/>
    <p:sldId id="712" r:id="rId121"/>
    <p:sldId id="619" r:id="rId122"/>
    <p:sldId id="620" r:id="rId123"/>
    <p:sldId id="713" r:id="rId124"/>
    <p:sldId id="621" r:id="rId125"/>
    <p:sldId id="622" r:id="rId126"/>
    <p:sldId id="623" r:id="rId127"/>
    <p:sldId id="624" r:id="rId128"/>
    <p:sldId id="714" r:id="rId129"/>
    <p:sldId id="625" r:id="rId130"/>
    <p:sldId id="626" r:id="rId131"/>
    <p:sldId id="627" r:id="rId132"/>
    <p:sldId id="628" r:id="rId133"/>
    <p:sldId id="629" r:id="rId134"/>
    <p:sldId id="631" r:id="rId135"/>
    <p:sldId id="630" r:id="rId136"/>
    <p:sldId id="632" r:id="rId137"/>
    <p:sldId id="633" r:id="rId138"/>
    <p:sldId id="634" r:id="rId139"/>
    <p:sldId id="635" r:id="rId140"/>
    <p:sldId id="692" r:id="rId141"/>
    <p:sldId id="637" r:id="rId142"/>
    <p:sldId id="639" r:id="rId143"/>
    <p:sldId id="640" r:id="rId144"/>
    <p:sldId id="641" r:id="rId145"/>
    <p:sldId id="642" r:id="rId146"/>
    <p:sldId id="693" r:id="rId147"/>
    <p:sldId id="644" r:id="rId148"/>
    <p:sldId id="645" r:id="rId149"/>
    <p:sldId id="646" r:id="rId150"/>
    <p:sldId id="679" r:id="rId151"/>
    <p:sldId id="680" r:id="rId152"/>
    <p:sldId id="715" r:id="rId153"/>
    <p:sldId id="681" r:id="rId154"/>
    <p:sldId id="683" r:id="rId155"/>
    <p:sldId id="684" r:id="rId156"/>
    <p:sldId id="685" r:id="rId157"/>
    <p:sldId id="686" r:id="rId158"/>
    <p:sldId id="687" r:id="rId159"/>
    <p:sldId id="696" r:id="rId160"/>
    <p:sldId id="697" r:id="rId161"/>
    <p:sldId id="590" r:id="rId162"/>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88C"/>
    <a:srgbClr val="FF2BD8"/>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6501" autoAdjust="0"/>
  </p:normalViewPr>
  <p:slideViewPr>
    <p:cSldViewPr snapToGrid="0" showGuides="1">
      <p:cViewPr>
        <p:scale>
          <a:sx n="60" d="100"/>
          <a:sy n="60" d="100"/>
        </p:scale>
        <p:origin x="-1572" y="-72"/>
      </p:cViewPr>
      <p:guideLst>
        <p:guide orient="horz" pos="2160"/>
        <p:guide pos="2880"/>
      </p:guideLst>
    </p:cSldViewPr>
  </p:slideViewPr>
  <p:outlineViewPr>
    <p:cViewPr>
      <p:scale>
        <a:sx n="33" d="100"/>
        <a:sy n="33" d="100"/>
      </p:scale>
      <p:origin x="48" y="24444"/>
    </p:cViewPr>
  </p:outlineViewPr>
  <p:notesTextViewPr>
    <p:cViewPr>
      <p:scale>
        <a:sx n="100" d="100"/>
        <a:sy n="100" d="100"/>
      </p:scale>
      <p:origin x="0" y="0"/>
    </p:cViewPr>
  </p:notesTextViewPr>
  <p:sorterViewPr>
    <p:cViewPr>
      <p:scale>
        <a:sx n="70" d="100"/>
        <a:sy n="70" d="100"/>
      </p:scale>
      <p:origin x="0" y="4500"/>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AA0ABBF-AC47-41DE-A95D-6184A976DE38}" type="datetimeFigureOut">
              <a:rPr lang="en-US" smtClean="0"/>
              <a:pPr/>
              <a:t>3/29/2015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4859117-A06A-4DD6-900B-66B64C869744}" type="slidenum">
              <a:rPr lang="en-US" smtClean="0"/>
              <a:pPr/>
              <a:t>‹#›</a:t>
            </a:fld>
            <a:endParaRPr lang="en-US"/>
          </a:p>
        </p:txBody>
      </p:sp>
    </p:spTree>
    <p:extLst>
      <p:ext uri="{BB962C8B-B14F-4D97-AF65-F5344CB8AC3E}">
        <p14:creationId xmlns:p14="http://schemas.microsoft.com/office/powerpoint/2010/main" val="1106380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www.isc.org/" TargetMode="External"/><Relationship Id="rId2" Type="http://schemas.openxmlformats.org/officeDocument/2006/relationships/slide" Target="../slides/slide80.xml"/><Relationship Id="rId1" Type="http://schemas.openxmlformats.org/officeDocument/2006/relationships/notesMaster" Target="../notesMasters/notesMaster1.xml"/><Relationship Id="rId4" Type="http://schemas.openxmlformats.org/officeDocument/2006/relationships/hyperlink" Target="mailto:survey@isc.org"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Gray units can be optionally omitted without</a:t>
            </a:r>
            <a:r>
              <a:rPr lang="en-US" baseline="0" dirty="0" smtClean="0"/>
              <a:t> causing later gaps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CN5E</a:t>
            </a:r>
            <a:r>
              <a:rPr lang="en-US" baseline="0" dirty="0" smtClean="0"/>
              <a:t> slides </a:t>
            </a:r>
            <a:r>
              <a:rPr lang="en-US" dirty="0" smtClean="0"/>
              <a:t>#5-75</a:t>
            </a:r>
            <a:endParaRPr lang="en-US" dirty="0"/>
          </a:p>
        </p:txBody>
      </p:sp>
      <p:sp>
        <p:nvSpPr>
          <p:cNvPr id="4" name="Slide Number Placeholder 3"/>
          <p:cNvSpPr>
            <a:spLocks noGrp="1"/>
          </p:cNvSpPr>
          <p:nvPr>
            <p:ph type="sldNum" sz="quarter" idx="10"/>
          </p:nvPr>
        </p:nvSpPr>
        <p:spPr/>
        <p:txBody>
          <a:bodyPr/>
          <a:lstStyle/>
          <a:p>
            <a:fld id="{565C2125-8E98-4A82-B6E0-5E01E26E3B83}" type="slidenum">
              <a:rPr lang="en-US" smtClean="0"/>
              <a:t>22</a:t>
            </a:fld>
            <a:endParaRPr lang="en-US"/>
          </a:p>
        </p:txBody>
      </p:sp>
    </p:spTree>
    <p:extLst>
      <p:ext uri="{BB962C8B-B14F-4D97-AF65-F5344CB8AC3E}">
        <p14:creationId xmlns:p14="http://schemas.microsoft.com/office/powerpoint/2010/main" val="2226851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Cisco icon library</a:t>
            </a:r>
            <a:endParaRPr lang="en-US" dirty="0"/>
          </a:p>
        </p:txBody>
      </p:sp>
      <p:sp>
        <p:nvSpPr>
          <p:cNvPr id="4" name="Slide Number Placeholder 3"/>
          <p:cNvSpPr>
            <a:spLocks noGrp="1"/>
          </p:cNvSpPr>
          <p:nvPr>
            <p:ph type="sldNum" sz="quarter" idx="10"/>
          </p:nvPr>
        </p:nvSpPr>
        <p:spPr/>
        <p:txBody>
          <a:bodyPr/>
          <a:lstStyle/>
          <a:p>
            <a:fld id="{565C2125-8E98-4A82-B6E0-5E01E26E3B83}" type="slidenum">
              <a:rPr lang="en-US" smtClean="0"/>
              <a:t>27</a:t>
            </a:fld>
            <a:endParaRPr lang="en-US"/>
          </a:p>
        </p:txBody>
      </p:sp>
    </p:spTree>
    <p:extLst>
      <p:ext uri="{BB962C8B-B14F-4D97-AF65-F5344CB8AC3E}">
        <p14:creationId xmlns:p14="http://schemas.microsoft.com/office/powerpoint/2010/main" val="2790467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CN5E slides #5-62, repeat</a:t>
            </a:r>
            <a:endParaRPr lang="en-US" dirty="0"/>
          </a:p>
        </p:txBody>
      </p:sp>
      <p:sp>
        <p:nvSpPr>
          <p:cNvPr id="4" name="Slide Number Placeholder 3"/>
          <p:cNvSpPr>
            <a:spLocks noGrp="1"/>
          </p:cNvSpPr>
          <p:nvPr>
            <p:ph type="sldNum" sz="quarter" idx="10"/>
          </p:nvPr>
        </p:nvSpPr>
        <p:spPr/>
        <p:txBody>
          <a:bodyPr/>
          <a:lstStyle/>
          <a:p>
            <a:fld id="{565C2125-8E98-4A82-B6E0-5E01E26E3B83}" type="slidenum">
              <a:rPr lang="en-US" smtClean="0"/>
              <a:t>30</a:t>
            </a:fld>
            <a:endParaRPr lang="en-US"/>
          </a:p>
        </p:txBody>
      </p:sp>
    </p:spTree>
    <p:extLst>
      <p:ext uri="{BB962C8B-B14F-4D97-AF65-F5344CB8AC3E}">
        <p14:creationId xmlns:p14="http://schemas.microsoft.com/office/powerpoint/2010/main" val="244609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Very much an</a:t>
            </a:r>
            <a:r>
              <a:rPr lang="en-US" baseline="0" dirty="0" smtClean="0"/>
              <a:t> open</a:t>
            </a:r>
            <a:r>
              <a:rPr lang="en-US" dirty="0" smtClean="0"/>
              <a:t> working design that</a:t>
            </a:r>
            <a:r>
              <a:rPr lang="en-US" baseline="0" dirty="0" smtClean="0"/>
              <a:t> has favored simplicity and practical engineering considerations rather than design by committee.</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38</a:t>
            </a:fld>
            <a:endParaRPr lang="en-US"/>
          </a:p>
        </p:txBody>
      </p:sp>
    </p:spTree>
    <p:extLst>
      <p:ext uri="{BB962C8B-B14F-4D97-AF65-F5344CB8AC3E}">
        <p14:creationId xmlns:p14="http://schemas.microsoft.com/office/powerpoint/2010/main" val="1897510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just history.</a:t>
            </a:r>
            <a:r>
              <a:rPr lang="en-US" baseline="0" dirty="0" smtClean="0"/>
              <a:t> </a:t>
            </a:r>
            <a:r>
              <a:rPr lang="en-US" dirty="0" smtClean="0"/>
              <a:t>Prefixes are variable size, which is much more flexible and suits different</a:t>
            </a:r>
            <a:r>
              <a:rPr lang="en-US" baseline="0" dirty="0" smtClean="0"/>
              <a:t> kinds of usage, but now the prefix length needs to be carried separately by the routing protocols because it is not part of the address.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39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Check the size of the different subnets:</a:t>
            </a:r>
          </a:p>
          <a:p>
            <a:r>
              <a:rPr lang="en-US" dirty="0" smtClean="0"/>
              <a:t>Prefix has 2^16=32K</a:t>
            </a:r>
            <a:r>
              <a:rPr lang="en-US" baseline="0" dirty="0" smtClean="0"/>
              <a:t> addresses, CS subnet is largest, 2^15=16K addresses, EE subnet has 2^14=8K addresses, Art has 2^13=4K addresses.</a:t>
            </a:r>
          </a:p>
          <a:p>
            <a:r>
              <a:rPr lang="en-US" baseline="0" dirty="0" smtClean="0"/>
              <a:t>There are 4K addresses left over. What is the prefix? It is found by writing the address ranges out to see that 128.208.64.0/19 is left.</a:t>
            </a:r>
          </a:p>
          <a:p>
            <a:r>
              <a:rPr lang="en-US" baseline="0" dirty="0" smtClean="0"/>
              <a:t>Can the prefix lengths just be changed between EE/CS/Art? No, then blocks of size 2^N would not always be aligned on a 2^N boundary.</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41</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42</a:t>
            </a:fld>
            <a:endParaRPr lang="en-US"/>
          </a:p>
        </p:txBody>
      </p:sp>
    </p:spTree>
    <p:extLst>
      <p:ext uri="{BB962C8B-B14F-4D97-AF65-F5344CB8AC3E}">
        <p14:creationId xmlns:p14="http://schemas.microsoft.com/office/powerpoint/2010/main" val="186310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mechanism as subnets, just a</a:t>
            </a:r>
            <a:r>
              <a:rPr lang="en-US" baseline="0" dirty="0" smtClean="0"/>
              <a:t> different motivation (of reducing the size of routing tables instead of making it easier to use the block of addresses you have).</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New York, the LMP rule makes it easy to add an exception to go elsewhere to reach part of a prefix. Without it, we would have had to split the prefix up into</a:t>
            </a:r>
            <a:r>
              <a:rPr lang="en-US" baseline="0" dirty="0" smtClean="0"/>
              <a:t> its components and give a route for each component.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46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BE0103-1A5B-4233-AC41-A926E2CF052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Icons from cisco icon library</a:t>
            </a:r>
            <a:endParaRPr lang="en-US" dirty="0"/>
          </a:p>
        </p:txBody>
      </p:sp>
      <p:sp>
        <p:nvSpPr>
          <p:cNvPr id="4" name="Slide Number Placeholder 3"/>
          <p:cNvSpPr>
            <a:spLocks noGrp="1"/>
          </p:cNvSpPr>
          <p:nvPr>
            <p:ph type="sldNum" sz="quarter" idx="10"/>
          </p:nvPr>
        </p:nvSpPr>
        <p:spPr/>
        <p:txBody>
          <a:bodyPr/>
          <a:lstStyle/>
          <a:p>
            <a:fld id="{565C2125-8E98-4A82-B6E0-5E01E26E3B83}" type="slidenum">
              <a:rPr lang="en-US" smtClean="0"/>
              <a:t>59</a:t>
            </a:fld>
            <a:endParaRPr lang="en-US"/>
          </a:p>
        </p:txBody>
      </p:sp>
    </p:spTree>
    <p:extLst>
      <p:ext uri="{BB962C8B-B14F-4D97-AF65-F5344CB8AC3E}">
        <p14:creationId xmlns:p14="http://schemas.microsoft.com/office/powerpoint/2010/main" val="3022885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5C2125-8E98-4A82-B6E0-5E01E26E3B83}" type="slidenum">
              <a:rPr lang="en-US" smtClean="0"/>
              <a:t>60</a:t>
            </a:fld>
            <a:endParaRPr lang="en-US"/>
          </a:p>
        </p:txBody>
      </p:sp>
    </p:spTree>
    <p:extLst>
      <p:ext uri="{BB962C8B-B14F-4D97-AF65-F5344CB8AC3E}">
        <p14:creationId xmlns:p14="http://schemas.microsoft.com/office/powerpoint/2010/main" val="1325037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Icons from cisco icon library</a:t>
            </a:r>
            <a:endParaRPr lang="en-US" dirty="0"/>
          </a:p>
        </p:txBody>
      </p:sp>
      <p:sp>
        <p:nvSpPr>
          <p:cNvPr id="4" name="Slide Number Placeholder 3"/>
          <p:cNvSpPr>
            <a:spLocks noGrp="1"/>
          </p:cNvSpPr>
          <p:nvPr>
            <p:ph type="sldNum" sz="quarter" idx="10"/>
          </p:nvPr>
        </p:nvSpPr>
        <p:spPr/>
        <p:txBody>
          <a:bodyPr/>
          <a:lstStyle/>
          <a:p>
            <a:fld id="{565C2125-8E98-4A82-B6E0-5E01E26E3B83}" type="slidenum">
              <a:rPr lang="en-US" smtClean="0"/>
              <a:t>62</a:t>
            </a:fld>
            <a:endParaRPr lang="en-US"/>
          </a:p>
        </p:txBody>
      </p:sp>
    </p:spTree>
    <p:extLst>
      <p:ext uri="{BB962C8B-B14F-4D97-AF65-F5344CB8AC3E}">
        <p14:creationId xmlns:p14="http://schemas.microsoft.com/office/powerpoint/2010/main" val="501599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Icons from cisco icon library</a:t>
            </a:r>
            <a:endParaRPr lang="en-US" dirty="0"/>
          </a:p>
        </p:txBody>
      </p:sp>
      <p:sp>
        <p:nvSpPr>
          <p:cNvPr id="4" name="Slide Number Placeholder 3"/>
          <p:cNvSpPr>
            <a:spLocks noGrp="1"/>
          </p:cNvSpPr>
          <p:nvPr>
            <p:ph type="sldNum" sz="quarter" idx="10"/>
          </p:nvPr>
        </p:nvSpPr>
        <p:spPr/>
        <p:txBody>
          <a:bodyPr/>
          <a:lstStyle/>
          <a:p>
            <a:fld id="{565C2125-8E98-4A82-B6E0-5E01E26E3B83}" type="slidenum">
              <a:rPr lang="en-US" smtClean="0"/>
              <a:t>65</a:t>
            </a:fld>
            <a:endParaRPr lang="en-US"/>
          </a:p>
        </p:txBody>
      </p:sp>
    </p:spTree>
    <p:extLst>
      <p:ext uri="{BB962C8B-B14F-4D97-AF65-F5344CB8AC3E}">
        <p14:creationId xmlns:p14="http://schemas.microsoft.com/office/powerpoint/2010/main" val="3022885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So Internet traffic sent to/from port 1111 might really be going to a computer A in the home while traffic sent to/from port 2222 to the same IP address might be going to a computer B. </a:t>
            </a:r>
          </a:p>
          <a:p>
            <a:endParaRPr lang="en-US" baseline="0" dirty="0" smtClean="0"/>
          </a:p>
          <a:p>
            <a:r>
              <a:rPr lang="en-US" dirty="0" smtClean="0"/>
              <a:t>The mapping</a:t>
            </a:r>
            <a:r>
              <a:rPr lang="en-US" baseline="0" dirty="0" smtClean="0"/>
              <a:t> in the NAT box is set up when a connection is established. A side-effect is that connections can only be made from inside the house to the Internet – you can’t run a server in your home without special configuration. This is a consequence of violating layering.</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68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Cisco icons</a:t>
            </a:r>
            <a:endParaRPr lang="en-US" dirty="0"/>
          </a:p>
        </p:txBody>
      </p:sp>
      <p:sp>
        <p:nvSpPr>
          <p:cNvPr id="4" name="Slide Number Placeholder 3"/>
          <p:cNvSpPr>
            <a:spLocks noGrp="1"/>
          </p:cNvSpPr>
          <p:nvPr>
            <p:ph type="sldNum" sz="quarter" idx="10"/>
          </p:nvPr>
        </p:nvSpPr>
        <p:spPr/>
        <p:txBody>
          <a:bodyPr/>
          <a:lstStyle/>
          <a:p>
            <a:fld id="{565C2125-8E98-4A82-B6E0-5E01E26E3B83}" type="slidenum">
              <a:rPr lang="en-US" smtClean="0"/>
              <a:t>69</a:t>
            </a:fld>
            <a:endParaRPr lang="en-US"/>
          </a:p>
        </p:txBody>
      </p:sp>
    </p:spTree>
    <p:extLst>
      <p:ext uri="{BB962C8B-B14F-4D97-AF65-F5344CB8AC3E}">
        <p14:creationId xmlns:p14="http://schemas.microsoft.com/office/powerpoint/2010/main" val="2303460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Cisco icon</a:t>
            </a:r>
            <a:r>
              <a:rPr lang="en-US" baseline="0" dirty="0" smtClean="0"/>
              <a:t> library</a:t>
            </a:r>
            <a:endParaRPr lang="en-US" dirty="0"/>
          </a:p>
        </p:txBody>
      </p:sp>
      <p:sp>
        <p:nvSpPr>
          <p:cNvPr id="4" name="Slide Number Placeholder 3"/>
          <p:cNvSpPr>
            <a:spLocks noGrp="1"/>
          </p:cNvSpPr>
          <p:nvPr>
            <p:ph type="sldNum" sz="quarter" idx="10"/>
          </p:nvPr>
        </p:nvSpPr>
        <p:spPr/>
        <p:txBody>
          <a:bodyPr/>
          <a:lstStyle/>
          <a:p>
            <a:fld id="{565C2125-8E98-4A82-B6E0-5E01E26E3B83}" type="slidenum">
              <a:rPr lang="en-US" smtClean="0"/>
              <a:t>71</a:t>
            </a:fld>
            <a:endParaRPr lang="en-US"/>
          </a:p>
        </p:txBody>
      </p:sp>
    </p:spTree>
    <p:extLst>
      <p:ext uri="{BB962C8B-B14F-4D97-AF65-F5344CB8AC3E}">
        <p14:creationId xmlns:p14="http://schemas.microsoft.com/office/powerpoint/2010/main" val="39463201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Draw ICMP message format</a:t>
            </a:r>
            <a:endParaRPr lang="en-US" dirty="0"/>
          </a:p>
        </p:txBody>
      </p:sp>
      <p:sp>
        <p:nvSpPr>
          <p:cNvPr id="4" name="Slide Number Placeholder 3"/>
          <p:cNvSpPr>
            <a:spLocks noGrp="1"/>
          </p:cNvSpPr>
          <p:nvPr>
            <p:ph type="sldNum" sz="quarter" idx="10"/>
          </p:nvPr>
        </p:nvSpPr>
        <p:spPr/>
        <p:txBody>
          <a:bodyPr/>
          <a:lstStyle/>
          <a:p>
            <a:fld id="{565C2125-8E98-4A82-B6E0-5E01E26E3B83}" type="slidenum">
              <a:rPr lang="en-US" smtClean="0"/>
              <a:t>72</a:t>
            </a:fld>
            <a:endParaRPr lang="en-US"/>
          </a:p>
        </p:txBody>
      </p:sp>
    </p:spTree>
    <p:extLst>
      <p:ext uri="{BB962C8B-B14F-4D97-AF65-F5344CB8AC3E}">
        <p14:creationId xmlns:p14="http://schemas.microsoft.com/office/powerpoint/2010/main" val="19617784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pPr defTabSz="966612">
              <a:defRPr/>
            </a:pPr>
            <a:r>
              <a:rPr lang="en-US" dirty="0" smtClean="0"/>
              <a:t>CN5E slides #5-62</a:t>
            </a:r>
            <a:r>
              <a:rPr lang="en-US" baseline="0" dirty="0" smtClean="0"/>
              <a:t> (repeat)</a:t>
            </a:r>
            <a:endParaRPr lang="en-US" dirty="0" smtClean="0"/>
          </a:p>
        </p:txBody>
      </p:sp>
      <p:sp>
        <p:nvSpPr>
          <p:cNvPr id="4" name="Slide Number Placeholder 3"/>
          <p:cNvSpPr>
            <a:spLocks noGrp="1"/>
          </p:cNvSpPr>
          <p:nvPr>
            <p:ph type="sldNum" sz="quarter" idx="10"/>
          </p:nvPr>
        </p:nvSpPr>
        <p:spPr/>
        <p:txBody>
          <a:bodyPr/>
          <a:lstStyle/>
          <a:p>
            <a:fld id="{565C2125-8E98-4A82-B6E0-5E01E26E3B83}" type="slidenum">
              <a:rPr lang="en-US" smtClean="0"/>
              <a:t>75</a:t>
            </a:fld>
            <a:endParaRPr lang="en-US"/>
          </a:p>
        </p:txBody>
      </p:sp>
    </p:spTree>
    <p:extLst>
      <p:ext uri="{BB962C8B-B14F-4D97-AF65-F5344CB8AC3E}">
        <p14:creationId xmlns:p14="http://schemas.microsoft.com/office/powerpoint/2010/main" val="3459914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pPr defTabSz="966612">
              <a:defRPr/>
            </a:pPr>
            <a:r>
              <a:rPr lang="en-US" dirty="0" smtClean="0"/>
              <a:t>Icons from Cisco icon</a:t>
            </a:r>
            <a:r>
              <a:rPr lang="en-US" baseline="0" dirty="0" smtClean="0"/>
              <a:t> library, http://www.cisco.com/web/about/ac50/ac47/2.html. </a:t>
            </a:r>
            <a:endParaRPr lang="en-US" dirty="0" smtClean="0"/>
          </a:p>
          <a:p>
            <a:endParaRPr lang="en-US" dirty="0"/>
          </a:p>
        </p:txBody>
      </p:sp>
      <p:sp>
        <p:nvSpPr>
          <p:cNvPr id="4" name="Slide Number Placeholder 3"/>
          <p:cNvSpPr>
            <a:spLocks noGrp="1"/>
          </p:cNvSpPr>
          <p:nvPr>
            <p:ph type="sldNum" sz="quarter" idx="10"/>
          </p:nvPr>
        </p:nvSpPr>
        <p:spPr/>
        <p:txBody>
          <a:bodyPr/>
          <a:lstStyle/>
          <a:p>
            <a:fld id="{565C2125-8E98-4A82-B6E0-5E01E26E3B83}" type="slidenum">
              <a:rPr lang="en-US" smtClean="0"/>
              <a:t>76</a:t>
            </a:fld>
            <a:endParaRPr lang="en-US"/>
          </a:p>
        </p:txBody>
      </p:sp>
    </p:spTree>
    <p:extLst>
      <p:ext uri="{BB962C8B-B14F-4D97-AF65-F5344CB8AC3E}">
        <p14:creationId xmlns:p14="http://schemas.microsoft.com/office/powerpoint/2010/main" val="3132192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Cisco icon library</a:t>
            </a:r>
            <a:endParaRPr lang="en-US" dirty="0"/>
          </a:p>
        </p:txBody>
      </p:sp>
      <p:sp>
        <p:nvSpPr>
          <p:cNvPr id="4" name="Slide Number Placeholder 3"/>
          <p:cNvSpPr>
            <a:spLocks noGrp="1"/>
          </p:cNvSpPr>
          <p:nvPr>
            <p:ph type="sldNum" sz="quarter" idx="10"/>
          </p:nvPr>
        </p:nvSpPr>
        <p:spPr/>
        <p:txBody>
          <a:bodyPr/>
          <a:lstStyle/>
          <a:p>
            <a:fld id="{565C2125-8E98-4A82-B6E0-5E01E26E3B83}" type="slidenum">
              <a:rPr lang="en-US" smtClean="0"/>
              <a:t>3</a:t>
            </a:fld>
            <a:endParaRPr lang="en-US" dirty="0"/>
          </a:p>
        </p:txBody>
      </p:sp>
    </p:spTree>
    <p:extLst>
      <p:ext uri="{BB962C8B-B14F-4D97-AF65-F5344CB8AC3E}">
        <p14:creationId xmlns:p14="http://schemas.microsoft.com/office/powerpoint/2010/main" val="3372464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Graph</a:t>
            </a:r>
            <a:r>
              <a:rPr lang="en-US" baseline="0" dirty="0" smtClean="0"/>
              <a:t> from http://www.isc.org/solutions/survey with permission via </a:t>
            </a:r>
            <a:r>
              <a:rPr lang="en-US" dirty="0" smtClean="0"/>
              <a:t>http://www.isc.org/solutions/survey/faq:</a:t>
            </a:r>
          </a:p>
          <a:p>
            <a:r>
              <a:rPr lang="en-US" b="1" dirty="0" smtClean="0"/>
              <a:t>Can I have permission to reproduce your data or charts?</a:t>
            </a:r>
            <a:endParaRPr lang="en-US" dirty="0" smtClean="0"/>
          </a:p>
          <a:p>
            <a:r>
              <a:rPr lang="en-US" dirty="0" smtClean="0"/>
              <a:t>You have permission to reproduce our data provided that you mention the source as "Source: Internet Systems Consortium, Inc. (</a:t>
            </a:r>
            <a:r>
              <a:rPr lang="en-US" dirty="0" smtClean="0">
                <a:hlinkClick r:id="rId3" tooltip="http://www.isc.org/"/>
              </a:rPr>
              <a:t>http://www.isc.org/</a:t>
            </a:r>
            <a:r>
              <a:rPr lang="en-US" dirty="0" smtClean="0"/>
              <a:t>)". However you must </a:t>
            </a:r>
            <a:r>
              <a:rPr lang="en-US" dirty="0" smtClean="0">
                <a:hlinkClick r:id="rId4"/>
              </a:rPr>
              <a:t>ask our permission</a:t>
            </a:r>
            <a:r>
              <a:rPr lang="en-US" dirty="0" smtClean="0"/>
              <a:t> to publish derivative works based on our data. In those cases you must say your data or charts are "Based on data from Internet Systems Consortium, Inc. (</a:t>
            </a:r>
            <a:r>
              <a:rPr lang="en-US" dirty="0" smtClean="0">
                <a:hlinkClick r:id="rId3" tooltip="http://www.isc.org/"/>
              </a:rPr>
              <a:t>http://www.isc.org/</a:t>
            </a:r>
            <a:r>
              <a:rPr lang="en-US" dirty="0" smtClean="0"/>
              <a:t>)"</a:t>
            </a:r>
          </a:p>
          <a:p>
            <a:endParaRPr lang="en-US" dirty="0"/>
          </a:p>
        </p:txBody>
      </p:sp>
      <p:sp>
        <p:nvSpPr>
          <p:cNvPr id="4" name="Slide Number Placeholder 3"/>
          <p:cNvSpPr>
            <a:spLocks noGrp="1"/>
          </p:cNvSpPr>
          <p:nvPr>
            <p:ph type="sldNum" sz="quarter" idx="10"/>
          </p:nvPr>
        </p:nvSpPr>
        <p:spPr/>
        <p:txBody>
          <a:bodyPr/>
          <a:lstStyle/>
          <a:p>
            <a:fld id="{565C2125-8E98-4A82-B6E0-5E01E26E3B83}" type="slidenum">
              <a:rPr lang="en-US" smtClean="0"/>
              <a:t>80</a:t>
            </a:fld>
            <a:endParaRPr lang="en-US"/>
          </a:p>
        </p:txBody>
      </p:sp>
    </p:spTree>
    <p:extLst>
      <p:ext uri="{BB962C8B-B14F-4D97-AF65-F5344CB8AC3E}">
        <p14:creationId xmlns:p14="http://schemas.microsoft.com/office/powerpoint/2010/main" val="6819076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Icon from </a:t>
            </a:r>
            <a:r>
              <a:rPr lang="en-US" dirty="0" err="1" smtClean="0"/>
              <a:t>openclipart</a:t>
            </a:r>
            <a:endParaRPr lang="en-US" dirty="0"/>
          </a:p>
        </p:txBody>
      </p:sp>
      <p:sp>
        <p:nvSpPr>
          <p:cNvPr id="4" name="Slide Number Placeholder 3"/>
          <p:cNvSpPr>
            <a:spLocks noGrp="1"/>
          </p:cNvSpPr>
          <p:nvPr>
            <p:ph type="sldNum" sz="quarter" idx="10"/>
          </p:nvPr>
        </p:nvSpPr>
        <p:spPr/>
        <p:txBody>
          <a:bodyPr/>
          <a:lstStyle/>
          <a:p>
            <a:fld id="{565C2125-8E98-4A82-B6E0-5E01E26E3B83}" type="slidenum">
              <a:rPr lang="en-US" smtClean="0"/>
              <a:t>81</a:t>
            </a:fld>
            <a:endParaRPr lang="en-US"/>
          </a:p>
        </p:txBody>
      </p:sp>
    </p:spTree>
    <p:extLst>
      <p:ext uri="{BB962C8B-B14F-4D97-AF65-F5344CB8AC3E}">
        <p14:creationId xmlns:p14="http://schemas.microsoft.com/office/powerpoint/2010/main" val="13250372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Graph from </a:t>
            </a:r>
            <a:r>
              <a:rPr lang="en-US" dirty="0" err="1" smtClean="0"/>
              <a:t>google</a:t>
            </a:r>
            <a:r>
              <a:rPr lang="en-US" dirty="0" smtClean="0"/>
              <a:t> public data graph,</a:t>
            </a:r>
            <a:r>
              <a:rPr lang="en-US" baseline="0" dirty="0" smtClean="0"/>
              <a:t> icon from </a:t>
            </a:r>
            <a:r>
              <a:rPr lang="en-US" baseline="0" dirty="0" err="1" smtClean="0"/>
              <a:t>isoc</a:t>
            </a:r>
            <a:r>
              <a:rPr lang="en-US" baseline="0" dirty="0" smtClean="0"/>
              <a:t> (public domain)</a:t>
            </a:r>
            <a:endParaRPr lang="en-US" dirty="0"/>
          </a:p>
        </p:txBody>
      </p:sp>
      <p:sp>
        <p:nvSpPr>
          <p:cNvPr id="4" name="Slide Number Placeholder 3"/>
          <p:cNvSpPr>
            <a:spLocks noGrp="1"/>
          </p:cNvSpPr>
          <p:nvPr>
            <p:ph type="sldNum" sz="quarter" idx="10"/>
          </p:nvPr>
        </p:nvSpPr>
        <p:spPr/>
        <p:txBody>
          <a:bodyPr/>
          <a:lstStyle/>
          <a:p>
            <a:fld id="{565C2125-8E98-4A82-B6E0-5E01E26E3B83}" type="slidenum">
              <a:rPr lang="en-US" smtClean="0"/>
              <a:t>84</a:t>
            </a:fld>
            <a:endParaRPr lang="en-US"/>
          </a:p>
        </p:txBody>
      </p:sp>
    </p:spTree>
    <p:extLst>
      <p:ext uri="{BB962C8B-B14F-4D97-AF65-F5344CB8AC3E}">
        <p14:creationId xmlns:p14="http://schemas.microsoft.com/office/powerpoint/2010/main" val="27698328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CN5E slides #5-71</a:t>
            </a:r>
            <a:endParaRPr lang="en-US" dirty="0"/>
          </a:p>
        </p:txBody>
      </p:sp>
      <p:sp>
        <p:nvSpPr>
          <p:cNvPr id="4" name="Slide Number Placeholder 3"/>
          <p:cNvSpPr>
            <a:spLocks noGrp="1"/>
          </p:cNvSpPr>
          <p:nvPr>
            <p:ph type="sldNum" sz="quarter" idx="10"/>
          </p:nvPr>
        </p:nvSpPr>
        <p:spPr/>
        <p:txBody>
          <a:bodyPr/>
          <a:lstStyle/>
          <a:p>
            <a:fld id="{565C2125-8E98-4A82-B6E0-5E01E26E3B83}" type="slidenum">
              <a:rPr lang="en-US" smtClean="0"/>
              <a:t>87</a:t>
            </a:fld>
            <a:endParaRPr lang="en-US"/>
          </a:p>
        </p:txBody>
      </p:sp>
    </p:spTree>
    <p:extLst>
      <p:ext uri="{BB962C8B-B14F-4D97-AF65-F5344CB8AC3E}">
        <p14:creationId xmlns:p14="http://schemas.microsoft.com/office/powerpoint/2010/main" val="12580617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CN5E slides #5-71</a:t>
            </a:r>
            <a:endParaRPr lang="en-US" dirty="0"/>
          </a:p>
        </p:txBody>
      </p:sp>
      <p:sp>
        <p:nvSpPr>
          <p:cNvPr id="4" name="Slide Number Placeholder 3"/>
          <p:cNvSpPr>
            <a:spLocks noGrp="1"/>
          </p:cNvSpPr>
          <p:nvPr>
            <p:ph type="sldNum" sz="quarter" idx="10"/>
          </p:nvPr>
        </p:nvSpPr>
        <p:spPr/>
        <p:txBody>
          <a:bodyPr/>
          <a:lstStyle/>
          <a:p>
            <a:fld id="{565C2125-8E98-4A82-B6E0-5E01E26E3B83}" type="slidenum">
              <a:rPr lang="en-US" smtClean="0"/>
              <a:t>88</a:t>
            </a:fld>
            <a:endParaRPr lang="en-US"/>
          </a:p>
        </p:txBody>
      </p:sp>
    </p:spTree>
    <p:extLst>
      <p:ext uri="{BB962C8B-B14F-4D97-AF65-F5344CB8AC3E}">
        <p14:creationId xmlns:p14="http://schemas.microsoft.com/office/powerpoint/2010/main" val="12580617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CN5E slides #5-54</a:t>
            </a:r>
            <a:endParaRPr lang="en-US" dirty="0"/>
          </a:p>
        </p:txBody>
      </p:sp>
      <p:sp>
        <p:nvSpPr>
          <p:cNvPr id="4" name="Slide Number Placeholder 3"/>
          <p:cNvSpPr>
            <a:spLocks noGrp="1"/>
          </p:cNvSpPr>
          <p:nvPr>
            <p:ph type="sldNum" sz="quarter" idx="10"/>
          </p:nvPr>
        </p:nvSpPr>
        <p:spPr/>
        <p:txBody>
          <a:bodyPr/>
          <a:lstStyle/>
          <a:p>
            <a:fld id="{565C2125-8E98-4A82-B6E0-5E01E26E3B83}" type="slidenum">
              <a:rPr lang="en-US" smtClean="0"/>
              <a:t>90</a:t>
            </a:fld>
            <a:endParaRPr lang="en-US"/>
          </a:p>
        </p:txBody>
      </p:sp>
    </p:spTree>
    <p:extLst>
      <p:ext uri="{BB962C8B-B14F-4D97-AF65-F5344CB8AC3E}">
        <p14:creationId xmlns:p14="http://schemas.microsoft.com/office/powerpoint/2010/main" val="1850621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Cisco icon library</a:t>
            </a:r>
            <a:endParaRPr lang="en-US" dirty="0"/>
          </a:p>
        </p:txBody>
      </p:sp>
      <p:sp>
        <p:nvSpPr>
          <p:cNvPr id="4" name="Slide Number Placeholder 3"/>
          <p:cNvSpPr>
            <a:spLocks noGrp="1"/>
          </p:cNvSpPr>
          <p:nvPr>
            <p:ph type="sldNum" sz="quarter" idx="10"/>
          </p:nvPr>
        </p:nvSpPr>
        <p:spPr/>
        <p:txBody>
          <a:bodyPr/>
          <a:lstStyle/>
          <a:p>
            <a:fld id="{565C2125-8E98-4A82-B6E0-5E01E26E3B83}" type="slidenum">
              <a:rPr lang="en-US" smtClean="0"/>
              <a:t>91</a:t>
            </a:fld>
            <a:endParaRPr lang="en-US"/>
          </a:p>
        </p:txBody>
      </p:sp>
    </p:spTree>
    <p:extLst>
      <p:ext uri="{BB962C8B-B14F-4D97-AF65-F5344CB8AC3E}">
        <p14:creationId xmlns:p14="http://schemas.microsoft.com/office/powerpoint/2010/main" val="38906649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Gray</a:t>
            </a:r>
            <a:r>
              <a:rPr lang="en-US" baseline="0" dirty="0" smtClean="0"/>
              <a:t>ed out topics are optional and can be omitted without loss of continuity</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93</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Distinguish routing</a:t>
            </a:r>
            <a:r>
              <a:rPr lang="en-US" baseline="0" dirty="0" smtClean="0"/>
              <a:t> from forwarding.</a:t>
            </a:r>
          </a:p>
          <a:p>
            <a:endParaRPr lang="en-US" baseline="0" dirty="0" smtClean="0"/>
          </a:p>
          <a:p>
            <a:r>
              <a:rPr lang="en-US" baseline="0" dirty="0" smtClean="0"/>
              <a:t>We focus on adaptive routing schemes that update routes in response to failures. Some traffic-aware schemes also adapt to changes in traffic, but we do not consider them in the algorithms that follow. </a:t>
            </a:r>
          </a:p>
          <a:p>
            <a:endParaRPr lang="en-US" baseline="0" dirty="0" smtClean="0"/>
          </a:p>
          <a:p>
            <a:r>
              <a:rPr lang="en-US" baseline="0" dirty="0" smtClean="0"/>
              <a:t>For the graph, the traffic demands are A-&gt;A’, B-&gt;B’, C-&gt;C’ and X-&gt;X’. What would be fair? For each flow the get the same amount of bandwidth. If all network links have unit capacity then we would give each flow ½ a unit of capacity. The total network traffic is then 2 units. What would be efficient? If we gave the X-&gt;X’ flow no bandwidth then we could give each of the other three flows 1 unit. The total network traffic is then 3 units. So it is more efficient, but it is not fair. So we will have to decide what we want to optimize.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94</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Proof by contradiction:</a:t>
            </a:r>
            <a:r>
              <a:rPr lang="en-US" baseline="0" dirty="0" smtClean="0"/>
              <a:t> if a portion of a best path is not a best path then there is something better. Substitute this better portion and you would have a better overall path, which cannot be the case if the overall path is a best path. </a:t>
            </a:r>
          </a:p>
          <a:p>
            <a:endParaRPr lang="en-US" baseline="0" dirty="0" smtClean="0"/>
          </a:p>
          <a:p>
            <a:r>
              <a:rPr lang="en-US" baseline="0" dirty="0" smtClean="0"/>
              <a:t>For sink trees, if there are multiple paths that are equally good, then one best path from one node to another is chosen at random. For example, H can be reached in 3 hops via H-D-A-B as shown, or by H-F-A-D (not shown). This is simple and useful as there is a single route from each router to each destination. If, instead, all equally best paths are kept then their union is a DAG (directed acyclic graph).  This is a more general case that permits multiple paths from a router to a destination.</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95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AP from</a:t>
            </a:r>
            <a:r>
              <a:rPr lang="en-US" baseline="0" dirty="0" smtClean="0"/>
              <a:t> </a:t>
            </a:r>
            <a:r>
              <a:rPr lang="en-US" baseline="0" dirty="0" err="1" smtClean="0"/>
              <a:t>pixabay</a:t>
            </a:r>
            <a:endParaRPr lang="en-US"/>
          </a:p>
        </p:txBody>
      </p:sp>
      <p:sp>
        <p:nvSpPr>
          <p:cNvPr id="4" name="Slide Number Placeholder 3"/>
          <p:cNvSpPr>
            <a:spLocks noGrp="1"/>
          </p:cNvSpPr>
          <p:nvPr>
            <p:ph type="sldNum" sz="quarter" idx="10"/>
          </p:nvPr>
        </p:nvSpPr>
        <p:spPr/>
        <p:txBody>
          <a:bodyPr/>
          <a:lstStyle/>
          <a:p>
            <a:fld id="{565C2125-8E98-4A82-B6E0-5E01E26E3B83}" type="slidenum">
              <a:rPr lang="en-US" smtClean="0"/>
              <a:t>5</a:t>
            </a:fld>
            <a:endParaRPr lang="en-US"/>
          </a:p>
        </p:txBody>
      </p:sp>
    </p:spTree>
    <p:extLst>
      <p:ext uri="{BB962C8B-B14F-4D97-AF65-F5344CB8AC3E}">
        <p14:creationId xmlns:p14="http://schemas.microsoft.com/office/powerpoint/2010/main" val="6552147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notion of weight generalizes</a:t>
            </a:r>
            <a:r>
              <a:rPr lang="en-US" baseline="0" dirty="0" smtClean="0"/>
              <a:t> distance to other cost metrics. Setting weights to be 1 gives paths with fewest hops. Setting weight to be distance gives paths that are shortest or lowest delay. Setting weight to be lower for higher capacity links favors higher capacity paths.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96</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code keeps going until it reaches a sought-after destination</a:t>
            </a:r>
            <a:r>
              <a:rPr lang="en-US" baseline="0" dirty="0" smtClean="0"/>
              <a:t> node; if it continued until there were no tentative nodes then it would have found the entire sink tree.</a:t>
            </a:r>
          </a:p>
          <a:p>
            <a:endParaRPr lang="en-US" baseline="0" dirty="0" smtClean="0"/>
          </a:p>
          <a:p>
            <a:r>
              <a:rPr lang="en-US" baseline="0" dirty="0" smtClean="0"/>
              <a:t>The predecessor links can be reversed to find the path from t -&gt; s instead of from s -&gt; t. This is because the link has the same cost in each direction so paths are symmetrical (or the same in each direction).</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99</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r>
              <a:rPr lang="en-US" baseline="0" dirty="0" smtClean="0"/>
              <a:t> that flooding doesn’t actually find any routes that can be reused.</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100</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long will it take to converge?</a:t>
            </a:r>
            <a:r>
              <a:rPr lang="en-US" baseline="0" dirty="0" smtClean="0"/>
              <a:t> The diameter of the network.</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101</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Partially addressed by: (1) split horizon - if C routes through B to get to A then C does not advertise its route to A to B and (2) poisoned reverse – if C routes through B to get to A then C advertises to B that its distance to A is infinity</a:t>
            </a:r>
          </a:p>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105</a:t>
            </a:fld>
            <a:endParaRPr lang="en-US"/>
          </a:p>
        </p:txBody>
      </p:sp>
    </p:spTree>
    <p:extLst>
      <p:ext uri="{BB962C8B-B14F-4D97-AF65-F5344CB8AC3E}">
        <p14:creationId xmlns:p14="http://schemas.microsoft.com/office/powerpoint/2010/main" val="17844368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example, B has</a:t>
            </a:r>
            <a:r>
              <a:rPr lang="en-US" baseline="0" dirty="0" smtClean="0"/>
              <a:t> links to A, C and F in the network. It </a:t>
            </a:r>
            <a:r>
              <a:rPr lang="en-US" dirty="0" smtClean="0"/>
              <a:t>received LSPs from A, C, and F directly</a:t>
            </a:r>
            <a:r>
              <a:rPr lang="en-US" baseline="0" dirty="0" smtClean="0"/>
              <a:t> and so acknowledged A, C, and F respectively and sent that LSP on both other links. But B received E and D on two links, so it acknowledged both and sent only on the third link.</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112</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Hierarchical routing is what you think it is,</a:t>
            </a:r>
            <a:r>
              <a:rPr lang="en-US" baseline="0" dirty="0" smtClean="0"/>
              <a:t> e.g., to reach a given telephone first head towards the right country, then the right city in the country, then the phone in the city.</a:t>
            </a:r>
          </a:p>
          <a:p>
            <a:endParaRPr lang="en-US" baseline="0" dirty="0" smtClean="0"/>
          </a:p>
          <a:p>
            <a:r>
              <a:rPr lang="en-US" dirty="0" smtClean="0"/>
              <a:t>Each node keeps only one entry</a:t>
            </a:r>
            <a:r>
              <a:rPr lang="en-US" baseline="0" dirty="0" smtClean="0"/>
              <a:t> per region for other regions, plus an entry for all nodes in the local region.</a:t>
            </a:r>
          </a:p>
          <a:p>
            <a:endParaRPr lang="en-US" baseline="0" dirty="0" smtClean="0"/>
          </a:p>
          <a:p>
            <a:r>
              <a:rPr lang="en-US" baseline="0" dirty="0" smtClean="0"/>
              <a:t>The advantages are smaller routing tables, smaller routing computations to run at nodes, and fewer/smaller messages to send to describe the network.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117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Why use</a:t>
            </a:r>
            <a:r>
              <a:rPr lang="en-US" baseline="0" dirty="0" smtClean="0"/>
              <a:t> RPF? It requires only the regular (unicast) routing table at each node, such as built by distance vector, so it can be widely used. Sink trees are only available with a protocol that explicitly computes them such as link state. Note that broadcast with sink trees requires each node to compute all sink trees, since the broadcast is forwarded by looking up the sink tree for the source at each node, not a single broadcast tree for the network (as in the LAN spanning tree). However, using sink trees is more efficient since RPF over-sends. For example, D is reached from F (going down the sink tree), as well as from G (going out all remaining links).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119</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example shows two of the multicast trees computed in the network. There are many more, the number of nodes times the number of groups. This is worth the effort when the group densely cover the network, i.e., most groups affect most nodes in the network so it makes sense for all nodes to build an efficient multicast tree.</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121</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Tradeoff is that CBT</a:t>
            </a:r>
            <a:r>
              <a:rPr lang="en-US" baseline="0" dirty="0" smtClean="0"/>
              <a:t> is less efficient than computing the spanning tree for each source to reach each group, but it is less work to scale to large networks and many groups. Now, with CBT, nodes that are not on the group spanning tree do not need to compute it and can simply send to the core node using their regular routing tables. This is a good tradeoff when the groups sparsely cover the network, i.e., there are many groups that most nodes do not need to know about.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122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Routers treat packets as messages,</a:t>
            </a:r>
            <a:r>
              <a:rPr lang="en-US" baseline="0" dirty="0" smtClean="0"/>
              <a:t> receiving (storing) them and then forwarding them based on how the message is addressed.</a:t>
            </a:r>
          </a:p>
          <a:p>
            <a:endParaRPr lang="en-US" baseline="0" dirty="0" smtClean="0"/>
          </a:p>
          <a:p>
            <a:r>
              <a:rPr lang="en-US" baseline="0" dirty="0" smtClean="0"/>
              <a:t>For completeness, it is a process running on the host that sends the packet into the network and receives packets at the destination.</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11</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see later that </a:t>
            </a:r>
            <a:r>
              <a:rPr lang="en-US" dirty="0" err="1" smtClean="0"/>
              <a:t>anycast</a:t>
            </a:r>
            <a:r>
              <a:rPr lang="en-US" dirty="0" smtClean="0"/>
              <a:t> is used in practice to reach</a:t>
            </a:r>
            <a:r>
              <a:rPr lang="en-US" baseline="0" dirty="0" smtClean="0"/>
              <a:t> the nearest root DNS server.</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124</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tradeoff that is being made here is that the routing</a:t>
            </a:r>
            <a:r>
              <a:rPr lang="en-US" baseline="0" dirty="0" smtClean="0"/>
              <a:t> system that computes spanning trees is not being changed at all, but routes to reach mobile hosts can be circuitous when the mobile is far from home.</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125</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offered load increases, </a:t>
            </a:r>
            <a:r>
              <a:rPr lang="en-US" dirty="0" err="1" smtClean="0"/>
              <a:t>goodput</a:t>
            </a:r>
            <a:r>
              <a:rPr lang="en-US" dirty="0" smtClean="0"/>
              <a:t> should</a:t>
            </a:r>
            <a:r>
              <a:rPr lang="en-US" baseline="0" dirty="0" smtClean="0"/>
              <a:t> increase correspondingly until the capacity of the network is reached. </a:t>
            </a:r>
            <a:r>
              <a:rPr lang="en-US" baseline="0" dirty="0" err="1" smtClean="0"/>
              <a:t>Goodput</a:t>
            </a:r>
            <a:r>
              <a:rPr lang="en-US" baseline="0" dirty="0" smtClean="0"/>
              <a:t> will trail offered load because the load is </a:t>
            </a:r>
            <a:r>
              <a:rPr lang="en-US" baseline="0" dirty="0" err="1" smtClean="0"/>
              <a:t>bursty</a:t>
            </a:r>
            <a:r>
              <a:rPr lang="en-US" baseline="0" dirty="0" smtClean="0"/>
              <a:t> and queues will occasionally be too full and a packet will be discarded inside the network.</a:t>
            </a:r>
          </a:p>
          <a:p>
            <a:endParaRPr lang="en-US" dirty="0" smtClean="0"/>
          </a:p>
          <a:p>
            <a:r>
              <a:rPr lang="en-US" dirty="0" smtClean="0"/>
              <a:t>Congestion collapse can occur if the protocols are not carefully</a:t>
            </a:r>
            <a:r>
              <a:rPr lang="en-US" baseline="0" dirty="0" smtClean="0"/>
              <a:t> designed</a:t>
            </a:r>
            <a:r>
              <a:rPr lang="en-US" dirty="0" smtClean="0"/>
              <a:t> when nodes retransmit packets many times, believing</a:t>
            </a:r>
            <a:r>
              <a:rPr lang="en-US" baseline="0" dirty="0" smtClean="0"/>
              <a:t> that they have been lost, when copies of the packet are still in the network (in queues at routers) pending delivery. While throughput at a receiver may be high, </a:t>
            </a:r>
            <a:r>
              <a:rPr lang="en-US" baseline="0" dirty="0" err="1" smtClean="0"/>
              <a:t>goodput</a:t>
            </a:r>
            <a:r>
              <a:rPr lang="en-US" baseline="0" dirty="0" smtClean="0"/>
              <a:t> falls because multiple copies of the same packet are being received and after the first copy the bandwidth is wasted.</a:t>
            </a:r>
          </a:p>
          <a:p>
            <a:endParaRPr lang="en-US" baseline="0" dirty="0" smtClean="0"/>
          </a:p>
          <a:p>
            <a:r>
              <a:rPr lang="en-US" baseline="0" dirty="0" smtClean="0"/>
              <a:t>This really happened in the late 1980s as the Internet grew, and it lead to the design of modern TCP that includes congestion control mechanisms.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129</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Provisioning is simply sizing the network to fit the offered load,</a:t>
            </a:r>
            <a:r>
              <a:rPr lang="en-US" baseline="0" dirty="0" smtClean="0"/>
              <a:t> i.e., don’t build it too small, or with little West-to-East capacity if there is much West-to-East traffic.</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130</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previous routes only considered topology; this approach can get</a:t>
            </a:r>
            <a:r>
              <a:rPr lang="en-US" baseline="0" dirty="0" smtClean="0"/>
              <a:t> more traffic through the network.</a:t>
            </a:r>
            <a:endParaRPr lang="en-US" dirty="0" smtClean="0"/>
          </a:p>
          <a:p>
            <a:endParaRPr lang="en-US" dirty="0" smtClean="0"/>
          </a:p>
          <a:p>
            <a:r>
              <a:rPr lang="en-US" dirty="0" smtClean="0"/>
              <a:t>If not careful, then routing can notice CF is busy and switch traffic over to use EI, only to later notice that EI is busy and switch traffic back to CF. There are various techniques to avoid this: 1) change routes only slowly,</a:t>
            </a:r>
            <a:r>
              <a:rPr lang="en-US" baseline="0" dirty="0" smtClean="0"/>
              <a:t> e.g., traffic engineering in which an external system sets weights and the routing system does not otherwise adapt; and 2) using multiple paths at once, e.g., both CF and EI.</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131</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other designs, but this is the main one under</a:t>
            </a:r>
            <a:r>
              <a:rPr lang="en-US" baseline="0" dirty="0" smtClean="0"/>
              <a:t> deployment in the Internet. By marking existing packets using bits in the IP header, routers avoid sending additional packets at a time of congestion. Signal from receiver to sender is carried using a Transport protocol like TCP.</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133</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Video conferencing</a:t>
            </a:r>
            <a:r>
              <a:rPr lang="en-US" baseline="0" dirty="0" smtClean="0"/>
              <a:t> is variable bit rate because video is normally compressed, so the bit rate varies over time. Telephony is typically carried at a lower, fixed rate.</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138</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the host traffic the descriptor</a:t>
            </a:r>
            <a:r>
              <a:rPr lang="en-US" baseline="0" dirty="0" smtClean="0"/>
              <a:t> R=200 Mbps, B=16000KB is the smallest token bucket that can let the traffic pass unchanged. To compute this we work out R as the average rate over the time period, then given we find the smallest B such that the bucket size only just reaches zero at some point.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141</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Virtual</a:t>
            </a:r>
            <a:r>
              <a:rPr lang="en-US" baseline="0" dirty="0" smtClean="0"/>
              <a:t> times are measured in rounds, where a round lets each input queue send 1 bit for weight 1, or W bits for weight W. The ti</a:t>
            </a:r>
            <a:r>
              <a:rPr lang="en-US" dirty="0" smtClean="0"/>
              <a:t>me</a:t>
            </a:r>
            <a:r>
              <a:rPr lang="en-US" baseline="0" dirty="0" smtClean="0"/>
              <a:t> to send a packet of length L is thus L/W. </a:t>
            </a:r>
            <a:r>
              <a:rPr lang="en-US" dirty="0" smtClean="0"/>
              <a:t>The formula says that the finish virtual time for a packet is the larger of its arrival time plus the time to send it, or the finish time of the previous packet in the same</a:t>
            </a:r>
            <a:r>
              <a:rPr lang="en-US" baseline="0" dirty="0" smtClean="0"/>
              <a:t> queue plus the time to send it.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143</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Bandwidth</a:t>
            </a:r>
            <a:r>
              <a:rPr lang="en-US" baseline="0" dirty="0" smtClean="0"/>
              <a:t> is guaranteed at each router by setting a high enough weight on the flow; if this cannot be done then the flow must not be admitted.</a:t>
            </a:r>
          </a:p>
          <a:p>
            <a:endParaRPr lang="en-US" baseline="0" dirty="0" smtClean="0"/>
          </a:p>
          <a:p>
            <a:r>
              <a:rPr lang="en-US" baseline="0" dirty="0" smtClean="0"/>
              <a:t>Delay guarantees are more subtle and the bound is not given here. Essentially a burst of traffic can arrive at one router and be delayed but then it will not be delayed at other routers because it has already been shaped to be less </a:t>
            </a:r>
            <a:r>
              <a:rPr lang="en-US" baseline="0" dirty="0" err="1" smtClean="0"/>
              <a:t>bursty</a:t>
            </a:r>
            <a:r>
              <a:rPr lang="en-US" baseline="0" dirty="0" smtClean="0"/>
              <a:t>. So the total delay is something like the propagation delay plus B/R. </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145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model is like the postal service – each letter is sent through</a:t>
            </a:r>
            <a:r>
              <a:rPr lang="en-US" baseline="0" dirty="0" smtClean="0"/>
              <a:t> the network independently.</a:t>
            </a:r>
          </a:p>
          <a:p>
            <a:endParaRPr lang="en-US" baseline="0" dirty="0" smtClean="0"/>
          </a:p>
          <a:p>
            <a:r>
              <a:rPr lang="en-US" dirty="0" smtClean="0"/>
              <a:t>Datagram is</a:t>
            </a:r>
            <a:r>
              <a:rPr lang="en-US" baseline="0" dirty="0" smtClean="0"/>
              <a:t> a packet that contains an absolute destination address; routers need only look up the destination address in a table to find the outgoing line to send the packet on its way.</a:t>
            </a:r>
          </a:p>
          <a:p>
            <a:endParaRPr lang="en-US" baseline="0" dirty="0" smtClean="0"/>
          </a:p>
        </p:txBody>
      </p:sp>
      <p:sp>
        <p:nvSpPr>
          <p:cNvPr id="4" name="Slide Number Placeholder 3"/>
          <p:cNvSpPr>
            <a:spLocks noGrp="1"/>
          </p:cNvSpPr>
          <p:nvPr>
            <p:ph type="sldNum" sz="quarter" idx="10"/>
          </p:nvPr>
        </p:nvSpPr>
        <p:spPr/>
        <p:txBody>
          <a:bodyPr/>
          <a:lstStyle/>
          <a:p>
            <a:fld id="{F4859117-A06A-4DD6-900B-66B64C869744}" type="slidenum">
              <a:rPr lang="en-US" smtClean="0"/>
              <a:pPr/>
              <a:t>13</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150</a:t>
            </a:fld>
            <a:endParaRPr lang="en-US"/>
          </a:p>
        </p:txBody>
      </p:sp>
    </p:spTree>
    <p:extLst>
      <p:ext uri="{BB962C8B-B14F-4D97-AF65-F5344CB8AC3E}">
        <p14:creationId xmlns:p14="http://schemas.microsoft.com/office/powerpoint/2010/main" val="4260031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broadcast LAN</a:t>
            </a:r>
            <a:r>
              <a:rPr lang="en-US" baseline="0" dirty="0" smtClean="0"/>
              <a:t> connecting routers (LAN 3) could be modeled as a mesh since it connects each of R3, R4 and R5 to all of the others. Instead, it is modeled as a node (LAN 3) to which the other nodes connect.</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153</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different networks have different practices and goals we can’t reduce the preferred routes to a single weight number attached to links.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156</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a:t>
            </a:r>
            <a:r>
              <a:rPr lang="en-US" baseline="0" dirty="0" smtClean="0"/>
              <a:t> repeat of earlier “routing for mobile hosts” which was modeled on the mobile IP protocol</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160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model is like</a:t>
            </a:r>
            <a:r>
              <a:rPr lang="en-US" baseline="0" dirty="0" smtClean="0"/>
              <a:t> the telephone network.</a:t>
            </a:r>
          </a:p>
          <a:p>
            <a:endParaRPr lang="en-US" baseline="0" dirty="0" smtClean="0"/>
          </a:p>
          <a:p>
            <a:r>
              <a:rPr lang="en-US" dirty="0" smtClean="0"/>
              <a:t>Packets</a:t>
            </a:r>
            <a:r>
              <a:rPr lang="en-US" baseline="0" dirty="0" smtClean="0"/>
              <a:t> contain tags that are not full addresses; they only need to be unique at a given link and thus are re-written at each router from an incoming tag to an outgoing tag. The virtual circuit is set up with the tag mapping along the entire path. Then packets are sent along it. The packets will thus all follow the same path (and arrive in order).</a:t>
            </a:r>
          </a:p>
          <a:p>
            <a:endParaRPr lang="en-US" baseline="0" dirty="0" smtClean="0"/>
          </a:p>
          <a:p>
            <a:r>
              <a:rPr lang="en-US" baseline="0" dirty="0" smtClean="0"/>
              <a:t>“Virtual” refers to the fact that real/physical telephone circuits have both a path and a fixed bandwidth reservation of 64Kbps, whereas virtual circuits may have a variable bandwidth depending on how many VCs use a single link.</a:t>
            </a:r>
          </a:p>
          <a:p>
            <a:endParaRPr lang="en-US" baseline="0" dirty="0" smtClean="0"/>
          </a:p>
          <a:p>
            <a:r>
              <a:rPr lang="en-US" baseline="0" dirty="0" smtClean="0"/>
              <a:t>ISP networks frequently wrap an IP packet in an MPLS header having a connection identifier.</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r>
              <a:rPr lang="en-US" dirty="0" smtClean="0"/>
              <a:t>Repeat figure</a:t>
            </a:r>
            <a:endParaRPr lang="en-US" dirty="0"/>
          </a:p>
        </p:txBody>
      </p:sp>
      <p:sp>
        <p:nvSpPr>
          <p:cNvPr id="4" name="Slide Number Placeholder 3"/>
          <p:cNvSpPr>
            <a:spLocks noGrp="1"/>
          </p:cNvSpPr>
          <p:nvPr>
            <p:ph type="sldNum" sz="quarter" idx="10"/>
          </p:nvPr>
        </p:nvSpPr>
        <p:spPr/>
        <p:txBody>
          <a:bodyPr/>
          <a:lstStyle/>
          <a:p>
            <a:fld id="{565C2125-8E98-4A82-B6E0-5E01E26E3B83}" type="slidenum">
              <a:rPr lang="en-US" smtClean="0"/>
              <a:t>19</a:t>
            </a:fld>
            <a:endParaRPr lang="en-US"/>
          </a:p>
        </p:txBody>
      </p:sp>
    </p:spTree>
    <p:extLst>
      <p:ext uri="{BB962C8B-B14F-4D97-AF65-F5344CB8AC3E}">
        <p14:creationId xmlns:p14="http://schemas.microsoft.com/office/powerpoint/2010/main" val="1000876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top half of the figure shows the difficulties – a packet sent as a datagram may suddenly</a:t>
            </a:r>
            <a:r>
              <a:rPr lang="en-US" baseline="0" dirty="0" smtClean="0"/>
              <a:t> have to be sent over a virtual circuit, which requires some way to map between the two.</a:t>
            </a:r>
          </a:p>
          <a:p>
            <a:endParaRPr lang="en-US" baseline="0" dirty="0" smtClean="0"/>
          </a:p>
          <a:p>
            <a:r>
              <a:rPr lang="en-US" baseline="0" dirty="0" smtClean="0"/>
              <a:t>The bottom half shows the solution – a common network layer protocol, IP, carries addresses and other information that identify the endpoints across networks.</a:t>
            </a:r>
            <a:endParaRPr lang="en-US" dirty="0"/>
          </a:p>
        </p:txBody>
      </p:sp>
      <p:sp>
        <p:nvSpPr>
          <p:cNvPr id="4" name="Slide Number Placeholder 3"/>
          <p:cNvSpPr>
            <a:spLocks noGrp="1"/>
          </p:cNvSpPr>
          <p:nvPr>
            <p:ph type="sldNum" sz="quarter" idx="10"/>
          </p:nvPr>
        </p:nvSpPr>
        <p:spPr/>
        <p:txBody>
          <a:bodyPr/>
          <a:lstStyle/>
          <a:p>
            <a:fld id="{F4859117-A06A-4DD6-900B-66B64C869744}"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5"/>
          <p:cNvSpPr>
            <a:spLocks noGrp="1" noChangeArrowheads="1"/>
          </p:cNvSpPr>
          <p:nvPr>
            <p:ph type="ftr" sz="quarter" idx="10"/>
          </p:nvPr>
        </p:nvSpPr>
        <p:spPr>
          <a:xfrm>
            <a:off x="304800" y="6572250"/>
            <a:ext cx="8610600" cy="276225"/>
          </a:xfrm>
        </p:spPr>
        <p:txBody>
          <a:bodyPr/>
          <a:lstStyle>
            <a:lvl1pPr algn="ctr">
              <a:defRPr sz="800" i="1">
                <a:latin typeface="Arial" pitchFamily="34" charset="0"/>
                <a:cs typeface="Arial" pitchFamily="34" charset="0"/>
              </a:defRPr>
            </a:lvl1pPr>
          </a:lstStyle>
          <a:p>
            <a:pPr>
              <a:defRPr/>
            </a:pPr>
            <a:r>
              <a:rPr lang="en-US" smtClean="0"/>
              <a:t>CN5E by Tanenbaum &amp; Wetherall, © Pearson Education-Prentice Hall and D. Wetherall, 2011</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Computer Networks</a:t>
            </a:r>
            <a:endParaRPr lang="en-US" dirty="0"/>
          </a:p>
        </p:txBody>
      </p:sp>
      <p:sp>
        <p:nvSpPr>
          <p:cNvPr id="4" name="Slide Number Placeholder 3"/>
          <p:cNvSpPr>
            <a:spLocks noGrp="1"/>
          </p:cNvSpPr>
          <p:nvPr>
            <p:ph type="sldNum" sz="quarter" idx="11"/>
          </p:nvPr>
        </p:nvSpPr>
        <p:spPr>
          <a:xfrm>
            <a:off x="6629400" y="6375400"/>
            <a:ext cx="2133600" cy="365125"/>
          </a:xfrm>
          <a:prstGeom prst="rect">
            <a:avLst/>
          </a:prstGeom>
        </p:spPr>
        <p:txBody>
          <a:bodyPr/>
          <a:lstStyle/>
          <a:p>
            <a:fld id="{E7CA9478-788D-42C7-BC35-88005760C6DD}" type="slidenum">
              <a:rPr lang="en-US" smtClean="0"/>
              <a:t>‹#›</a:t>
            </a:fld>
            <a:endParaRPr lang="en-US"/>
          </a:p>
        </p:txBody>
      </p:sp>
      <p:sp>
        <p:nvSpPr>
          <p:cNvPr id="5" name="Title 4"/>
          <p:cNvSpPr>
            <a:spLocks noGrp="1"/>
          </p:cNvSpPr>
          <p:nvPr>
            <p:ph type="title"/>
          </p:nvPr>
        </p:nvSpPr>
        <p:spPr/>
        <p:txBody>
          <a:bodyPr/>
          <a:lstStyle/>
          <a:p>
            <a:r>
              <a:rPr lang="en-US" dirty="0" smtClean="0"/>
              <a:t>Click to edit Master title style</a:t>
            </a:r>
            <a:endParaRPr lang="en-US" dirty="0"/>
          </a:p>
        </p:txBody>
      </p:sp>
      <p:sp>
        <p:nvSpPr>
          <p:cNvPr id="7" name="Text Placeholder 6"/>
          <p:cNvSpPr>
            <a:spLocks noGrp="1"/>
          </p:cNvSpPr>
          <p:nvPr>
            <p:ph type="body" sz="quarter" idx="12"/>
          </p:nvPr>
        </p:nvSpPr>
        <p:spPr>
          <a:xfrm>
            <a:off x="228600" y="1701800"/>
            <a:ext cx="5715000" cy="4470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7940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143000"/>
            <a:ext cx="82296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sz="800"/>
            </a:lvl1pPr>
          </a:lstStyle>
          <a:p>
            <a:pPr>
              <a:defRPr/>
            </a:pPr>
            <a:r>
              <a:rPr lang="en-US" smtClean="0"/>
              <a:t>CN5E by Tanenbaum &amp; Wetherall, © Pearson Education-Prentice Hall and D. Wetherall, 2011</a:t>
            </a:r>
            <a:endParaRPr lang="en-US" dirty="0"/>
          </a:p>
        </p:txBody>
      </p:sp>
      <p:sp>
        <p:nvSpPr>
          <p:cNvPr id="6" name="Rectangle 6"/>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75E3A62E-607D-4C70-8AA8-4E7424A8B6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5" name="Content Placeholder 2"/>
          <p:cNvSpPr>
            <a:spLocks noGrp="1"/>
          </p:cNvSpPr>
          <p:nvPr>
            <p:ph idx="1"/>
          </p:nvPr>
        </p:nvSpPr>
        <p:spPr>
          <a:xfrm>
            <a:off x="457200" y="1143000"/>
            <a:ext cx="41148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457200" y="1143001"/>
            <a:ext cx="8229600" cy="11239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2"/>
          <p:cNvSpPr>
            <a:spLocks noGrp="1"/>
          </p:cNvSpPr>
          <p:nvPr>
            <p:ph idx="11"/>
          </p:nvPr>
        </p:nvSpPr>
        <p:spPr>
          <a:xfrm>
            <a:off x="457200" y="2266950"/>
            <a:ext cx="4114800" cy="374332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z="800"/>
            </a:lvl1p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1381124" y="1990725"/>
            <a:ext cx="7315201" cy="40195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sz="800"/>
            </a:lvl1pPr>
          </a:lstStyle>
          <a:p>
            <a:pPr>
              <a:defRPr/>
            </a:pPr>
            <a:r>
              <a:rPr lang="en-US" smtClean="0"/>
              <a:t>CN5E by Tanenbaum &amp; Wetherall, © Pearson Education-Prentice Hall and D. Wetherall, 2011</a:t>
            </a:r>
            <a:endParaRPr lang="en-US" i="0" dirty="0"/>
          </a:p>
        </p:txBody>
      </p:sp>
      <p:sp>
        <p:nvSpPr>
          <p:cNvPr id="4" name="Content Placeholder 2"/>
          <p:cNvSpPr>
            <a:spLocks noGrp="1"/>
          </p:cNvSpPr>
          <p:nvPr>
            <p:ph idx="1"/>
          </p:nvPr>
        </p:nvSpPr>
        <p:spPr>
          <a:xfrm>
            <a:off x="914399" y="1610713"/>
            <a:ext cx="7790214" cy="4600081"/>
          </a:xfrm>
        </p:spPr>
        <p:txBody>
          <a:bodyPr/>
          <a:lstStyle>
            <a:lvl1pP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50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r>
              <a:rPr lang="en-US" smtClean="0"/>
              <a:t>Computer Networks</a:t>
            </a:r>
            <a:endParaRPr lang="en-US" dirty="0"/>
          </a:p>
        </p:txBody>
      </p:sp>
      <p:sp>
        <p:nvSpPr>
          <p:cNvPr id="5" name="Slide Number Placeholder 4"/>
          <p:cNvSpPr>
            <a:spLocks noGrp="1"/>
          </p:cNvSpPr>
          <p:nvPr>
            <p:ph type="sldNum" sz="quarter" idx="12"/>
          </p:nvPr>
        </p:nvSpPr>
        <p:spPr>
          <a:xfrm>
            <a:off x="6629400" y="6375400"/>
            <a:ext cx="2133600" cy="365125"/>
          </a:xfrm>
          <a:prstGeom prst="rect">
            <a:avLst/>
          </a:prstGeom>
        </p:spPr>
        <p:txBody>
          <a:bodyPr/>
          <a:lstStyle/>
          <a:p>
            <a:fld id="{E7CA9478-788D-42C7-BC35-88005760C6DD}" type="slidenum">
              <a:rPr lang="en-US" smtClean="0"/>
              <a:t>‹#›</a:t>
            </a:fld>
            <a:endParaRPr lang="en-US"/>
          </a:p>
        </p:txBody>
      </p:sp>
    </p:spTree>
    <p:extLst>
      <p:ext uri="{BB962C8B-B14F-4D97-AF65-F5344CB8AC3E}">
        <p14:creationId xmlns:p14="http://schemas.microsoft.com/office/powerpoint/2010/main" val="246160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Computer Networks</a:t>
            </a:r>
            <a:endParaRPr lang="en-US" dirty="0"/>
          </a:p>
        </p:txBody>
      </p:sp>
      <p:sp>
        <p:nvSpPr>
          <p:cNvPr id="4" name="Slide Number Placeholder 3"/>
          <p:cNvSpPr>
            <a:spLocks noGrp="1"/>
          </p:cNvSpPr>
          <p:nvPr>
            <p:ph type="sldNum" sz="quarter" idx="11"/>
          </p:nvPr>
        </p:nvSpPr>
        <p:spPr>
          <a:xfrm>
            <a:off x="6629400" y="6375400"/>
            <a:ext cx="2133600" cy="365125"/>
          </a:xfrm>
          <a:prstGeom prst="rect">
            <a:avLst/>
          </a:prstGeom>
        </p:spPr>
        <p:txBody>
          <a:bodyPr/>
          <a:lstStyle/>
          <a:p>
            <a:fld id="{E7CA9478-788D-42C7-BC35-88005760C6DD}" type="slidenum">
              <a:rPr lang="en-US" smtClean="0"/>
              <a:t>‹#›</a:t>
            </a:fld>
            <a:endParaRPr lang="en-US"/>
          </a:p>
        </p:txBody>
      </p:sp>
      <p:sp>
        <p:nvSpPr>
          <p:cNvPr id="5" name="Title 4"/>
          <p:cNvSpPr>
            <a:spLocks noGrp="1"/>
          </p:cNvSpPr>
          <p:nvPr>
            <p:ph type="title"/>
          </p:nvPr>
        </p:nvSpPr>
        <p:spPr/>
        <p:txBody>
          <a:bodyPr/>
          <a:lstStyle/>
          <a:p>
            <a:r>
              <a:rPr lang="en-US" dirty="0" smtClean="0"/>
              <a:t>Click to edit Master title style</a:t>
            </a:r>
            <a:endParaRPr lang="en-US" dirty="0"/>
          </a:p>
        </p:txBody>
      </p:sp>
      <p:sp>
        <p:nvSpPr>
          <p:cNvPr id="7" name="Text Placeholder 6"/>
          <p:cNvSpPr>
            <a:spLocks noGrp="1"/>
          </p:cNvSpPr>
          <p:nvPr>
            <p:ph type="body" sz="quarter" idx="12"/>
          </p:nvPr>
        </p:nvSpPr>
        <p:spPr>
          <a:xfrm>
            <a:off x="228600" y="1701800"/>
            <a:ext cx="5715000" cy="4470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79402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381124" y="1590675"/>
            <a:ext cx="7315201" cy="4591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101" name="Rectangle 5"/>
          <p:cNvSpPr>
            <a:spLocks noGrp="1" noChangeArrowheads="1"/>
          </p:cNvSpPr>
          <p:nvPr>
            <p:ph type="ftr" sz="quarter" idx="3"/>
          </p:nvPr>
        </p:nvSpPr>
        <p:spPr bwMode="auto">
          <a:xfrm>
            <a:off x="0" y="6553200"/>
            <a:ext cx="914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800" i="1">
                <a:latin typeface="Arial" pitchFamily="34" charset="0"/>
                <a:cs typeface="Arial" pitchFamily="34" charset="0"/>
              </a:defRPr>
            </a:lvl1pPr>
          </a:lstStyle>
          <a:p>
            <a:pPr>
              <a:defRPr/>
            </a:pPr>
            <a:r>
              <a:rPr lang="en-US" smtClean="0"/>
              <a:t>CN5E by Tanenbaum &amp; Wetherall, © Pearson Education-Prentice Hall and D. Wetherall, 2011</a:t>
            </a:r>
            <a:endParaRPr lang="en-US" i="0"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80" r:id="rId3"/>
    <p:sldLayoutId id="2147483681" r:id="rId4"/>
    <p:sldLayoutId id="2147483678" r:id="rId5"/>
    <p:sldLayoutId id="2147483679" r:id="rId6"/>
    <p:sldLayoutId id="2147483682" r:id="rId7"/>
    <p:sldLayoutId id="2147483683" r:id="rId8"/>
    <p:sldLayoutId id="2147483684" r:id="rId9"/>
    <p:sldLayoutId id="2147483685" r:id="rId10"/>
  </p:sldLayoutIdLst>
  <p:hf sldNum="0" hdr="0" dt="0"/>
  <p:txStyles>
    <p:titleStyle>
      <a:lvl1pPr algn="ctr" rtl="0" eaLnBrk="0" fontAlgn="base" hangingPunct="0">
        <a:spcBef>
          <a:spcPct val="0"/>
        </a:spcBef>
        <a:spcAft>
          <a:spcPct val="0"/>
        </a:spcAft>
        <a:defRPr sz="3600">
          <a:solidFill>
            <a:srgbClr val="FF0000"/>
          </a:solidFill>
          <a:latin typeface="Arial" pitchFamily="34" charset="0"/>
          <a:ea typeface="+mj-ea"/>
          <a:cs typeface="Arial" pitchFamily="34" charset="0"/>
        </a:defRPr>
      </a:lvl1pPr>
      <a:lvl2pPr algn="ctr" rtl="0" eaLnBrk="0" fontAlgn="base" hangingPunct="0">
        <a:spcBef>
          <a:spcPct val="0"/>
        </a:spcBef>
        <a:spcAft>
          <a:spcPct val="0"/>
        </a:spcAft>
        <a:defRPr sz="3600">
          <a:solidFill>
            <a:srgbClr val="FF0000"/>
          </a:solidFill>
          <a:latin typeface="Arial" charset="0"/>
          <a:cs typeface="Arial" charset="0"/>
        </a:defRPr>
      </a:lvl2pPr>
      <a:lvl3pPr algn="ctr" rtl="0" eaLnBrk="0" fontAlgn="base" hangingPunct="0">
        <a:spcBef>
          <a:spcPct val="0"/>
        </a:spcBef>
        <a:spcAft>
          <a:spcPct val="0"/>
        </a:spcAft>
        <a:defRPr sz="3600">
          <a:solidFill>
            <a:srgbClr val="FF0000"/>
          </a:solidFill>
          <a:latin typeface="Arial" charset="0"/>
          <a:cs typeface="Arial" charset="0"/>
        </a:defRPr>
      </a:lvl3pPr>
      <a:lvl4pPr algn="ctr" rtl="0" eaLnBrk="0" fontAlgn="base" hangingPunct="0">
        <a:spcBef>
          <a:spcPct val="0"/>
        </a:spcBef>
        <a:spcAft>
          <a:spcPct val="0"/>
        </a:spcAft>
        <a:defRPr sz="3600">
          <a:solidFill>
            <a:srgbClr val="FF0000"/>
          </a:solidFill>
          <a:latin typeface="Arial" charset="0"/>
          <a:cs typeface="Arial" charset="0"/>
        </a:defRPr>
      </a:lvl4pPr>
      <a:lvl5pPr algn="ctr" rtl="0" eaLnBrk="0" fontAlgn="base" hangingPunct="0">
        <a:spcBef>
          <a:spcPct val="0"/>
        </a:spcBef>
        <a:spcAft>
          <a:spcPct val="0"/>
        </a:spcAft>
        <a:defRPr sz="3600">
          <a:solidFill>
            <a:srgbClr val="FF0000"/>
          </a:solidFill>
          <a:latin typeface="Arial" charset="0"/>
          <a:cs typeface="Arial" charset="0"/>
        </a:defRPr>
      </a:lvl5pPr>
      <a:lvl6pPr marL="457200" algn="ctr" rtl="0" eaLnBrk="1" fontAlgn="base" hangingPunct="1">
        <a:spcBef>
          <a:spcPct val="0"/>
        </a:spcBef>
        <a:spcAft>
          <a:spcPct val="0"/>
        </a:spcAft>
        <a:defRPr sz="4400">
          <a:solidFill>
            <a:srgbClr val="FF0000"/>
          </a:solidFill>
          <a:latin typeface="Times New Roman" pitchFamily="18" charset="0"/>
        </a:defRPr>
      </a:lvl6pPr>
      <a:lvl7pPr marL="914400" algn="ctr" rtl="0" eaLnBrk="1" fontAlgn="base" hangingPunct="1">
        <a:spcBef>
          <a:spcPct val="0"/>
        </a:spcBef>
        <a:spcAft>
          <a:spcPct val="0"/>
        </a:spcAft>
        <a:defRPr sz="4400">
          <a:solidFill>
            <a:srgbClr val="FF0000"/>
          </a:solidFill>
          <a:latin typeface="Times New Roman" pitchFamily="18" charset="0"/>
        </a:defRPr>
      </a:lvl7pPr>
      <a:lvl8pPr marL="1371600" algn="ctr" rtl="0" eaLnBrk="1" fontAlgn="base" hangingPunct="1">
        <a:spcBef>
          <a:spcPct val="0"/>
        </a:spcBef>
        <a:spcAft>
          <a:spcPct val="0"/>
        </a:spcAft>
        <a:defRPr sz="4400">
          <a:solidFill>
            <a:srgbClr val="FF0000"/>
          </a:solidFill>
          <a:latin typeface="Times New Roman" pitchFamily="18" charset="0"/>
        </a:defRPr>
      </a:lvl8pPr>
      <a:lvl9pPr marL="1828800" algn="ctr" rtl="0" eaLnBrk="1" fontAlgn="base" hangingPunct="1">
        <a:spcBef>
          <a:spcPct val="0"/>
        </a:spcBef>
        <a:spcAft>
          <a:spcPct val="0"/>
        </a:spcAft>
        <a:defRPr sz="4400">
          <a:solidFill>
            <a:srgbClr val="FF0000"/>
          </a:solidFill>
          <a:latin typeface="Times New Roman" pitchFamily="18" charset="0"/>
        </a:defRPr>
      </a:lvl9pPr>
    </p:titleStyle>
    <p:bodyStyle>
      <a:lvl1pPr marL="0" indent="0" algn="l" rtl="0" eaLnBrk="0" fontAlgn="base" hangingPunct="0">
        <a:spcBef>
          <a:spcPts val="1800"/>
        </a:spcBef>
        <a:spcAft>
          <a:spcPct val="0"/>
        </a:spcAft>
        <a:buClr>
          <a:srgbClr val="0000FF"/>
        </a:buClr>
        <a:buFont typeface="Arial" pitchFamily="34" charset="0"/>
        <a:buNone/>
        <a:defRPr sz="2400">
          <a:solidFill>
            <a:schemeClr val="tx1"/>
          </a:solidFill>
          <a:latin typeface="Arial" pitchFamily="34" charset="0"/>
          <a:ea typeface="+mn-ea"/>
          <a:cs typeface="Arial" pitchFamily="34" charset="0"/>
        </a:defRPr>
      </a:lvl1pPr>
      <a:lvl2pPr marL="457200" indent="-457200" algn="l" rtl="0" eaLnBrk="0" fontAlgn="base" hangingPunct="0">
        <a:spcBef>
          <a:spcPts val="600"/>
        </a:spcBef>
        <a:spcAft>
          <a:spcPct val="0"/>
        </a:spcAft>
        <a:buClr>
          <a:srgbClr val="0000FF"/>
        </a:buClr>
        <a:buFont typeface="Arial" pitchFamily="34" charset="0"/>
        <a:buChar char="•"/>
        <a:defRPr sz="2400">
          <a:solidFill>
            <a:schemeClr val="tx1"/>
          </a:solidFill>
          <a:latin typeface="Arial" pitchFamily="34" charset="0"/>
          <a:cs typeface="Arial" pitchFamily="34" charset="0"/>
        </a:defRPr>
      </a:lvl2pPr>
      <a:lvl3pPr marL="800100" indent="-342900" algn="l" rtl="0" eaLnBrk="0" fontAlgn="base" hangingPunct="0">
        <a:spcBef>
          <a:spcPct val="20000"/>
        </a:spcBef>
        <a:spcAft>
          <a:spcPct val="0"/>
        </a:spcAft>
        <a:buClr>
          <a:srgbClr val="0000FF"/>
        </a:buClr>
        <a:buFont typeface="Arial" pitchFamily="34" charset="0"/>
        <a:buChar char="−"/>
        <a:defRPr sz="2000">
          <a:solidFill>
            <a:schemeClr val="tx1"/>
          </a:solidFill>
          <a:latin typeface="Arial" pitchFamily="34" charset="0"/>
          <a:cs typeface="Arial" pitchFamily="34" charset="0"/>
        </a:defRPr>
      </a:lvl3pPr>
      <a:lvl4pPr marL="1028700" indent="-228600" algn="l" rtl="0" eaLnBrk="0" fontAlgn="base" hangingPunct="0">
        <a:spcBef>
          <a:spcPct val="20000"/>
        </a:spcBef>
        <a:spcAft>
          <a:spcPct val="0"/>
        </a:spcAft>
        <a:buClr>
          <a:srgbClr val="0000FF"/>
        </a:buClr>
        <a:buFont typeface="Arial" pitchFamily="34" charset="0"/>
        <a:buChar char="»"/>
        <a:defRPr sz="1800">
          <a:solidFill>
            <a:schemeClr val="tx1"/>
          </a:solidFill>
          <a:latin typeface="Arial" pitchFamily="34" charset="0"/>
          <a:cs typeface="Arial" pitchFamily="34" charset="0"/>
        </a:defRPr>
      </a:lvl4pPr>
      <a:lvl5pPr marL="1257300" indent="-228600" algn="l" rtl="0" eaLnBrk="0" fontAlgn="base" hangingPunct="0">
        <a:spcBef>
          <a:spcPct val="20000"/>
        </a:spcBef>
        <a:spcAft>
          <a:spcPct val="0"/>
        </a:spcAft>
        <a:buClr>
          <a:srgbClr val="0000FF"/>
        </a:buClr>
        <a:buFont typeface="Wingdings" pitchFamily="2" charset="2"/>
        <a:buChar char="§"/>
        <a:defRPr sz="1600">
          <a:solidFill>
            <a:schemeClr val="tx1"/>
          </a:solidFill>
          <a:latin typeface="Arial" pitchFamily="34" charset="0"/>
          <a:cs typeface="Arial" pitchFamily="34"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CHgUN_95UAw"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4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80.png"/></Relationships>
</file>

<file path=ppt/slides/_rels/slide15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tools.ietf.org/html/rfc6864"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http://tools.ietf.org/html/rfc3514"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wmf"/><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3.wmf"/><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hyperlink" Target="http://itools.com/tool/arin-whois-domain-search"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5.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2.emf"/><Relationship Id="rId4" Type="http://schemas.openxmlformats.org/officeDocument/2006/relationships/image" Target="../media/image1.wmf"/></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hyperlink" Target="http://www.youtube.com/watch?v=kBQ2ZhN30-c" TargetMode="External"/><Relationship Id="rId1" Type="http://schemas.openxmlformats.org/officeDocument/2006/relationships/slideLayout" Target="../slideLayouts/slideLayout7.xml"/><Relationship Id="rId4" Type="http://schemas.openxmlformats.org/officeDocument/2006/relationships/hyperlink" Target="http://www.youtube.com/watch?v=b0A9-oUoMug&amp;feature=player_embedded"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8.xml"/><Relationship Id="rId5" Type="http://schemas.openxmlformats.org/officeDocument/2006/relationships/image" Target="../media/image39.png"/><Relationship Id="rId4" Type="http://schemas.openxmlformats.org/officeDocument/2006/relationships/hyperlink" Target="https://www.google.com/intl/en/ipv6/statistics.html"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https://www.google.com/intl/en/ipv6/statistics.html" TargetMode="External"/><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676275"/>
            <a:ext cx="9144000" cy="1143000"/>
          </a:xfrm>
        </p:spPr>
        <p:txBody>
          <a:bodyPr/>
          <a:lstStyle/>
          <a:p>
            <a:r>
              <a:rPr lang="en-US" dirty="0" smtClean="0"/>
              <a:t>Network Layer</a:t>
            </a:r>
            <a:br>
              <a:rPr lang="en-US" dirty="0" smtClean="0"/>
            </a:br>
            <a:r>
              <a:rPr lang="en-US" sz="2400" dirty="0" smtClean="0">
                <a:solidFill>
                  <a:schemeClr val="bg1">
                    <a:lumMod val="50000"/>
                  </a:schemeClr>
                </a:solidFill>
              </a:rPr>
              <a:t>Chapter 5</a:t>
            </a:r>
            <a:endParaRPr lang="en-US" dirty="0" smtClean="0"/>
          </a:p>
        </p:txBody>
      </p:sp>
      <p:sp>
        <p:nvSpPr>
          <p:cNvPr id="9" name="Footer Placeholder 8"/>
          <p:cNvSpPr>
            <a:spLocks noGrp="1"/>
          </p:cNvSpPr>
          <p:nvPr>
            <p:ph type="ftr" sz="quarter" idx="10"/>
          </p:nvPr>
        </p:nvSpPr>
        <p:spPr/>
        <p:txBody>
          <a:bodyPr/>
          <a:lstStyle/>
          <a:p>
            <a:pPr>
              <a:defRPr/>
            </a:pPr>
            <a:r>
              <a:rPr lang="en-US" dirty="0" smtClean="0"/>
              <a:t>CN5E by Tanenbaum &amp; Wetherall, © Pearson Education-Prentice Hall and D. Wetherall, 2011</a:t>
            </a:r>
            <a:endParaRPr lang="en-US" dirty="0"/>
          </a:p>
        </p:txBody>
      </p:sp>
      <p:sp>
        <p:nvSpPr>
          <p:cNvPr id="4099" name="Subtitle 2"/>
          <p:cNvSpPr>
            <a:spLocks noGrp="1"/>
          </p:cNvSpPr>
          <p:nvPr>
            <p:ph idx="1"/>
          </p:nvPr>
        </p:nvSpPr>
        <p:spPr>
          <a:xfrm>
            <a:off x="1257299" y="1990725"/>
            <a:ext cx="6686551" cy="4019550"/>
          </a:xfrm>
        </p:spPr>
        <p:txBody>
          <a:bodyPr/>
          <a:lstStyle/>
          <a:p>
            <a:pPr lvl="1"/>
            <a:r>
              <a:rPr lang="en-US" dirty="0" smtClean="0"/>
              <a:t>Design Issues</a:t>
            </a:r>
          </a:p>
          <a:p>
            <a:pPr lvl="1"/>
            <a:r>
              <a:rPr lang="en-US" dirty="0" smtClean="0"/>
              <a:t>Routing Algorithms</a:t>
            </a:r>
          </a:p>
          <a:p>
            <a:pPr lvl="1"/>
            <a:r>
              <a:rPr lang="en-US" dirty="0" smtClean="0"/>
              <a:t>Congestion Control</a:t>
            </a:r>
          </a:p>
          <a:p>
            <a:pPr lvl="1"/>
            <a:r>
              <a:rPr lang="en-US" dirty="0" smtClean="0"/>
              <a:t>Quality of Service</a:t>
            </a:r>
          </a:p>
          <a:p>
            <a:pPr lvl="1"/>
            <a:r>
              <a:rPr lang="en-US" dirty="0" smtClean="0"/>
              <a:t>Internetworking</a:t>
            </a:r>
          </a:p>
          <a:p>
            <a:pPr lvl="1"/>
            <a:r>
              <a:rPr lang="en-US" dirty="0" smtClean="0"/>
              <a:t>Network Layer of the Internet</a:t>
            </a:r>
          </a:p>
        </p:txBody>
      </p:sp>
      <p:sp>
        <p:nvSpPr>
          <p:cNvPr id="5" name="TextBox 4"/>
          <p:cNvSpPr txBox="1"/>
          <p:nvPr/>
        </p:nvSpPr>
        <p:spPr>
          <a:xfrm>
            <a:off x="3615231" y="6162675"/>
            <a:ext cx="1913537" cy="307777"/>
          </a:xfrm>
          <a:prstGeom prst="rect">
            <a:avLst/>
          </a:prstGeom>
          <a:noFill/>
        </p:spPr>
        <p:txBody>
          <a:bodyPr wrap="none" rtlCol="0">
            <a:spAutoFit/>
          </a:bodyPr>
          <a:lstStyle/>
          <a:p>
            <a:pPr algn="ctr"/>
            <a:r>
              <a:rPr lang="en-US" sz="1400" dirty="0"/>
              <a:t>R</a:t>
            </a:r>
            <a:r>
              <a:rPr lang="en-US" sz="1400" dirty="0" smtClean="0"/>
              <a:t>evised: August 2011</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Design Issues</a:t>
            </a:r>
          </a:p>
        </p:txBody>
      </p:sp>
      <p:sp>
        <p:nvSpPr>
          <p:cNvPr id="7171" name="Rectangle 3"/>
          <p:cNvSpPr>
            <a:spLocks noGrp="1" noChangeArrowheads="1"/>
          </p:cNvSpPr>
          <p:nvPr>
            <p:ph idx="1"/>
          </p:nvPr>
        </p:nvSpPr>
        <p:spPr/>
        <p:txBody>
          <a:bodyPr/>
          <a:lstStyle/>
          <a:p>
            <a:pPr lvl="1"/>
            <a:r>
              <a:rPr lang="en-US" dirty="0" smtClean="0"/>
              <a:t>Store-and-forward packet switching </a:t>
            </a:r>
            <a:r>
              <a:rPr lang="en-US" dirty="0" smtClean="0">
                <a:solidFill>
                  <a:srgbClr val="0000FF"/>
                </a:solidFill>
              </a:rPr>
              <a:t>»</a:t>
            </a:r>
            <a:endParaRPr lang="en-US" dirty="0" smtClean="0"/>
          </a:p>
          <a:p>
            <a:pPr lvl="1"/>
            <a:r>
              <a:rPr lang="en-US" dirty="0" smtClean="0"/>
              <a:t>Connectionless service – datagrams </a:t>
            </a:r>
            <a:r>
              <a:rPr lang="en-US" dirty="0" smtClean="0">
                <a:solidFill>
                  <a:srgbClr val="0000FF"/>
                </a:solidFill>
              </a:rPr>
              <a:t>»</a:t>
            </a:r>
            <a:endParaRPr lang="en-US" dirty="0" smtClean="0"/>
          </a:p>
          <a:p>
            <a:pPr lvl="1"/>
            <a:r>
              <a:rPr lang="en-US" dirty="0" smtClean="0"/>
              <a:t>Connection-oriented service – virtual circuits </a:t>
            </a:r>
            <a:r>
              <a:rPr lang="en-US" dirty="0" smtClean="0">
                <a:solidFill>
                  <a:srgbClr val="0000FF"/>
                </a:solidFill>
              </a:rPr>
              <a:t>»</a:t>
            </a:r>
            <a:endParaRPr lang="en-US" dirty="0" smtClean="0"/>
          </a:p>
          <a:p>
            <a:pPr lvl="1"/>
            <a:r>
              <a:rPr lang="en-US" dirty="0" smtClean="0"/>
              <a:t>Comparison of virtual-circuits and datagrams </a:t>
            </a:r>
            <a:r>
              <a:rPr lang="en-US" dirty="0" smtClean="0">
                <a:solidFill>
                  <a:srgbClr val="0000FF"/>
                </a:solidFill>
              </a:rPr>
              <a:t>»</a:t>
            </a:r>
            <a:endParaRPr lang="en-US" dirty="0" smtClean="0"/>
          </a:p>
        </p:txBody>
      </p:sp>
      <p:sp>
        <p:nvSpPr>
          <p:cNvPr id="6" name="Footer Placeholder 5"/>
          <p:cNvSpPr>
            <a:spLocks noGrp="1"/>
          </p:cNvSpPr>
          <p:nvPr>
            <p:ph type="ftr" sz="quarter" idx="10"/>
          </p:nvPr>
        </p:nvSpPr>
        <p:spPr/>
        <p:txBody>
          <a:bodyPr/>
          <a:lstStyle/>
          <a:p>
            <a:pPr>
              <a:defRPr/>
            </a:pPr>
            <a:r>
              <a:rPr lang="en-US" dirty="0" smtClean="0"/>
              <a:t>CN5E by </a:t>
            </a:r>
            <a:r>
              <a:rPr lang="en-US" dirty="0" err="1" smtClean="0"/>
              <a:t>Tanenbaum</a:t>
            </a:r>
            <a:r>
              <a:rPr lang="en-US" smtClean="0"/>
              <a:t> &amp; Wetherall, © Pearson Education-Prentice Hall and D. Wetherall, 2011</a:t>
            </a:r>
            <a:endParaRPr lang="en-US" i="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Flooding</a:t>
            </a:r>
            <a:endParaRPr lang="en-US" dirty="0"/>
          </a:p>
        </p:txBody>
      </p:sp>
      <p:sp>
        <p:nvSpPr>
          <p:cNvPr id="4" name="Footer Placeholder 3"/>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
        <p:nvSpPr>
          <p:cNvPr id="5" name="Content Placeholder 4"/>
          <p:cNvSpPr>
            <a:spLocks noGrp="1"/>
          </p:cNvSpPr>
          <p:nvPr>
            <p:ph idx="1"/>
          </p:nvPr>
        </p:nvSpPr>
        <p:spPr>
          <a:xfrm>
            <a:off x="914399" y="1571385"/>
            <a:ext cx="7790214" cy="4600081"/>
          </a:xfrm>
        </p:spPr>
        <p:txBody>
          <a:bodyPr/>
          <a:lstStyle/>
          <a:p>
            <a:r>
              <a:rPr lang="en-US" dirty="0" smtClean="0"/>
              <a:t>A simple method (recall the bridge) to send a packet to all network nodes</a:t>
            </a:r>
          </a:p>
          <a:p>
            <a:r>
              <a:rPr lang="en-US" dirty="0" smtClean="0"/>
              <a:t>Each node floods a new packet received on an incoming link by sending it out all of the other links - robust</a:t>
            </a:r>
          </a:p>
          <a:p>
            <a:r>
              <a:rPr lang="en-US" dirty="0" smtClean="0"/>
              <a:t>Nodes need to keep track of flooded packets to stop the flood; even using a hop limit can blow up exponentially</a:t>
            </a:r>
          </a:p>
          <a:p>
            <a:pPr marL="0" lvl="1" indent="0">
              <a:spcBef>
                <a:spcPts val="1800"/>
              </a:spcBef>
              <a:buNone/>
            </a:pPr>
            <a:r>
              <a:rPr lang="en-US" dirty="0">
                <a:ea typeface="+mn-ea"/>
              </a:rPr>
              <a:t>Useful as a building block for other algorithms that require more setup</a:t>
            </a:r>
          </a:p>
          <a:p>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1"/>
          <p:cNvSpPr>
            <a:spLocks noGrp="1"/>
          </p:cNvSpPr>
          <p:nvPr>
            <p:ph type="title"/>
          </p:nvPr>
        </p:nvSpPr>
        <p:spPr/>
        <p:txBody>
          <a:bodyPr/>
          <a:lstStyle/>
          <a:p>
            <a:r>
              <a:rPr lang="en-US" dirty="0" smtClean="0"/>
              <a:t>Distance Vector Routing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1506" name="Content Placeholder 2"/>
          <p:cNvSpPr>
            <a:spLocks noGrp="1"/>
          </p:cNvSpPr>
          <p:nvPr>
            <p:ph idx="1"/>
          </p:nvPr>
        </p:nvSpPr>
        <p:spPr/>
        <p:txBody>
          <a:bodyPr/>
          <a:lstStyle/>
          <a:p>
            <a:r>
              <a:rPr lang="en-US" u="sng" dirty="0" smtClean="0"/>
              <a:t>Distance vector</a:t>
            </a:r>
            <a:r>
              <a:rPr lang="en-US" dirty="0" smtClean="0"/>
              <a:t> is a distributed routing algorithm</a:t>
            </a:r>
          </a:p>
          <a:p>
            <a:pPr lvl="1"/>
            <a:r>
              <a:rPr lang="en-US" dirty="0" smtClean="0"/>
              <a:t>Shortest path computation is split across nodes</a:t>
            </a:r>
          </a:p>
          <a:p>
            <a:pPr lvl="2"/>
            <a:r>
              <a:rPr lang="en-US" dirty="0">
                <a:latin typeface="Arial" charset="0"/>
                <a:cs typeface="Arial" charset="0"/>
              </a:rPr>
              <a:t>Router Information Protocol (RIP; </a:t>
            </a:r>
            <a:r>
              <a:rPr lang="en-US" dirty="0">
                <a:latin typeface="Courier New" pitchFamily="49" charset="0"/>
                <a:cs typeface="Courier New" pitchFamily="49" charset="0"/>
              </a:rPr>
              <a:t>routed</a:t>
            </a:r>
            <a:r>
              <a:rPr lang="en-US" dirty="0">
                <a:latin typeface="Arial" charset="0"/>
                <a:cs typeface="Arial" charset="0"/>
              </a:rPr>
              <a:t> daemon of Unix)</a:t>
            </a:r>
          </a:p>
          <a:p>
            <a:r>
              <a:rPr lang="en-US" dirty="0" smtClean="0"/>
              <a:t>Algorithm: Each node</a:t>
            </a:r>
          </a:p>
          <a:p>
            <a:pPr lvl="1"/>
            <a:r>
              <a:rPr lang="en-US" dirty="0" smtClean="0"/>
              <a:t>knows distance of links to its neighbors</a:t>
            </a:r>
          </a:p>
          <a:p>
            <a:pPr lvl="1"/>
            <a:r>
              <a:rPr lang="en-US" dirty="0" smtClean="0"/>
              <a:t>advertises vector of lowest known distances to all destinations and shares with neighbors</a:t>
            </a:r>
          </a:p>
          <a:p>
            <a:pPr lvl="1"/>
            <a:r>
              <a:rPr lang="en-US" dirty="0" smtClean="0"/>
              <a:t>uses received vectors to update its own</a:t>
            </a:r>
          </a:p>
          <a:p>
            <a:pPr lvl="1"/>
            <a:r>
              <a:rPr lang="en-US" dirty="0" smtClean="0"/>
              <a:t>repeats periodically and on topology change; use </a:t>
            </a:r>
            <a:r>
              <a:rPr lang="en-US" dirty="0">
                <a:latin typeface="Arial" charset="0"/>
                <a:cs typeface="Arial" charset="0"/>
              </a:rPr>
              <a:t>Bellman-Ford algorithm to select route</a:t>
            </a:r>
          </a:p>
          <a:p>
            <a:pPr lvl="1"/>
            <a:endParaRPr lang="en-US" dirty="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Distance </a:t>
            </a:r>
            <a:r>
              <a:rPr lang="en-US" dirty="0" smtClean="0">
                <a:latin typeface="Arial" charset="0"/>
                <a:cs typeface="Arial" charset="0"/>
              </a:rPr>
              <a:t>Vector Routing</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p:txBody>
          <a:bodyPr/>
          <a:lstStyle/>
          <a:p>
            <a:pPr lvl="1" eaLnBrk="1" hangingPunct="1">
              <a:buFontTx/>
              <a:buChar char="•"/>
            </a:pPr>
            <a:r>
              <a:rPr lang="en-US" sz="2800" dirty="0" smtClean="0">
                <a:latin typeface="Arial" charset="0"/>
                <a:cs typeface="Arial" charset="0"/>
              </a:rPr>
              <a:t>Hop </a:t>
            </a:r>
            <a:r>
              <a:rPr lang="en-US" sz="2800" dirty="0">
                <a:latin typeface="Arial" charset="0"/>
                <a:cs typeface="Arial" charset="0"/>
              </a:rPr>
              <a:t>count max is 15; limits diameter of networks (16 = unusable)</a:t>
            </a:r>
          </a:p>
          <a:p>
            <a:pPr lvl="1" eaLnBrk="1" hangingPunct="1">
              <a:buFontTx/>
              <a:buChar char="•"/>
            </a:pPr>
            <a:r>
              <a:rPr lang="en-US" sz="2800" dirty="0" smtClean="0">
                <a:latin typeface="Arial" charset="0"/>
                <a:cs typeface="Arial" charset="0"/>
              </a:rPr>
              <a:t>Various timers used</a:t>
            </a:r>
          </a:p>
          <a:p>
            <a:pPr lvl="2" eaLnBrk="1" hangingPunct="1"/>
            <a:r>
              <a:rPr lang="en-US" dirty="0" smtClean="0">
                <a:latin typeface="Arial" charset="0"/>
              </a:rPr>
              <a:t>Route time-out (no update in 180 seconds; advertise as unreachable)</a:t>
            </a:r>
          </a:p>
          <a:p>
            <a:pPr lvl="2" eaLnBrk="1" hangingPunct="1"/>
            <a:r>
              <a:rPr lang="en-US" dirty="0" smtClean="0">
                <a:latin typeface="Arial" charset="0"/>
              </a:rPr>
              <a:t>Flush </a:t>
            </a:r>
            <a:r>
              <a:rPr lang="en-US" dirty="0">
                <a:latin typeface="Arial" charset="0"/>
              </a:rPr>
              <a:t>route </a:t>
            </a:r>
            <a:r>
              <a:rPr lang="en-US" dirty="0" smtClean="0">
                <a:latin typeface="Arial" charset="0"/>
              </a:rPr>
              <a:t>60 seconds later (drop from tables)</a:t>
            </a:r>
            <a:endParaRPr lang="en-US" dirty="0">
              <a:latin typeface="Arial" charset="0"/>
            </a:endParaRPr>
          </a:p>
          <a:p>
            <a:pPr lvl="1" eaLnBrk="1" hangingPunct="1">
              <a:buFontTx/>
              <a:buChar char="•"/>
            </a:pPr>
            <a:r>
              <a:rPr lang="en-US" sz="2800" dirty="0" smtClean="0">
                <a:latin typeface="Arial" charset="0"/>
                <a:cs typeface="Arial" charset="0"/>
              </a:rPr>
              <a:t>Uses split horizon with poisoned reverse to address count-to-infinity problem (routers don’t advertise their best path to router they heard them from or advertise an infinite cost)  </a:t>
            </a:r>
          </a:p>
          <a:p>
            <a:endParaRPr lang="en-US" dirty="0"/>
          </a:p>
        </p:txBody>
      </p:sp>
    </p:spTree>
    <p:extLst>
      <p:ext uri="{BB962C8B-B14F-4D97-AF65-F5344CB8AC3E}">
        <p14:creationId xmlns:p14="http://schemas.microsoft.com/office/powerpoint/2010/main" val="358062625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Distance </a:t>
            </a:r>
            <a:r>
              <a:rPr lang="en-US" dirty="0" smtClean="0">
                <a:latin typeface="Arial" charset="0"/>
                <a:cs typeface="Arial" charset="0"/>
              </a:rPr>
              <a:t>Vector Routing</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p:txBody>
          <a:bodyPr/>
          <a:lstStyle/>
          <a:p>
            <a:pPr lvl="1" eaLnBrk="1" hangingPunct="1">
              <a:buFontTx/>
              <a:buChar char="•"/>
            </a:pPr>
            <a:r>
              <a:rPr lang="en-US" sz="2800" dirty="0">
                <a:latin typeface="Arial" charset="0"/>
                <a:cs typeface="Arial" charset="0"/>
              </a:rPr>
              <a:t>Uses UDP (connectionless)</a:t>
            </a:r>
          </a:p>
          <a:p>
            <a:pPr lvl="2" eaLnBrk="1" hangingPunct="1"/>
            <a:r>
              <a:rPr lang="en-US" dirty="0">
                <a:latin typeface="Arial" charset="0"/>
              </a:rPr>
              <a:t>Why do you think this choice was made?</a:t>
            </a:r>
          </a:p>
          <a:p>
            <a:pPr lvl="1" eaLnBrk="1" hangingPunct="1">
              <a:buFontTx/>
              <a:buChar char="•"/>
            </a:pPr>
            <a:r>
              <a:rPr lang="en-US" sz="2800" dirty="0">
                <a:latin typeface="Arial" charset="0"/>
                <a:cs typeface="Arial" charset="0"/>
              </a:rPr>
              <a:t>Time to converge and scalability poor</a:t>
            </a:r>
          </a:p>
          <a:p>
            <a:pPr lvl="2" eaLnBrk="1" hangingPunct="1"/>
            <a:r>
              <a:rPr lang="en-US" dirty="0">
                <a:latin typeface="Arial" charset="0"/>
              </a:rPr>
              <a:t>Reacts rapidly to good news and slowly to bad news </a:t>
            </a:r>
            <a:endParaRPr lang="en-US" sz="3200" dirty="0">
              <a:latin typeface="Arial" charset="0"/>
            </a:endParaRPr>
          </a:p>
          <a:p>
            <a:pPr lvl="1" eaLnBrk="1" hangingPunct="1">
              <a:buFontTx/>
              <a:buChar char="•"/>
            </a:pPr>
            <a:r>
              <a:rPr lang="en-US" sz="2800" dirty="0">
                <a:latin typeface="Arial" charset="0"/>
                <a:cs typeface="Arial" charset="0"/>
              </a:rPr>
              <a:t>Easily configured</a:t>
            </a:r>
          </a:p>
          <a:p>
            <a:pPr lvl="1" eaLnBrk="1" hangingPunct="1">
              <a:buFontTx/>
              <a:buChar char="•"/>
            </a:pPr>
            <a:r>
              <a:rPr lang="en-US" sz="2800" dirty="0">
                <a:latin typeface="Arial" charset="0"/>
                <a:cs typeface="Arial" charset="0"/>
              </a:rPr>
              <a:t>Tells its neighbors about the </a:t>
            </a:r>
            <a:r>
              <a:rPr lang="en-US" sz="2800" dirty="0" smtClean="0">
                <a:latin typeface="Arial" charset="0"/>
                <a:cs typeface="Arial" charset="0"/>
              </a:rPr>
              <a:t>world (“routing by rumor”</a:t>
            </a:r>
            <a:endParaRPr lang="en-US" sz="2800" dirty="0">
              <a:latin typeface="Arial" charset="0"/>
              <a:cs typeface="Arial" charset="0"/>
            </a:endParaRPr>
          </a:p>
          <a:p>
            <a:pPr lvl="1" eaLnBrk="1" hangingPunct="1">
              <a:buFontTx/>
              <a:buChar char="•"/>
            </a:pPr>
            <a:r>
              <a:rPr lang="en-US" sz="2800" dirty="0">
                <a:latin typeface="Arial" charset="0"/>
                <a:cs typeface="Arial" charset="0"/>
              </a:rPr>
              <a:t>Use fading </a:t>
            </a:r>
            <a:r>
              <a:rPr lang="en-US" sz="2800" dirty="0" smtClean="0">
                <a:latin typeface="Arial" charset="0"/>
                <a:cs typeface="Arial" charset="0"/>
              </a:rPr>
              <a:t>out</a:t>
            </a:r>
            <a:endParaRPr lang="en-US" dirty="0"/>
          </a:p>
        </p:txBody>
      </p:sp>
    </p:spTree>
    <p:extLst>
      <p:ext uri="{BB962C8B-B14F-4D97-AF65-F5344CB8AC3E}">
        <p14:creationId xmlns:p14="http://schemas.microsoft.com/office/powerpoint/2010/main" val="406962843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1"/>
          <p:cNvSpPr>
            <a:spLocks noGrp="1"/>
          </p:cNvSpPr>
          <p:nvPr>
            <p:ph type="title"/>
          </p:nvPr>
        </p:nvSpPr>
        <p:spPr/>
        <p:txBody>
          <a:bodyPr/>
          <a:lstStyle/>
          <a:p>
            <a:r>
              <a:rPr lang="en-US" dirty="0" smtClean="0"/>
              <a:t>Distance Vector Routing (2)</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21507" name="Picture 2"/>
          <p:cNvPicPr>
            <a:picLocks noChangeAspect="1" noChangeArrowheads="1"/>
          </p:cNvPicPr>
          <p:nvPr/>
        </p:nvPicPr>
        <p:blipFill>
          <a:blip r:embed="rId2" cstate="print"/>
          <a:srcRect b="8265"/>
          <a:stretch>
            <a:fillRect/>
          </a:stretch>
        </p:blipFill>
        <p:spPr bwMode="auto">
          <a:xfrm>
            <a:off x="1020403" y="1158657"/>
            <a:ext cx="7143750" cy="4780021"/>
          </a:xfrm>
          <a:prstGeom prst="rect">
            <a:avLst/>
          </a:prstGeom>
          <a:noFill/>
          <a:ln w="9525">
            <a:noFill/>
            <a:miter lim="800000"/>
            <a:headEnd/>
            <a:tailEnd/>
          </a:ln>
        </p:spPr>
      </p:pic>
      <p:sp>
        <p:nvSpPr>
          <p:cNvPr id="11" name="TextBox 10"/>
          <p:cNvSpPr txBox="1"/>
          <p:nvPr/>
        </p:nvSpPr>
        <p:spPr>
          <a:xfrm>
            <a:off x="1790530" y="4011542"/>
            <a:ext cx="1031051" cy="369332"/>
          </a:xfrm>
          <a:prstGeom prst="rect">
            <a:avLst/>
          </a:prstGeom>
          <a:solidFill>
            <a:schemeClr val="bg1"/>
          </a:solidFill>
        </p:spPr>
        <p:txBody>
          <a:bodyPr wrap="none" rtlCol="0">
            <a:spAutoFit/>
          </a:bodyPr>
          <a:lstStyle/>
          <a:p>
            <a:r>
              <a:rPr lang="en-US" dirty="0" smtClean="0"/>
              <a:t>Network</a:t>
            </a:r>
            <a:endParaRPr lang="en-US" dirty="0"/>
          </a:p>
        </p:txBody>
      </p:sp>
      <p:sp>
        <p:nvSpPr>
          <p:cNvPr id="12" name="TextBox 11"/>
          <p:cNvSpPr txBox="1"/>
          <p:nvPr/>
        </p:nvSpPr>
        <p:spPr>
          <a:xfrm>
            <a:off x="4253696" y="5540468"/>
            <a:ext cx="2852127" cy="646331"/>
          </a:xfrm>
          <a:prstGeom prst="rect">
            <a:avLst/>
          </a:prstGeom>
          <a:solidFill>
            <a:schemeClr val="bg1"/>
          </a:solidFill>
        </p:spPr>
        <p:txBody>
          <a:bodyPr wrap="none" rtlCol="0">
            <a:spAutoFit/>
          </a:bodyPr>
          <a:lstStyle/>
          <a:p>
            <a:pPr algn="ctr"/>
            <a:r>
              <a:rPr lang="en-US" dirty="0" smtClean="0"/>
              <a:t>Vectors received at J from</a:t>
            </a:r>
          </a:p>
          <a:p>
            <a:pPr algn="ctr"/>
            <a:r>
              <a:rPr lang="en-US" dirty="0" smtClean="0"/>
              <a:t>Neighbors A, I, H and K</a:t>
            </a:r>
            <a:endParaRPr lang="en-US" dirty="0"/>
          </a:p>
        </p:txBody>
      </p:sp>
      <p:sp>
        <p:nvSpPr>
          <p:cNvPr id="13" name="TextBox 12"/>
          <p:cNvSpPr txBox="1"/>
          <p:nvPr/>
        </p:nvSpPr>
        <p:spPr>
          <a:xfrm>
            <a:off x="6773144" y="4807966"/>
            <a:ext cx="1397459" cy="646331"/>
          </a:xfrm>
          <a:prstGeom prst="rect">
            <a:avLst/>
          </a:prstGeom>
          <a:solidFill>
            <a:schemeClr val="bg1"/>
          </a:solidFill>
        </p:spPr>
        <p:txBody>
          <a:bodyPr wrap="square" rtlCol="0">
            <a:spAutoFit/>
          </a:bodyPr>
          <a:lstStyle/>
          <a:p>
            <a:pPr algn="ctr"/>
            <a:r>
              <a:rPr lang="en-US" dirty="0" smtClean="0"/>
              <a:t>New vector for J</a:t>
            </a:r>
            <a:endParaRPr lang="en-US" dirty="0"/>
          </a:p>
        </p:txBody>
      </p:sp>
      <p:sp>
        <p:nvSpPr>
          <p:cNvPr id="15" name="Left Brace 14"/>
          <p:cNvSpPr/>
          <p:nvPr/>
        </p:nvSpPr>
        <p:spPr bwMode="auto">
          <a:xfrm rot="16200000">
            <a:off x="7379109" y="4331110"/>
            <a:ext cx="216309" cy="776748"/>
          </a:xfrm>
          <a:prstGeom prst="leftBrace">
            <a:avLst/>
          </a:prstGeom>
          <a:solidFill>
            <a:schemeClr val="bg1"/>
          </a:solid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 name="Left Brace 15"/>
          <p:cNvSpPr/>
          <p:nvPr/>
        </p:nvSpPr>
        <p:spPr bwMode="auto">
          <a:xfrm rot="16200000">
            <a:off x="5587183" y="4363063"/>
            <a:ext cx="201561" cy="2192594"/>
          </a:xfrm>
          <a:prstGeom prst="leftBrace">
            <a:avLst/>
          </a:prstGeom>
          <a:solidFill>
            <a:schemeClr val="bg1"/>
          </a:solid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The Count-to-Infinity Problem</a:t>
            </a:r>
          </a:p>
        </p:txBody>
      </p:sp>
      <p:sp>
        <p:nvSpPr>
          <p:cNvPr id="5" name="Footer Placeholder 4"/>
          <p:cNvSpPr>
            <a:spLocks noGrp="1"/>
          </p:cNvSpPr>
          <p:nvPr>
            <p:ph type="ftr" sz="quarter" idx="10"/>
          </p:nvPr>
        </p:nvSpPr>
        <p:spPr/>
        <p:txBody>
          <a:bodyPr/>
          <a:lstStyle/>
          <a:p>
            <a:r>
              <a:rPr lang="en-US" dirty="0" smtClean="0"/>
              <a:t>CN5E by </a:t>
            </a:r>
            <a:r>
              <a:rPr lang="en-US" dirty="0" err="1" smtClean="0"/>
              <a:t>Tanenbaum</a:t>
            </a:r>
            <a:r>
              <a:rPr lang="en-US" dirty="0" smtClean="0"/>
              <a:t> &amp; </a:t>
            </a:r>
            <a:r>
              <a:rPr lang="en-US" dirty="0" err="1" smtClean="0"/>
              <a:t>Wetherall</a:t>
            </a:r>
            <a:r>
              <a:rPr lang="en-US" dirty="0" smtClean="0"/>
              <a:t>, © Pearson Education-Prentice Hall and D. </a:t>
            </a:r>
            <a:r>
              <a:rPr lang="en-US" dirty="0" err="1" smtClean="0"/>
              <a:t>Wetherall</a:t>
            </a:r>
            <a:r>
              <a:rPr lang="en-US" dirty="0" smtClean="0"/>
              <a:t>, 2011</a:t>
            </a:r>
            <a:endParaRPr lang="en-US" dirty="0"/>
          </a:p>
        </p:txBody>
      </p:sp>
      <p:sp>
        <p:nvSpPr>
          <p:cNvPr id="22531" name="Rectangle 3"/>
          <p:cNvSpPr>
            <a:spLocks noGrp="1" noChangeArrowheads="1"/>
          </p:cNvSpPr>
          <p:nvPr>
            <p:ph idx="1"/>
          </p:nvPr>
        </p:nvSpPr>
        <p:spPr/>
        <p:txBody>
          <a:bodyPr/>
          <a:lstStyle/>
          <a:p>
            <a:r>
              <a:rPr lang="en-US" dirty="0" smtClean="0"/>
              <a:t>Failures can cause DV to “count to infinity” while seeking a path to an unreachable node</a:t>
            </a:r>
          </a:p>
        </p:txBody>
      </p:sp>
      <p:pic>
        <p:nvPicPr>
          <p:cNvPr id="22532" name="Picture 2"/>
          <p:cNvPicPr>
            <a:picLocks noChangeAspect="1" noChangeArrowheads="1"/>
          </p:cNvPicPr>
          <p:nvPr/>
        </p:nvPicPr>
        <p:blipFill>
          <a:blip r:embed="rId3" cstate="print"/>
          <a:srcRect b="14086"/>
          <a:stretch>
            <a:fillRect/>
          </a:stretch>
        </p:blipFill>
        <p:spPr bwMode="auto">
          <a:xfrm>
            <a:off x="472102" y="2589548"/>
            <a:ext cx="8239125" cy="2945990"/>
          </a:xfrm>
          <a:prstGeom prst="rect">
            <a:avLst/>
          </a:prstGeom>
          <a:noFill/>
          <a:ln w="9525">
            <a:noFill/>
            <a:miter lim="800000"/>
            <a:headEnd/>
            <a:tailEnd/>
          </a:ln>
        </p:spPr>
      </p:pic>
      <p:sp>
        <p:nvSpPr>
          <p:cNvPr id="6" name="TextBox 5"/>
          <p:cNvSpPr txBox="1"/>
          <p:nvPr/>
        </p:nvSpPr>
        <p:spPr>
          <a:xfrm>
            <a:off x="835755" y="4571975"/>
            <a:ext cx="2408890" cy="646331"/>
          </a:xfrm>
          <a:prstGeom prst="rect">
            <a:avLst/>
          </a:prstGeom>
          <a:solidFill>
            <a:schemeClr val="bg1"/>
          </a:solidFill>
        </p:spPr>
        <p:txBody>
          <a:bodyPr wrap="square" rtlCol="0">
            <a:spAutoFit/>
          </a:bodyPr>
          <a:lstStyle/>
          <a:p>
            <a:r>
              <a:rPr lang="en-US" dirty="0" smtClean="0">
                <a:solidFill>
                  <a:srgbClr val="FF2BD8"/>
                </a:solidFill>
              </a:rPr>
              <a:t>Good news of a path to </a:t>
            </a:r>
            <a:r>
              <a:rPr lang="en-US" i="1" dirty="0" smtClean="0">
                <a:solidFill>
                  <a:srgbClr val="FF2BD8"/>
                </a:solidFill>
              </a:rPr>
              <a:t>A</a:t>
            </a:r>
            <a:r>
              <a:rPr lang="en-US" dirty="0" smtClean="0">
                <a:solidFill>
                  <a:srgbClr val="FF2BD8"/>
                </a:solidFill>
              </a:rPr>
              <a:t> spreads quickly</a:t>
            </a:r>
            <a:endParaRPr lang="en-US" dirty="0">
              <a:solidFill>
                <a:srgbClr val="FF2BD8"/>
              </a:solidFill>
            </a:endParaRPr>
          </a:p>
        </p:txBody>
      </p:sp>
      <p:sp>
        <p:nvSpPr>
          <p:cNvPr id="11" name="TextBox 10"/>
          <p:cNvSpPr txBox="1"/>
          <p:nvPr/>
        </p:nvSpPr>
        <p:spPr>
          <a:xfrm>
            <a:off x="4945638" y="2851327"/>
            <a:ext cx="338554" cy="369332"/>
          </a:xfrm>
          <a:prstGeom prst="rect">
            <a:avLst/>
          </a:prstGeom>
          <a:noFill/>
        </p:spPr>
        <p:txBody>
          <a:bodyPr wrap="none" rtlCol="0">
            <a:spAutoFit/>
          </a:bodyPr>
          <a:lstStyle/>
          <a:p>
            <a:r>
              <a:rPr lang="en-US" dirty="0">
                <a:solidFill>
                  <a:srgbClr val="FF2BD8"/>
                </a:solidFill>
              </a:rPr>
              <a:t>X</a:t>
            </a:r>
          </a:p>
        </p:txBody>
      </p:sp>
      <p:sp>
        <p:nvSpPr>
          <p:cNvPr id="12" name="TextBox 11"/>
          <p:cNvSpPr txBox="1"/>
          <p:nvPr/>
        </p:nvSpPr>
        <p:spPr>
          <a:xfrm>
            <a:off x="5039056" y="5560114"/>
            <a:ext cx="2738260" cy="646331"/>
          </a:xfrm>
          <a:prstGeom prst="rect">
            <a:avLst/>
          </a:prstGeom>
          <a:solidFill>
            <a:schemeClr val="bg1"/>
          </a:solidFill>
        </p:spPr>
        <p:txBody>
          <a:bodyPr wrap="square" rtlCol="0">
            <a:spAutoFit/>
          </a:bodyPr>
          <a:lstStyle/>
          <a:p>
            <a:r>
              <a:rPr lang="en-US" dirty="0" smtClean="0">
                <a:solidFill>
                  <a:srgbClr val="FF2BD8"/>
                </a:solidFill>
              </a:rPr>
              <a:t>Bad news of no path to </a:t>
            </a:r>
            <a:r>
              <a:rPr lang="en-US" i="1" dirty="0" smtClean="0">
                <a:solidFill>
                  <a:srgbClr val="FF2BD8"/>
                </a:solidFill>
              </a:rPr>
              <a:t>A</a:t>
            </a:r>
            <a:r>
              <a:rPr lang="en-US" dirty="0" smtClean="0">
                <a:solidFill>
                  <a:srgbClr val="FF2BD8"/>
                </a:solidFill>
              </a:rPr>
              <a:t> is learned slowly</a:t>
            </a:r>
            <a:endParaRPr lang="en-US" dirty="0">
              <a:solidFill>
                <a:srgbClr val="FF2BD8"/>
              </a:solidFill>
            </a:endParaRPr>
          </a:p>
        </p:txBody>
      </p:sp>
      <p:sp>
        <p:nvSpPr>
          <p:cNvPr id="9" name="TextBox 1"/>
          <p:cNvSpPr txBox="1">
            <a:spLocks noChangeArrowheads="1"/>
          </p:cNvSpPr>
          <p:nvPr/>
        </p:nvSpPr>
        <p:spPr bwMode="auto">
          <a:xfrm>
            <a:off x="3439388" y="4728597"/>
            <a:ext cx="1353330" cy="646331"/>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“routing by rumor”</a:t>
            </a:r>
          </a:p>
        </p:txBody>
      </p:sp>
      <p:cxnSp>
        <p:nvCxnSpPr>
          <p:cNvPr id="13" name="Straight Arrow Connector 3"/>
          <p:cNvCxnSpPr>
            <a:cxnSpLocks noChangeShapeType="1"/>
          </p:cNvCxnSpPr>
          <p:nvPr/>
        </p:nvCxnSpPr>
        <p:spPr bwMode="auto">
          <a:xfrm flipV="1">
            <a:off x="4591664" y="3979152"/>
            <a:ext cx="628875" cy="1072610"/>
          </a:xfrm>
          <a:prstGeom prst="straightConnector1">
            <a:avLst/>
          </a:prstGeom>
          <a:noFill/>
          <a:ln w="28575"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2" name="TextBox 1"/>
          <p:cNvSpPr txBox="1"/>
          <p:nvPr/>
        </p:nvSpPr>
        <p:spPr>
          <a:xfrm>
            <a:off x="835755" y="5698613"/>
            <a:ext cx="3108543" cy="369332"/>
          </a:xfrm>
          <a:prstGeom prst="rect">
            <a:avLst/>
          </a:prstGeom>
          <a:noFill/>
          <a:ln w="22225">
            <a:solidFill>
              <a:schemeClr val="accent1"/>
            </a:solidFill>
          </a:ln>
        </p:spPr>
        <p:txBody>
          <a:bodyPr wrap="none" rtlCol="0">
            <a:spAutoFit/>
          </a:bodyPr>
          <a:lstStyle/>
          <a:p>
            <a:r>
              <a:rPr lang="en-US" dirty="0">
                <a:solidFill>
                  <a:schemeClr val="accent1"/>
                </a:solidFill>
              </a:rPr>
              <a:t>See notes for partial solution</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t>Link State Routing (1)</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3555" name="Rectangle 3"/>
          <p:cNvSpPr>
            <a:spLocks noGrp="1" noChangeArrowheads="1"/>
          </p:cNvSpPr>
          <p:nvPr>
            <p:ph idx="1"/>
          </p:nvPr>
        </p:nvSpPr>
        <p:spPr/>
        <p:txBody>
          <a:bodyPr/>
          <a:lstStyle/>
          <a:p>
            <a:r>
              <a:rPr lang="en-US" u="sng" dirty="0" smtClean="0"/>
              <a:t>Link state</a:t>
            </a:r>
            <a:r>
              <a:rPr lang="en-US" dirty="0" smtClean="0"/>
              <a:t> is an alternative to distance vector</a:t>
            </a:r>
          </a:p>
          <a:p>
            <a:pPr lvl="1"/>
            <a:r>
              <a:rPr lang="en-US" dirty="0" smtClean="0"/>
              <a:t>More computation but simpler dynamics</a:t>
            </a:r>
          </a:p>
          <a:p>
            <a:pPr lvl="1"/>
            <a:r>
              <a:rPr lang="en-US" dirty="0" smtClean="0"/>
              <a:t>Widely used in the Internet (OSPF, ISIS)</a:t>
            </a:r>
          </a:p>
        </p:txBody>
      </p:sp>
    </p:spTree>
    <p:extLst>
      <p:ext uri="{BB962C8B-B14F-4D97-AF65-F5344CB8AC3E}">
        <p14:creationId xmlns:p14="http://schemas.microsoft.com/office/powerpoint/2010/main" val="248229428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314325"/>
            <a:ext cx="9144000" cy="1143000"/>
          </a:xfrm>
        </p:spPr>
        <p:txBody>
          <a:bodyPr/>
          <a:lstStyle/>
          <a:p>
            <a:pPr eaLnBrk="1" hangingPunct="1"/>
            <a:r>
              <a:rPr lang="en-US" dirty="0" smtClean="0">
                <a:latin typeface="Arial" charset="0"/>
                <a:cs typeface="Arial" charset="0"/>
              </a:rPr>
              <a:t>Link State Routing</a:t>
            </a:r>
          </a:p>
        </p:txBody>
      </p:sp>
      <p:sp>
        <p:nvSpPr>
          <p:cNvPr id="29699" name="Rectangle 3"/>
          <p:cNvSpPr>
            <a:spLocks noGrp="1" noChangeArrowheads="1"/>
          </p:cNvSpPr>
          <p:nvPr>
            <p:ph idx="1"/>
          </p:nvPr>
        </p:nvSpPr>
        <p:spPr>
          <a:xfrm>
            <a:off x="195263" y="1543050"/>
            <a:ext cx="8948737" cy="5038725"/>
          </a:xfrm>
        </p:spPr>
        <p:txBody>
          <a:bodyPr/>
          <a:lstStyle/>
          <a:p>
            <a:pPr marL="457200" indent="-457200" eaLnBrk="1" hangingPunct="1">
              <a:buFont typeface="Arial" pitchFamily="34" charset="0"/>
              <a:buChar char="•"/>
            </a:pPr>
            <a:r>
              <a:rPr lang="en-US" sz="2800" dirty="0">
                <a:latin typeface="Arial" charset="0"/>
                <a:cs typeface="Arial" charset="0"/>
              </a:rPr>
              <a:t>Discover neighbors, learn network addresses through reachability </a:t>
            </a:r>
            <a:r>
              <a:rPr lang="en-US" sz="2800" dirty="0" smtClean="0">
                <a:latin typeface="Arial" charset="0"/>
                <a:cs typeface="Arial" charset="0"/>
              </a:rPr>
              <a:t>protocol</a:t>
            </a:r>
            <a:endParaRPr lang="en-US" sz="2800" dirty="0">
              <a:latin typeface="Arial" charset="0"/>
              <a:cs typeface="Arial" charset="0"/>
            </a:endParaRPr>
          </a:p>
          <a:p>
            <a:pPr lvl="2" eaLnBrk="1" hangingPunct="1"/>
            <a:r>
              <a:rPr lang="en-US" dirty="0">
                <a:latin typeface="Arial" charset="0"/>
                <a:cs typeface="Arial" charset="0"/>
              </a:rPr>
              <a:t>Hello packet and </a:t>
            </a:r>
            <a:r>
              <a:rPr lang="en-US" dirty="0" smtClean="0">
                <a:latin typeface="Arial" charset="0"/>
                <a:cs typeface="Arial" charset="0"/>
              </a:rPr>
              <a:t>response</a:t>
            </a:r>
          </a:p>
          <a:p>
            <a:pPr lvl="2" eaLnBrk="1" hangingPunct="1"/>
            <a:r>
              <a:rPr lang="en-US" dirty="0" smtClean="0">
                <a:latin typeface="Arial" charset="0"/>
                <a:cs typeface="Arial" charset="0"/>
              </a:rPr>
              <a:t>sent </a:t>
            </a:r>
            <a:r>
              <a:rPr lang="en-US" dirty="0">
                <a:latin typeface="Arial" charset="0"/>
                <a:cs typeface="Arial" charset="0"/>
              </a:rPr>
              <a:t>every 10 seconds as “keep alive”</a:t>
            </a:r>
          </a:p>
          <a:p>
            <a:pPr marL="457200" indent="-457200" eaLnBrk="1" hangingPunct="1">
              <a:buFont typeface="Arial" pitchFamily="34" charset="0"/>
              <a:buChar char="•"/>
            </a:pPr>
            <a:r>
              <a:rPr lang="en-US" sz="2800" dirty="0">
                <a:latin typeface="Arial" charset="0"/>
                <a:cs typeface="Arial" charset="0"/>
              </a:rPr>
              <a:t>Set distance/cost metric to each </a:t>
            </a:r>
            <a:r>
              <a:rPr lang="en-US" sz="2800" dirty="0" smtClean="0">
                <a:latin typeface="Arial" charset="0"/>
                <a:cs typeface="Arial" charset="0"/>
              </a:rPr>
              <a:t>neighbor</a:t>
            </a:r>
            <a:endParaRPr lang="en-US" sz="2800" dirty="0">
              <a:latin typeface="Arial" charset="0"/>
              <a:cs typeface="Arial" charset="0"/>
            </a:endParaRPr>
          </a:p>
          <a:p>
            <a:pPr lvl="2" eaLnBrk="1" hangingPunct="1"/>
            <a:r>
              <a:rPr lang="en-US" dirty="0">
                <a:latin typeface="Arial" charset="0"/>
                <a:cs typeface="Arial" charset="0"/>
              </a:rPr>
              <a:t>May be bandwidth or delay</a:t>
            </a:r>
          </a:p>
          <a:p>
            <a:pPr marL="457200" indent="-457200" eaLnBrk="1" hangingPunct="1">
              <a:buFont typeface="Arial" pitchFamily="34" charset="0"/>
              <a:buChar char="•"/>
            </a:pPr>
            <a:r>
              <a:rPr lang="en-US" sz="2800" dirty="0">
                <a:latin typeface="Arial" charset="0"/>
                <a:cs typeface="Arial" charset="0"/>
              </a:rPr>
              <a:t>Construct </a:t>
            </a:r>
            <a:r>
              <a:rPr lang="en-US" sz="2800" dirty="0" smtClean="0">
                <a:latin typeface="Arial" charset="0"/>
                <a:cs typeface="Arial" charset="0"/>
              </a:rPr>
              <a:t>link state packet </a:t>
            </a:r>
            <a:r>
              <a:rPr lang="en-US" sz="2800" dirty="0">
                <a:latin typeface="Arial" charset="0"/>
                <a:cs typeface="Arial" charset="0"/>
              </a:rPr>
              <a:t>(advertisement) telling all </a:t>
            </a:r>
            <a:r>
              <a:rPr lang="en-US" sz="2800" dirty="0" smtClean="0">
                <a:latin typeface="Arial" charset="0"/>
                <a:cs typeface="Arial" charset="0"/>
              </a:rPr>
              <a:t>it just learned about cost</a:t>
            </a:r>
            <a:endParaRPr lang="en-US" sz="2800" dirty="0">
              <a:latin typeface="Arial" charset="0"/>
              <a:cs typeface="Arial" charset="0"/>
            </a:endParaRPr>
          </a:p>
          <a:p>
            <a:pPr marL="457200" indent="-457200" eaLnBrk="1" hangingPunct="1">
              <a:buFont typeface="Arial" pitchFamily="34" charset="0"/>
              <a:buChar char="•"/>
            </a:pPr>
            <a:r>
              <a:rPr lang="en-US" sz="2800" dirty="0">
                <a:latin typeface="Arial" charset="0"/>
                <a:cs typeface="Arial" charset="0"/>
              </a:rPr>
              <a:t>Periodically and when a change occurs, send packet to, receive packets from other routers.</a:t>
            </a:r>
          </a:p>
        </p:txBody>
      </p:sp>
    </p:spTree>
    <p:extLst>
      <p:ext uri="{BB962C8B-B14F-4D97-AF65-F5344CB8AC3E}">
        <p14:creationId xmlns:p14="http://schemas.microsoft.com/office/powerpoint/2010/main" val="384154860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Link State Routing</a:t>
            </a:r>
          </a:p>
        </p:txBody>
      </p:sp>
      <p:sp>
        <p:nvSpPr>
          <p:cNvPr id="30723" name="Rectangle 3"/>
          <p:cNvSpPr>
            <a:spLocks noGrp="1" noChangeArrowheads="1"/>
          </p:cNvSpPr>
          <p:nvPr>
            <p:ph idx="1"/>
          </p:nvPr>
        </p:nvSpPr>
        <p:spPr>
          <a:xfrm>
            <a:off x="195263" y="1543050"/>
            <a:ext cx="8948737" cy="5038725"/>
          </a:xfrm>
        </p:spPr>
        <p:txBody>
          <a:bodyPr/>
          <a:lstStyle/>
          <a:p>
            <a:pPr marL="457200" indent="-457200">
              <a:buFont typeface="Arial" pitchFamily="34" charset="0"/>
              <a:buChar char="•"/>
            </a:pPr>
            <a:r>
              <a:rPr lang="en-US" sz="2800" dirty="0" smtClean="0"/>
              <a:t>Nodes </a:t>
            </a:r>
            <a:r>
              <a:rPr lang="en-US" sz="2800" dirty="0"/>
              <a:t>learn </a:t>
            </a:r>
            <a:r>
              <a:rPr lang="en-US" sz="2800" dirty="0" smtClean="0"/>
              <a:t>full </a:t>
            </a:r>
            <a:r>
              <a:rPr lang="en-US" sz="2800" dirty="0"/>
              <a:t>network </a:t>
            </a:r>
            <a:r>
              <a:rPr lang="en-US" sz="2800" dirty="0" smtClean="0"/>
              <a:t>graph, c</a:t>
            </a:r>
            <a:r>
              <a:rPr lang="en-US" sz="2800" dirty="0" smtClean="0">
                <a:latin typeface="Arial" charset="0"/>
                <a:cs typeface="Arial" charset="0"/>
              </a:rPr>
              <a:t>ompute shortest path to every other router using </a:t>
            </a:r>
            <a:r>
              <a:rPr lang="en-US" sz="2800" dirty="0" err="1" smtClean="0">
                <a:latin typeface="Arial" charset="0"/>
                <a:cs typeface="Arial" charset="0"/>
              </a:rPr>
              <a:t>Dijkstra</a:t>
            </a:r>
            <a:r>
              <a:rPr lang="en-US" sz="2800" dirty="0" smtClean="0">
                <a:latin typeface="Arial" charset="0"/>
                <a:cs typeface="Arial" charset="0"/>
              </a:rPr>
              <a:t>, </a:t>
            </a:r>
            <a:r>
              <a:rPr lang="en-US" sz="2800" i="1" dirty="0" smtClean="0">
                <a:latin typeface="Arial" charset="0"/>
                <a:cs typeface="Arial" charset="0"/>
              </a:rPr>
              <a:t>builds</a:t>
            </a:r>
            <a:r>
              <a:rPr lang="en-US" sz="2800" dirty="0" smtClean="0">
                <a:latin typeface="Arial" charset="0"/>
                <a:cs typeface="Arial" charset="0"/>
              </a:rPr>
              <a:t> routing table</a:t>
            </a:r>
          </a:p>
          <a:p>
            <a:pPr marL="457200" indent="-457200">
              <a:buFont typeface="Arial" pitchFamily="34" charset="0"/>
              <a:buChar char="•"/>
            </a:pPr>
            <a:r>
              <a:rPr lang="en-US" sz="2800" dirty="0" smtClean="0">
                <a:latin typeface="Arial" charset="0"/>
                <a:cs typeface="Arial" charset="0"/>
              </a:rPr>
              <a:t>Routers receive first-hand information from peers</a:t>
            </a:r>
          </a:p>
          <a:p>
            <a:pPr marL="914400" lvl="1"/>
            <a:r>
              <a:rPr lang="en-US" dirty="0" smtClean="0">
                <a:latin typeface="Arial" charset="0"/>
                <a:cs typeface="Arial" charset="0"/>
              </a:rPr>
              <a:t>in distance vector, intermediate routers update their tables before sending their vector on</a:t>
            </a:r>
          </a:p>
          <a:p>
            <a:pPr marL="914400" lvl="1"/>
            <a:r>
              <a:rPr lang="en-US" dirty="0">
                <a:latin typeface="Arial" charset="0"/>
                <a:cs typeface="Arial" charset="0"/>
              </a:rPr>
              <a:t>converges quickly</a:t>
            </a:r>
          </a:p>
          <a:p>
            <a:pPr marL="914400" lvl="1"/>
            <a:r>
              <a:rPr lang="en-US" dirty="0" smtClean="0">
                <a:latin typeface="Arial" charset="0"/>
                <a:cs typeface="Arial" charset="0"/>
              </a:rPr>
              <a:t>DV: router tells its neighbors about the world</a:t>
            </a:r>
          </a:p>
          <a:p>
            <a:pPr marL="914400" lvl="1"/>
            <a:r>
              <a:rPr lang="en-US" dirty="0" smtClean="0">
                <a:latin typeface="Arial" charset="0"/>
                <a:cs typeface="Arial" charset="0"/>
              </a:rPr>
              <a:t>LS: router tells the world about its neighbors</a:t>
            </a:r>
          </a:p>
          <a:p>
            <a:pPr marL="457200" indent="-457200">
              <a:buFont typeface="Arial" pitchFamily="34" charset="0"/>
              <a:buChar char="•"/>
            </a:pPr>
            <a:r>
              <a:rPr lang="en-US" sz="2800" dirty="0" smtClean="0">
                <a:latin typeface="Arial" charset="0"/>
                <a:cs typeface="Arial" charset="0"/>
              </a:rPr>
              <a:t>Can be segmented into regions, limiting scope of change and supporting larger networks</a:t>
            </a:r>
          </a:p>
          <a:p>
            <a:pPr>
              <a:buFontTx/>
              <a:buChar char="•"/>
            </a:pPr>
            <a:endParaRPr lang="en-US" sz="2800" dirty="0" smtClean="0">
              <a:latin typeface="Arial" charset="0"/>
              <a:cs typeface="Arial" charset="0"/>
            </a:endParaRPr>
          </a:p>
        </p:txBody>
      </p:sp>
    </p:spTree>
    <p:extLst>
      <p:ext uri="{BB962C8B-B14F-4D97-AF65-F5344CB8AC3E}">
        <p14:creationId xmlns:p14="http://schemas.microsoft.com/office/powerpoint/2010/main" val="8281338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Distributing the Link State Packets</a:t>
            </a:r>
          </a:p>
        </p:txBody>
      </p:sp>
      <p:sp>
        <p:nvSpPr>
          <p:cNvPr id="30723" name="Rectangle 3"/>
          <p:cNvSpPr>
            <a:spLocks noGrp="1" noChangeArrowheads="1"/>
          </p:cNvSpPr>
          <p:nvPr>
            <p:ph idx="1"/>
          </p:nvPr>
        </p:nvSpPr>
        <p:spPr>
          <a:xfrm>
            <a:off x="195263" y="1543050"/>
            <a:ext cx="8948737" cy="5038725"/>
          </a:xfrm>
        </p:spPr>
        <p:txBody>
          <a:bodyPr/>
          <a:lstStyle/>
          <a:p>
            <a:pPr marL="0" indent="0">
              <a:buFontTx/>
              <a:buNone/>
              <a:defRPr/>
            </a:pPr>
            <a:r>
              <a:rPr lang="en-US" sz="2800" dirty="0" smtClean="0">
                <a:latin typeface="Arial" charset="0"/>
                <a:cs typeface="Arial" charset="0"/>
              </a:rPr>
              <a:t>Issues that can occur when distributing LS packets</a:t>
            </a:r>
          </a:p>
          <a:p>
            <a:pPr indent="-457200">
              <a:buFont typeface="Arial" pitchFamily="34" charset="0"/>
              <a:buChar char="•"/>
              <a:defRPr/>
            </a:pPr>
            <a:r>
              <a:rPr lang="en-US" sz="2800" dirty="0">
                <a:latin typeface="Arial" charset="0"/>
                <a:cs typeface="Arial" charset="0"/>
              </a:rPr>
              <a:t>What if sequence numbers wrap?</a:t>
            </a:r>
          </a:p>
          <a:p>
            <a:pPr lvl="1">
              <a:defRPr/>
            </a:pPr>
            <a:r>
              <a:rPr lang="en-US" sz="2800" dirty="0">
                <a:latin typeface="Arial" charset="0"/>
                <a:ea typeface="+mn-ea"/>
                <a:cs typeface="Arial" charset="0"/>
              </a:rPr>
              <a:t>Use large (32-bit) sequence number </a:t>
            </a:r>
          </a:p>
          <a:p>
            <a:pPr lvl="1">
              <a:defRPr/>
            </a:pPr>
            <a:r>
              <a:rPr lang="en-US" sz="2800" dirty="0">
                <a:latin typeface="Arial" charset="0"/>
                <a:ea typeface="+mn-ea"/>
                <a:cs typeface="Arial" charset="0"/>
              </a:rPr>
              <a:t>If a router crashes, what sequence number to </a:t>
            </a:r>
            <a:r>
              <a:rPr lang="en-US" sz="2800" dirty="0" smtClean="0">
                <a:latin typeface="Arial" charset="0"/>
                <a:ea typeface="+mn-ea"/>
                <a:cs typeface="Arial" charset="0"/>
              </a:rPr>
              <a:t>resume </a:t>
            </a:r>
            <a:r>
              <a:rPr lang="en-US" sz="2800" dirty="0">
                <a:latin typeface="Arial" charset="0"/>
                <a:ea typeface="+mn-ea"/>
                <a:cs typeface="Arial" charset="0"/>
              </a:rPr>
              <a:t>with?</a:t>
            </a:r>
          </a:p>
          <a:p>
            <a:pPr lvl="1">
              <a:defRPr/>
            </a:pPr>
            <a:r>
              <a:rPr lang="en-US" sz="2800" dirty="0">
                <a:latin typeface="Arial" charset="0"/>
                <a:ea typeface="+mn-ea"/>
                <a:cs typeface="Arial" charset="0"/>
              </a:rPr>
              <a:t>If it restarts with 0, will be rejected as a duplicate</a:t>
            </a:r>
          </a:p>
          <a:p>
            <a:pPr lvl="1">
              <a:defRPr/>
            </a:pPr>
            <a:r>
              <a:rPr lang="en-US" sz="2800" dirty="0">
                <a:latin typeface="Arial" charset="0"/>
                <a:ea typeface="+mn-ea"/>
                <a:cs typeface="Arial" charset="0"/>
              </a:rPr>
              <a:t>Can the router keep a record of the last sequence number used</a:t>
            </a:r>
            <a:r>
              <a:rPr lang="en-US" sz="2800" dirty="0" smtClean="0">
                <a:latin typeface="Arial" charset="0"/>
                <a:ea typeface="+mn-ea"/>
                <a:cs typeface="Arial" charset="0"/>
              </a:rPr>
              <a:t>?</a:t>
            </a:r>
            <a:endParaRPr lang="en-US" sz="2800" dirty="0" smtClean="0">
              <a:latin typeface="Arial" charset="0"/>
              <a:cs typeface="Arial" charset="0"/>
            </a:endParaRPr>
          </a:p>
        </p:txBody>
      </p:sp>
    </p:spTree>
    <p:extLst>
      <p:ext uri="{BB962C8B-B14F-4D97-AF65-F5344CB8AC3E}">
        <p14:creationId xmlns:p14="http://schemas.microsoft.com/office/powerpoint/2010/main" val="8677631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smtClean="0"/>
              <a:t>Store-and-Forward Packet Switching</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195" name="Rectangle 3"/>
          <p:cNvSpPr>
            <a:spLocks noGrp="1" noChangeArrowheads="1"/>
          </p:cNvSpPr>
          <p:nvPr>
            <p:ph idx="1"/>
          </p:nvPr>
        </p:nvSpPr>
        <p:spPr/>
        <p:txBody>
          <a:bodyPr/>
          <a:lstStyle/>
          <a:p>
            <a:r>
              <a:rPr lang="en-US" u="sng" dirty="0" smtClean="0"/>
              <a:t>Hosts</a:t>
            </a:r>
            <a:r>
              <a:rPr lang="en-US" dirty="0" smtClean="0"/>
              <a:t> send </a:t>
            </a:r>
            <a:r>
              <a:rPr lang="en-US" u="sng" dirty="0" smtClean="0"/>
              <a:t>packets</a:t>
            </a:r>
            <a:r>
              <a:rPr lang="en-US" dirty="0" smtClean="0"/>
              <a:t> into the network; packets are </a:t>
            </a:r>
            <a:r>
              <a:rPr lang="en-US" u="sng" dirty="0" smtClean="0"/>
              <a:t>forwarded</a:t>
            </a:r>
            <a:r>
              <a:rPr lang="en-US" dirty="0" smtClean="0"/>
              <a:t> by </a:t>
            </a:r>
            <a:r>
              <a:rPr lang="en-US" u="sng" dirty="0" smtClean="0"/>
              <a:t>routers</a:t>
            </a:r>
          </a:p>
        </p:txBody>
      </p:sp>
      <p:grpSp>
        <p:nvGrpSpPr>
          <p:cNvPr id="10" name="Group 9"/>
          <p:cNvGrpSpPr/>
          <p:nvPr/>
        </p:nvGrpSpPr>
        <p:grpSpPr>
          <a:xfrm>
            <a:off x="471072" y="2435307"/>
            <a:ext cx="7918628" cy="3086100"/>
            <a:chOff x="323850" y="1821555"/>
            <a:chExt cx="7918628" cy="3086100"/>
          </a:xfrm>
        </p:grpSpPr>
        <p:pic>
          <p:nvPicPr>
            <p:cNvPr id="8196" name="Picture 2"/>
            <p:cNvPicPr>
              <a:picLocks noChangeAspect="1" noChangeArrowheads="1"/>
            </p:cNvPicPr>
            <p:nvPr/>
          </p:nvPicPr>
          <p:blipFill>
            <a:blip r:embed="rId3" cstate="print"/>
            <a:srcRect r="6799"/>
            <a:stretch>
              <a:fillRect/>
            </a:stretch>
          </p:blipFill>
          <p:spPr bwMode="auto">
            <a:xfrm>
              <a:off x="323850" y="1821555"/>
              <a:ext cx="7918628" cy="3086100"/>
            </a:xfrm>
            <a:prstGeom prst="rect">
              <a:avLst/>
            </a:prstGeom>
            <a:noFill/>
            <a:ln w="9525">
              <a:noFill/>
              <a:miter lim="800000"/>
              <a:headEnd/>
              <a:tailEnd/>
            </a:ln>
          </p:spPr>
        </p:pic>
        <p:sp>
          <p:nvSpPr>
            <p:cNvPr id="8197" name="TextBox 4"/>
            <p:cNvSpPr txBox="1">
              <a:spLocks noChangeArrowheads="1"/>
            </p:cNvSpPr>
            <p:nvPr/>
          </p:nvSpPr>
          <p:spPr bwMode="auto">
            <a:xfrm>
              <a:off x="5181600" y="1828800"/>
              <a:ext cx="2590800" cy="307975"/>
            </a:xfrm>
            <a:prstGeom prst="rect">
              <a:avLst/>
            </a:prstGeom>
            <a:noFill/>
            <a:ln w="9525">
              <a:noFill/>
              <a:miter lim="800000"/>
              <a:headEnd/>
              <a:tailEnd/>
            </a:ln>
          </p:spPr>
          <p:txBody>
            <a:bodyPr>
              <a:spAutoFit/>
            </a:bodyPr>
            <a:lstStyle/>
            <a:p>
              <a:r>
                <a:rPr lang="en-US" sz="1400"/>
                <a:t>ISP’s equipment</a:t>
              </a:r>
            </a:p>
          </p:txBody>
        </p:sp>
      </p:grpSp>
      <p:sp>
        <p:nvSpPr>
          <p:cNvPr id="2" name="Right Brace 1"/>
          <p:cNvSpPr/>
          <p:nvPr/>
        </p:nvSpPr>
        <p:spPr bwMode="auto">
          <a:xfrm rot="5400000">
            <a:off x="6503275" y="4296107"/>
            <a:ext cx="874983" cy="1190298"/>
          </a:xfrm>
          <a:prstGeom prst="rightBrace">
            <a:avLst>
              <a:gd name="adj1" fmla="val 8333"/>
              <a:gd name="adj2" fmla="val 51325"/>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 name="TextBox 2"/>
          <p:cNvSpPr txBox="1"/>
          <p:nvPr/>
        </p:nvSpPr>
        <p:spPr>
          <a:xfrm>
            <a:off x="5817475" y="5376042"/>
            <a:ext cx="2231701" cy="276999"/>
          </a:xfrm>
          <a:prstGeom prst="rect">
            <a:avLst/>
          </a:prstGeom>
          <a:noFill/>
          <a:ln>
            <a:solidFill>
              <a:srgbClr val="FF0000"/>
            </a:solidFill>
          </a:ln>
        </p:spPr>
        <p:txBody>
          <a:bodyPr wrap="none" rtlCol="0">
            <a:spAutoFit/>
          </a:bodyPr>
          <a:lstStyle/>
          <a:p>
            <a:r>
              <a:rPr lang="en-US" sz="1200" dirty="0" smtClean="0"/>
              <a:t>Customer Premise Equipment</a:t>
            </a:r>
            <a:endParaRPr lang="en-US" sz="120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Distributing the Link State Packets</a:t>
            </a:r>
          </a:p>
        </p:txBody>
      </p:sp>
      <p:sp>
        <p:nvSpPr>
          <p:cNvPr id="30723" name="Rectangle 3"/>
          <p:cNvSpPr>
            <a:spLocks noGrp="1" noChangeArrowheads="1"/>
          </p:cNvSpPr>
          <p:nvPr>
            <p:ph idx="1"/>
          </p:nvPr>
        </p:nvSpPr>
        <p:spPr>
          <a:xfrm>
            <a:off x="195263" y="1543050"/>
            <a:ext cx="8948737" cy="5038725"/>
          </a:xfrm>
        </p:spPr>
        <p:txBody>
          <a:bodyPr/>
          <a:lstStyle/>
          <a:p>
            <a:pPr marL="0" indent="0">
              <a:buFontTx/>
              <a:buNone/>
              <a:defRPr/>
            </a:pPr>
            <a:r>
              <a:rPr lang="en-US" sz="2800" dirty="0" smtClean="0">
                <a:latin typeface="Arial" charset="0"/>
                <a:cs typeface="Arial" charset="0"/>
              </a:rPr>
              <a:t>Issues that can occur when distributing LS packets</a:t>
            </a:r>
          </a:p>
          <a:p>
            <a:pPr indent="-457200">
              <a:buFont typeface="Arial" pitchFamily="34" charset="0"/>
              <a:buChar char="•"/>
              <a:defRPr/>
            </a:pPr>
            <a:r>
              <a:rPr lang="en-US" sz="2800" dirty="0" smtClean="0">
                <a:latin typeface="Arial" charset="0"/>
                <a:cs typeface="Arial" charset="0"/>
              </a:rPr>
              <a:t>What </a:t>
            </a:r>
            <a:r>
              <a:rPr lang="en-US" sz="2800" dirty="0">
                <a:latin typeface="Arial" charset="0"/>
                <a:cs typeface="Arial" charset="0"/>
              </a:rPr>
              <a:t>if a sequence number is corrupted?</a:t>
            </a:r>
          </a:p>
          <a:p>
            <a:pPr lvl="2">
              <a:defRPr/>
            </a:pPr>
            <a:r>
              <a:rPr lang="en-US" dirty="0">
                <a:latin typeface="Arial" charset="0"/>
                <a:ea typeface="+mn-ea"/>
                <a:cs typeface="Arial" charset="0"/>
              </a:rPr>
              <a:t>If sequence number 4 suffers a one-bit error, it could be received as 65,540         00000000000000100 </a:t>
            </a:r>
            <a:r>
              <a:rPr lang="en-US" dirty="0">
                <a:latin typeface="Arial" charset="0"/>
                <a:ea typeface="+mn-ea"/>
                <a:cs typeface="Arial" charset="0"/>
                <a:sym typeface="Wingdings" pitchFamily="2" charset="2"/>
              </a:rPr>
              <a:t> 1</a:t>
            </a:r>
            <a:r>
              <a:rPr lang="en-US" dirty="0">
                <a:latin typeface="Arial" charset="0"/>
                <a:ea typeface="+mn-ea"/>
                <a:cs typeface="Arial" charset="0"/>
              </a:rPr>
              <a:t>0000000000000100</a:t>
            </a:r>
          </a:p>
          <a:p>
            <a:pPr lvl="1">
              <a:defRPr/>
            </a:pPr>
            <a:r>
              <a:rPr lang="en-US" sz="2800" dirty="0">
                <a:latin typeface="Arial" charset="0"/>
                <a:ea typeface="+mn-ea"/>
                <a:cs typeface="Arial" charset="0"/>
              </a:rPr>
              <a:t>Packets 5 through 65,540 rejected!</a:t>
            </a:r>
          </a:p>
          <a:p>
            <a:pPr lvl="2">
              <a:defRPr/>
            </a:pPr>
            <a:r>
              <a:rPr lang="en-US" dirty="0">
                <a:latin typeface="Arial" charset="0"/>
                <a:ea typeface="+mn-ea"/>
                <a:cs typeface="Arial" charset="0"/>
              </a:rPr>
              <a:t>Solution: include age (40) and decrement it each second and in each router when flooded; discard when 0</a:t>
            </a:r>
          </a:p>
          <a:p>
            <a:pPr lvl="1">
              <a:defRPr/>
            </a:pPr>
            <a:r>
              <a:rPr lang="en-US" sz="2800" dirty="0">
                <a:latin typeface="Arial" charset="0"/>
                <a:ea typeface="+mn-ea"/>
                <a:cs typeface="Arial" charset="0"/>
              </a:rPr>
              <a:t>Have neighbor remind you of last </a:t>
            </a:r>
            <a:r>
              <a:rPr lang="en-US" sz="2800" dirty="0" err="1">
                <a:latin typeface="Arial" charset="0"/>
                <a:ea typeface="+mn-ea"/>
                <a:cs typeface="Arial" charset="0"/>
              </a:rPr>
              <a:t>seq</a:t>
            </a:r>
            <a:r>
              <a:rPr lang="en-US" sz="2800" dirty="0">
                <a:latin typeface="Arial" charset="0"/>
                <a:ea typeface="+mn-ea"/>
                <a:cs typeface="Arial" charset="0"/>
              </a:rPr>
              <a:t> # when you come back </a:t>
            </a:r>
            <a:r>
              <a:rPr lang="en-US" sz="2800" dirty="0" smtClean="0">
                <a:latin typeface="Arial" charset="0"/>
                <a:ea typeface="+mn-ea"/>
                <a:cs typeface="Arial" charset="0"/>
              </a:rPr>
              <a:t>up</a:t>
            </a:r>
          </a:p>
          <a:p>
            <a:pPr lvl="2">
              <a:defRPr/>
            </a:pPr>
            <a:r>
              <a:rPr lang="en-US" dirty="0" smtClean="0">
                <a:latin typeface="Arial" charset="0"/>
                <a:ea typeface="+mn-ea"/>
                <a:cs typeface="Arial" charset="0"/>
              </a:rPr>
              <a:t>You send Hello packet with 0</a:t>
            </a:r>
          </a:p>
          <a:p>
            <a:pPr lvl="2">
              <a:defRPr/>
            </a:pPr>
            <a:r>
              <a:rPr lang="en-US" dirty="0" smtClean="0">
                <a:latin typeface="Arial" charset="0"/>
                <a:ea typeface="+mn-ea"/>
                <a:cs typeface="Arial" charset="0"/>
              </a:rPr>
              <a:t>He </a:t>
            </a:r>
            <a:r>
              <a:rPr lang="en-US" dirty="0">
                <a:latin typeface="Arial" charset="0"/>
                <a:ea typeface="+mn-ea"/>
                <a:cs typeface="Arial" charset="0"/>
              </a:rPr>
              <a:t>says 63,295, you resume with 63,296</a:t>
            </a:r>
          </a:p>
          <a:p>
            <a:pPr>
              <a:buFontTx/>
              <a:buChar char="•"/>
              <a:defRPr/>
            </a:pPr>
            <a:endParaRPr lang="en-US" sz="2800" dirty="0" smtClean="0">
              <a:latin typeface="Arial" charset="0"/>
              <a:cs typeface="Arial" charset="0"/>
            </a:endParaRPr>
          </a:p>
        </p:txBody>
      </p:sp>
    </p:spTree>
    <p:extLst>
      <p:ext uri="{BB962C8B-B14F-4D97-AF65-F5344CB8AC3E}">
        <p14:creationId xmlns:p14="http://schemas.microsoft.com/office/powerpoint/2010/main" val="395306623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smtClean="0"/>
              <a:t>Link State Routing (2) – LSPs</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6627" name="Rectangle 3"/>
          <p:cNvSpPr>
            <a:spLocks noGrp="1" noChangeArrowheads="1"/>
          </p:cNvSpPr>
          <p:nvPr>
            <p:ph idx="1"/>
          </p:nvPr>
        </p:nvSpPr>
        <p:spPr/>
        <p:txBody>
          <a:bodyPr/>
          <a:lstStyle/>
          <a:p>
            <a:r>
              <a:rPr lang="en-US" dirty="0" smtClean="0"/>
              <a:t>LSP (Link State Packet) for a node lists neighbors and weights of links to reach them</a:t>
            </a:r>
          </a:p>
        </p:txBody>
      </p:sp>
      <p:pic>
        <p:nvPicPr>
          <p:cNvPr id="26628" name="Picture 2"/>
          <p:cNvPicPr>
            <a:picLocks noChangeAspect="1" noChangeArrowheads="1"/>
          </p:cNvPicPr>
          <p:nvPr/>
        </p:nvPicPr>
        <p:blipFill>
          <a:blip r:embed="rId2" cstate="print"/>
          <a:srcRect b="14639"/>
          <a:stretch>
            <a:fillRect/>
          </a:stretch>
        </p:blipFill>
        <p:spPr bwMode="auto">
          <a:xfrm>
            <a:off x="378746" y="2818411"/>
            <a:ext cx="8369300" cy="2097702"/>
          </a:xfrm>
          <a:prstGeom prst="rect">
            <a:avLst/>
          </a:prstGeom>
          <a:noFill/>
          <a:ln w="9525">
            <a:noFill/>
            <a:miter lim="800000"/>
            <a:headEnd/>
            <a:tailEnd/>
          </a:ln>
        </p:spPr>
      </p:pic>
      <p:sp>
        <p:nvSpPr>
          <p:cNvPr id="6" name="TextBox 5"/>
          <p:cNvSpPr txBox="1"/>
          <p:nvPr/>
        </p:nvSpPr>
        <p:spPr>
          <a:xfrm>
            <a:off x="1032380" y="4876763"/>
            <a:ext cx="1031051" cy="369332"/>
          </a:xfrm>
          <a:prstGeom prst="rect">
            <a:avLst/>
          </a:prstGeom>
          <a:noFill/>
        </p:spPr>
        <p:txBody>
          <a:bodyPr wrap="none" rtlCol="0">
            <a:spAutoFit/>
          </a:bodyPr>
          <a:lstStyle/>
          <a:p>
            <a:r>
              <a:rPr lang="en-US" dirty="0" smtClean="0">
                <a:solidFill>
                  <a:srgbClr val="FF2BD8"/>
                </a:solidFill>
              </a:rPr>
              <a:t>Network</a:t>
            </a:r>
            <a:endParaRPr lang="en-US" dirty="0">
              <a:solidFill>
                <a:srgbClr val="FF2BD8"/>
              </a:solidFill>
            </a:endParaRPr>
          </a:p>
        </p:txBody>
      </p:sp>
      <p:sp>
        <p:nvSpPr>
          <p:cNvPr id="7" name="TextBox 6"/>
          <p:cNvSpPr txBox="1"/>
          <p:nvPr/>
        </p:nvSpPr>
        <p:spPr>
          <a:xfrm>
            <a:off x="4940716" y="4871846"/>
            <a:ext cx="2091278" cy="369332"/>
          </a:xfrm>
          <a:prstGeom prst="rect">
            <a:avLst/>
          </a:prstGeom>
          <a:noFill/>
        </p:spPr>
        <p:txBody>
          <a:bodyPr wrap="none" rtlCol="0">
            <a:spAutoFit/>
          </a:bodyPr>
          <a:lstStyle/>
          <a:p>
            <a:r>
              <a:rPr lang="en-US" dirty="0" smtClean="0">
                <a:solidFill>
                  <a:srgbClr val="FF2BD8"/>
                </a:solidFill>
              </a:rPr>
              <a:t>LSP for each node</a:t>
            </a:r>
            <a:endParaRPr lang="en-US" dirty="0">
              <a:solidFill>
                <a:srgbClr val="FF2BD8"/>
              </a:solidFill>
            </a:endParaRPr>
          </a:p>
        </p:txBody>
      </p:sp>
      <p:sp>
        <p:nvSpPr>
          <p:cNvPr id="8" name="Rectangle 7"/>
          <p:cNvSpPr/>
          <p:nvPr/>
        </p:nvSpPr>
        <p:spPr bwMode="auto">
          <a:xfrm>
            <a:off x="4355690" y="2841506"/>
            <a:ext cx="3352800"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Link State Routing (3) – Reliable Flooding</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27651" name="Rectangle 3"/>
          <p:cNvSpPr>
            <a:spLocks noGrp="1" noChangeArrowheads="1"/>
          </p:cNvSpPr>
          <p:nvPr>
            <p:ph idx="1"/>
          </p:nvPr>
        </p:nvSpPr>
        <p:spPr>
          <a:xfrm>
            <a:off x="914399" y="1394409"/>
            <a:ext cx="7790214" cy="4600081"/>
          </a:xfrm>
        </p:spPr>
        <p:txBody>
          <a:bodyPr/>
          <a:lstStyle/>
          <a:p>
            <a:r>
              <a:rPr lang="en-US" dirty="0" smtClean="0"/>
              <a:t>Seq. number and age are used for reliable flooding</a:t>
            </a:r>
          </a:p>
          <a:p>
            <a:pPr lvl="1"/>
            <a:r>
              <a:rPr lang="en-US" dirty="0" smtClean="0"/>
              <a:t>New LSPs are acknowledged on the lines they are received and sent on all other lines </a:t>
            </a:r>
          </a:p>
          <a:p>
            <a:pPr lvl="1"/>
            <a:r>
              <a:rPr lang="en-US" dirty="0" smtClean="0"/>
              <a:t>Example shows the LSP database at router B</a:t>
            </a:r>
          </a:p>
        </p:txBody>
      </p:sp>
      <p:pic>
        <p:nvPicPr>
          <p:cNvPr id="27652" name="Picture 2"/>
          <p:cNvPicPr>
            <a:picLocks noChangeAspect="1" noChangeArrowheads="1"/>
          </p:cNvPicPr>
          <p:nvPr/>
        </p:nvPicPr>
        <p:blipFill>
          <a:blip r:embed="rId3" cstate="print"/>
          <a:srcRect t="4955"/>
          <a:stretch>
            <a:fillRect/>
          </a:stretch>
        </p:blipFill>
        <p:spPr bwMode="auto">
          <a:xfrm>
            <a:off x="719214" y="3222528"/>
            <a:ext cx="7705572" cy="2770246"/>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Comparing Routers and Bridges</a:t>
            </a:r>
          </a:p>
        </p:txBody>
      </p:sp>
      <p:sp>
        <p:nvSpPr>
          <p:cNvPr id="36867" name="Rectangle 3"/>
          <p:cNvSpPr>
            <a:spLocks noGrp="1" noChangeArrowheads="1"/>
          </p:cNvSpPr>
          <p:nvPr>
            <p:ph idx="1"/>
          </p:nvPr>
        </p:nvSpPr>
        <p:spPr>
          <a:xfrm>
            <a:off x="195263" y="1543050"/>
            <a:ext cx="4302125" cy="5038725"/>
          </a:xfrm>
        </p:spPr>
        <p:txBody>
          <a:bodyPr/>
          <a:lstStyle/>
          <a:p>
            <a:pPr marL="457200" indent="-457200">
              <a:buFontTx/>
              <a:buChar char="•"/>
            </a:pPr>
            <a:r>
              <a:rPr lang="en-US" sz="2800" dirty="0" smtClean="0">
                <a:latin typeface="Arial" charset="0"/>
                <a:cs typeface="Arial" charset="0"/>
              </a:rPr>
              <a:t>Router uses layer-3 hierarchical addresses</a:t>
            </a:r>
          </a:p>
          <a:p>
            <a:pPr marL="457200" indent="-457200">
              <a:buFontTx/>
              <a:buChar char="•"/>
            </a:pPr>
            <a:r>
              <a:rPr lang="en-US" sz="2800" dirty="0" smtClean="0">
                <a:latin typeface="Arial" charset="0"/>
                <a:cs typeface="Arial" charset="0"/>
              </a:rPr>
              <a:t>Table size proportional to number of subnets</a:t>
            </a:r>
          </a:p>
          <a:p>
            <a:pPr marL="457200" indent="-457200">
              <a:buFontTx/>
              <a:buChar char="•"/>
            </a:pPr>
            <a:r>
              <a:rPr lang="en-US" sz="2800" dirty="0" smtClean="0">
                <a:latin typeface="Arial" charset="0"/>
                <a:cs typeface="Arial" charset="0"/>
              </a:rPr>
              <a:t>End-system forwards data packet to router using router MAC address (must know address of gateway)</a:t>
            </a:r>
          </a:p>
          <a:p>
            <a:pPr marL="457200" indent="-457200">
              <a:buFontTx/>
              <a:buChar char="•"/>
            </a:pPr>
            <a:endParaRPr lang="en-US" sz="2800" dirty="0" smtClean="0">
              <a:latin typeface="Arial" charset="0"/>
              <a:cs typeface="Arial" charset="0"/>
            </a:endParaRPr>
          </a:p>
        </p:txBody>
      </p:sp>
      <p:sp>
        <p:nvSpPr>
          <p:cNvPr id="36868" name="Rectangle 3"/>
          <p:cNvSpPr txBox="1">
            <a:spLocks noChangeArrowheads="1"/>
          </p:cNvSpPr>
          <p:nvPr/>
        </p:nvSpPr>
        <p:spPr bwMode="auto">
          <a:xfrm>
            <a:off x="4649788" y="1557338"/>
            <a:ext cx="4408487"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ts val="1800"/>
              </a:spcBef>
              <a:buClr>
                <a:srgbClr val="0000FF"/>
              </a:buClr>
              <a:buFontTx/>
              <a:buChar char="•"/>
            </a:pPr>
            <a:r>
              <a:rPr lang="en-US" sz="2800" dirty="0"/>
              <a:t>Bridge uses layer-2 flat addresses</a:t>
            </a:r>
          </a:p>
          <a:p>
            <a:pPr>
              <a:spcBef>
                <a:spcPts val="1800"/>
              </a:spcBef>
              <a:buClr>
                <a:srgbClr val="0000FF"/>
              </a:buClr>
              <a:buFontTx/>
              <a:buChar char="•"/>
            </a:pPr>
            <a:r>
              <a:rPr lang="en-US" sz="2800" dirty="0"/>
              <a:t>Table size proportional to number of </a:t>
            </a:r>
            <a:r>
              <a:rPr lang="en-US" sz="2800" dirty="0" smtClean="0"/>
              <a:t>end-systems</a:t>
            </a:r>
            <a:endParaRPr lang="en-US" sz="2800" dirty="0"/>
          </a:p>
          <a:p>
            <a:pPr>
              <a:spcBef>
                <a:spcPts val="1800"/>
              </a:spcBef>
              <a:buClr>
                <a:srgbClr val="0000FF"/>
              </a:buClr>
              <a:buFontTx/>
              <a:buChar char="•"/>
            </a:pPr>
            <a:r>
              <a:rPr lang="en-US" sz="2800" dirty="0"/>
              <a:t>Bridge sees and processes each frame; end-station doesn’t see bridge</a:t>
            </a:r>
          </a:p>
          <a:p>
            <a:pPr>
              <a:spcBef>
                <a:spcPct val="20000"/>
              </a:spcBef>
              <a:buClr>
                <a:schemeClr val="accent2"/>
              </a:buClr>
              <a:buFontTx/>
              <a:buChar char="•"/>
            </a:pPr>
            <a:endParaRPr lang="en-US" sz="2800" dirty="0"/>
          </a:p>
        </p:txBody>
      </p:sp>
      <p:sp>
        <p:nvSpPr>
          <p:cNvPr id="36869" name="TextBox 1"/>
          <p:cNvSpPr txBox="1">
            <a:spLocks noChangeArrowheads="1"/>
          </p:cNvSpPr>
          <p:nvPr/>
        </p:nvSpPr>
        <p:spPr bwMode="auto">
          <a:xfrm>
            <a:off x="595313" y="6272213"/>
            <a:ext cx="8153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Derived from website of </a:t>
            </a:r>
            <a:r>
              <a:rPr lang="en-US" b="1"/>
              <a:t>Manfred Lindner, Vienna University of Technology</a:t>
            </a:r>
          </a:p>
          <a:p>
            <a:pPr eaLnBrk="1" hangingPunct="1"/>
            <a:endParaRPr lang="en-US"/>
          </a:p>
        </p:txBody>
      </p:sp>
    </p:spTree>
    <p:extLst>
      <p:ext uri="{BB962C8B-B14F-4D97-AF65-F5344CB8AC3E}">
        <p14:creationId xmlns:p14="http://schemas.microsoft.com/office/powerpoint/2010/main" val="140363183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Comparing Routers and Bridges</a:t>
            </a:r>
          </a:p>
        </p:txBody>
      </p:sp>
      <p:sp>
        <p:nvSpPr>
          <p:cNvPr id="37891" name="Rectangle 3"/>
          <p:cNvSpPr>
            <a:spLocks noGrp="1" noChangeArrowheads="1"/>
          </p:cNvSpPr>
          <p:nvPr>
            <p:ph idx="1"/>
          </p:nvPr>
        </p:nvSpPr>
        <p:spPr>
          <a:xfrm>
            <a:off x="195263" y="1543050"/>
            <a:ext cx="4302125" cy="5038725"/>
          </a:xfrm>
        </p:spPr>
        <p:txBody>
          <a:bodyPr/>
          <a:lstStyle/>
          <a:p>
            <a:pPr marL="457200" indent="-457200">
              <a:buFontTx/>
              <a:buChar char="•"/>
            </a:pPr>
            <a:r>
              <a:rPr lang="en-US" sz="2800" dirty="0" smtClean="0">
                <a:latin typeface="Arial" charset="0"/>
                <a:cs typeface="Arial" charset="0"/>
              </a:rPr>
              <a:t>Broadcasts not forwarded (to avoid stressing the WAN)</a:t>
            </a:r>
          </a:p>
          <a:p>
            <a:pPr marL="457200" indent="-457200">
              <a:buFontTx/>
              <a:buChar char="•"/>
            </a:pPr>
            <a:r>
              <a:rPr lang="en-US" sz="2800" dirty="0" smtClean="0">
                <a:latin typeface="Arial" charset="0"/>
                <a:cs typeface="Arial" charset="0"/>
              </a:rPr>
              <a:t>Independent of layer 2</a:t>
            </a:r>
          </a:p>
          <a:p>
            <a:pPr marL="457200" indent="-457200">
              <a:buFontTx/>
              <a:buChar char="•"/>
            </a:pPr>
            <a:r>
              <a:rPr lang="en-US" sz="2800" dirty="0" smtClean="0">
                <a:latin typeface="Arial" charset="0"/>
                <a:cs typeface="Arial" charset="0"/>
              </a:rPr>
              <a:t>Router is “gateway” to WAN</a:t>
            </a:r>
          </a:p>
          <a:p>
            <a:pPr marL="457200" indent="-457200">
              <a:buFontTx/>
              <a:buChar char="•"/>
            </a:pPr>
            <a:r>
              <a:rPr lang="en-US" sz="2800" dirty="0" smtClean="0">
                <a:latin typeface="Arial" charset="0"/>
                <a:cs typeface="Arial" charset="0"/>
              </a:rPr>
              <a:t>Can use redundant paths</a:t>
            </a:r>
          </a:p>
        </p:txBody>
      </p:sp>
      <p:sp>
        <p:nvSpPr>
          <p:cNvPr id="37892" name="Rectangle 3"/>
          <p:cNvSpPr txBox="1">
            <a:spLocks noChangeArrowheads="1"/>
          </p:cNvSpPr>
          <p:nvPr/>
        </p:nvSpPr>
        <p:spPr bwMode="auto">
          <a:xfrm>
            <a:off x="4649788" y="1557338"/>
            <a:ext cx="4302125"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ts val="1800"/>
              </a:spcBef>
              <a:buClr>
                <a:srgbClr val="0000FF"/>
              </a:buClr>
              <a:buFontTx/>
              <a:buChar char="•"/>
            </a:pPr>
            <a:r>
              <a:rPr lang="en-US" sz="2800" dirty="0"/>
              <a:t>Broadcasts flooded to maintain transparency</a:t>
            </a:r>
          </a:p>
          <a:p>
            <a:pPr>
              <a:spcBef>
                <a:spcPts val="1800"/>
              </a:spcBef>
              <a:buClr>
                <a:srgbClr val="0000FF"/>
              </a:buClr>
              <a:buFontTx/>
              <a:buChar char="•"/>
            </a:pPr>
            <a:r>
              <a:rPr lang="en-US" sz="2800" dirty="0" smtClean="0"/>
              <a:t>Dependent </a:t>
            </a:r>
            <a:r>
              <a:rPr lang="en-US" sz="2800" dirty="0"/>
              <a:t>on layer 2</a:t>
            </a:r>
          </a:p>
          <a:p>
            <a:pPr>
              <a:spcBef>
                <a:spcPts val="1800"/>
              </a:spcBef>
              <a:buClr>
                <a:srgbClr val="0000FF"/>
              </a:buClr>
              <a:buFontTx/>
              <a:buChar char="•"/>
            </a:pPr>
            <a:r>
              <a:rPr lang="en-US" sz="2800" dirty="0"/>
              <a:t>LANs not coupled to WANs because of high traffic (</a:t>
            </a:r>
            <a:r>
              <a:rPr lang="en-US" sz="2800" dirty="0" err="1"/>
              <a:t>b’cast</a:t>
            </a:r>
            <a:r>
              <a:rPr lang="en-US" sz="2800" dirty="0"/>
              <a:t> domain)</a:t>
            </a:r>
          </a:p>
          <a:p>
            <a:pPr>
              <a:spcBef>
                <a:spcPts val="1800"/>
              </a:spcBef>
              <a:buClr>
                <a:srgbClr val="0000FF"/>
              </a:buClr>
              <a:buFontTx/>
              <a:buChar char="•"/>
            </a:pPr>
            <a:r>
              <a:rPr lang="en-US" sz="2800" dirty="0"/>
              <a:t>Uses spanning tree to avoid loops</a:t>
            </a:r>
          </a:p>
        </p:txBody>
      </p:sp>
    </p:spTree>
    <p:extLst>
      <p:ext uri="{BB962C8B-B14F-4D97-AF65-F5344CB8AC3E}">
        <p14:creationId xmlns:p14="http://schemas.microsoft.com/office/powerpoint/2010/main" val="71411112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Comparing Routers and Bridges</a:t>
            </a:r>
          </a:p>
        </p:txBody>
      </p:sp>
      <p:sp>
        <p:nvSpPr>
          <p:cNvPr id="38915" name="Rectangle 3"/>
          <p:cNvSpPr>
            <a:spLocks noGrp="1" noChangeArrowheads="1"/>
          </p:cNvSpPr>
          <p:nvPr>
            <p:ph idx="1"/>
          </p:nvPr>
        </p:nvSpPr>
        <p:spPr>
          <a:xfrm>
            <a:off x="195263" y="1543050"/>
            <a:ext cx="4302125" cy="5038725"/>
          </a:xfrm>
        </p:spPr>
        <p:txBody>
          <a:bodyPr/>
          <a:lstStyle/>
          <a:p>
            <a:pPr marL="457200" indent="-457200">
              <a:buFontTx/>
              <a:buChar char="•"/>
            </a:pPr>
            <a:r>
              <a:rPr lang="en-US" sz="2800" dirty="0" smtClean="0">
                <a:latin typeface="Arial" charset="0"/>
                <a:cs typeface="Arial" charset="0"/>
              </a:rPr>
              <a:t>Router separates the network into multiple broadcast domains</a:t>
            </a:r>
          </a:p>
          <a:p>
            <a:pPr marL="457200" indent="-457200">
              <a:buFontTx/>
              <a:buChar char="•"/>
            </a:pPr>
            <a:r>
              <a:rPr lang="en-US" sz="2800" dirty="0" smtClean="0">
                <a:latin typeface="Arial" charset="0"/>
                <a:cs typeface="Arial" charset="0"/>
              </a:rPr>
              <a:t>Broadcast frames stopped at router</a:t>
            </a:r>
          </a:p>
          <a:p>
            <a:pPr marL="457200" indent="-457200">
              <a:buFontTx/>
              <a:buChar char="•"/>
            </a:pPr>
            <a:r>
              <a:rPr lang="en-US" sz="2800" dirty="0" smtClean="0">
                <a:latin typeface="Arial" charset="0"/>
                <a:cs typeface="Arial" charset="0"/>
              </a:rPr>
              <a:t>Slower (processing in software) but trend is to layer-3 switching</a:t>
            </a:r>
          </a:p>
          <a:p>
            <a:pPr marL="457200" indent="-457200">
              <a:buFontTx/>
              <a:buChar char="•"/>
            </a:pPr>
            <a:r>
              <a:rPr lang="en-US" sz="2800" dirty="0" smtClean="0">
                <a:latin typeface="Arial" charset="0"/>
                <a:cs typeface="Arial" charset="0"/>
              </a:rPr>
              <a:t>Address resolution (ARP) needed</a:t>
            </a:r>
          </a:p>
        </p:txBody>
      </p:sp>
      <p:sp>
        <p:nvSpPr>
          <p:cNvPr id="38916" name="Rectangle 3"/>
          <p:cNvSpPr txBox="1">
            <a:spLocks noChangeArrowheads="1"/>
          </p:cNvSpPr>
          <p:nvPr/>
        </p:nvSpPr>
        <p:spPr bwMode="auto">
          <a:xfrm>
            <a:off x="4649788" y="1557338"/>
            <a:ext cx="4302125"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ts val="1800"/>
              </a:spcBef>
              <a:buClr>
                <a:srgbClr val="0000FF"/>
              </a:buClr>
              <a:buFontTx/>
              <a:buChar char="•"/>
            </a:pPr>
            <a:r>
              <a:rPr lang="en-US" sz="2800" dirty="0"/>
              <a:t>Bridge separates a LAN into multiple collision domains but still 1 </a:t>
            </a:r>
            <a:r>
              <a:rPr lang="en-US" sz="2800" dirty="0" err="1"/>
              <a:t>b’dcast</a:t>
            </a:r>
            <a:r>
              <a:rPr lang="en-US" sz="2800" dirty="0"/>
              <a:t> domain</a:t>
            </a:r>
          </a:p>
          <a:p>
            <a:pPr>
              <a:spcBef>
                <a:spcPts val="1800"/>
              </a:spcBef>
              <a:buClr>
                <a:srgbClr val="0000FF"/>
              </a:buClr>
              <a:buFontTx/>
              <a:buChar char="•"/>
            </a:pPr>
            <a:r>
              <a:rPr lang="en-US" sz="2800" dirty="0"/>
              <a:t>Broadcast frames flooded</a:t>
            </a:r>
          </a:p>
          <a:p>
            <a:pPr>
              <a:spcBef>
                <a:spcPts val="1800"/>
              </a:spcBef>
              <a:buClr>
                <a:srgbClr val="0000FF"/>
              </a:buClr>
              <a:buFontTx/>
              <a:buChar char="•"/>
            </a:pPr>
            <a:r>
              <a:rPr lang="en-US" sz="2800" dirty="0"/>
              <a:t>Faster (processing in hardware)</a:t>
            </a:r>
          </a:p>
          <a:p>
            <a:pPr>
              <a:spcBef>
                <a:spcPts val="1800"/>
              </a:spcBef>
              <a:buClr>
                <a:srgbClr val="0000FF"/>
              </a:buClr>
              <a:buFontTx/>
              <a:buChar char="•"/>
            </a:pPr>
            <a:r>
              <a:rPr lang="en-US" sz="2800" dirty="0" smtClean="0"/>
              <a:t>No </a:t>
            </a:r>
            <a:r>
              <a:rPr lang="en-US" sz="2800" dirty="0"/>
              <a:t>address resolution</a:t>
            </a:r>
          </a:p>
          <a:p>
            <a:pPr>
              <a:spcBef>
                <a:spcPct val="20000"/>
              </a:spcBef>
              <a:buClr>
                <a:schemeClr val="accent2"/>
              </a:buClr>
              <a:buFontTx/>
              <a:buChar char="•"/>
            </a:pPr>
            <a:endParaRPr lang="en-US" sz="2800" dirty="0"/>
          </a:p>
          <a:p>
            <a:pPr>
              <a:spcBef>
                <a:spcPct val="20000"/>
              </a:spcBef>
              <a:buClr>
                <a:schemeClr val="accent2"/>
              </a:buClr>
              <a:buFontTx/>
              <a:buChar char="•"/>
            </a:pPr>
            <a:endParaRPr lang="en-US" sz="2800" dirty="0"/>
          </a:p>
        </p:txBody>
      </p:sp>
    </p:spTree>
    <p:extLst>
      <p:ext uri="{BB962C8B-B14F-4D97-AF65-F5344CB8AC3E}">
        <p14:creationId xmlns:p14="http://schemas.microsoft.com/office/powerpoint/2010/main" val="24086865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Comparing Routers and Bridges</a:t>
            </a:r>
          </a:p>
        </p:txBody>
      </p:sp>
      <p:sp>
        <p:nvSpPr>
          <p:cNvPr id="39939" name="Rectangle 3"/>
          <p:cNvSpPr>
            <a:spLocks noGrp="1" noChangeArrowheads="1"/>
          </p:cNvSpPr>
          <p:nvPr>
            <p:ph idx="1"/>
          </p:nvPr>
        </p:nvSpPr>
        <p:spPr>
          <a:xfrm>
            <a:off x="195263" y="1543050"/>
            <a:ext cx="4302125" cy="5038725"/>
          </a:xfrm>
        </p:spPr>
        <p:txBody>
          <a:bodyPr/>
          <a:lstStyle/>
          <a:p>
            <a:pPr marL="457200" indent="-457200">
              <a:buFontTx/>
              <a:buChar char="•"/>
            </a:pPr>
            <a:r>
              <a:rPr lang="en-US" sz="2800" dirty="0" smtClean="0">
                <a:latin typeface="Arial" charset="0"/>
                <a:cs typeface="Arial" charset="0"/>
              </a:rPr>
              <a:t>Location change requires adjustment of layer 3 address (but can use DHCP)</a:t>
            </a:r>
          </a:p>
          <a:p>
            <a:pPr marL="457200" indent="-457200">
              <a:buFontTx/>
              <a:buChar char="•"/>
            </a:pPr>
            <a:endParaRPr lang="en-US" sz="2800" dirty="0" smtClean="0">
              <a:latin typeface="Arial" charset="0"/>
              <a:cs typeface="Arial" charset="0"/>
            </a:endParaRPr>
          </a:p>
        </p:txBody>
      </p:sp>
      <p:sp>
        <p:nvSpPr>
          <p:cNvPr id="39940" name="Rectangle 3"/>
          <p:cNvSpPr txBox="1">
            <a:spLocks noChangeArrowheads="1"/>
          </p:cNvSpPr>
          <p:nvPr/>
        </p:nvSpPr>
        <p:spPr bwMode="auto">
          <a:xfrm>
            <a:off x="4649788" y="1557338"/>
            <a:ext cx="4302125"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ts val="1800"/>
              </a:spcBef>
              <a:buClr>
                <a:srgbClr val="0000FF"/>
              </a:buClr>
              <a:buFontTx/>
              <a:buChar char="•"/>
            </a:pPr>
            <a:r>
              <a:rPr lang="en-US" sz="2800" dirty="0"/>
              <a:t>Location change does not require adjustment of address</a:t>
            </a:r>
          </a:p>
        </p:txBody>
      </p:sp>
    </p:spTree>
    <p:extLst>
      <p:ext uri="{BB962C8B-B14F-4D97-AF65-F5344CB8AC3E}">
        <p14:creationId xmlns:p14="http://schemas.microsoft.com/office/powerpoint/2010/main" val="345151604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Hierarchical Routing</a:t>
            </a:r>
          </a:p>
        </p:txBody>
      </p:sp>
      <p:sp>
        <p:nvSpPr>
          <p:cNvPr id="28675" name="Rectangle 3"/>
          <p:cNvSpPr>
            <a:spLocks noGrp="1" noChangeArrowheads="1"/>
          </p:cNvSpPr>
          <p:nvPr>
            <p:ph idx="1"/>
          </p:nvPr>
        </p:nvSpPr>
        <p:spPr/>
        <p:txBody>
          <a:bodyPr/>
          <a:lstStyle/>
          <a:p>
            <a:r>
              <a:rPr lang="en-US" dirty="0" smtClean="0"/>
              <a:t>Hierarchical routing reduces the work of route computation but may result in slightly longer paths than flat routing</a:t>
            </a:r>
          </a:p>
        </p:txBody>
      </p:sp>
      <p:sp>
        <p:nvSpPr>
          <p:cNvPr id="5" name="Footer Placeholder 4"/>
          <p:cNvSpPr>
            <a:spLocks noGrp="1"/>
          </p:cNvSpPr>
          <p:nvPr>
            <p:ph type="ftr" sz="quarter" idx="11"/>
          </p:nvPr>
        </p:nvSpPr>
        <p:spPr/>
        <p:txBody>
          <a:bodyPr/>
          <a:lstStyle/>
          <a:p>
            <a:r>
              <a:rPr lang="en-US" dirty="0" smtClean="0"/>
              <a:t>CN5E by Tanenbaum &amp; Wetherall, © Pearson Education-Prentice Hall and D. Wetherall, 2011</a:t>
            </a:r>
            <a:endParaRPr lang="en-US" dirty="0"/>
          </a:p>
        </p:txBody>
      </p:sp>
      <p:pic>
        <p:nvPicPr>
          <p:cNvPr id="28676" name="Picture 2"/>
          <p:cNvPicPr>
            <a:picLocks noChangeAspect="1" noChangeArrowheads="1"/>
          </p:cNvPicPr>
          <p:nvPr/>
        </p:nvPicPr>
        <p:blipFill>
          <a:blip r:embed="rId3" cstate="print"/>
          <a:srcRect t="1223" b="5255"/>
          <a:stretch>
            <a:fillRect/>
          </a:stretch>
        </p:blipFill>
        <p:spPr bwMode="auto">
          <a:xfrm>
            <a:off x="934070" y="2015585"/>
            <a:ext cx="7309107" cy="4450074"/>
          </a:xfrm>
          <a:prstGeom prst="rect">
            <a:avLst/>
          </a:prstGeom>
          <a:noFill/>
          <a:ln w="9525">
            <a:noFill/>
            <a:miter lim="800000"/>
            <a:headEnd/>
            <a:tailEnd/>
          </a:ln>
        </p:spPr>
      </p:pic>
      <p:sp>
        <p:nvSpPr>
          <p:cNvPr id="9" name="Rectangle 8"/>
          <p:cNvSpPr/>
          <p:nvPr/>
        </p:nvSpPr>
        <p:spPr bwMode="auto">
          <a:xfrm>
            <a:off x="6617110" y="3942735"/>
            <a:ext cx="570271" cy="235975"/>
          </a:xfrm>
          <a:prstGeom prst="rect">
            <a:avLst/>
          </a:prstGeom>
          <a:solidFill>
            <a:schemeClr val="accent3">
              <a:lumMod val="60000"/>
              <a:lumOff val="40000"/>
              <a:alpha val="5019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1" name="Straight Arrow Connector 10"/>
          <p:cNvCxnSpPr/>
          <p:nvPr/>
        </p:nvCxnSpPr>
        <p:spPr bwMode="auto">
          <a:xfrm rot="5400000" flipH="1" flipV="1">
            <a:off x="6612194" y="4527755"/>
            <a:ext cx="560439" cy="1588"/>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sp>
        <p:nvSpPr>
          <p:cNvPr id="12" name="TextBox 11"/>
          <p:cNvSpPr txBox="1"/>
          <p:nvPr/>
        </p:nvSpPr>
        <p:spPr>
          <a:xfrm>
            <a:off x="6499118" y="4837476"/>
            <a:ext cx="2202425" cy="923330"/>
          </a:xfrm>
          <a:prstGeom prst="rect">
            <a:avLst/>
          </a:prstGeom>
          <a:noFill/>
        </p:spPr>
        <p:txBody>
          <a:bodyPr wrap="square" rtlCol="0">
            <a:spAutoFit/>
          </a:bodyPr>
          <a:lstStyle/>
          <a:p>
            <a:r>
              <a:rPr lang="en-US" dirty="0" smtClean="0"/>
              <a:t>Best choice to reach nodes in 5 except for 5C</a:t>
            </a:r>
            <a:endParaRPr lang="en-US" dirty="0"/>
          </a:p>
        </p:txBody>
      </p:sp>
      <p:sp>
        <p:nvSpPr>
          <p:cNvPr id="13" name="Rectangle 12"/>
          <p:cNvSpPr/>
          <p:nvPr/>
        </p:nvSpPr>
        <p:spPr bwMode="auto">
          <a:xfrm>
            <a:off x="4601496" y="5746954"/>
            <a:ext cx="570271" cy="235975"/>
          </a:xfrm>
          <a:prstGeom prst="rect">
            <a:avLst/>
          </a:prstGeom>
          <a:solidFill>
            <a:schemeClr val="accent3">
              <a:lumMod val="60000"/>
              <a:lumOff val="40000"/>
              <a:alpha val="5019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4" name="Straight Arrow Connector 13"/>
          <p:cNvCxnSpPr/>
          <p:nvPr/>
        </p:nvCxnSpPr>
        <p:spPr bwMode="auto">
          <a:xfrm rot="10800000" flipV="1">
            <a:off x="5309419" y="5442949"/>
            <a:ext cx="1100420" cy="358083"/>
          </a:xfrm>
          <a:prstGeom prst="straightConnector1">
            <a:avLst/>
          </a:prstGeom>
          <a:solidFill>
            <a:schemeClr val="accent1"/>
          </a:solidFill>
          <a:ln w="19050" cap="flat" cmpd="sng" algn="ctr">
            <a:solidFill>
              <a:schemeClr val="accent3">
                <a:lumMod val="60000"/>
                <a:lumOff val="40000"/>
              </a:schemeClr>
            </a:solidFill>
            <a:prstDash val="dash"/>
            <a:round/>
            <a:headEnd type="none" w="med" len="med"/>
            <a:tailEnd type="arrow"/>
          </a:ln>
          <a:effectLst/>
        </p:spPr>
      </p:cxn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Broadcast Routing</a:t>
            </a:r>
          </a:p>
        </p:txBody>
      </p:sp>
      <p:sp>
        <p:nvSpPr>
          <p:cNvPr id="43011" name="Rectangle 3"/>
          <p:cNvSpPr>
            <a:spLocks noGrp="1" noChangeArrowheads="1"/>
          </p:cNvSpPr>
          <p:nvPr>
            <p:ph idx="1"/>
          </p:nvPr>
        </p:nvSpPr>
        <p:spPr>
          <a:xfrm>
            <a:off x="195263" y="1543050"/>
            <a:ext cx="8948737" cy="5038725"/>
          </a:xfrm>
        </p:spPr>
        <p:txBody>
          <a:bodyPr/>
          <a:lstStyle/>
          <a:p>
            <a:pPr marL="457200" indent="-457200">
              <a:buFontTx/>
              <a:buChar char="•"/>
            </a:pPr>
            <a:r>
              <a:rPr lang="en-US" sz="2800" dirty="0" smtClean="0">
                <a:latin typeface="Arial" charset="0"/>
                <a:cs typeface="Arial" charset="0"/>
              </a:rPr>
              <a:t>Used to transmit stock prices, weather broadcasts, i.e., info that must go to a lot of places</a:t>
            </a:r>
          </a:p>
          <a:p>
            <a:pPr marL="457200" indent="-457200">
              <a:buFontTx/>
              <a:buChar char="•"/>
            </a:pPr>
            <a:r>
              <a:rPr lang="en-US" sz="2800" dirty="0" smtClean="0">
                <a:latin typeface="Arial" charset="0"/>
                <a:cs typeface="Arial" charset="0"/>
              </a:rPr>
              <a:t>Different approaches:</a:t>
            </a:r>
          </a:p>
          <a:p>
            <a:pPr marL="838200" lvl="1" indent="-457200">
              <a:buFontTx/>
              <a:buChar char="•"/>
            </a:pPr>
            <a:r>
              <a:rPr lang="en-US" sz="2400" dirty="0" smtClean="0">
                <a:latin typeface="Arial" charset="0"/>
                <a:cs typeface="Arial" charset="0"/>
              </a:rPr>
              <a:t>Reverse path forwarding:</a:t>
            </a:r>
          </a:p>
          <a:p>
            <a:pPr marL="1219200" lvl="2"/>
            <a:r>
              <a:rPr lang="en-US" dirty="0" smtClean="0">
                <a:latin typeface="Arial" charset="0"/>
              </a:rPr>
              <a:t>Did broadcast packet arrive on link used to send packets toward the source?  If so, it probably arrived on the best path and is first copy to arrive, so forward on all links</a:t>
            </a:r>
          </a:p>
          <a:p>
            <a:pPr marL="1600200" lvl="3">
              <a:buFont typeface="Arial" charset="0"/>
              <a:buChar char="•"/>
            </a:pPr>
            <a:r>
              <a:rPr lang="en-US" dirty="0" smtClean="0">
                <a:latin typeface="Arial" charset="0"/>
              </a:rPr>
              <a:t>If the receiving router knows the spanning tree (it uses link state), just send on edges (links) of spanning tree</a:t>
            </a:r>
          </a:p>
          <a:p>
            <a:pPr marL="1219200" lvl="2"/>
            <a:r>
              <a:rPr lang="en-US" dirty="0" smtClean="0">
                <a:latin typeface="Arial" charset="0"/>
              </a:rPr>
              <a:t>If not, discard as likely duplicate</a:t>
            </a:r>
          </a:p>
          <a:p>
            <a:pPr marL="838200" lvl="1" indent="-457200">
              <a:buFontTx/>
              <a:buChar char="•"/>
            </a:pPr>
            <a:r>
              <a:rPr lang="en-US" sz="2400" dirty="0" smtClean="0">
                <a:latin typeface="Arial" charset="0"/>
                <a:cs typeface="Arial" charset="0"/>
              </a:rPr>
              <a:t>Use sink tree (spanning tree)</a:t>
            </a:r>
          </a:p>
        </p:txBody>
      </p:sp>
    </p:spTree>
    <p:extLst>
      <p:ext uri="{BB962C8B-B14F-4D97-AF65-F5344CB8AC3E}">
        <p14:creationId xmlns:p14="http://schemas.microsoft.com/office/powerpoint/2010/main" val="1245775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Broadcast Routing</a:t>
            </a:r>
          </a:p>
        </p:txBody>
      </p:sp>
      <p:sp>
        <p:nvSpPr>
          <p:cNvPr id="29699" name="Rectangle 3"/>
          <p:cNvSpPr>
            <a:spLocks noGrp="1" noChangeArrowheads="1"/>
          </p:cNvSpPr>
          <p:nvPr>
            <p:ph idx="1"/>
          </p:nvPr>
        </p:nvSpPr>
        <p:spPr/>
        <p:txBody>
          <a:bodyPr/>
          <a:lstStyle/>
          <a:p>
            <a:r>
              <a:rPr lang="en-US" u="sng" dirty="0" smtClean="0"/>
              <a:t>Broadcast</a:t>
            </a:r>
            <a:r>
              <a:rPr lang="en-US" dirty="0" smtClean="0"/>
              <a:t> sends a packet to all nodes</a:t>
            </a:r>
          </a:p>
          <a:p>
            <a:pPr lvl="1"/>
            <a:r>
              <a:rPr lang="en-US" dirty="0" smtClean="0"/>
              <a:t>RPF (Reverse Path Forwarding): send broadcast received on the link to the source out all remaining links</a:t>
            </a:r>
          </a:p>
          <a:p>
            <a:pPr lvl="2"/>
            <a:r>
              <a:rPr lang="en-US" dirty="0" smtClean="0"/>
              <a:t>if not received on preferred link, packet discarded as likely duplicate</a:t>
            </a:r>
          </a:p>
          <a:p>
            <a:pPr lvl="1"/>
            <a:r>
              <a:rPr lang="en-US" dirty="0" smtClean="0"/>
              <a:t>Alternatively, can build and use sink trees at all nodes</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29700" name="Picture 2"/>
          <p:cNvPicPr>
            <a:picLocks noChangeAspect="1" noChangeArrowheads="1"/>
          </p:cNvPicPr>
          <p:nvPr/>
        </p:nvPicPr>
        <p:blipFill>
          <a:blip r:embed="rId3" cstate="print"/>
          <a:srcRect t="3090" b="12896"/>
          <a:stretch>
            <a:fillRect/>
          </a:stretch>
        </p:blipFill>
        <p:spPr bwMode="auto">
          <a:xfrm>
            <a:off x="433387" y="3166513"/>
            <a:ext cx="8277225" cy="2536723"/>
          </a:xfrm>
          <a:prstGeom prst="rect">
            <a:avLst/>
          </a:prstGeom>
          <a:noFill/>
          <a:ln w="9525">
            <a:noFill/>
            <a:miter lim="800000"/>
            <a:headEnd/>
            <a:tailEnd/>
          </a:ln>
        </p:spPr>
      </p:pic>
      <p:sp>
        <p:nvSpPr>
          <p:cNvPr id="9" name="TextBox 8"/>
          <p:cNvSpPr txBox="1"/>
          <p:nvPr/>
        </p:nvSpPr>
        <p:spPr>
          <a:xfrm>
            <a:off x="1022547" y="5673925"/>
            <a:ext cx="1031051" cy="369332"/>
          </a:xfrm>
          <a:prstGeom prst="rect">
            <a:avLst/>
          </a:prstGeom>
          <a:noFill/>
        </p:spPr>
        <p:txBody>
          <a:bodyPr wrap="none" rtlCol="0">
            <a:spAutoFit/>
          </a:bodyPr>
          <a:lstStyle/>
          <a:p>
            <a:r>
              <a:rPr lang="en-US" dirty="0" smtClean="0">
                <a:solidFill>
                  <a:srgbClr val="FF2BD8"/>
                </a:solidFill>
              </a:rPr>
              <a:t>Network</a:t>
            </a:r>
            <a:endParaRPr lang="en-US" dirty="0">
              <a:solidFill>
                <a:srgbClr val="FF2BD8"/>
              </a:solidFill>
            </a:endParaRPr>
          </a:p>
        </p:txBody>
      </p:sp>
      <p:sp>
        <p:nvSpPr>
          <p:cNvPr id="10" name="TextBox 9"/>
          <p:cNvSpPr txBox="1"/>
          <p:nvPr/>
        </p:nvSpPr>
        <p:spPr>
          <a:xfrm>
            <a:off x="3033427" y="5639512"/>
            <a:ext cx="2600468" cy="646331"/>
          </a:xfrm>
          <a:prstGeom prst="rect">
            <a:avLst/>
          </a:prstGeom>
          <a:noFill/>
        </p:spPr>
        <p:txBody>
          <a:bodyPr wrap="square" rtlCol="0">
            <a:spAutoFit/>
          </a:bodyPr>
          <a:lstStyle/>
          <a:p>
            <a:pPr algn="ctr"/>
            <a:r>
              <a:rPr lang="en-US" dirty="0" smtClean="0">
                <a:solidFill>
                  <a:srgbClr val="FF2BD8"/>
                </a:solidFill>
              </a:rPr>
              <a:t>Sink tree for </a:t>
            </a:r>
            <a:r>
              <a:rPr lang="en-US" i="1" dirty="0" smtClean="0">
                <a:solidFill>
                  <a:srgbClr val="FF2BD8"/>
                </a:solidFill>
              </a:rPr>
              <a:t>I</a:t>
            </a:r>
            <a:r>
              <a:rPr lang="en-US" dirty="0" smtClean="0">
                <a:solidFill>
                  <a:srgbClr val="FF2BD8"/>
                </a:solidFill>
              </a:rPr>
              <a:t> is efficient broadcast</a:t>
            </a:r>
            <a:endParaRPr lang="en-US" i="1" dirty="0">
              <a:solidFill>
                <a:srgbClr val="FF2BD8"/>
              </a:solidFill>
            </a:endParaRPr>
          </a:p>
        </p:txBody>
      </p:sp>
      <p:sp>
        <p:nvSpPr>
          <p:cNvPr id="11" name="TextBox 10"/>
          <p:cNvSpPr txBox="1"/>
          <p:nvPr/>
        </p:nvSpPr>
        <p:spPr>
          <a:xfrm>
            <a:off x="5879868" y="5664095"/>
            <a:ext cx="2792196" cy="646331"/>
          </a:xfrm>
          <a:prstGeom prst="rect">
            <a:avLst/>
          </a:prstGeom>
          <a:noFill/>
        </p:spPr>
        <p:txBody>
          <a:bodyPr wrap="square" rtlCol="0">
            <a:spAutoFit/>
          </a:bodyPr>
          <a:lstStyle/>
          <a:p>
            <a:pPr algn="ctr"/>
            <a:r>
              <a:rPr lang="en-US" dirty="0" smtClean="0">
                <a:solidFill>
                  <a:srgbClr val="FF2BD8"/>
                </a:solidFill>
              </a:rPr>
              <a:t>RPF from </a:t>
            </a:r>
            <a:r>
              <a:rPr lang="en-US" i="1" dirty="0" smtClean="0">
                <a:solidFill>
                  <a:srgbClr val="FF2BD8"/>
                </a:solidFill>
              </a:rPr>
              <a:t>I</a:t>
            </a:r>
            <a:r>
              <a:rPr lang="en-US" dirty="0" smtClean="0">
                <a:solidFill>
                  <a:srgbClr val="FF2BD8"/>
                </a:solidFill>
              </a:rPr>
              <a:t> is larger than sink tree</a:t>
            </a:r>
            <a:endParaRPr lang="en-US" i="1" dirty="0">
              <a:solidFill>
                <a:srgbClr val="FF2BD8"/>
              </a:solidFill>
            </a:endParaRPr>
          </a:p>
        </p:txBody>
      </p:sp>
      <p:sp>
        <p:nvSpPr>
          <p:cNvPr id="2" name="TextBox 1"/>
          <p:cNvSpPr txBox="1"/>
          <p:nvPr/>
        </p:nvSpPr>
        <p:spPr>
          <a:xfrm>
            <a:off x="6664710" y="6278358"/>
            <a:ext cx="2045902" cy="523220"/>
          </a:xfrm>
          <a:prstGeom prst="rect">
            <a:avLst/>
          </a:prstGeom>
          <a:noFill/>
          <a:ln>
            <a:solidFill>
              <a:schemeClr val="accent1"/>
            </a:solidFill>
          </a:ln>
        </p:spPr>
        <p:txBody>
          <a:bodyPr wrap="square" rtlCol="0">
            <a:spAutoFit/>
          </a:bodyPr>
          <a:lstStyle/>
          <a:p>
            <a:r>
              <a:rPr lang="en-US" sz="1400" dirty="0" smtClean="0"/>
              <a:t>Circled letter indicates arrival on preferred line</a:t>
            </a:r>
            <a:endParaRPr lang="en-US" sz="1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smtClean="0">
                <a:latin typeface="Arial" charset="0"/>
                <a:cs typeface="Arial" charset="0"/>
              </a:rPr>
              <a:t>End-to-end Argument</a:t>
            </a:r>
          </a:p>
        </p:txBody>
      </p:sp>
      <p:sp>
        <p:nvSpPr>
          <p:cNvPr id="7171" name="Content Placeholder 2"/>
          <p:cNvSpPr>
            <a:spLocks noGrp="1"/>
          </p:cNvSpPr>
          <p:nvPr>
            <p:ph idx="1"/>
          </p:nvPr>
        </p:nvSpPr>
        <p:spPr>
          <a:xfrm>
            <a:off x="536028" y="1581150"/>
            <a:ext cx="8229600" cy="4972050"/>
          </a:xfrm>
        </p:spPr>
        <p:txBody>
          <a:bodyPr/>
          <a:lstStyle/>
          <a:p>
            <a:r>
              <a:rPr lang="en-US" sz="2400" dirty="0" smtClean="0">
                <a:latin typeface="Arial" charset="0"/>
                <a:cs typeface="Arial" charset="0"/>
              </a:rPr>
              <a:t>Two opposing trains of thought:</a:t>
            </a:r>
          </a:p>
          <a:p>
            <a:r>
              <a:rPr lang="en-US" sz="2400" dirty="0" smtClean="0">
                <a:latin typeface="Arial" charset="0"/>
                <a:cs typeface="Arial" charset="0"/>
              </a:rPr>
              <a:t>Internet community (“</a:t>
            </a:r>
            <a:r>
              <a:rPr lang="en-US" sz="2400" dirty="0" err="1" smtClean="0">
                <a:latin typeface="Arial" charset="0"/>
                <a:cs typeface="Arial" charset="0"/>
              </a:rPr>
              <a:t>Netheads</a:t>
            </a:r>
            <a:r>
              <a:rPr lang="en-US" sz="2400" dirty="0" smtClean="0">
                <a:latin typeface="Arial" charset="0"/>
                <a:cs typeface="Arial" charset="0"/>
              </a:rPr>
              <a:t>”): networks are unreliable, network should be “dumb” (this is the </a:t>
            </a:r>
            <a:r>
              <a:rPr lang="en-US" sz="2400" dirty="0" smtClean="0">
                <a:solidFill>
                  <a:srgbClr val="FF0000"/>
                </a:solidFill>
                <a:latin typeface="Arial" charset="0"/>
                <a:cs typeface="Arial" charset="0"/>
              </a:rPr>
              <a:t>end-to-end</a:t>
            </a:r>
            <a:r>
              <a:rPr lang="en-US" sz="2400" dirty="0" smtClean="0">
                <a:latin typeface="Arial" charset="0"/>
                <a:cs typeface="Arial" charset="0"/>
              </a:rPr>
              <a:t> argument)</a:t>
            </a:r>
          </a:p>
          <a:p>
            <a:pPr lvl="1"/>
            <a:r>
              <a:rPr lang="en-US" sz="1800" dirty="0" smtClean="0">
                <a:latin typeface="Arial" charset="0"/>
                <a:cs typeface="Arial" charset="0"/>
              </a:rPr>
              <a:t>Networks should be connectionless; hosts should do error control</a:t>
            </a:r>
          </a:p>
          <a:p>
            <a:pPr lvl="1"/>
            <a:r>
              <a:rPr lang="en-US" sz="1800" dirty="0" smtClean="0">
                <a:latin typeface="Arial" charset="0"/>
                <a:cs typeface="Arial" charset="0"/>
              </a:rPr>
              <a:t>Intelligence should lie on the outside of the network</a:t>
            </a:r>
          </a:p>
          <a:p>
            <a:pPr lvl="1"/>
            <a:r>
              <a:rPr lang="en-US" sz="1800" dirty="0" smtClean="0">
                <a:latin typeface="Arial" charset="0"/>
                <a:cs typeface="Arial" charset="0"/>
              </a:rPr>
              <a:t>Enables the user to create any application</a:t>
            </a:r>
          </a:p>
          <a:p>
            <a:r>
              <a:rPr lang="en-US" sz="2400" dirty="0" smtClean="0">
                <a:latin typeface="Arial" charset="0"/>
                <a:cs typeface="Arial" charset="0"/>
              </a:rPr>
              <a:t>Telco </a:t>
            </a:r>
            <a:r>
              <a:rPr lang="en-US" sz="2400" dirty="0">
                <a:latin typeface="Arial" charset="0"/>
                <a:cs typeface="Arial" charset="0"/>
              </a:rPr>
              <a:t>community </a:t>
            </a:r>
            <a:r>
              <a:rPr lang="en-US" sz="2400" dirty="0" smtClean="0">
                <a:latin typeface="Arial" charset="0"/>
                <a:cs typeface="Arial" charset="0"/>
              </a:rPr>
              <a:t>(“</a:t>
            </a:r>
            <a:r>
              <a:rPr lang="en-US" sz="2400" dirty="0" err="1" smtClean="0">
                <a:latin typeface="Arial" charset="0"/>
                <a:cs typeface="Arial" charset="0"/>
              </a:rPr>
              <a:t>Bellheads</a:t>
            </a:r>
            <a:r>
              <a:rPr lang="en-US" sz="2400" dirty="0" smtClean="0">
                <a:latin typeface="Arial" charset="0"/>
                <a:cs typeface="Arial" charset="0"/>
              </a:rPr>
              <a:t>”): networks should be reliable, devices should be “dumb”</a:t>
            </a:r>
          </a:p>
          <a:p>
            <a:pPr lvl="1"/>
            <a:r>
              <a:rPr lang="en-US" sz="1800" dirty="0" smtClean="0">
                <a:latin typeface="Arial" charset="0"/>
                <a:cs typeface="Arial" charset="0"/>
              </a:rPr>
              <a:t>We’ll decide what you need (a phone) and </a:t>
            </a:r>
            <a:r>
              <a:rPr lang="en-US" sz="1800" dirty="0" err="1" smtClean="0">
                <a:latin typeface="Arial" charset="0"/>
                <a:cs typeface="Arial" charset="0"/>
              </a:rPr>
              <a:t>QoS</a:t>
            </a:r>
            <a:r>
              <a:rPr lang="en-US" sz="1800" dirty="0" smtClean="0">
                <a:latin typeface="Arial" charset="0"/>
                <a:cs typeface="Arial" charset="0"/>
              </a:rPr>
              <a:t> (connection-oriented)</a:t>
            </a:r>
          </a:p>
          <a:p>
            <a:pPr lvl="1"/>
            <a:r>
              <a:rPr lang="en-US" sz="1800" dirty="0">
                <a:latin typeface="Arial" charset="0"/>
                <a:cs typeface="Arial" charset="0"/>
              </a:rPr>
              <a:t>Intelligence should lie on the inside of the network</a:t>
            </a:r>
          </a:p>
          <a:p>
            <a:pPr lvl="1"/>
            <a:r>
              <a:rPr lang="en-US" sz="1800" dirty="0">
                <a:latin typeface="Arial" charset="0"/>
                <a:cs typeface="Arial" charset="0"/>
              </a:rPr>
              <a:t>We’ll create applications, such as 800 service or call waiting</a:t>
            </a:r>
          </a:p>
          <a:p>
            <a:r>
              <a:rPr lang="en-US" sz="2000" dirty="0">
                <a:latin typeface="Arial" charset="0"/>
                <a:cs typeface="Arial" charset="0"/>
              </a:rPr>
              <a:t>See </a:t>
            </a:r>
            <a:r>
              <a:rPr lang="en-US" sz="2000" dirty="0" smtClean="0">
                <a:latin typeface="Arial" charset="0"/>
                <a:cs typeface="Arial" charset="0"/>
              </a:rPr>
              <a:t> </a:t>
            </a:r>
            <a:r>
              <a:rPr lang="en-US" sz="2000" dirty="0">
                <a:latin typeface="Arial" charset="0"/>
                <a:cs typeface="Arial" charset="0"/>
              </a:rPr>
              <a:t>“END-TO-END ARGUMENTS IN SYSTEM DESIGN” by </a:t>
            </a:r>
            <a:r>
              <a:rPr lang="en-US" sz="2000" dirty="0" err="1">
                <a:latin typeface="Arial" charset="0"/>
                <a:cs typeface="Arial" charset="0"/>
              </a:rPr>
              <a:t>Saltzer</a:t>
            </a:r>
            <a:endParaRPr lang="en-US" sz="2000" dirty="0">
              <a:latin typeface="Arial" charset="0"/>
              <a:cs typeface="Arial" charset="0"/>
            </a:endParaRPr>
          </a:p>
          <a:p>
            <a:endParaRPr lang="en-US" sz="2000" dirty="0">
              <a:latin typeface="Arial" charset="0"/>
              <a:cs typeface="Arial" charset="0"/>
            </a:endParaRPr>
          </a:p>
          <a:p>
            <a:endParaRPr lang="en-US" sz="2000" dirty="0">
              <a:latin typeface="Arial" charset="0"/>
              <a:cs typeface="Arial" charset="0"/>
            </a:endParaRPr>
          </a:p>
          <a:p>
            <a:pPr lvl="1"/>
            <a:endParaRPr lang="en-US" dirty="0" smtClean="0">
              <a:latin typeface="Arial" charset="0"/>
              <a:cs typeface="Arial" charset="0"/>
            </a:endParaRPr>
          </a:p>
          <a:p>
            <a:pPr lvl="1"/>
            <a:endParaRPr lang="en-US" dirty="0" smtClean="0">
              <a:latin typeface="Arial" charset="0"/>
              <a:cs typeface="Arial" charset="0"/>
            </a:endParaRPr>
          </a:p>
        </p:txBody>
      </p:sp>
      <p:sp>
        <p:nvSpPr>
          <p:cNvPr id="2" name="TextBox 1"/>
          <p:cNvSpPr txBox="1"/>
          <p:nvPr/>
        </p:nvSpPr>
        <p:spPr>
          <a:xfrm>
            <a:off x="8839200" y="914400"/>
            <a:ext cx="184731" cy="369332"/>
          </a:xfrm>
          <a:prstGeom prst="rect">
            <a:avLst/>
          </a:prstGeom>
          <a:noFill/>
        </p:spPr>
        <p:txBody>
          <a:bodyPr wrap="none" rtlCol="0">
            <a:spAutoFit/>
          </a:bodyPr>
          <a:lstStyle/>
          <a:p>
            <a:endParaRPr lang="en-US" dirty="0"/>
          </a:p>
        </p:txBody>
      </p:sp>
      <p:sp>
        <p:nvSpPr>
          <p:cNvPr id="3" name="TextBox 2"/>
          <p:cNvSpPr txBox="1"/>
          <p:nvPr/>
        </p:nvSpPr>
        <p:spPr>
          <a:xfrm>
            <a:off x="8340579" y="6324600"/>
            <a:ext cx="671979" cy="369332"/>
          </a:xfrm>
          <a:prstGeom prst="rect">
            <a:avLst/>
          </a:prstGeom>
          <a:noFill/>
        </p:spPr>
        <p:txBody>
          <a:bodyPr wrap="none" rtlCol="0">
            <a:spAutoFit/>
          </a:bodyPr>
          <a:lstStyle/>
          <a:p>
            <a:r>
              <a:rPr lang="en-US" dirty="0" smtClean="0"/>
              <a:t>SJW</a:t>
            </a:r>
            <a:endParaRPr lang="en-US" dirty="0"/>
          </a:p>
        </p:txBody>
      </p:sp>
      <p:sp>
        <p:nvSpPr>
          <p:cNvPr id="4" name="TextBox 3"/>
          <p:cNvSpPr txBox="1"/>
          <p:nvPr/>
        </p:nvSpPr>
        <p:spPr>
          <a:xfrm>
            <a:off x="6984125" y="5328744"/>
            <a:ext cx="1970689" cy="461665"/>
          </a:xfrm>
          <a:prstGeom prst="rect">
            <a:avLst/>
          </a:prstGeom>
          <a:noFill/>
        </p:spPr>
        <p:txBody>
          <a:bodyPr wrap="square" rtlCol="0">
            <a:spAutoFit/>
          </a:bodyPr>
          <a:lstStyle/>
          <a:p>
            <a:r>
              <a:rPr lang="en-US" sz="1200" dirty="0" smtClean="0">
                <a:hlinkClick r:id="rId2"/>
              </a:rPr>
              <a:t>Lily Tomlin as Ernestine on Laugh In</a:t>
            </a:r>
            <a:endParaRPr lang="en-US" sz="1200" dirty="0"/>
          </a:p>
        </p:txBody>
      </p:sp>
      <p:sp>
        <p:nvSpPr>
          <p:cNvPr id="5" name="Action Button: Movie 4">
            <a:hlinkClick r:id="rId2" highlightClick="1"/>
            <a:hlinkHover r:id="rId2"/>
          </p:cNvPr>
          <p:cNvSpPr/>
          <p:nvPr/>
        </p:nvSpPr>
        <p:spPr bwMode="auto">
          <a:xfrm>
            <a:off x="7425559" y="5817476"/>
            <a:ext cx="756744" cy="331076"/>
          </a:xfrm>
          <a:prstGeom prst="actionButtonMovi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39036519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Multicast Routing</a:t>
            </a:r>
          </a:p>
        </p:txBody>
      </p:sp>
      <p:sp>
        <p:nvSpPr>
          <p:cNvPr id="45059" name="Rectangle 3"/>
          <p:cNvSpPr>
            <a:spLocks noGrp="1" noChangeArrowheads="1"/>
          </p:cNvSpPr>
          <p:nvPr>
            <p:ph idx="1"/>
          </p:nvPr>
        </p:nvSpPr>
        <p:spPr>
          <a:xfrm>
            <a:off x="195263" y="1543050"/>
            <a:ext cx="8948737" cy="5038725"/>
          </a:xfrm>
        </p:spPr>
        <p:txBody>
          <a:bodyPr/>
          <a:lstStyle/>
          <a:p>
            <a:pPr marL="457200" indent="-457200">
              <a:buFontTx/>
              <a:buChar char="•"/>
            </a:pPr>
            <a:r>
              <a:rPr lang="en-US" sz="2800" dirty="0" smtClean="0">
                <a:latin typeface="Arial" charset="0"/>
                <a:cs typeface="Arial" charset="0"/>
              </a:rPr>
              <a:t>Examples: Sports event, multiplayer game, Victoria’s Secret fashion show</a:t>
            </a:r>
          </a:p>
          <a:p>
            <a:pPr marL="457200" indent="-457200">
              <a:buFontTx/>
              <a:buChar char="•"/>
            </a:pPr>
            <a:r>
              <a:rPr lang="en-US" sz="2800" dirty="0" smtClean="0">
                <a:latin typeface="Arial" charset="0"/>
                <a:cs typeface="Arial" charset="0"/>
              </a:rPr>
              <a:t>Avoids sending traffic to nodes where not needed</a:t>
            </a:r>
          </a:p>
          <a:p>
            <a:pPr marL="457200" indent="-457200">
              <a:buFontTx/>
              <a:buChar char="•"/>
            </a:pPr>
            <a:r>
              <a:rPr lang="en-US" sz="2800" dirty="0" smtClean="0">
                <a:latin typeface="Arial" charset="0"/>
                <a:cs typeface="Arial" charset="0"/>
              </a:rPr>
              <a:t>Prune broadcast spanning tree to remove links that do not lead to multicast group members</a:t>
            </a:r>
          </a:p>
          <a:p>
            <a:pPr marL="838200" lvl="1" indent="-457200">
              <a:buFontTx/>
              <a:buChar char="•"/>
            </a:pPr>
            <a:r>
              <a:rPr lang="en-US" dirty="0" smtClean="0">
                <a:latin typeface="Arial" charset="0"/>
                <a:cs typeface="Arial" charset="0"/>
              </a:rPr>
              <a:t>Membership in multicast group determined by a separate algorithm</a:t>
            </a:r>
          </a:p>
          <a:p>
            <a:pPr marL="457200" indent="-457200">
              <a:buFontTx/>
              <a:buChar char="•"/>
            </a:pPr>
            <a:r>
              <a:rPr lang="en-US" sz="2800" dirty="0" smtClean="0">
                <a:latin typeface="Arial" charset="0"/>
                <a:cs typeface="Arial" charset="0"/>
              </a:rPr>
              <a:t>Multicast versions of OSPF and RIP used for pruning</a:t>
            </a:r>
          </a:p>
        </p:txBody>
      </p:sp>
    </p:spTree>
    <p:extLst>
      <p:ext uri="{BB962C8B-B14F-4D97-AF65-F5344CB8AC3E}">
        <p14:creationId xmlns:p14="http://schemas.microsoft.com/office/powerpoint/2010/main" val="1461233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en-US" dirty="0" smtClean="0"/>
              <a:t>Multicast Routing (1) – Dense Case</a:t>
            </a:r>
          </a:p>
        </p:txBody>
      </p:sp>
      <p:sp>
        <p:nvSpPr>
          <p:cNvPr id="30724" name="Rectangle 3"/>
          <p:cNvSpPr>
            <a:spLocks noGrp="1" noChangeArrowheads="1"/>
          </p:cNvSpPr>
          <p:nvPr>
            <p:ph idx="1"/>
          </p:nvPr>
        </p:nvSpPr>
        <p:spPr>
          <a:xfrm>
            <a:off x="457200" y="1054512"/>
            <a:ext cx="8229600" cy="4867275"/>
          </a:xfrm>
        </p:spPr>
        <p:txBody>
          <a:bodyPr/>
          <a:lstStyle/>
          <a:p>
            <a:r>
              <a:rPr lang="en-US" u="sng" dirty="0" smtClean="0"/>
              <a:t>Multicast</a:t>
            </a:r>
            <a:r>
              <a:rPr lang="en-US" dirty="0" smtClean="0"/>
              <a:t> sends to a subset of the nodes called a group</a:t>
            </a:r>
          </a:p>
          <a:p>
            <a:pPr lvl="1"/>
            <a:r>
              <a:rPr lang="en-US" dirty="0" smtClean="0"/>
              <a:t>Uses a different tree for each group and source</a:t>
            </a:r>
          </a:p>
          <a:p>
            <a:pPr lvl="1"/>
            <a:endParaRPr lang="en-US" dirty="0" smtClean="0"/>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30722" name="Picture 2"/>
          <p:cNvPicPr>
            <a:picLocks noChangeAspect="1" noChangeArrowheads="1"/>
          </p:cNvPicPr>
          <p:nvPr/>
        </p:nvPicPr>
        <p:blipFill>
          <a:blip r:embed="rId3" cstate="print"/>
          <a:srcRect/>
          <a:stretch>
            <a:fillRect/>
          </a:stretch>
        </p:blipFill>
        <p:spPr bwMode="auto">
          <a:xfrm>
            <a:off x="1366690" y="1923176"/>
            <a:ext cx="6455748" cy="4404488"/>
          </a:xfrm>
          <a:prstGeom prst="rect">
            <a:avLst/>
          </a:prstGeom>
          <a:noFill/>
          <a:ln w="9525">
            <a:noFill/>
            <a:miter lim="800000"/>
            <a:headEnd/>
            <a:tailEnd/>
          </a:ln>
        </p:spPr>
      </p:pic>
      <p:sp>
        <p:nvSpPr>
          <p:cNvPr id="13" name="TextBox 12"/>
          <p:cNvSpPr txBox="1"/>
          <p:nvPr/>
        </p:nvSpPr>
        <p:spPr>
          <a:xfrm>
            <a:off x="1327344" y="3844383"/>
            <a:ext cx="2693045" cy="276999"/>
          </a:xfrm>
          <a:prstGeom prst="rect">
            <a:avLst/>
          </a:prstGeom>
          <a:solidFill>
            <a:schemeClr val="bg1"/>
          </a:solidFill>
        </p:spPr>
        <p:txBody>
          <a:bodyPr wrap="none" lIns="0" tIns="0" rIns="0" bIns="0" rtlCol="0">
            <a:spAutoFit/>
          </a:bodyPr>
          <a:lstStyle/>
          <a:p>
            <a:r>
              <a:rPr lang="en-US" dirty="0" smtClean="0">
                <a:solidFill>
                  <a:srgbClr val="FF2BD8"/>
                </a:solidFill>
              </a:rPr>
              <a:t>Network with groups 1 &amp; 2</a:t>
            </a:r>
            <a:endParaRPr lang="en-US" dirty="0">
              <a:solidFill>
                <a:srgbClr val="FF2BD8"/>
              </a:solidFill>
            </a:endParaRPr>
          </a:p>
        </p:txBody>
      </p:sp>
      <p:sp>
        <p:nvSpPr>
          <p:cNvPr id="14" name="TextBox 13"/>
          <p:cNvSpPr txBox="1"/>
          <p:nvPr/>
        </p:nvSpPr>
        <p:spPr>
          <a:xfrm>
            <a:off x="5029205" y="3819800"/>
            <a:ext cx="2936701" cy="276999"/>
          </a:xfrm>
          <a:prstGeom prst="rect">
            <a:avLst/>
          </a:prstGeom>
          <a:solidFill>
            <a:schemeClr val="bg1"/>
          </a:solidFill>
        </p:spPr>
        <p:txBody>
          <a:bodyPr wrap="none" lIns="0" tIns="0" rIns="0" bIns="0" rtlCol="0">
            <a:spAutoFit/>
          </a:bodyPr>
          <a:lstStyle/>
          <a:p>
            <a:r>
              <a:rPr lang="en-US" dirty="0" smtClean="0">
                <a:solidFill>
                  <a:srgbClr val="FF2BD8"/>
                </a:solidFill>
              </a:rPr>
              <a:t>Spanning tree from source S</a:t>
            </a:r>
            <a:endParaRPr lang="en-US" dirty="0">
              <a:solidFill>
                <a:srgbClr val="FF2BD8"/>
              </a:solidFill>
            </a:endParaRPr>
          </a:p>
        </p:txBody>
      </p:sp>
      <p:sp>
        <p:nvSpPr>
          <p:cNvPr id="15" name="TextBox 14"/>
          <p:cNvSpPr txBox="1"/>
          <p:nvPr/>
        </p:nvSpPr>
        <p:spPr>
          <a:xfrm>
            <a:off x="5240596" y="2054901"/>
            <a:ext cx="153888" cy="276999"/>
          </a:xfrm>
          <a:prstGeom prst="rect">
            <a:avLst/>
          </a:prstGeom>
          <a:solidFill>
            <a:schemeClr val="bg1"/>
          </a:solidFill>
        </p:spPr>
        <p:txBody>
          <a:bodyPr wrap="none" lIns="0" tIns="0" rIns="0" bIns="0" rtlCol="0">
            <a:spAutoFit/>
          </a:bodyPr>
          <a:lstStyle/>
          <a:p>
            <a:r>
              <a:rPr lang="en-US" dirty="0" smtClean="0">
                <a:solidFill>
                  <a:srgbClr val="FF2BD8"/>
                </a:solidFill>
              </a:rPr>
              <a:t>S</a:t>
            </a:r>
            <a:endParaRPr lang="en-US" dirty="0">
              <a:solidFill>
                <a:srgbClr val="FF2BD8"/>
              </a:solidFill>
            </a:endParaRPr>
          </a:p>
        </p:txBody>
      </p:sp>
      <p:sp>
        <p:nvSpPr>
          <p:cNvPr id="16" name="TextBox 15"/>
          <p:cNvSpPr txBox="1"/>
          <p:nvPr/>
        </p:nvSpPr>
        <p:spPr>
          <a:xfrm>
            <a:off x="5196350" y="4449054"/>
            <a:ext cx="153888" cy="276999"/>
          </a:xfrm>
          <a:prstGeom prst="rect">
            <a:avLst/>
          </a:prstGeom>
          <a:solidFill>
            <a:schemeClr val="bg1"/>
          </a:solidFill>
        </p:spPr>
        <p:txBody>
          <a:bodyPr wrap="none" lIns="0" tIns="0" rIns="0" bIns="0" rtlCol="0">
            <a:spAutoFit/>
          </a:bodyPr>
          <a:lstStyle/>
          <a:p>
            <a:r>
              <a:rPr lang="en-US" dirty="0" smtClean="0">
                <a:solidFill>
                  <a:srgbClr val="FF2BD8"/>
                </a:solidFill>
              </a:rPr>
              <a:t>S</a:t>
            </a:r>
            <a:endParaRPr lang="en-US" dirty="0">
              <a:solidFill>
                <a:srgbClr val="FF2BD8"/>
              </a:solidFill>
            </a:endParaRPr>
          </a:p>
        </p:txBody>
      </p:sp>
      <p:sp>
        <p:nvSpPr>
          <p:cNvPr id="17" name="TextBox 16"/>
          <p:cNvSpPr txBox="1"/>
          <p:nvPr/>
        </p:nvSpPr>
        <p:spPr>
          <a:xfrm>
            <a:off x="1622322" y="4394977"/>
            <a:ext cx="153888" cy="276999"/>
          </a:xfrm>
          <a:prstGeom prst="rect">
            <a:avLst/>
          </a:prstGeom>
          <a:solidFill>
            <a:schemeClr val="bg1"/>
          </a:solidFill>
        </p:spPr>
        <p:txBody>
          <a:bodyPr wrap="none" lIns="0" tIns="0" rIns="0" bIns="0" rtlCol="0">
            <a:spAutoFit/>
          </a:bodyPr>
          <a:lstStyle/>
          <a:p>
            <a:r>
              <a:rPr lang="en-US" dirty="0" smtClean="0">
                <a:solidFill>
                  <a:srgbClr val="FF2BD8"/>
                </a:solidFill>
              </a:rPr>
              <a:t>S</a:t>
            </a:r>
            <a:endParaRPr lang="en-US" dirty="0">
              <a:solidFill>
                <a:srgbClr val="FF2BD8"/>
              </a:solidFill>
            </a:endParaRPr>
          </a:p>
        </p:txBody>
      </p:sp>
      <p:sp>
        <p:nvSpPr>
          <p:cNvPr id="18" name="TextBox 17"/>
          <p:cNvSpPr txBox="1"/>
          <p:nvPr/>
        </p:nvSpPr>
        <p:spPr>
          <a:xfrm>
            <a:off x="1155288" y="6081220"/>
            <a:ext cx="3218830" cy="276999"/>
          </a:xfrm>
          <a:prstGeom prst="rect">
            <a:avLst/>
          </a:prstGeom>
          <a:solidFill>
            <a:schemeClr val="bg1"/>
          </a:solidFill>
        </p:spPr>
        <p:txBody>
          <a:bodyPr wrap="none" lIns="0" tIns="0" rIns="0" bIns="0" rtlCol="0">
            <a:spAutoFit/>
          </a:bodyPr>
          <a:lstStyle/>
          <a:p>
            <a:r>
              <a:rPr lang="en-US" dirty="0" smtClean="0">
                <a:solidFill>
                  <a:srgbClr val="FF2BD8"/>
                </a:solidFill>
              </a:rPr>
              <a:t>Multicast tree from S to group 1</a:t>
            </a:r>
            <a:endParaRPr lang="en-US" dirty="0">
              <a:solidFill>
                <a:srgbClr val="FF2BD8"/>
              </a:solidFill>
            </a:endParaRPr>
          </a:p>
        </p:txBody>
      </p:sp>
      <p:sp>
        <p:nvSpPr>
          <p:cNvPr id="20" name="Rectangle 19"/>
          <p:cNvSpPr/>
          <p:nvPr/>
        </p:nvSpPr>
        <p:spPr bwMode="auto">
          <a:xfrm>
            <a:off x="6204160" y="6105835"/>
            <a:ext cx="344129" cy="25563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4843650" y="6076305"/>
            <a:ext cx="3218830" cy="276999"/>
          </a:xfrm>
          <a:prstGeom prst="rect">
            <a:avLst/>
          </a:prstGeom>
          <a:noFill/>
        </p:spPr>
        <p:txBody>
          <a:bodyPr wrap="none" lIns="0" tIns="0" rIns="0" bIns="0" rtlCol="0">
            <a:spAutoFit/>
          </a:bodyPr>
          <a:lstStyle/>
          <a:p>
            <a:r>
              <a:rPr lang="en-US" dirty="0" smtClean="0">
                <a:solidFill>
                  <a:srgbClr val="FF2BD8"/>
                </a:solidFill>
              </a:rPr>
              <a:t>Multicast tree from S to group 2</a:t>
            </a:r>
            <a:endParaRPr lang="en-US" dirty="0">
              <a:solidFill>
                <a:srgbClr val="FF2BD8"/>
              </a:solidFill>
            </a:endParaRPr>
          </a:p>
        </p:txBody>
      </p:sp>
      <p:sp>
        <p:nvSpPr>
          <p:cNvPr id="2" name="TextBox 1"/>
          <p:cNvSpPr txBox="1"/>
          <p:nvPr/>
        </p:nvSpPr>
        <p:spPr>
          <a:xfrm>
            <a:off x="614854" y="6327664"/>
            <a:ext cx="8276625" cy="369332"/>
          </a:xfrm>
          <a:prstGeom prst="rect">
            <a:avLst/>
          </a:prstGeom>
          <a:noFill/>
          <a:ln>
            <a:solidFill>
              <a:schemeClr val="accent1"/>
            </a:solidFill>
          </a:ln>
        </p:spPr>
        <p:txBody>
          <a:bodyPr wrap="none" rtlCol="0">
            <a:spAutoFit/>
          </a:bodyPr>
          <a:lstStyle/>
          <a:p>
            <a:r>
              <a:rPr lang="en-US" dirty="0" smtClean="0"/>
              <a:t>Start with broadcast spanning tree, then prune links not belonging to members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Multicast Routing (2) – Sparse Case</a:t>
            </a:r>
          </a:p>
        </p:txBody>
      </p:sp>
      <p:sp>
        <p:nvSpPr>
          <p:cNvPr id="31747" name="Rectangle 3"/>
          <p:cNvSpPr>
            <a:spLocks noGrp="1" noChangeArrowheads="1"/>
          </p:cNvSpPr>
          <p:nvPr>
            <p:ph idx="1"/>
          </p:nvPr>
        </p:nvSpPr>
        <p:spPr/>
        <p:txBody>
          <a:bodyPr/>
          <a:lstStyle/>
          <a:p>
            <a:r>
              <a:rPr lang="en-US" dirty="0" smtClean="0"/>
              <a:t>CBT (Core-Based Tree) uses a single tree to multicast</a:t>
            </a:r>
          </a:p>
          <a:p>
            <a:pPr lvl="1"/>
            <a:r>
              <a:rPr lang="en-US" dirty="0" smtClean="0"/>
              <a:t>Tree is the sink tree from core node to group members</a:t>
            </a:r>
          </a:p>
          <a:p>
            <a:pPr lvl="1"/>
            <a:r>
              <a:rPr lang="en-US" dirty="0" smtClean="0"/>
              <a:t>Multicast heads to the core until it reaches the CBT</a:t>
            </a:r>
          </a:p>
          <a:p>
            <a:r>
              <a:rPr lang="en-US" dirty="0" smtClean="0"/>
              <a:t>p 1.</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31748" name="Picture 2"/>
          <p:cNvPicPr>
            <a:picLocks noChangeAspect="1" noChangeArrowheads="1"/>
          </p:cNvPicPr>
          <p:nvPr/>
        </p:nvPicPr>
        <p:blipFill>
          <a:blip r:embed="rId3" cstate="print"/>
          <a:srcRect t="5931"/>
          <a:stretch>
            <a:fillRect/>
          </a:stretch>
        </p:blipFill>
        <p:spPr bwMode="auto">
          <a:xfrm>
            <a:off x="552450" y="2642716"/>
            <a:ext cx="8039100" cy="3185316"/>
          </a:xfrm>
          <a:prstGeom prst="rect">
            <a:avLst/>
          </a:prstGeom>
          <a:noFill/>
          <a:ln w="9525">
            <a:noFill/>
            <a:miter lim="800000"/>
            <a:headEnd/>
            <a:tailEnd/>
          </a:ln>
        </p:spPr>
      </p:pic>
      <p:sp>
        <p:nvSpPr>
          <p:cNvPr id="9" name="TextBox 8"/>
          <p:cNvSpPr txBox="1"/>
          <p:nvPr/>
        </p:nvSpPr>
        <p:spPr>
          <a:xfrm>
            <a:off x="845572" y="5529706"/>
            <a:ext cx="3052118" cy="276999"/>
          </a:xfrm>
          <a:prstGeom prst="rect">
            <a:avLst/>
          </a:prstGeom>
          <a:solidFill>
            <a:schemeClr val="bg1"/>
          </a:solidFill>
        </p:spPr>
        <p:txBody>
          <a:bodyPr wrap="none" lIns="0" tIns="0" rIns="0" bIns="0" rtlCol="0">
            <a:spAutoFit/>
          </a:bodyPr>
          <a:lstStyle/>
          <a:p>
            <a:r>
              <a:rPr lang="en-US" dirty="0" smtClean="0">
                <a:solidFill>
                  <a:srgbClr val="FF2BD8"/>
                </a:solidFill>
              </a:rPr>
              <a:t>Sink tree from core to group 1</a:t>
            </a:r>
            <a:endParaRPr lang="en-US" dirty="0">
              <a:solidFill>
                <a:srgbClr val="FF2BD8"/>
              </a:solidFill>
            </a:endParaRPr>
          </a:p>
        </p:txBody>
      </p:sp>
      <p:sp>
        <p:nvSpPr>
          <p:cNvPr id="10" name="TextBox 9"/>
          <p:cNvSpPr txBox="1"/>
          <p:nvPr/>
        </p:nvSpPr>
        <p:spPr>
          <a:xfrm>
            <a:off x="4896426" y="5496667"/>
            <a:ext cx="3765262" cy="830997"/>
          </a:xfrm>
          <a:prstGeom prst="rect">
            <a:avLst/>
          </a:prstGeom>
          <a:solidFill>
            <a:schemeClr val="bg1"/>
          </a:solidFill>
        </p:spPr>
        <p:txBody>
          <a:bodyPr wrap="square" lIns="0" tIns="0" rIns="0" bIns="0" rtlCol="0">
            <a:spAutoFit/>
          </a:bodyPr>
          <a:lstStyle/>
          <a:p>
            <a:pPr algn="ctr"/>
            <a:r>
              <a:rPr lang="en-US" dirty="0">
                <a:solidFill>
                  <a:srgbClr val="FF2BD8"/>
                </a:solidFill>
              </a:rPr>
              <a:t>Multicast is sent to the core then down (right-most sender) or multicast  at first router (top sender) </a:t>
            </a:r>
          </a:p>
        </p:txBody>
      </p:sp>
      <p:sp>
        <p:nvSpPr>
          <p:cNvPr id="8" name="TextBox 7"/>
          <p:cNvSpPr txBox="1"/>
          <p:nvPr/>
        </p:nvSpPr>
        <p:spPr>
          <a:xfrm>
            <a:off x="614854" y="6327664"/>
            <a:ext cx="7507183" cy="369332"/>
          </a:xfrm>
          <a:prstGeom prst="rect">
            <a:avLst/>
          </a:prstGeom>
          <a:noFill/>
          <a:ln>
            <a:solidFill>
              <a:schemeClr val="accent1"/>
            </a:solidFill>
          </a:ln>
        </p:spPr>
        <p:txBody>
          <a:bodyPr wrap="none" rtlCol="0">
            <a:spAutoFit/>
          </a:bodyPr>
          <a:lstStyle/>
          <a:p>
            <a:r>
              <a:rPr lang="en-US" dirty="0" smtClean="0"/>
              <a:t>Routers agree on a core.  Members send packet to core to build tree.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314325"/>
            <a:ext cx="9144000" cy="1143000"/>
          </a:xfrm>
        </p:spPr>
        <p:txBody>
          <a:bodyPr/>
          <a:lstStyle/>
          <a:p>
            <a:pPr eaLnBrk="1" hangingPunct="1"/>
            <a:r>
              <a:rPr lang="en-US" dirty="0" err="1" smtClean="0">
                <a:latin typeface="Arial" charset="0"/>
                <a:cs typeface="Arial" charset="0"/>
              </a:rPr>
              <a:t>Anycast</a:t>
            </a:r>
            <a:r>
              <a:rPr lang="en-US" dirty="0" smtClean="0">
                <a:latin typeface="Arial" charset="0"/>
                <a:cs typeface="Arial" charset="0"/>
              </a:rPr>
              <a:t> Routing</a:t>
            </a:r>
          </a:p>
        </p:txBody>
      </p:sp>
      <p:sp>
        <p:nvSpPr>
          <p:cNvPr id="48131" name="Rectangle 3"/>
          <p:cNvSpPr>
            <a:spLocks noGrp="1" noChangeArrowheads="1"/>
          </p:cNvSpPr>
          <p:nvPr>
            <p:ph idx="1"/>
          </p:nvPr>
        </p:nvSpPr>
        <p:spPr>
          <a:xfrm>
            <a:off x="195263" y="1543050"/>
            <a:ext cx="8948737" cy="5038725"/>
          </a:xfrm>
        </p:spPr>
        <p:txBody>
          <a:bodyPr/>
          <a:lstStyle/>
          <a:p>
            <a:pPr marL="457200" indent="-457200">
              <a:buFontTx/>
              <a:buChar char="•"/>
            </a:pPr>
            <a:r>
              <a:rPr lang="en-US" sz="2800" dirty="0" smtClean="0">
                <a:latin typeface="Arial" charset="0"/>
                <a:cs typeface="Arial" charset="0"/>
              </a:rPr>
              <a:t>Recall unicast, broadcast and multicast</a:t>
            </a:r>
          </a:p>
          <a:p>
            <a:pPr marL="457200" indent="-457200">
              <a:buFontTx/>
              <a:buChar char="•"/>
            </a:pPr>
            <a:r>
              <a:rPr lang="en-US" sz="2800" dirty="0" err="1" smtClean="0">
                <a:latin typeface="Arial" charset="0"/>
                <a:cs typeface="Arial" charset="0"/>
              </a:rPr>
              <a:t>Anycast</a:t>
            </a:r>
            <a:r>
              <a:rPr lang="en-US" sz="2800" dirty="0" smtClean="0">
                <a:latin typeface="Arial" charset="0"/>
                <a:cs typeface="Arial" charset="0"/>
              </a:rPr>
              <a:t> – a packet is delivered to the nearest member of a group</a:t>
            </a:r>
          </a:p>
          <a:p>
            <a:pPr marL="457200" indent="-457200" eaLnBrk="1" hangingPunct="1"/>
            <a:r>
              <a:rPr lang="en-US" sz="2800" dirty="0" smtClean="0">
                <a:latin typeface="Arial" charset="0"/>
                <a:cs typeface="Arial" charset="0"/>
              </a:rPr>
              <a:t>Used in DNS and Content Delivery Networks (CDNs) such as </a:t>
            </a:r>
            <a:r>
              <a:rPr lang="en-US" sz="2800" dirty="0" err="1" smtClean="0">
                <a:latin typeface="Arial" charset="0"/>
                <a:cs typeface="Arial" charset="0"/>
              </a:rPr>
              <a:t>Akami</a:t>
            </a:r>
            <a:r>
              <a:rPr lang="en-US" sz="2800" dirty="0" smtClean="0">
                <a:latin typeface="Arial" charset="0"/>
                <a:cs typeface="Arial" charset="0"/>
              </a:rPr>
              <a:t>, </a:t>
            </a:r>
            <a:r>
              <a:rPr lang="en-US" sz="2800" smtClean="0">
                <a:latin typeface="Arial" charset="0"/>
                <a:cs typeface="Arial" charset="0"/>
              </a:rPr>
              <a:t>CloudFlare </a:t>
            </a:r>
            <a:r>
              <a:rPr lang="en-US" sz="2800" dirty="0" smtClean="0">
                <a:latin typeface="Arial" charset="0"/>
                <a:cs typeface="Arial" charset="0"/>
              </a:rPr>
              <a:t>and </a:t>
            </a:r>
            <a:r>
              <a:rPr lang="en-US" sz="2800" dirty="0" err="1" smtClean="0">
                <a:latin typeface="Arial" charset="0"/>
                <a:cs typeface="Arial" charset="0"/>
              </a:rPr>
              <a:t>EdgeCast</a:t>
            </a:r>
            <a:endParaRPr lang="en-US" sz="2800" dirty="0" smtClean="0">
              <a:latin typeface="Arial" charset="0"/>
              <a:cs typeface="Arial" charset="0"/>
            </a:endParaRPr>
          </a:p>
          <a:p>
            <a:pPr marL="457200" indent="-457200" eaLnBrk="1" hangingPunct="1"/>
            <a:r>
              <a:rPr lang="en-US" sz="2800" dirty="0" smtClean="0">
                <a:latin typeface="Arial" charset="0"/>
                <a:cs typeface="Arial" charset="0"/>
              </a:rPr>
              <a:t>All members of group have the same IP address</a:t>
            </a:r>
          </a:p>
          <a:p>
            <a:pPr marL="457200" indent="-457200" eaLnBrk="1" hangingPunct="1"/>
            <a:r>
              <a:rPr lang="en-US" sz="2800" dirty="0" smtClean="0">
                <a:latin typeface="Arial" charset="0"/>
                <a:cs typeface="Arial" charset="0"/>
              </a:rPr>
              <a:t>Normal routing protocols still work</a:t>
            </a:r>
          </a:p>
        </p:txBody>
      </p:sp>
    </p:spTree>
    <p:extLst>
      <p:ext uri="{BB962C8B-B14F-4D97-AF65-F5344CB8AC3E}">
        <p14:creationId xmlns:p14="http://schemas.microsoft.com/office/powerpoint/2010/main" val="82834101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Anycast Routing</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2771" name="Rectangle 3"/>
          <p:cNvSpPr>
            <a:spLocks noGrp="1" noChangeArrowheads="1"/>
          </p:cNvSpPr>
          <p:nvPr>
            <p:ph idx="1"/>
          </p:nvPr>
        </p:nvSpPr>
        <p:spPr>
          <a:xfrm>
            <a:off x="743578" y="1490137"/>
            <a:ext cx="7961035" cy="4600081"/>
          </a:xfrm>
        </p:spPr>
        <p:txBody>
          <a:bodyPr/>
          <a:lstStyle/>
          <a:p>
            <a:r>
              <a:rPr lang="en-US" u="sng" dirty="0" err="1" smtClean="0"/>
              <a:t>Anycast</a:t>
            </a:r>
            <a:r>
              <a:rPr lang="en-US" dirty="0" smtClean="0"/>
              <a:t> sends a packet to one (nearest) group member</a:t>
            </a:r>
          </a:p>
          <a:p>
            <a:pPr lvl="1"/>
            <a:r>
              <a:rPr lang="en-US" dirty="0" smtClean="0"/>
              <a:t>Differs from regular routing - a node in many places </a:t>
            </a:r>
          </a:p>
        </p:txBody>
      </p:sp>
      <p:pic>
        <p:nvPicPr>
          <p:cNvPr id="32772" name="Picture 2"/>
          <p:cNvPicPr>
            <a:picLocks noChangeAspect="1" noChangeArrowheads="1"/>
          </p:cNvPicPr>
          <p:nvPr/>
        </p:nvPicPr>
        <p:blipFill>
          <a:blip r:embed="rId3" cstate="print"/>
          <a:srcRect t="6657" b="13373"/>
          <a:stretch>
            <a:fillRect/>
          </a:stretch>
        </p:blipFill>
        <p:spPr bwMode="auto">
          <a:xfrm>
            <a:off x="655536" y="2491991"/>
            <a:ext cx="8088312" cy="2723104"/>
          </a:xfrm>
          <a:prstGeom prst="rect">
            <a:avLst/>
          </a:prstGeom>
          <a:noFill/>
          <a:ln w="9525">
            <a:noFill/>
            <a:miter lim="800000"/>
            <a:headEnd/>
            <a:tailEnd/>
          </a:ln>
        </p:spPr>
      </p:pic>
      <p:sp>
        <p:nvSpPr>
          <p:cNvPr id="9" name="TextBox 8"/>
          <p:cNvSpPr txBox="1"/>
          <p:nvPr/>
        </p:nvSpPr>
        <p:spPr>
          <a:xfrm>
            <a:off x="1102500" y="5258410"/>
            <a:ext cx="2628925" cy="276999"/>
          </a:xfrm>
          <a:prstGeom prst="rect">
            <a:avLst/>
          </a:prstGeom>
          <a:solidFill>
            <a:schemeClr val="bg1"/>
          </a:solidFill>
        </p:spPr>
        <p:txBody>
          <a:bodyPr wrap="none" lIns="0" tIns="0" rIns="0" bIns="0" rtlCol="0">
            <a:spAutoFit/>
          </a:bodyPr>
          <a:lstStyle/>
          <a:p>
            <a:r>
              <a:rPr lang="en-US" dirty="0" err="1" smtClean="0">
                <a:solidFill>
                  <a:srgbClr val="FF2BD8"/>
                </a:solidFill>
              </a:rPr>
              <a:t>Anycast</a:t>
            </a:r>
            <a:r>
              <a:rPr lang="en-US" dirty="0" smtClean="0">
                <a:solidFill>
                  <a:srgbClr val="FF2BD8"/>
                </a:solidFill>
              </a:rPr>
              <a:t> routes to group 1</a:t>
            </a:r>
            <a:endParaRPr lang="en-US" dirty="0">
              <a:solidFill>
                <a:srgbClr val="FF2BD8"/>
              </a:solidFill>
            </a:endParaRPr>
          </a:p>
        </p:txBody>
      </p:sp>
      <p:sp>
        <p:nvSpPr>
          <p:cNvPr id="10" name="TextBox 9"/>
          <p:cNvSpPr txBox="1"/>
          <p:nvPr/>
        </p:nvSpPr>
        <p:spPr>
          <a:xfrm>
            <a:off x="5652207" y="5151504"/>
            <a:ext cx="2527161" cy="553998"/>
          </a:xfrm>
          <a:prstGeom prst="rect">
            <a:avLst/>
          </a:prstGeom>
          <a:solidFill>
            <a:schemeClr val="bg1"/>
          </a:solidFill>
        </p:spPr>
        <p:txBody>
          <a:bodyPr wrap="square" lIns="0" tIns="0" rIns="0" bIns="0" rtlCol="0">
            <a:spAutoFit/>
          </a:bodyPr>
          <a:lstStyle/>
          <a:p>
            <a:pPr algn="ctr"/>
            <a:r>
              <a:rPr lang="en-US" dirty="0" smtClean="0">
                <a:solidFill>
                  <a:srgbClr val="FF2BD8"/>
                </a:solidFill>
              </a:rPr>
              <a:t>Apparent topology of sink tree to “node” 1</a:t>
            </a:r>
            <a:endParaRPr lang="en-US" dirty="0">
              <a:solidFill>
                <a:srgbClr val="FF2BD8"/>
              </a:solidFill>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Routing for Mobile Hosts</a:t>
            </a:r>
          </a:p>
        </p:txBody>
      </p:sp>
      <p:sp>
        <p:nvSpPr>
          <p:cNvPr id="33795" name="Rectangle 3"/>
          <p:cNvSpPr>
            <a:spLocks noGrp="1" noChangeArrowheads="1"/>
          </p:cNvSpPr>
          <p:nvPr>
            <p:ph idx="1"/>
          </p:nvPr>
        </p:nvSpPr>
        <p:spPr>
          <a:xfrm>
            <a:off x="604680" y="1143000"/>
            <a:ext cx="8229600" cy="4867275"/>
          </a:xfrm>
        </p:spPr>
        <p:txBody>
          <a:bodyPr/>
          <a:lstStyle/>
          <a:p>
            <a:r>
              <a:rPr lang="en-US" dirty="0" smtClean="0"/>
              <a:t>Mobile hosts can be reached via a home agent</a:t>
            </a:r>
          </a:p>
          <a:p>
            <a:pPr lvl="1"/>
            <a:r>
              <a:rPr lang="en-US" dirty="0" smtClean="0"/>
              <a:t>Fixed home agent tunnels packets to reach the mobile host; reply can optimize path for subsequent packets</a:t>
            </a:r>
          </a:p>
          <a:p>
            <a:pPr lvl="1"/>
            <a:r>
              <a:rPr lang="en-US" dirty="0" smtClean="0"/>
              <a:t>No changes to routers or fixed hosts</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33796" name="Picture 2"/>
          <p:cNvPicPr>
            <a:picLocks noChangeAspect="1" noChangeArrowheads="1"/>
          </p:cNvPicPr>
          <p:nvPr/>
        </p:nvPicPr>
        <p:blipFill>
          <a:blip r:embed="rId3" cstate="print"/>
          <a:srcRect r="2813"/>
          <a:stretch>
            <a:fillRect/>
          </a:stretch>
        </p:blipFill>
        <p:spPr bwMode="auto">
          <a:xfrm>
            <a:off x="1032391" y="2892831"/>
            <a:ext cx="7069388" cy="356806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Routing in Ad Hoc Networks</a:t>
            </a:r>
          </a:p>
        </p:txBody>
      </p:sp>
      <p:sp>
        <p:nvSpPr>
          <p:cNvPr id="34819" name="Content Placeholder 2"/>
          <p:cNvSpPr>
            <a:spLocks noGrp="1"/>
          </p:cNvSpPr>
          <p:nvPr>
            <p:ph idx="1"/>
          </p:nvPr>
        </p:nvSpPr>
        <p:spPr>
          <a:xfrm>
            <a:off x="457200" y="1394200"/>
            <a:ext cx="8229600" cy="4867275"/>
          </a:xfrm>
        </p:spPr>
        <p:txBody>
          <a:bodyPr/>
          <a:lstStyle/>
          <a:p>
            <a:r>
              <a:rPr lang="en-US" dirty="0" smtClean="0"/>
              <a:t>The network topology changes as wireless nodes move</a:t>
            </a:r>
          </a:p>
          <a:p>
            <a:pPr lvl="1"/>
            <a:r>
              <a:rPr lang="en-US" dirty="0" smtClean="0"/>
              <a:t>Routes are often made on demand, e.g., AODV (below) </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34821" name="Picture 2"/>
          <p:cNvPicPr>
            <a:picLocks noChangeAspect="1" noChangeArrowheads="1"/>
          </p:cNvPicPr>
          <p:nvPr/>
        </p:nvPicPr>
        <p:blipFill>
          <a:blip r:embed="rId2" cstate="print"/>
          <a:srcRect t="2715" b="18369"/>
          <a:stretch>
            <a:fillRect/>
          </a:stretch>
        </p:blipFill>
        <p:spPr bwMode="auto">
          <a:xfrm>
            <a:off x="748819" y="2539004"/>
            <a:ext cx="7646361" cy="2438400"/>
          </a:xfrm>
          <a:prstGeom prst="rect">
            <a:avLst/>
          </a:prstGeom>
          <a:noFill/>
          <a:ln w="9525">
            <a:noFill/>
            <a:miter lim="800000"/>
            <a:headEnd/>
            <a:tailEnd/>
          </a:ln>
        </p:spPr>
      </p:pic>
      <p:sp>
        <p:nvSpPr>
          <p:cNvPr id="10" name="TextBox 9"/>
          <p:cNvSpPr txBox="1"/>
          <p:nvPr/>
        </p:nvSpPr>
        <p:spPr>
          <a:xfrm>
            <a:off x="2934304" y="5311147"/>
            <a:ext cx="1994662" cy="553998"/>
          </a:xfrm>
          <a:prstGeom prst="rect">
            <a:avLst/>
          </a:prstGeom>
          <a:solidFill>
            <a:schemeClr val="bg1"/>
          </a:solidFill>
        </p:spPr>
        <p:txBody>
          <a:bodyPr wrap="square" lIns="0" tIns="0" rIns="0" bIns="0" rtlCol="0">
            <a:spAutoFit/>
          </a:bodyPr>
          <a:lstStyle/>
          <a:p>
            <a:r>
              <a:rPr lang="en-US" i="1" dirty="0" smtClean="0">
                <a:solidFill>
                  <a:srgbClr val="FF2BD8"/>
                </a:solidFill>
              </a:rPr>
              <a:t>A</a:t>
            </a:r>
            <a:r>
              <a:rPr lang="en-US" dirty="0" smtClean="0">
                <a:solidFill>
                  <a:srgbClr val="FF2BD8"/>
                </a:solidFill>
              </a:rPr>
              <a:t>’s broadcast reaches </a:t>
            </a:r>
            <a:r>
              <a:rPr lang="en-US" i="1" dirty="0" smtClean="0">
                <a:solidFill>
                  <a:srgbClr val="FF2BD8"/>
                </a:solidFill>
              </a:rPr>
              <a:t>B</a:t>
            </a:r>
            <a:r>
              <a:rPr lang="en-US" dirty="0" smtClean="0">
                <a:solidFill>
                  <a:srgbClr val="FF2BD8"/>
                </a:solidFill>
              </a:rPr>
              <a:t> &amp; </a:t>
            </a:r>
            <a:r>
              <a:rPr lang="en-US" i="1" dirty="0" smtClean="0">
                <a:solidFill>
                  <a:srgbClr val="FF2BD8"/>
                </a:solidFill>
              </a:rPr>
              <a:t>D</a:t>
            </a:r>
            <a:endParaRPr lang="en-US" i="1" dirty="0">
              <a:solidFill>
                <a:srgbClr val="FF2BD8"/>
              </a:solidFill>
            </a:endParaRPr>
          </a:p>
        </p:txBody>
      </p:sp>
      <p:sp>
        <p:nvSpPr>
          <p:cNvPr id="11" name="TextBox 10"/>
          <p:cNvSpPr txBox="1"/>
          <p:nvPr/>
        </p:nvSpPr>
        <p:spPr>
          <a:xfrm>
            <a:off x="4913778" y="5315416"/>
            <a:ext cx="1607600" cy="830997"/>
          </a:xfrm>
          <a:prstGeom prst="rect">
            <a:avLst/>
          </a:prstGeom>
          <a:solidFill>
            <a:schemeClr val="bg1"/>
          </a:solidFill>
        </p:spPr>
        <p:txBody>
          <a:bodyPr wrap="square" lIns="0" tIns="0" rIns="0" bIns="0" rtlCol="0">
            <a:spAutoFit/>
          </a:bodyPr>
          <a:lstStyle/>
          <a:p>
            <a:r>
              <a:rPr lang="en-US" i="1" dirty="0" smtClean="0">
                <a:solidFill>
                  <a:srgbClr val="FF2BD8"/>
                </a:solidFill>
              </a:rPr>
              <a:t>B</a:t>
            </a:r>
            <a:r>
              <a:rPr lang="en-US" dirty="0" smtClean="0">
                <a:solidFill>
                  <a:srgbClr val="FF2BD8"/>
                </a:solidFill>
              </a:rPr>
              <a:t>’s and </a:t>
            </a:r>
            <a:r>
              <a:rPr lang="en-US" i="1" dirty="0" smtClean="0">
                <a:solidFill>
                  <a:srgbClr val="FF2BD8"/>
                </a:solidFill>
              </a:rPr>
              <a:t>D</a:t>
            </a:r>
            <a:r>
              <a:rPr lang="en-US" dirty="0" smtClean="0">
                <a:solidFill>
                  <a:srgbClr val="FF2BD8"/>
                </a:solidFill>
              </a:rPr>
              <a:t>’s broadcast reach </a:t>
            </a:r>
            <a:r>
              <a:rPr lang="en-US" i="1" dirty="0" smtClean="0">
                <a:solidFill>
                  <a:srgbClr val="FF2BD8"/>
                </a:solidFill>
              </a:rPr>
              <a:t>C, F</a:t>
            </a:r>
            <a:r>
              <a:rPr lang="en-US" dirty="0" smtClean="0">
                <a:solidFill>
                  <a:srgbClr val="FF2BD8"/>
                </a:solidFill>
              </a:rPr>
              <a:t> &amp; </a:t>
            </a:r>
            <a:r>
              <a:rPr lang="en-US" i="1" dirty="0" smtClean="0">
                <a:solidFill>
                  <a:srgbClr val="FF2BD8"/>
                </a:solidFill>
              </a:rPr>
              <a:t>G</a:t>
            </a:r>
            <a:endParaRPr lang="en-US" i="1" dirty="0">
              <a:solidFill>
                <a:srgbClr val="FF2BD8"/>
              </a:solidFill>
            </a:endParaRPr>
          </a:p>
        </p:txBody>
      </p:sp>
      <p:sp>
        <p:nvSpPr>
          <p:cNvPr id="13" name="TextBox 12"/>
          <p:cNvSpPr txBox="1"/>
          <p:nvPr/>
        </p:nvSpPr>
        <p:spPr>
          <a:xfrm>
            <a:off x="6767499" y="5291483"/>
            <a:ext cx="1632936" cy="830997"/>
          </a:xfrm>
          <a:prstGeom prst="rect">
            <a:avLst/>
          </a:prstGeom>
          <a:solidFill>
            <a:schemeClr val="bg1"/>
          </a:solidFill>
        </p:spPr>
        <p:txBody>
          <a:bodyPr wrap="square" lIns="0" tIns="0" rIns="0" bIns="0" rtlCol="0">
            <a:spAutoFit/>
          </a:bodyPr>
          <a:lstStyle/>
          <a:p>
            <a:r>
              <a:rPr lang="en-US" i="1" dirty="0" smtClean="0">
                <a:solidFill>
                  <a:srgbClr val="FF2BD8"/>
                </a:solidFill>
              </a:rPr>
              <a:t>C</a:t>
            </a:r>
            <a:r>
              <a:rPr lang="en-US" dirty="0" smtClean="0">
                <a:solidFill>
                  <a:srgbClr val="FF2BD8"/>
                </a:solidFill>
              </a:rPr>
              <a:t>’s, </a:t>
            </a:r>
            <a:r>
              <a:rPr lang="en-US" i="1" dirty="0" smtClean="0">
                <a:solidFill>
                  <a:srgbClr val="FF2BD8"/>
                </a:solidFill>
              </a:rPr>
              <a:t>F</a:t>
            </a:r>
            <a:r>
              <a:rPr lang="en-US" dirty="0" smtClean="0">
                <a:solidFill>
                  <a:srgbClr val="FF2BD8"/>
                </a:solidFill>
              </a:rPr>
              <a:t>’s and </a:t>
            </a:r>
            <a:r>
              <a:rPr lang="en-US" i="1" dirty="0" smtClean="0">
                <a:solidFill>
                  <a:srgbClr val="FF2BD8"/>
                </a:solidFill>
              </a:rPr>
              <a:t>G</a:t>
            </a:r>
            <a:r>
              <a:rPr lang="en-US" dirty="0" smtClean="0">
                <a:solidFill>
                  <a:srgbClr val="FF2BD8"/>
                </a:solidFill>
              </a:rPr>
              <a:t>’s broadcast reach </a:t>
            </a:r>
            <a:r>
              <a:rPr lang="en-US" i="1" dirty="0" smtClean="0">
                <a:solidFill>
                  <a:srgbClr val="FF2BD8"/>
                </a:solidFill>
              </a:rPr>
              <a:t>H </a:t>
            </a:r>
            <a:r>
              <a:rPr lang="en-US" dirty="0" smtClean="0">
                <a:solidFill>
                  <a:srgbClr val="FF2BD8"/>
                </a:solidFill>
              </a:rPr>
              <a:t>&amp; </a:t>
            </a:r>
            <a:r>
              <a:rPr lang="en-US" i="1" dirty="0" smtClean="0">
                <a:solidFill>
                  <a:srgbClr val="FF2BD8"/>
                </a:solidFill>
              </a:rPr>
              <a:t>I</a:t>
            </a:r>
            <a:r>
              <a:rPr lang="en-US" dirty="0" smtClean="0">
                <a:solidFill>
                  <a:srgbClr val="FF2BD8"/>
                </a:solidFill>
              </a:rPr>
              <a:t> </a:t>
            </a:r>
            <a:endParaRPr lang="en-US" i="1" dirty="0">
              <a:solidFill>
                <a:srgbClr val="FF2BD8"/>
              </a:solidFill>
            </a:endParaRPr>
          </a:p>
        </p:txBody>
      </p:sp>
      <p:sp>
        <p:nvSpPr>
          <p:cNvPr id="14" name="TextBox 13"/>
          <p:cNvSpPr txBox="1"/>
          <p:nvPr/>
        </p:nvSpPr>
        <p:spPr>
          <a:xfrm>
            <a:off x="1016744" y="5312820"/>
            <a:ext cx="1555631" cy="553998"/>
          </a:xfrm>
          <a:prstGeom prst="rect">
            <a:avLst/>
          </a:prstGeom>
          <a:solidFill>
            <a:schemeClr val="bg1"/>
          </a:solidFill>
        </p:spPr>
        <p:txBody>
          <a:bodyPr wrap="square" lIns="0" tIns="0" rIns="0" bIns="0" rtlCol="0">
            <a:spAutoFit/>
          </a:bodyPr>
          <a:lstStyle/>
          <a:p>
            <a:r>
              <a:rPr lang="en-US" i="1" dirty="0" smtClean="0">
                <a:solidFill>
                  <a:srgbClr val="FF2BD8"/>
                </a:solidFill>
              </a:rPr>
              <a:t>A</a:t>
            </a:r>
            <a:r>
              <a:rPr lang="en-US" dirty="0" smtClean="0">
                <a:solidFill>
                  <a:srgbClr val="FF2BD8"/>
                </a:solidFill>
              </a:rPr>
              <a:t>’s starts to find route to </a:t>
            </a:r>
            <a:r>
              <a:rPr lang="en-US" i="1" dirty="0">
                <a:solidFill>
                  <a:srgbClr val="FF2BD8"/>
                </a:solidFill>
              </a:rPr>
              <a:t>I</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smtClean="0"/>
              <a:t>Congestion Control (1)</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5843" name="Rectangle 3"/>
          <p:cNvSpPr>
            <a:spLocks noGrp="1" noChangeArrowheads="1"/>
          </p:cNvSpPr>
          <p:nvPr>
            <p:ph idx="1"/>
          </p:nvPr>
        </p:nvSpPr>
        <p:spPr>
          <a:xfrm>
            <a:off x="1381124" y="1803917"/>
            <a:ext cx="7315201" cy="4019550"/>
          </a:xfrm>
        </p:spPr>
        <p:txBody>
          <a:bodyPr/>
          <a:lstStyle/>
          <a:p>
            <a:r>
              <a:rPr lang="en-US" dirty="0" smtClean="0"/>
              <a:t>Handling congestion is the responsibility of the Network and Transport layers working together</a:t>
            </a:r>
          </a:p>
          <a:p>
            <a:pPr lvl="2"/>
            <a:r>
              <a:rPr lang="en-US" dirty="0" smtClean="0"/>
              <a:t>We look at the Network portion here</a:t>
            </a:r>
          </a:p>
          <a:p>
            <a:pPr lvl="1">
              <a:buNone/>
            </a:pPr>
            <a:endParaRPr lang="en-US" dirty="0" smtClean="0"/>
          </a:p>
          <a:p>
            <a:pPr lvl="1"/>
            <a:r>
              <a:rPr lang="en-US" dirty="0" smtClean="0"/>
              <a:t>Traffic-aware routing </a:t>
            </a:r>
            <a:r>
              <a:rPr lang="en-US" dirty="0" smtClean="0">
                <a:solidFill>
                  <a:srgbClr val="0000FF"/>
                </a:solidFill>
              </a:rPr>
              <a:t>»</a:t>
            </a:r>
            <a:endParaRPr lang="en-US" dirty="0" smtClean="0"/>
          </a:p>
          <a:p>
            <a:pPr lvl="1"/>
            <a:r>
              <a:rPr lang="en-US" dirty="0" smtClean="0"/>
              <a:t>Admission control </a:t>
            </a:r>
            <a:r>
              <a:rPr lang="en-US" dirty="0" smtClean="0">
                <a:solidFill>
                  <a:srgbClr val="0000FF"/>
                </a:solidFill>
              </a:rPr>
              <a:t>»</a:t>
            </a:r>
            <a:endParaRPr lang="en-US" dirty="0" smtClean="0"/>
          </a:p>
          <a:p>
            <a:pPr lvl="1"/>
            <a:r>
              <a:rPr lang="en-US" dirty="0" smtClean="0"/>
              <a:t>Traffic throttling </a:t>
            </a:r>
            <a:r>
              <a:rPr lang="en-US" dirty="0" smtClean="0">
                <a:solidFill>
                  <a:srgbClr val="0000FF"/>
                </a:solidFill>
              </a:rPr>
              <a:t>»</a:t>
            </a:r>
            <a:endParaRPr lang="en-US" dirty="0" smtClean="0"/>
          </a:p>
          <a:p>
            <a:pPr lvl="1"/>
            <a:r>
              <a:rPr lang="en-US" dirty="0" smtClean="0"/>
              <a:t>Load shedding </a:t>
            </a:r>
            <a:r>
              <a:rPr lang="en-US" dirty="0" smtClean="0">
                <a:solidFill>
                  <a:srgbClr val="0000FF"/>
                </a:solidFill>
              </a:rPr>
              <a:t>»</a:t>
            </a:r>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Congestion Control Algorithms</a:t>
            </a:r>
          </a:p>
        </p:txBody>
      </p:sp>
      <p:sp>
        <p:nvSpPr>
          <p:cNvPr id="53251" name="Rectangle 3"/>
          <p:cNvSpPr>
            <a:spLocks noGrp="1" noChangeArrowheads="1"/>
          </p:cNvSpPr>
          <p:nvPr>
            <p:ph idx="1"/>
          </p:nvPr>
        </p:nvSpPr>
        <p:spPr>
          <a:xfrm>
            <a:off x="468313" y="1712913"/>
            <a:ext cx="8675687" cy="4575175"/>
          </a:xfrm>
        </p:spPr>
        <p:txBody>
          <a:bodyPr/>
          <a:lstStyle/>
          <a:p>
            <a:pPr marL="0" indent="-457200">
              <a:buFontTx/>
              <a:buChar char="•"/>
            </a:pPr>
            <a:r>
              <a:rPr lang="en-US" sz="2800" dirty="0">
                <a:latin typeface="Arial" charset="0"/>
                <a:cs typeface="Arial" charset="0"/>
              </a:rPr>
              <a:t>Can’t just keep adding buffer space – packets </a:t>
            </a:r>
            <a:r>
              <a:rPr lang="en-US" sz="2800" dirty="0" smtClean="0">
                <a:latin typeface="Arial" charset="0"/>
                <a:cs typeface="Arial" charset="0"/>
              </a:rPr>
              <a:t>will timeout </a:t>
            </a:r>
            <a:r>
              <a:rPr lang="en-US" sz="2800" dirty="0">
                <a:latin typeface="Arial" charset="0"/>
                <a:cs typeface="Arial" charset="0"/>
              </a:rPr>
              <a:t>while in buffer and be retransmitted by source</a:t>
            </a:r>
          </a:p>
          <a:p>
            <a:pPr marL="0" indent="-457200">
              <a:buFontTx/>
              <a:buChar char="•"/>
            </a:pPr>
            <a:r>
              <a:rPr lang="en-US" sz="2800" dirty="0">
                <a:latin typeface="Arial" charset="0"/>
                <a:cs typeface="Arial" charset="0"/>
              </a:rPr>
              <a:t>Eliminating one bottleneck may just expose a different one</a:t>
            </a:r>
          </a:p>
          <a:p>
            <a:pPr marL="0" indent="-457200">
              <a:buFontTx/>
              <a:buChar char="•"/>
            </a:pPr>
            <a:r>
              <a:rPr lang="en-US" sz="2800" dirty="0">
                <a:latin typeface="Arial" charset="0"/>
                <a:cs typeface="Arial" charset="0"/>
              </a:rPr>
              <a:t>Congestion control – a global issue – making sure network is able to carry offered traffic</a:t>
            </a:r>
          </a:p>
          <a:p>
            <a:pPr marL="0" indent="-457200">
              <a:buFontTx/>
              <a:buChar char="•"/>
            </a:pPr>
            <a:r>
              <a:rPr lang="en-US" sz="2800" dirty="0">
                <a:latin typeface="Arial" charset="0"/>
                <a:cs typeface="Arial" charset="0"/>
              </a:rPr>
              <a:t>Flow control is between a particular sender and receiver </a:t>
            </a:r>
          </a:p>
        </p:txBody>
      </p:sp>
    </p:spTree>
    <p:extLst>
      <p:ext uri="{BB962C8B-B14F-4D97-AF65-F5344CB8AC3E}">
        <p14:creationId xmlns:p14="http://schemas.microsoft.com/office/powerpoint/2010/main" val="1309244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Congestion Control (2)</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6867" name="Rectangle 3"/>
          <p:cNvSpPr>
            <a:spLocks noGrp="1" noChangeArrowheads="1"/>
          </p:cNvSpPr>
          <p:nvPr>
            <p:ph idx="1"/>
          </p:nvPr>
        </p:nvSpPr>
        <p:spPr>
          <a:xfrm>
            <a:off x="983223" y="1522225"/>
            <a:ext cx="7790214" cy="4600081"/>
          </a:xfrm>
        </p:spPr>
        <p:txBody>
          <a:bodyPr/>
          <a:lstStyle/>
          <a:p>
            <a:r>
              <a:rPr lang="en-US" dirty="0" smtClean="0"/>
              <a:t>Congestion results when too much traffic is offered; performance degrades due to loss/retransmissions</a:t>
            </a:r>
          </a:p>
          <a:p>
            <a:pPr lvl="1"/>
            <a:endParaRPr lang="en-US" dirty="0" smtClean="0"/>
          </a:p>
        </p:txBody>
      </p:sp>
      <p:pic>
        <p:nvPicPr>
          <p:cNvPr id="36868" name="Picture 2"/>
          <p:cNvPicPr>
            <a:picLocks noChangeAspect="1" noChangeArrowheads="1"/>
          </p:cNvPicPr>
          <p:nvPr/>
        </p:nvPicPr>
        <p:blipFill>
          <a:blip r:embed="rId3" cstate="print"/>
          <a:srcRect t="7664"/>
          <a:stretch>
            <a:fillRect/>
          </a:stretch>
        </p:blipFill>
        <p:spPr bwMode="auto">
          <a:xfrm>
            <a:off x="1868748" y="3008675"/>
            <a:ext cx="5524500" cy="3254158"/>
          </a:xfrm>
          <a:prstGeom prst="rect">
            <a:avLst/>
          </a:prstGeom>
          <a:noFill/>
          <a:ln w="9525">
            <a:noFill/>
            <a:miter lim="800000"/>
            <a:headEnd/>
            <a:tailEnd/>
          </a:ln>
        </p:spPr>
      </p:pic>
      <p:sp>
        <p:nvSpPr>
          <p:cNvPr id="6" name="Oval 5"/>
          <p:cNvSpPr/>
          <p:nvPr/>
        </p:nvSpPr>
        <p:spPr bwMode="auto">
          <a:xfrm>
            <a:off x="3866322" y="3458817"/>
            <a:ext cx="705678" cy="934278"/>
          </a:xfrm>
          <a:prstGeom prst="ellipse">
            <a:avLst/>
          </a:prstGeom>
          <a:solidFill>
            <a:srgbClr val="FF2BD8">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TextBox 1"/>
          <p:cNvSpPr txBox="1">
            <a:spLocks noChangeArrowheads="1"/>
          </p:cNvSpPr>
          <p:nvPr/>
        </p:nvSpPr>
        <p:spPr bwMode="auto">
          <a:xfrm>
            <a:off x="1233214" y="2394883"/>
            <a:ext cx="7026366" cy="646331"/>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err="1"/>
              <a:t>Goodput</a:t>
            </a:r>
            <a:r>
              <a:rPr lang="en-US" dirty="0"/>
              <a:t>: rate at which useful (not discarded due to congestion) packets are delivered</a:t>
            </a:r>
          </a:p>
        </p:txBody>
      </p:sp>
      <p:sp>
        <p:nvSpPr>
          <p:cNvPr id="8" name="TextBox 1"/>
          <p:cNvSpPr txBox="1">
            <a:spLocks noChangeArrowheads="1"/>
          </p:cNvSpPr>
          <p:nvPr/>
        </p:nvSpPr>
        <p:spPr bwMode="auto">
          <a:xfrm>
            <a:off x="209956" y="4312588"/>
            <a:ext cx="1903851" cy="83099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dirty="0" err="1" smtClean="0"/>
              <a:t>Goodput</a:t>
            </a:r>
            <a:r>
              <a:rPr lang="en-US" sz="1600" dirty="0" smtClean="0"/>
              <a:t> increases linearly with increasing load</a:t>
            </a:r>
            <a:endParaRPr lang="en-US" sz="1600" dirty="0"/>
          </a:p>
        </p:txBody>
      </p:sp>
      <p:cxnSp>
        <p:nvCxnSpPr>
          <p:cNvPr id="3" name="Straight Arrow Connector 2"/>
          <p:cNvCxnSpPr/>
          <p:nvPr/>
        </p:nvCxnSpPr>
        <p:spPr bwMode="auto">
          <a:xfrm>
            <a:off x="1436914" y="4728086"/>
            <a:ext cx="1816925" cy="0"/>
          </a:xfrm>
          <a:prstGeom prst="straightConnector1">
            <a:avLst/>
          </a:prstGeom>
          <a:solidFill>
            <a:schemeClr val="accent1"/>
          </a:solidFill>
          <a:ln w="19050" cap="flat" cmpd="sng" algn="ctr">
            <a:solidFill>
              <a:schemeClr val="tx1"/>
            </a:solidFill>
            <a:prstDash val="solid"/>
            <a:round/>
            <a:headEnd type="none" w="med" len="med"/>
            <a:tailEnd type="triangle" w="lg" len="lg"/>
          </a:ln>
          <a:effectLst/>
        </p:spPr>
      </p:cxnSp>
      <p:sp>
        <p:nvSpPr>
          <p:cNvPr id="10" name="TextBox 9"/>
          <p:cNvSpPr txBox="1"/>
          <p:nvPr/>
        </p:nvSpPr>
        <p:spPr>
          <a:xfrm>
            <a:off x="5150305" y="5005085"/>
            <a:ext cx="1784463" cy="276999"/>
          </a:xfrm>
          <a:prstGeom prst="rect">
            <a:avLst/>
          </a:prstGeom>
          <a:solidFill>
            <a:schemeClr val="bg1"/>
          </a:solidFill>
          <a:ln w="19050">
            <a:solidFill>
              <a:schemeClr val="accent1"/>
            </a:solidFill>
          </a:ln>
        </p:spPr>
        <p:txBody>
          <a:bodyPr wrap="none" rtlCol="0">
            <a:spAutoFit/>
          </a:bodyPr>
          <a:lstStyle/>
          <a:p>
            <a:r>
              <a:rPr lang="en-US" sz="1200" dirty="0" smtClean="0"/>
              <a:t>a pathological condition</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Connectionless Service – Datagrams</a:t>
            </a:r>
            <a:endParaRPr lang="en-US" dirty="0" smtClean="0"/>
          </a:p>
        </p:txBody>
      </p:sp>
      <p:sp>
        <p:nvSpPr>
          <p:cNvPr id="10243" name="Rectangle 3"/>
          <p:cNvSpPr>
            <a:spLocks noGrp="1" noChangeArrowheads="1"/>
          </p:cNvSpPr>
          <p:nvPr>
            <p:ph idx="1"/>
          </p:nvPr>
        </p:nvSpPr>
        <p:spPr>
          <a:xfrm>
            <a:off x="575184" y="1143000"/>
            <a:ext cx="8229600" cy="4867275"/>
          </a:xfrm>
        </p:spPr>
        <p:txBody>
          <a:bodyPr/>
          <a:lstStyle/>
          <a:p>
            <a:r>
              <a:rPr lang="en-US" dirty="0" smtClean="0"/>
              <a:t>Packet is forwarded using destination address inside it</a:t>
            </a:r>
          </a:p>
          <a:p>
            <a:pPr lvl="1"/>
            <a:r>
              <a:rPr lang="en-US" dirty="0" smtClean="0"/>
              <a:t>Different packets may take different paths</a:t>
            </a:r>
          </a:p>
        </p:txBody>
      </p:sp>
      <p:sp>
        <p:nvSpPr>
          <p:cNvPr id="12" name="Footer Placeholder 11"/>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17" name="Group 16"/>
          <p:cNvGrpSpPr/>
          <p:nvPr/>
        </p:nvGrpSpPr>
        <p:grpSpPr>
          <a:xfrm>
            <a:off x="1140548" y="2190829"/>
            <a:ext cx="7132356" cy="2503301"/>
            <a:chOff x="228600" y="1621671"/>
            <a:chExt cx="8277225" cy="2905125"/>
          </a:xfrm>
        </p:grpSpPr>
        <p:pic>
          <p:nvPicPr>
            <p:cNvPr id="10244" name="Picture 2"/>
            <p:cNvPicPr>
              <a:picLocks noChangeAspect="1" noChangeArrowheads="1"/>
            </p:cNvPicPr>
            <p:nvPr/>
          </p:nvPicPr>
          <p:blipFill>
            <a:blip r:embed="rId3" cstate="print"/>
            <a:srcRect/>
            <a:stretch>
              <a:fillRect/>
            </a:stretch>
          </p:blipFill>
          <p:spPr bwMode="auto">
            <a:xfrm>
              <a:off x="228600" y="1621671"/>
              <a:ext cx="8277225" cy="2905125"/>
            </a:xfrm>
            <a:prstGeom prst="rect">
              <a:avLst/>
            </a:prstGeom>
            <a:noFill/>
            <a:ln w="9525">
              <a:noFill/>
              <a:miter lim="800000"/>
              <a:headEnd/>
              <a:tailEnd/>
            </a:ln>
          </p:spPr>
        </p:pic>
        <p:sp>
          <p:nvSpPr>
            <p:cNvPr id="10245" name="TextBox 4"/>
            <p:cNvSpPr txBox="1">
              <a:spLocks noChangeArrowheads="1"/>
            </p:cNvSpPr>
            <p:nvPr/>
          </p:nvSpPr>
          <p:spPr bwMode="auto">
            <a:xfrm>
              <a:off x="5196627" y="1646640"/>
              <a:ext cx="2590800" cy="307975"/>
            </a:xfrm>
            <a:prstGeom prst="rect">
              <a:avLst/>
            </a:prstGeom>
            <a:noFill/>
            <a:ln w="9525">
              <a:noFill/>
              <a:miter lim="800000"/>
              <a:headEnd/>
              <a:tailEnd/>
            </a:ln>
          </p:spPr>
          <p:txBody>
            <a:bodyPr>
              <a:spAutoFit/>
            </a:bodyPr>
            <a:lstStyle/>
            <a:p>
              <a:r>
                <a:rPr lang="en-US" sz="1400" dirty="0"/>
                <a:t>ISP’s equipment</a:t>
              </a:r>
            </a:p>
          </p:txBody>
        </p:sp>
      </p:grpSp>
      <p:grpSp>
        <p:nvGrpSpPr>
          <p:cNvPr id="16" name="Group 15"/>
          <p:cNvGrpSpPr/>
          <p:nvPr/>
        </p:nvGrpSpPr>
        <p:grpSpPr>
          <a:xfrm>
            <a:off x="2477728" y="4690612"/>
            <a:ext cx="4696363" cy="1668584"/>
            <a:chOff x="1522413" y="4485521"/>
            <a:chExt cx="5638800" cy="2003425"/>
          </a:xfrm>
        </p:grpSpPr>
        <p:pic>
          <p:nvPicPr>
            <p:cNvPr id="10246" name="Picture 3"/>
            <p:cNvPicPr>
              <a:picLocks noChangeAspect="1" noChangeArrowheads="1"/>
            </p:cNvPicPr>
            <p:nvPr/>
          </p:nvPicPr>
          <p:blipFill>
            <a:blip r:embed="rId4" cstate="print"/>
            <a:srcRect t="1306"/>
            <a:stretch>
              <a:fillRect/>
            </a:stretch>
          </p:blipFill>
          <p:spPr bwMode="auto">
            <a:xfrm>
              <a:off x="1905000" y="4768096"/>
              <a:ext cx="4905375" cy="1720850"/>
            </a:xfrm>
            <a:prstGeom prst="rect">
              <a:avLst/>
            </a:prstGeom>
            <a:noFill/>
            <a:ln w="9525">
              <a:noFill/>
              <a:miter lim="800000"/>
              <a:headEnd/>
              <a:tailEnd/>
            </a:ln>
          </p:spPr>
        </p:pic>
        <p:sp>
          <p:nvSpPr>
            <p:cNvPr id="10247" name="TextBox 6"/>
            <p:cNvSpPr txBox="1">
              <a:spLocks noChangeArrowheads="1"/>
            </p:cNvSpPr>
            <p:nvPr/>
          </p:nvSpPr>
          <p:spPr bwMode="auto">
            <a:xfrm>
              <a:off x="1522413" y="4485521"/>
              <a:ext cx="5638800" cy="332585"/>
            </a:xfrm>
            <a:prstGeom prst="rect">
              <a:avLst/>
            </a:prstGeom>
            <a:noFill/>
            <a:ln w="9525">
              <a:noFill/>
              <a:miter lim="800000"/>
              <a:headEnd/>
              <a:tailEnd/>
            </a:ln>
          </p:spPr>
          <p:txBody>
            <a:bodyPr>
              <a:spAutoFit/>
            </a:bodyPr>
            <a:lstStyle/>
            <a:p>
              <a:r>
                <a:rPr lang="en-US" sz="1200" dirty="0"/>
                <a:t>A’s table (initially)   </a:t>
              </a:r>
              <a:r>
                <a:rPr lang="en-US" sz="1200" dirty="0" smtClean="0"/>
                <a:t>  </a:t>
              </a:r>
              <a:r>
                <a:rPr lang="en-US" sz="1200" dirty="0"/>
                <a:t>A’s table (later)  </a:t>
              </a:r>
              <a:r>
                <a:rPr lang="en-US" sz="1200" dirty="0" smtClean="0"/>
                <a:t>  </a:t>
              </a:r>
              <a:r>
                <a:rPr lang="en-US" sz="1200" dirty="0"/>
                <a:t>C’s Table   </a:t>
              </a:r>
              <a:r>
                <a:rPr lang="en-US" sz="1200" dirty="0" smtClean="0"/>
                <a:t>       E’s Table</a:t>
              </a:r>
              <a:endParaRPr lang="en-US" sz="1200" dirty="0"/>
            </a:p>
          </p:txBody>
        </p:sp>
        <p:sp>
          <p:nvSpPr>
            <p:cNvPr id="10248" name="Rectangle 7"/>
            <p:cNvSpPr>
              <a:spLocks noChangeArrowheads="1"/>
            </p:cNvSpPr>
            <p:nvPr/>
          </p:nvSpPr>
          <p:spPr bwMode="auto">
            <a:xfrm>
              <a:off x="2514600" y="4822071"/>
              <a:ext cx="228600" cy="152400"/>
            </a:xfrm>
            <a:prstGeom prst="rect">
              <a:avLst/>
            </a:prstGeom>
            <a:solidFill>
              <a:schemeClr val="bg1"/>
            </a:solidFill>
            <a:ln w="9525" algn="ctr">
              <a:solidFill>
                <a:schemeClr val="bg1"/>
              </a:solidFill>
              <a:round/>
              <a:headEnd/>
              <a:tailEnd/>
            </a:ln>
          </p:spPr>
          <p:txBody>
            <a:bodyPr/>
            <a:lstStyle/>
            <a:p>
              <a:pPr algn="ctr"/>
              <a:endParaRPr lang="en-US"/>
            </a:p>
          </p:txBody>
        </p:sp>
        <p:sp>
          <p:nvSpPr>
            <p:cNvPr id="10249" name="Rectangle 8"/>
            <p:cNvSpPr>
              <a:spLocks noChangeArrowheads="1"/>
            </p:cNvSpPr>
            <p:nvPr/>
          </p:nvSpPr>
          <p:spPr bwMode="auto">
            <a:xfrm>
              <a:off x="3810000" y="4837946"/>
              <a:ext cx="152400" cy="152400"/>
            </a:xfrm>
            <a:prstGeom prst="rect">
              <a:avLst/>
            </a:prstGeom>
            <a:solidFill>
              <a:schemeClr val="bg1"/>
            </a:solidFill>
            <a:ln w="9525" algn="ctr">
              <a:solidFill>
                <a:schemeClr val="bg1"/>
              </a:solidFill>
              <a:round/>
              <a:headEnd/>
              <a:tailEnd/>
            </a:ln>
          </p:spPr>
          <p:txBody>
            <a:bodyPr/>
            <a:lstStyle/>
            <a:p>
              <a:pPr algn="ctr"/>
              <a:endParaRPr lang="en-US"/>
            </a:p>
          </p:txBody>
        </p:sp>
        <p:sp>
          <p:nvSpPr>
            <p:cNvPr id="10250" name="Rectangle 9"/>
            <p:cNvSpPr>
              <a:spLocks noChangeArrowheads="1"/>
            </p:cNvSpPr>
            <p:nvPr/>
          </p:nvSpPr>
          <p:spPr bwMode="auto">
            <a:xfrm>
              <a:off x="5097463" y="5258634"/>
              <a:ext cx="152400" cy="152400"/>
            </a:xfrm>
            <a:prstGeom prst="rect">
              <a:avLst/>
            </a:prstGeom>
            <a:solidFill>
              <a:schemeClr val="bg1"/>
            </a:solidFill>
            <a:ln w="9525" algn="ctr">
              <a:solidFill>
                <a:schemeClr val="bg1"/>
              </a:solidFill>
              <a:round/>
              <a:headEnd/>
              <a:tailEnd/>
            </a:ln>
          </p:spPr>
          <p:txBody>
            <a:bodyPr/>
            <a:lstStyle/>
            <a:p>
              <a:pPr algn="ctr"/>
              <a:endParaRPr lang="en-US"/>
            </a:p>
          </p:txBody>
        </p:sp>
        <p:sp>
          <p:nvSpPr>
            <p:cNvPr id="10251" name="Rectangle 10"/>
            <p:cNvSpPr>
              <a:spLocks noChangeArrowheads="1"/>
            </p:cNvSpPr>
            <p:nvPr/>
          </p:nvSpPr>
          <p:spPr bwMode="auto">
            <a:xfrm>
              <a:off x="6388100" y="5671384"/>
              <a:ext cx="152400" cy="152400"/>
            </a:xfrm>
            <a:prstGeom prst="rect">
              <a:avLst/>
            </a:prstGeom>
            <a:solidFill>
              <a:schemeClr val="bg1"/>
            </a:solidFill>
            <a:ln w="9525" algn="ctr">
              <a:solidFill>
                <a:schemeClr val="bg1"/>
              </a:solidFill>
              <a:round/>
              <a:headEnd/>
              <a:tailEnd/>
            </a:ln>
          </p:spPr>
          <p:txBody>
            <a:bodyPr/>
            <a:lstStyle/>
            <a:p>
              <a:pPr algn="ctr"/>
              <a:endParaRPr lang="en-US"/>
            </a:p>
          </p:txBody>
        </p:sp>
      </p:grpSp>
      <p:sp>
        <p:nvSpPr>
          <p:cNvPr id="25" name="Rectangle 24"/>
          <p:cNvSpPr/>
          <p:nvPr/>
        </p:nvSpPr>
        <p:spPr bwMode="auto">
          <a:xfrm>
            <a:off x="2851355" y="6017342"/>
            <a:ext cx="835742" cy="3048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21" name="Group 20"/>
          <p:cNvGrpSpPr/>
          <p:nvPr/>
        </p:nvGrpSpPr>
        <p:grpSpPr>
          <a:xfrm>
            <a:off x="2900510" y="5993299"/>
            <a:ext cx="1022555" cy="399123"/>
            <a:chOff x="5663374" y="5924472"/>
            <a:chExt cx="1022555" cy="399123"/>
          </a:xfrm>
          <a:noFill/>
        </p:grpSpPr>
        <p:sp>
          <p:nvSpPr>
            <p:cNvPr id="22" name="TextBox 7"/>
            <p:cNvSpPr txBox="1">
              <a:spLocks noChangeArrowheads="1"/>
            </p:cNvSpPr>
            <p:nvPr/>
          </p:nvSpPr>
          <p:spPr bwMode="auto">
            <a:xfrm>
              <a:off x="5663374" y="6031207"/>
              <a:ext cx="1022555" cy="292388"/>
            </a:xfrm>
            <a:prstGeom prst="rect">
              <a:avLst/>
            </a:prstGeom>
            <a:grpFill/>
            <a:ln w="9525">
              <a:noFill/>
              <a:miter lim="800000"/>
              <a:headEnd/>
              <a:tailEnd/>
            </a:ln>
          </p:spPr>
          <p:txBody>
            <a:bodyPr wrap="square" lIns="0" rIns="0">
              <a:spAutoFit/>
            </a:bodyPr>
            <a:lstStyle/>
            <a:p>
              <a:r>
                <a:rPr lang="en-US" sz="1300" dirty="0" err="1" smtClean="0"/>
                <a:t>Dest</a:t>
              </a:r>
              <a:r>
                <a:rPr lang="en-US" sz="1300" dirty="0" smtClean="0"/>
                <a:t>. Line</a:t>
              </a:r>
              <a:endParaRPr lang="en-US" sz="1300" dirty="0"/>
            </a:p>
          </p:txBody>
        </p:sp>
        <p:sp>
          <p:nvSpPr>
            <p:cNvPr id="23" name="Right Brace 22"/>
            <p:cNvSpPr/>
            <p:nvPr/>
          </p:nvSpPr>
          <p:spPr bwMode="auto">
            <a:xfrm rot="5400000">
              <a:off x="5815781" y="5855109"/>
              <a:ext cx="117986" cy="285136"/>
            </a:xfrm>
            <a:prstGeom prst="rightBrace">
              <a:avLst/>
            </a:prstGeom>
            <a:grp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4" name="Right Brace 23"/>
            <p:cNvSpPr/>
            <p:nvPr/>
          </p:nvSpPr>
          <p:spPr bwMode="auto">
            <a:xfrm rot="5400000">
              <a:off x="6092291" y="5877371"/>
              <a:ext cx="161801" cy="256004"/>
            </a:xfrm>
            <a:prstGeom prst="rightBrace">
              <a:avLst/>
            </a:prstGeom>
            <a:grp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2" name="TextBox 1"/>
          <p:cNvSpPr txBox="1"/>
          <p:nvPr/>
        </p:nvSpPr>
        <p:spPr>
          <a:xfrm>
            <a:off x="7299435" y="4861275"/>
            <a:ext cx="1466194" cy="1200329"/>
          </a:xfrm>
          <a:prstGeom prst="rect">
            <a:avLst/>
          </a:prstGeom>
          <a:noFill/>
          <a:ln>
            <a:solidFill>
              <a:schemeClr val="accent1"/>
            </a:solidFill>
          </a:ln>
        </p:spPr>
        <p:txBody>
          <a:bodyPr wrap="square" rtlCol="0">
            <a:spAutoFit/>
          </a:bodyPr>
          <a:lstStyle/>
          <a:p>
            <a:r>
              <a:rPr lang="en-US" dirty="0" smtClean="0"/>
              <a:t>Perhaps the A-C-E path becomes congested</a:t>
            </a:r>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mtClean="0"/>
              <a:t>Congestion Control (3) – Approaches </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7891" name="Rectangle 3"/>
          <p:cNvSpPr>
            <a:spLocks noGrp="1" noChangeArrowheads="1"/>
          </p:cNvSpPr>
          <p:nvPr>
            <p:ph idx="1"/>
          </p:nvPr>
        </p:nvSpPr>
        <p:spPr/>
        <p:txBody>
          <a:bodyPr/>
          <a:lstStyle/>
          <a:p>
            <a:r>
              <a:rPr lang="en-US" dirty="0" smtClean="0"/>
              <a:t>Network must do its best with the offered load</a:t>
            </a:r>
          </a:p>
          <a:p>
            <a:pPr lvl="1"/>
            <a:r>
              <a:rPr lang="en-US" dirty="0" smtClean="0"/>
              <a:t>Different approaches at different timescales</a:t>
            </a:r>
          </a:p>
          <a:p>
            <a:pPr lvl="1"/>
            <a:r>
              <a:rPr lang="en-US" dirty="0" smtClean="0"/>
              <a:t>Nodes should also reduce offered load (Transport)</a:t>
            </a:r>
          </a:p>
        </p:txBody>
      </p:sp>
      <p:pic>
        <p:nvPicPr>
          <p:cNvPr id="37892" name="Picture 2"/>
          <p:cNvPicPr>
            <a:picLocks noChangeAspect="1" noChangeArrowheads="1"/>
          </p:cNvPicPr>
          <p:nvPr/>
        </p:nvPicPr>
        <p:blipFill>
          <a:blip r:embed="rId3" cstate="print"/>
          <a:srcRect/>
          <a:stretch>
            <a:fillRect/>
          </a:stretch>
        </p:blipFill>
        <p:spPr bwMode="auto">
          <a:xfrm>
            <a:off x="403225" y="3431769"/>
            <a:ext cx="8337550" cy="183832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mtClean="0"/>
              <a:t>Traffic-Aware Routing</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8915" name="Rectangle 3"/>
          <p:cNvSpPr>
            <a:spLocks noGrp="1" noChangeArrowheads="1"/>
          </p:cNvSpPr>
          <p:nvPr>
            <p:ph idx="1"/>
          </p:nvPr>
        </p:nvSpPr>
        <p:spPr>
          <a:xfrm>
            <a:off x="914399" y="1286257"/>
            <a:ext cx="7790214" cy="4600081"/>
          </a:xfrm>
        </p:spPr>
        <p:txBody>
          <a:bodyPr/>
          <a:lstStyle/>
          <a:p>
            <a:r>
              <a:rPr lang="en-US" dirty="0" smtClean="0"/>
              <a:t>Choose routes depending on traffic, not just topology</a:t>
            </a:r>
          </a:p>
          <a:p>
            <a:pPr lvl="1"/>
            <a:r>
              <a:rPr lang="en-US" dirty="0" smtClean="0"/>
              <a:t>E.g., use </a:t>
            </a:r>
            <a:r>
              <a:rPr lang="en-US" i="1" dirty="0" smtClean="0"/>
              <a:t>EI</a:t>
            </a:r>
            <a:r>
              <a:rPr lang="en-US" dirty="0" smtClean="0"/>
              <a:t> for West-to-East traffic if </a:t>
            </a:r>
            <a:r>
              <a:rPr lang="en-US" i="1" dirty="0" smtClean="0"/>
              <a:t>CF</a:t>
            </a:r>
            <a:r>
              <a:rPr lang="en-US" dirty="0" smtClean="0"/>
              <a:t> is loaded</a:t>
            </a:r>
          </a:p>
          <a:p>
            <a:pPr lvl="1"/>
            <a:r>
              <a:rPr lang="en-US" dirty="0" smtClean="0"/>
              <a:t>But take care to avoid oscillations </a:t>
            </a:r>
          </a:p>
        </p:txBody>
      </p:sp>
      <p:grpSp>
        <p:nvGrpSpPr>
          <p:cNvPr id="13" name="Group 12"/>
          <p:cNvGrpSpPr/>
          <p:nvPr/>
        </p:nvGrpSpPr>
        <p:grpSpPr>
          <a:xfrm>
            <a:off x="1455183" y="2861191"/>
            <a:ext cx="6258385" cy="3323303"/>
            <a:chOff x="1371445" y="3015121"/>
            <a:chExt cx="6696075" cy="3555723"/>
          </a:xfrm>
        </p:grpSpPr>
        <p:pic>
          <p:nvPicPr>
            <p:cNvPr id="38916" name="Picture 2"/>
            <p:cNvPicPr>
              <a:picLocks noChangeAspect="1" noChangeArrowheads="1"/>
            </p:cNvPicPr>
            <p:nvPr/>
          </p:nvPicPr>
          <p:blipFill>
            <a:blip r:embed="rId3" cstate="print"/>
            <a:srcRect t="2590" b="4084"/>
            <a:stretch>
              <a:fillRect/>
            </a:stretch>
          </p:blipFill>
          <p:spPr bwMode="auto">
            <a:xfrm>
              <a:off x="1371445" y="3015121"/>
              <a:ext cx="6696075" cy="3555723"/>
            </a:xfrm>
            <a:prstGeom prst="rect">
              <a:avLst/>
            </a:prstGeom>
            <a:noFill/>
            <a:ln w="9525">
              <a:noFill/>
              <a:miter lim="800000"/>
              <a:headEnd/>
              <a:tailEnd/>
            </a:ln>
          </p:spPr>
        </p:pic>
        <p:cxnSp>
          <p:nvCxnSpPr>
            <p:cNvPr id="10" name="Straight Arrow Connector 9"/>
            <p:cNvCxnSpPr/>
            <p:nvPr/>
          </p:nvCxnSpPr>
          <p:spPr bwMode="auto">
            <a:xfrm>
              <a:off x="4011561" y="4424524"/>
              <a:ext cx="1406013" cy="9832"/>
            </a:xfrm>
            <a:prstGeom prst="straightConnector1">
              <a:avLst/>
            </a:prstGeom>
            <a:solidFill>
              <a:schemeClr val="accent1"/>
            </a:solidFill>
            <a:ln w="76200" cap="flat" cmpd="sng" algn="ctr">
              <a:solidFill>
                <a:schemeClr val="accent3">
                  <a:lumMod val="60000"/>
                  <a:lumOff val="40000"/>
                </a:schemeClr>
              </a:solidFill>
              <a:prstDash val="solid"/>
              <a:round/>
              <a:headEnd type="none" w="med" len="med"/>
              <a:tailEnd type="arrow"/>
            </a:ln>
            <a:effectLst/>
          </p:spPr>
        </p:cxnSp>
        <p:cxnSp>
          <p:nvCxnSpPr>
            <p:cNvPr id="11" name="Straight Arrow Connector 10"/>
            <p:cNvCxnSpPr/>
            <p:nvPr/>
          </p:nvCxnSpPr>
          <p:spPr bwMode="auto">
            <a:xfrm>
              <a:off x="4026312" y="5510989"/>
              <a:ext cx="1342103" cy="122903"/>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Admission Control</a:t>
            </a:r>
            <a:endParaRPr lang="en-US" dirty="0" smtClean="0"/>
          </a:p>
        </p:txBody>
      </p:sp>
      <p:sp>
        <p:nvSpPr>
          <p:cNvPr id="39939" name="Rectangle 3"/>
          <p:cNvSpPr>
            <a:spLocks noGrp="1" noChangeArrowheads="1"/>
          </p:cNvSpPr>
          <p:nvPr>
            <p:ph idx="1"/>
          </p:nvPr>
        </p:nvSpPr>
        <p:spPr>
          <a:xfrm>
            <a:off x="703000" y="1231488"/>
            <a:ext cx="8229600" cy="4867275"/>
          </a:xfrm>
        </p:spPr>
        <p:txBody>
          <a:bodyPr/>
          <a:lstStyle/>
          <a:p>
            <a:r>
              <a:rPr lang="en-US" dirty="0" smtClean="0"/>
              <a:t>Admission control allows a new traffic load only if the network has sufficient capacity, e.g., with virtual circuits</a:t>
            </a:r>
          </a:p>
          <a:p>
            <a:pPr lvl="1"/>
            <a:r>
              <a:rPr lang="en-US" dirty="0" smtClean="0"/>
              <a:t>Can combine with looking for an uncongested route</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39940" name="Picture 2"/>
          <p:cNvPicPr>
            <a:picLocks noChangeAspect="1" noChangeArrowheads="1"/>
          </p:cNvPicPr>
          <p:nvPr/>
        </p:nvPicPr>
        <p:blipFill>
          <a:blip r:embed="rId2" cstate="print"/>
          <a:srcRect t="8782" b="13871"/>
          <a:stretch>
            <a:fillRect/>
          </a:stretch>
        </p:blipFill>
        <p:spPr bwMode="auto">
          <a:xfrm>
            <a:off x="533400" y="2910357"/>
            <a:ext cx="8077200" cy="2615381"/>
          </a:xfrm>
          <a:prstGeom prst="rect">
            <a:avLst/>
          </a:prstGeom>
          <a:noFill/>
          <a:ln w="9525">
            <a:noFill/>
            <a:miter lim="800000"/>
            <a:headEnd/>
            <a:tailEnd/>
          </a:ln>
        </p:spPr>
      </p:pic>
      <p:sp>
        <p:nvSpPr>
          <p:cNvPr id="9" name="TextBox 8"/>
          <p:cNvSpPr txBox="1"/>
          <p:nvPr/>
        </p:nvSpPr>
        <p:spPr>
          <a:xfrm>
            <a:off x="1200824" y="5592717"/>
            <a:ext cx="2948390" cy="553998"/>
          </a:xfrm>
          <a:prstGeom prst="rect">
            <a:avLst/>
          </a:prstGeom>
          <a:solidFill>
            <a:schemeClr val="bg1"/>
          </a:solidFill>
        </p:spPr>
        <p:txBody>
          <a:bodyPr wrap="square" lIns="0" tIns="0" rIns="0" bIns="0" rtlCol="0">
            <a:spAutoFit/>
          </a:bodyPr>
          <a:lstStyle/>
          <a:p>
            <a:pPr algn="ctr"/>
            <a:r>
              <a:rPr lang="en-US" dirty="0" smtClean="0">
                <a:solidFill>
                  <a:srgbClr val="FF2BD8"/>
                </a:solidFill>
              </a:rPr>
              <a:t>Network with some congested nodes</a:t>
            </a:r>
            <a:endParaRPr lang="en-US" dirty="0">
              <a:solidFill>
                <a:srgbClr val="FF2BD8"/>
              </a:solidFill>
            </a:endParaRPr>
          </a:p>
        </p:txBody>
      </p:sp>
      <p:sp>
        <p:nvSpPr>
          <p:cNvPr id="10" name="TextBox 9"/>
          <p:cNvSpPr txBox="1"/>
          <p:nvPr/>
        </p:nvSpPr>
        <p:spPr>
          <a:xfrm>
            <a:off x="5059984" y="5587802"/>
            <a:ext cx="3120456" cy="553998"/>
          </a:xfrm>
          <a:prstGeom prst="rect">
            <a:avLst/>
          </a:prstGeom>
          <a:solidFill>
            <a:schemeClr val="bg1"/>
          </a:solidFill>
        </p:spPr>
        <p:txBody>
          <a:bodyPr wrap="square" lIns="0" tIns="0" rIns="0" bIns="0" rtlCol="0">
            <a:spAutoFit/>
          </a:bodyPr>
          <a:lstStyle/>
          <a:p>
            <a:pPr algn="ctr"/>
            <a:r>
              <a:rPr lang="en-US" dirty="0" smtClean="0">
                <a:solidFill>
                  <a:srgbClr val="FF2BD8"/>
                </a:solidFill>
              </a:rPr>
              <a:t>Uncongested portion and route </a:t>
            </a:r>
            <a:r>
              <a:rPr lang="en-US" i="1" dirty="0" smtClean="0">
                <a:solidFill>
                  <a:srgbClr val="FF2BD8"/>
                </a:solidFill>
              </a:rPr>
              <a:t>AB</a:t>
            </a:r>
            <a:r>
              <a:rPr lang="en-US" dirty="0" smtClean="0">
                <a:solidFill>
                  <a:srgbClr val="FF2BD8"/>
                </a:solidFill>
              </a:rPr>
              <a:t> around congestion</a:t>
            </a:r>
            <a:endParaRPr lang="en-US" dirty="0">
              <a:solidFill>
                <a:srgbClr val="FF2BD8"/>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Traffic Throttling</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0963" name="Rectangle 3"/>
          <p:cNvSpPr>
            <a:spLocks noGrp="1" noChangeArrowheads="1"/>
          </p:cNvSpPr>
          <p:nvPr>
            <p:ph idx="1"/>
          </p:nvPr>
        </p:nvSpPr>
        <p:spPr/>
        <p:txBody>
          <a:bodyPr/>
          <a:lstStyle/>
          <a:p>
            <a:r>
              <a:rPr lang="en-US" dirty="0" smtClean="0"/>
              <a:t>Congested routers signal hosts (choke packet) to slow down traffic</a:t>
            </a:r>
          </a:p>
          <a:p>
            <a:pPr lvl="1"/>
            <a:r>
              <a:rPr lang="en-US" dirty="0" smtClean="0"/>
              <a:t>ECN (Explicit Congestion Notification) marks packets and receiver returns signal to sender</a:t>
            </a:r>
          </a:p>
          <a:p>
            <a:pPr lvl="1"/>
            <a:r>
              <a:rPr lang="en-US" dirty="0" smtClean="0"/>
              <a:t>Optionally used in Internet (ECN bits of IP header and support in TCP)</a:t>
            </a:r>
          </a:p>
        </p:txBody>
      </p:sp>
      <p:pic>
        <p:nvPicPr>
          <p:cNvPr id="40964" name="Picture 2"/>
          <p:cNvPicPr>
            <a:picLocks noChangeAspect="1" noChangeArrowheads="1"/>
          </p:cNvPicPr>
          <p:nvPr/>
        </p:nvPicPr>
        <p:blipFill>
          <a:blip r:embed="rId3" cstate="print"/>
          <a:srcRect/>
          <a:stretch>
            <a:fillRect/>
          </a:stretch>
        </p:blipFill>
        <p:spPr bwMode="auto">
          <a:xfrm>
            <a:off x="517383" y="4135492"/>
            <a:ext cx="8338728" cy="175221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Load Shedding (1)</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3011" name="Rectangle 3"/>
          <p:cNvSpPr>
            <a:spLocks noGrp="1" noChangeArrowheads="1"/>
          </p:cNvSpPr>
          <p:nvPr>
            <p:ph idx="1"/>
          </p:nvPr>
        </p:nvSpPr>
        <p:spPr>
          <a:xfrm>
            <a:off x="565352" y="1477288"/>
            <a:ext cx="4114800" cy="4867275"/>
          </a:xfrm>
        </p:spPr>
        <p:txBody>
          <a:bodyPr/>
          <a:lstStyle/>
          <a:p>
            <a:r>
              <a:rPr lang="en-US" dirty="0" smtClean="0"/>
              <a:t>When all else fails, network will drop packets (shed load)</a:t>
            </a:r>
          </a:p>
          <a:p>
            <a:r>
              <a:rPr lang="en-US" dirty="0" smtClean="0"/>
              <a:t>Can be done end-to-end (left) or link-by-link</a:t>
            </a:r>
          </a:p>
          <a:p>
            <a:r>
              <a:rPr lang="en-US" dirty="0" smtClean="0"/>
              <a:t>Link-by-link (right) produces rapid relief</a:t>
            </a:r>
          </a:p>
          <a:p>
            <a:pPr eaLnBrk="1" hangingPunct="1"/>
            <a:r>
              <a:rPr lang="en-US" dirty="0"/>
              <a:t>Wine: old better than new (ftp)</a:t>
            </a:r>
          </a:p>
          <a:p>
            <a:pPr eaLnBrk="1" hangingPunct="1"/>
            <a:r>
              <a:rPr lang="en-US" dirty="0"/>
              <a:t>Milk: new better than old (MPEG video </a:t>
            </a:r>
            <a:r>
              <a:rPr lang="en-US" dirty="0" smtClean="0"/>
              <a:t>– periodic full frame, then deltas)</a:t>
            </a:r>
            <a:endParaRPr lang="en-US" dirty="0"/>
          </a:p>
          <a:p>
            <a:endParaRPr lang="en-US" dirty="0" smtClean="0"/>
          </a:p>
        </p:txBody>
      </p:sp>
      <p:pic>
        <p:nvPicPr>
          <p:cNvPr id="43012"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572000" y="1526169"/>
            <a:ext cx="2725577" cy="3969518"/>
          </a:xfrm>
          <a:prstGeom prst="rect">
            <a:avLst/>
          </a:prstGeom>
          <a:noFill/>
          <a:ln w="9525">
            <a:noFill/>
            <a:miter lim="800000"/>
            <a:headEnd/>
            <a:tailEnd/>
          </a:ln>
        </p:spPr>
      </p:pic>
      <p:pic>
        <p:nvPicPr>
          <p:cNvPr id="4301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964168" y="1702050"/>
            <a:ext cx="2210961" cy="2407828"/>
          </a:xfrm>
          <a:prstGeom prst="rect">
            <a:avLst/>
          </a:prstGeom>
          <a:noFill/>
          <a:ln w="9525">
            <a:noFill/>
            <a:miter lim="800000"/>
            <a:headEnd/>
            <a:tailEnd/>
          </a:ln>
        </p:spPr>
      </p:pic>
      <p:sp>
        <p:nvSpPr>
          <p:cNvPr id="7" name="TextBox 6"/>
          <p:cNvSpPr txBox="1"/>
          <p:nvPr/>
        </p:nvSpPr>
        <p:spPr>
          <a:xfrm>
            <a:off x="4719485" y="1740313"/>
            <a:ext cx="298480" cy="338554"/>
          </a:xfrm>
          <a:prstGeom prst="rect">
            <a:avLst/>
          </a:prstGeom>
          <a:noFill/>
        </p:spPr>
        <p:txBody>
          <a:bodyPr wrap="none" rtlCol="0">
            <a:spAutoFit/>
          </a:bodyPr>
          <a:lstStyle/>
          <a:p>
            <a:r>
              <a:rPr lang="en-US" sz="1600" dirty="0" smtClean="0"/>
              <a:t>1</a:t>
            </a:r>
            <a:endParaRPr lang="en-US" sz="1600" dirty="0"/>
          </a:p>
        </p:txBody>
      </p:sp>
      <p:sp>
        <p:nvSpPr>
          <p:cNvPr id="8" name="TextBox 7"/>
          <p:cNvSpPr txBox="1"/>
          <p:nvPr/>
        </p:nvSpPr>
        <p:spPr>
          <a:xfrm>
            <a:off x="4714570" y="4311447"/>
            <a:ext cx="298480" cy="338554"/>
          </a:xfrm>
          <a:prstGeom prst="rect">
            <a:avLst/>
          </a:prstGeom>
          <a:noFill/>
        </p:spPr>
        <p:txBody>
          <a:bodyPr wrap="none" rtlCol="0">
            <a:spAutoFit/>
          </a:bodyPr>
          <a:lstStyle/>
          <a:p>
            <a:r>
              <a:rPr lang="en-US" sz="1600" dirty="0"/>
              <a:t>3</a:t>
            </a:r>
          </a:p>
        </p:txBody>
      </p:sp>
      <p:sp>
        <p:nvSpPr>
          <p:cNvPr id="12" name="TextBox 11"/>
          <p:cNvSpPr txBox="1"/>
          <p:nvPr/>
        </p:nvSpPr>
        <p:spPr>
          <a:xfrm>
            <a:off x="4724401" y="3023420"/>
            <a:ext cx="298480" cy="338554"/>
          </a:xfrm>
          <a:prstGeom prst="rect">
            <a:avLst/>
          </a:prstGeom>
          <a:noFill/>
        </p:spPr>
        <p:txBody>
          <a:bodyPr wrap="none" rtlCol="0">
            <a:spAutoFit/>
          </a:bodyPr>
          <a:lstStyle/>
          <a:p>
            <a:r>
              <a:rPr lang="en-US" sz="1600" dirty="0"/>
              <a:t>2</a:t>
            </a:r>
          </a:p>
        </p:txBody>
      </p:sp>
      <p:sp>
        <p:nvSpPr>
          <p:cNvPr id="13" name="TextBox 12"/>
          <p:cNvSpPr txBox="1"/>
          <p:nvPr/>
        </p:nvSpPr>
        <p:spPr>
          <a:xfrm>
            <a:off x="7108724" y="1809137"/>
            <a:ext cx="298480" cy="338554"/>
          </a:xfrm>
          <a:prstGeom prst="rect">
            <a:avLst/>
          </a:prstGeom>
          <a:noFill/>
        </p:spPr>
        <p:txBody>
          <a:bodyPr wrap="none" rtlCol="0">
            <a:spAutoFit/>
          </a:bodyPr>
          <a:lstStyle/>
          <a:p>
            <a:r>
              <a:rPr lang="en-US" sz="1600" dirty="0"/>
              <a:t>4</a:t>
            </a:r>
          </a:p>
        </p:txBody>
      </p:sp>
      <p:sp>
        <p:nvSpPr>
          <p:cNvPr id="14" name="TextBox 13"/>
          <p:cNvSpPr txBox="1"/>
          <p:nvPr/>
        </p:nvSpPr>
        <p:spPr>
          <a:xfrm>
            <a:off x="7118557" y="2939846"/>
            <a:ext cx="298480" cy="338554"/>
          </a:xfrm>
          <a:prstGeom prst="rect">
            <a:avLst/>
          </a:prstGeom>
          <a:noFill/>
        </p:spPr>
        <p:txBody>
          <a:bodyPr wrap="none" rtlCol="0">
            <a:spAutoFit/>
          </a:bodyPr>
          <a:lstStyle/>
          <a:p>
            <a:r>
              <a:rPr lang="en-US" sz="1600" dirty="0"/>
              <a:t>5</a:t>
            </a:r>
          </a:p>
        </p:txBody>
      </p:sp>
      <p:cxnSp>
        <p:nvCxnSpPr>
          <p:cNvPr id="16" name="Straight Arrow Connector 15"/>
          <p:cNvCxnSpPr/>
          <p:nvPr/>
        </p:nvCxnSpPr>
        <p:spPr bwMode="auto">
          <a:xfrm rot="5400000" flipH="1" flipV="1">
            <a:off x="6317225" y="4852216"/>
            <a:ext cx="294968" cy="245807"/>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cxnSp>
        <p:nvCxnSpPr>
          <p:cNvPr id="17" name="Straight Arrow Connector 16"/>
          <p:cNvCxnSpPr/>
          <p:nvPr/>
        </p:nvCxnSpPr>
        <p:spPr bwMode="auto">
          <a:xfrm rot="5400000" flipH="1" flipV="1">
            <a:off x="8593393" y="3522400"/>
            <a:ext cx="294968" cy="245807"/>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cxnSp>
        <p:nvCxnSpPr>
          <p:cNvPr id="18" name="Straight Arrow Connector 17"/>
          <p:cNvCxnSpPr/>
          <p:nvPr/>
        </p:nvCxnSpPr>
        <p:spPr bwMode="auto">
          <a:xfrm rot="5400000" flipH="1" flipV="1">
            <a:off x="8578645" y="2364654"/>
            <a:ext cx="294968" cy="245807"/>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cxnSp>
        <p:nvCxnSpPr>
          <p:cNvPr id="19" name="Straight Arrow Connector 18"/>
          <p:cNvCxnSpPr/>
          <p:nvPr/>
        </p:nvCxnSpPr>
        <p:spPr bwMode="auto">
          <a:xfrm flipV="1">
            <a:off x="7639664" y="2733365"/>
            <a:ext cx="757087" cy="2455"/>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cxnSp>
        <p:nvCxnSpPr>
          <p:cNvPr id="21" name="Straight Arrow Connector 20"/>
          <p:cNvCxnSpPr/>
          <p:nvPr/>
        </p:nvCxnSpPr>
        <p:spPr bwMode="auto">
          <a:xfrm flipV="1">
            <a:off x="7634747" y="3918151"/>
            <a:ext cx="757087" cy="2455"/>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cxnSp>
        <p:nvCxnSpPr>
          <p:cNvPr id="22" name="Straight Arrow Connector 21"/>
          <p:cNvCxnSpPr/>
          <p:nvPr/>
        </p:nvCxnSpPr>
        <p:spPr bwMode="auto">
          <a:xfrm rot="16200000" flipH="1">
            <a:off x="7073081" y="3523634"/>
            <a:ext cx="326922" cy="275304"/>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sp>
        <p:nvSpPr>
          <p:cNvPr id="2" name="TextBox 1"/>
          <p:cNvSpPr txBox="1"/>
          <p:nvPr/>
        </p:nvSpPr>
        <p:spPr>
          <a:xfrm>
            <a:off x="5628290" y="6243145"/>
            <a:ext cx="6237605" cy="646331"/>
          </a:xfrm>
          <a:prstGeom prst="rect">
            <a:avLst/>
          </a:prstGeom>
          <a:noFill/>
        </p:spPr>
        <p:txBody>
          <a:bodyPr wrap="none" rtlCol="0">
            <a:spAutoFit/>
          </a:bodyPr>
          <a:lstStyle/>
          <a:p>
            <a:r>
              <a:rPr lang="en-US" dirty="0" smtClean="0"/>
              <a:t>Apps must mark packets to indicate how important they are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Load Shedding (2)</a:t>
            </a:r>
          </a:p>
        </p:txBody>
      </p:sp>
      <p:sp>
        <p:nvSpPr>
          <p:cNvPr id="6" name="Footer Placeholder 5"/>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1987" name="Rectangle 3"/>
          <p:cNvSpPr>
            <a:spLocks noGrp="1" noChangeArrowheads="1"/>
          </p:cNvSpPr>
          <p:nvPr>
            <p:ph idx="1"/>
          </p:nvPr>
        </p:nvSpPr>
        <p:spPr>
          <a:xfrm>
            <a:off x="457200" y="1632155"/>
            <a:ext cx="3800168" cy="4378120"/>
          </a:xfrm>
        </p:spPr>
        <p:txBody>
          <a:bodyPr/>
          <a:lstStyle/>
          <a:p>
            <a:r>
              <a:rPr lang="en-US" dirty="0" smtClean="0"/>
              <a:t>End-to-end (right) takes longer to have an effect, but can better target the cause of congestion</a:t>
            </a:r>
          </a:p>
        </p:txBody>
      </p:sp>
      <p:pic>
        <p:nvPicPr>
          <p:cNvPr id="41988" name="Picture 3"/>
          <p:cNvPicPr>
            <a:picLocks noChangeAspect="1" noChangeArrowheads="1"/>
          </p:cNvPicPr>
          <p:nvPr/>
        </p:nvPicPr>
        <p:blipFill>
          <a:blip r:embed="rId2" cstate="print"/>
          <a:srcRect/>
          <a:stretch>
            <a:fillRect/>
          </a:stretch>
        </p:blipFill>
        <p:spPr bwMode="auto">
          <a:xfrm>
            <a:off x="4257371" y="1344654"/>
            <a:ext cx="1877961" cy="4441987"/>
          </a:xfrm>
          <a:prstGeom prst="rect">
            <a:avLst/>
          </a:prstGeom>
          <a:noFill/>
          <a:ln w="9525">
            <a:noFill/>
            <a:miter lim="800000"/>
            <a:headEnd/>
            <a:tailEnd/>
          </a:ln>
        </p:spPr>
      </p:pic>
      <p:pic>
        <p:nvPicPr>
          <p:cNvPr id="41989"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912618" y="1876054"/>
            <a:ext cx="3231382" cy="3484972"/>
          </a:xfrm>
          <a:prstGeom prst="rect">
            <a:avLst/>
          </a:prstGeom>
          <a:noFill/>
          <a:ln w="9525">
            <a:noFill/>
            <a:miter lim="800000"/>
            <a:headEnd/>
            <a:tailEnd/>
          </a:ln>
        </p:spPr>
      </p:pic>
      <p:sp>
        <p:nvSpPr>
          <p:cNvPr id="11" name="TextBox 10"/>
          <p:cNvSpPr txBox="1"/>
          <p:nvPr/>
        </p:nvSpPr>
        <p:spPr>
          <a:xfrm>
            <a:off x="4355701" y="1474849"/>
            <a:ext cx="298480" cy="338554"/>
          </a:xfrm>
          <a:prstGeom prst="rect">
            <a:avLst/>
          </a:prstGeom>
          <a:noFill/>
        </p:spPr>
        <p:txBody>
          <a:bodyPr wrap="none" rtlCol="0">
            <a:spAutoFit/>
          </a:bodyPr>
          <a:lstStyle/>
          <a:p>
            <a:r>
              <a:rPr lang="en-US" sz="1600" dirty="0" smtClean="0"/>
              <a:t>1</a:t>
            </a:r>
            <a:endParaRPr lang="en-US" sz="1600" dirty="0"/>
          </a:p>
        </p:txBody>
      </p:sp>
      <p:sp>
        <p:nvSpPr>
          <p:cNvPr id="12" name="TextBox 11"/>
          <p:cNvSpPr txBox="1"/>
          <p:nvPr/>
        </p:nvSpPr>
        <p:spPr>
          <a:xfrm>
            <a:off x="4393264" y="3682183"/>
            <a:ext cx="298480" cy="338554"/>
          </a:xfrm>
          <a:prstGeom prst="rect">
            <a:avLst/>
          </a:prstGeom>
          <a:noFill/>
        </p:spPr>
        <p:txBody>
          <a:bodyPr wrap="none" rtlCol="0">
            <a:spAutoFit/>
          </a:bodyPr>
          <a:lstStyle/>
          <a:p>
            <a:r>
              <a:rPr lang="en-US" sz="1600" dirty="0"/>
              <a:t>3</a:t>
            </a:r>
          </a:p>
        </p:txBody>
      </p:sp>
      <p:sp>
        <p:nvSpPr>
          <p:cNvPr id="13" name="TextBox 12"/>
          <p:cNvSpPr txBox="1"/>
          <p:nvPr/>
        </p:nvSpPr>
        <p:spPr>
          <a:xfrm>
            <a:off x="4383432" y="2610467"/>
            <a:ext cx="298480" cy="338554"/>
          </a:xfrm>
          <a:prstGeom prst="rect">
            <a:avLst/>
          </a:prstGeom>
          <a:noFill/>
        </p:spPr>
        <p:txBody>
          <a:bodyPr wrap="none" rtlCol="0">
            <a:spAutoFit/>
          </a:bodyPr>
          <a:lstStyle/>
          <a:p>
            <a:r>
              <a:rPr lang="en-US" sz="1600" dirty="0"/>
              <a:t>2</a:t>
            </a:r>
          </a:p>
        </p:txBody>
      </p:sp>
      <p:sp>
        <p:nvSpPr>
          <p:cNvPr id="14" name="TextBox 13"/>
          <p:cNvSpPr txBox="1"/>
          <p:nvPr/>
        </p:nvSpPr>
        <p:spPr>
          <a:xfrm>
            <a:off x="6489292" y="4257369"/>
            <a:ext cx="298480" cy="338554"/>
          </a:xfrm>
          <a:prstGeom prst="rect">
            <a:avLst/>
          </a:prstGeom>
          <a:noFill/>
        </p:spPr>
        <p:txBody>
          <a:bodyPr wrap="none" rtlCol="0">
            <a:spAutoFit/>
          </a:bodyPr>
          <a:lstStyle/>
          <a:p>
            <a:r>
              <a:rPr lang="en-US" sz="1600" dirty="0" smtClean="0"/>
              <a:t>7</a:t>
            </a:r>
            <a:endParaRPr lang="en-US" sz="1600" dirty="0"/>
          </a:p>
        </p:txBody>
      </p:sp>
      <p:sp>
        <p:nvSpPr>
          <p:cNvPr id="15" name="TextBox 14"/>
          <p:cNvSpPr txBox="1"/>
          <p:nvPr/>
        </p:nvSpPr>
        <p:spPr>
          <a:xfrm>
            <a:off x="6489292" y="1946788"/>
            <a:ext cx="298480" cy="338554"/>
          </a:xfrm>
          <a:prstGeom prst="rect">
            <a:avLst/>
          </a:prstGeom>
          <a:noFill/>
        </p:spPr>
        <p:txBody>
          <a:bodyPr wrap="none" rtlCol="0">
            <a:spAutoFit/>
          </a:bodyPr>
          <a:lstStyle/>
          <a:p>
            <a:r>
              <a:rPr lang="en-US" sz="1600" dirty="0"/>
              <a:t>5</a:t>
            </a:r>
          </a:p>
        </p:txBody>
      </p:sp>
      <p:sp>
        <p:nvSpPr>
          <p:cNvPr id="16" name="TextBox 15"/>
          <p:cNvSpPr txBox="1"/>
          <p:nvPr/>
        </p:nvSpPr>
        <p:spPr>
          <a:xfrm>
            <a:off x="6494208" y="3090446"/>
            <a:ext cx="298480" cy="338554"/>
          </a:xfrm>
          <a:prstGeom prst="rect">
            <a:avLst/>
          </a:prstGeom>
          <a:noFill/>
        </p:spPr>
        <p:txBody>
          <a:bodyPr wrap="square" rtlCol="0">
            <a:spAutoFit/>
          </a:bodyPr>
          <a:lstStyle/>
          <a:p>
            <a:r>
              <a:rPr lang="en-US" sz="1600" dirty="0"/>
              <a:t>6</a:t>
            </a:r>
          </a:p>
        </p:txBody>
      </p:sp>
      <p:sp>
        <p:nvSpPr>
          <p:cNvPr id="17" name="TextBox 16"/>
          <p:cNvSpPr txBox="1"/>
          <p:nvPr/>
        </p:nvSpPr>
        <p:spPr>
          <a:xfrm>
            <a:off x="4342344" y="4719486"/>
            <a:ext cx="298480" cy="338554"/>
          </a:xfrm>
          <a:prstGeom prst="rect">
            <a:avLst/>
          </a:prstGeom>
          <a:noFill/>
        </p:spPr>
        <p:txBody>
          <a:bodyPr wrap="none" rtlCol="0">
            <a:spAutoFit/>
          </a:bodyPr>
          <a:lstStyle/>
          <a:p>
            <a:r>
              <a:rPr lang="en-US" sz="1600" dirty="0"/>
              <a:t>4</a:t>
            </a:r>
          </a:p>
        </p:txBody>
      </p:sp>
      <p:cxnSp>
        <p:nvCxnSpPr>
          <p:cNvPr id="18" name="Straight Arrow Connector 17"/>
          <p:cNvCxnSpPr/>
          <p:nvPr/>
        </p:nvCxnSpPr>
        <p:spPr bwMode="auto">
          <a:xfrm rot="5400000" flipH="1" flipV="1">
            <a:off x="7910052" y="4803056"/>
            <a:ext cx="294968" cy="245807"/>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cxnSp>
        <p:nvCxnSpPr>
          <p:cNvPr id="19" name="Straight Arrow Connector 18"/>
          <p:cNvCxnSpPr/>
          <p:nvPr/>
        </p:nvCxnSpPr>
        <p:spPr bwMode="auto">
          <a:xfrm flipV="1">
            <a:off x="6975986" y="5157016"/>
            <a:ext cx="757087" cy="2455"/>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cxnSp>
        <p:nvCxnSpPr>
          <p:cNvPr id="20" name="Straight Arrow Connector 19"/>
          <p:cNvCxnSpPr/>
          <p:nvPr/>
        </p:nvCxnSpPr>
        <p:spPr bwMode="auto">
          <a:xfrm rot="16200000" flipH="1">
            <a:off x="6474543" y="2521972"/>
            <a:ext cx="309717" cy="250725"/>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cxnSp>
        <p:nvCxnSpPr>
          <p:cNvPr id="21" name="Straight Arrow Connector 20"/>
          <p:cNvCxnSpPr/>
          <p:nvPr/>
        </p:nvCxnSpPr>
        <p:spPr bwMode="auto">
          <a:xfrm flipV="1">
            <a:off x="6971070" y="4011558"/>
            <a:ext cx="757087" cy="2455"/>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cxnSp>
        <p:nvCxnSpPr>
          <p:cNvPr id="23" name="Straight Arrow Connector 22"/>
          <p:cNvCxnSpPr/>
          <p:nvPr/>
        </p:nvCxnSpPr>
        <p:spPr bwMode="auto">
          <a:xfrm rot="16200000" flipH="1">
            <a:off x="6459794" y="3667430"/>
            <a:ext cx="309717" cy="250725"/>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cxnSp>
        <p:nvCxnSpPr>
          <p:cNvPr id="24" name="Straight Arrow Connector 23"/>
          <p:cNvCxnSpPr/>
          <p:nvPr/>
        </p:nvCxnSpPr>
        <p:spPr bwMode="auto">
          <a:xfrm rot="16200000" flipH="1">
            <a:off x="6454882" y="4812862"/>
            <a:ext cx="309717" cy="250725"/>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smtClean="0"/>
              <a:t>Quality of Service</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4035" name="Rectangle 3"/>
          <p:cNvSpPr>
            <a:spLocks noGrp="1" noChangeArrowheads="1"/>
          </p:cNvSpPr>
          <p:nvPr>
            <p:ph idx="1"/>
          </p:nvPr>
        </p:nvSpPr>
        <p:spPr/>
        <p:txBody>
          <a:bodyPr/>
          <a:lstStyle/>
          <a:p>
            <a:pPr lvl="1"/>
            <a:r>
              <a:rPr lang="en-US" dirty="0" smtClean="0"/>
              <a:t>Application requirements </a:t>
            </a:r>
            <a:r>
              <a:rPr lang="en-US" dirty="0" smtClean="0">
                <a:solidFill>
                  <a:srgbClr val="0000FF"/>
                </a:solidFill>
              </a:rPr>
              <a:t>»</a:t>
            </a:r>
            <a:endParaRPr lang="en-US" dirty="0" smtClean="0"/>
          </a:p>
          <a:p>
            <a:pPr lvl="1"/>
            <a:r>
              <a:rPr lang="en-US" dirty="0" smtClean="0"/>
              <a:t>Traffic shaping </a:t>
            </a:r>
            <a:r>
              <a:rPr lang="en-US" dirty="0" smtClean="0">
                <a:solidFill>
                  <a:srgbClr val="0000FF"/>
                </a:solidFill>
              </a:rPr>
              <a:t>»</a:t>
            </a:r>
            <a:endParaRPr lang="en-US" dirty="0" smtClean="0"/>
          </a:p>
          <a:p>
            <a:pPr lvl="1"/>
            <a:r>
              <a:rPr lang="en-US" dirty="0" smtClean="0"/>
              <a:t>Packet scheduling </a:t>
            </a:r>
            <a:r>
              <a:rPr lang="en-US" dirty="0" smtClean="0">
                <a:solidFill>
                  <a:srgbClr val="0000FF"/>
                </a:solidFill>
              </a:rPr>
              <a:t>»</a:t>
            </a:r>
            <a:endParaRPr lang="en-US" dirty="0" smtClean="0"/>
          </a:p>
          <a:p>
            <a:pPr lvl="1"/>
            <a:r>
              <a:rPr lang="en-US" dirty="0" smtClean="0"/>
              <a:t>Admission control </a:t>
            </a:r>
            <a:r>
              <a:rPr lang="en-US" dirty="0" smtClean="0">
                <a:solidFill>
                  <a:srgbClr val="0000FF"/>
                </a:solidFill>
              </a:rPr>
              <a:t>»</a:t>
            </a:r>
            <a:endParaRPr lang="en-US" dirty="0" smtClean="0"/>
          </a:p>
          <a:p>
            <a:pPr lvl="1"/>
            <a:r>
              <a:rPr lang="en-US" dirty="0" smtClean="0"/>
              <a:t>Integrated services </a:t>
            </a:r>
            <a:r>
              <a:rPr lang="en-US" dirty="0" smtClean="0">
                <a:solidFill>
                  <a:srgbClr val="0000FF"/>
                </a:solidFill>
              </a:rPr>
              <a:t>»</a:t>
            </a:r>
            <a:endParaRPr lang="en-US" dirty="0" smtClean="0"/>
          </a:p>
          <a:p>
            <a:pPr lvl="1"/>
            <a:r>
              <a:rPr lang="en-US" dirty="0" smtClean="0"/>
              <a:t>Differentiated services </a:t>
            </a:r>
            <a:r>
              <a:rPr lang="en-US" dirty="0" smtClean="0">
                <a:solidFill>
                  <a:srgbClr val="0000FF"/>
                </a:solidFill>
              </a:rPr>
              <a:t>»</a:t>
            </a:r>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smtClean="0"/>
              <a:t>Application Requirements (1)</a:t>
            </a:r>
          </a:p>
        </p:txBody>
      </p:sp>
      <p:sp>
        <p:nvSpPr>
          <p:cNvPr id="5" name="Footer Placeholder 4"/>
          <p:cNvSpPr>
            <a:spLocks noGrp="1"/>
          </p:cNvSpPr>
          <p:nvPr>
            <p:ph type="ftr" sz="quarter" idx="10"/>
          </p:nvPr>
        </p:nvSpPr>
        <p:spPr/>
        <p:txBody>
          <a:bodyPr/>
          <a:lstStyle/>
          <a:p>
            <a:r>
              <a:rPr lang="en-US" dirty="0" smtClean="0"/>
              <a:t>CN5E by Tanenbaum &amp; Wetherall, © Pearson Education-Prentice Hall and D. Wetherall, 2011</a:t>
            </a:r>
            <a:endParaRPr lang="en-US" dirty="0"/>
          </a:p>
        </p:txBody>
      </p:sp>
      <p:sp>
        <p:nvSpPr>
          <p:cNvPr id="45059" name="Rectangle 3"/>
          <p:cNvSpPr>
            <a:spLocks noGrp="1" noChangeArrowheads="1"/>
          </p:cNvSpPr>
          <p:nvPr>
            <p:ph idx="1"/>
          </p:nvPr>
        </p:nvSpPr>
        <p:spPr>
          <a:xfrm>
            <a:off x="914399" y="1414073"/>
            <a:ext cx="7790214" cy="4600081"/>
          </a:xfrm>
        </p:spPr>
        <p:txBody>
          <a:bodyPr/>
          <a:lstStyle/>
          <a:p>
            <a:r>
              <a:rPr lang="en-US" dirty="0" smtClean="0"/>
              <a:t>Different applications care about different properties</a:t>
            </a:r>
          </a:p>
          <a:p>
            <a:pPr lvl="1"/>
            <a:r>
              <a:rPr lang="en-US" dirty="0" smtClean="0"/>
              <a:t>We want all applications to get what they need</a:t>
            </a:r>
          </a:p>
          <a:p>
            <a:r>
              <a:rPr lang="en-US" dirty="0" smtClean="0"/>
              <a:t>.</a:t>
            </a:r>
          </a:p>
        </p:txBody>
      </p:sp>
      <p:pic>
        <p:nvPicPr>
          <p:cNvPr id="45060" name="Picture 2"/>
          <p:cNvPicPr>
            <a:picLocks noChangeAspect="1" noChangeArrowheads="1"/>
          </p:cNvPicPr>
          <p:nvPr/>
        </p:nvPicPr>
        <p:blipFill>
          <a:blip r:embed="rId2" cstate="print"/>
          <a:srcRect/>
          <a:stretch>
            <a:fillRect/>
          </a:stretch>
        </p:blipFill>
        <p:spPr bwMode="auto">
          <a:xfrm>
            <a:off x="1022561" y="2557101"/>
            <a:ext cx="7140446" cy="3321518"/>
          </a:xfrm>
          <a:prstGeom prst="rect">
            <a:avLst/>
          </a:prstGeom>
          <a:noFill/>
          <a:ln w="9525">
            <a:noFill/>
            <a:miter lim="800000"/>
            <a:headEnd/>
            <a:tailEnd/>
          </a:ln>
        </p:spPr>
      </p:pic>
      <p:sp>
        <p:nvSpPr>
          <p:cNvPr id="9" name="TextBox 8"/>
          <p:cNvSpPr txBox="1"/>
          <p:nvPr/>
        </p:nvSpPr>
        <p:spPr>
          <a:xfrm>
            <a:off x="1358136" y="5868013"/>
            <a:ext cx="6340518" cy="276999"/>
          </a:xfrm>
          <a:prstGeom prst="rect">
            <a:avLst/>
          </a:prstGeom>
          <a:solidFill>
            <a:schemeClr val="bg1"/>
          </a:solidFill>
        </p:spPr>
        <p:txBody>
          <a:bodyPr wrap="square" lIns="0" tIns="0" rIns="0" bIns="0" rtlCol="0">
            <a:spAutoFit/>
          </a:bodyPr>
          <a:lstStyle/>
          <a:p>
            <a:pPr algn="ctr"/>
            <a:r>
              <a:rPr lang="en-US" dirty="0" smtClean="0">
                <a:solidFill>
                  <a:srgbClr val="FF2BD8"/>
                </a:solidFill>
              </a:rPr>
              <a:t>“High” means a demanding requirement, e.g., low delay</a:t>
            </a:r>
            <a:endParaRPr lang="en-US" dirty="0">
              <a:solidFill>
                <a:srgbClr val="FF2BD8"/>
              </a:solidFill>
            </a:endParaRPr>
          </a:p>
        </p:txBody>
      </p:sp>
      <p:sp>
        <p:nvSpPr>
          <p:cNvPr id="10" name="Rectangle 9"/>
          <p:cNvSpPr/>
          <p:nvPr/>
        </p:nvSpPr>
        <p:spPr bwMode="auto">
          <a:xfrm>
            <a:off x="3283974" y="3340512"/>
            <a:ext cx="1406013" cy="356419"/>
          </a:xfrm>
          <a:prstGeom prst="rect">
            <a:avLst/>
          </a:prstGeom>
          <a:solidFill>
            <a:srgbClr val="FF2BD8">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283971" y="5390538"/>
            <a:ext cx="1417238" cy="351501"/>
          </a:xfrm>
          <a:prstGeom prst="rect">
            <a:avLst/>
          </a:prstGeom>
          <a:solidFill>
            <a:srgbClr val="FF2BD8">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4704732" y="5053781"/>
            <a:ext cx="1125797" cy="329381"/>
          </a:xfrm>
          <a:prstGeom prst="rect">
            <a:avLst/>
          </a:prstGeom>
          <a:solidFill>
            <a:srgbClr val="FF2BD8">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Rectangle 12"/>
          <p:cNvSpPr/>
          <p:nvPr/>
        </p:nvSpPr>
        <p:spPr bwMode="auto">
          <a:xfrm>
            <a:off x="4689988" y="5402821"/>
            <a:ext cx="1125797" cy="329381"/>
          </a:xfrm>
          <a:prstGeom prst="rect">
            <a:avLst/>
          </a:prstGeom>
          <a:solidFill>
            <a:srgbClr val="FF2BD8">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Rectangle 13"/>
          <p:cNvSpPr/>
          <p:nvPr/>
        </p:nvSpPr>
        <p:spPr bwMode="auto">
          <a:xfrm>
            <a:off x="5835420" y="4375381"/>
            <a:ext cx="1125797" cy="1366658"/>
          </a:xfrm>
          <a:prstGeom prst="rect">
            <a:avLst/>
          </a:prstGeom>
          <a:solidFill>
            <a:srgbClr val="FF2BD8">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smtClean="0"/>
              <a:t>Application Requirements (2)</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46083" name="Rectangle 3"/>
          <p:cNvSpPr>
            <a:spLocks noGrp="1" noChangeArrowheads="1"/>
          </p:cNvSpPr>
          <p:nvPr>
            <p:ph idx="1"/>
          </p:nvPr>
        </p:nvSpPr>
        <p:spPr>
          <a:xfrm>
            <a:off x="1076332" y="1823581"/>
            <a:ext cx="7315201" cy="4019550"/>
          </a:xfrm>
        </p:spPr>
        <p:txBody>
          <a:bodyPr/>
          <a:lstStyle/>
          <a:p>
            <a:r>
              <a:rPr lang="en-US" dirty="0" smtClean="0"/>
              <a:t>Network provides service with different kinds of </a:t>
            </a:r>
            <a:r>
              <a:rPr lang="en-US" dirty="0" err="1" smtClean="0"/>
              <a:t>QoS</a:t>
            </a:r>
            <a:r>
              <a:rPr lang="en-US" dirty="0" smtClean="0"/>
              <a:t> (Quality of Service) to meet application requirements </a:t>
            </a:r>
          </a:p>
        </p:txBody>
      </p:sp>
      <p:graphicFrame>
        <p:nvGraphicFramePr>
          <p:cNvPr id="8" name="Content Placeholder 6"/>
          <p:cNvGraphicFramePr>
            <a:graphicFrameLocks/>
          </p:cNvGraphicFramePr>
          <p:nvPr/>
        </p:nvGraphicFramePr>
        <p:xfrm>
          <a:off x="1477459" y="3048004"/>
          <a:ext cx="6103220" cy="1865315"/>
        </p:xfrm>
        <a:graphic>
          <a:graphicData uri="http://schemas.openxmlformats.org/drawingml/2006/table">
            <a:tbl>
              <a:tblPr firstRow="1" bandRow="1">
                <a:tableStyleId>{5C22544A-7EE6-4342-B048-85BDC9FD1C3A}</a:tableStyleId>
              </a:tblPr>
              <a:tblGrid>
                <a:gridCol w="3517336"/>
                <a:gridCol w="2585884"/>
              </a:tblGrid>
              <a:tr h="373063">
                <a:tc>
                  <a:txBody>
                    <a:bodyPr/>
                    <a:lstStyle/>
                    <a:p>
                      <a:pPr algn="l"/>
                      <a:r>
                        <a:rPr lang="en-US" sz="1800" dirty="0" smtClean="0">
                          <a:ln>
                            <a:noFill/>
                          </a:ln>
                          <a:solidFill>
                            <a:schemeClr val="tx1"/>
                          </a:solidFill>
                          <a:latin typeface="Arial" pitchFamily="34" charset="0"/>
                          <a:cs typeface="Arial" pitchFamily="34" charset="0"/>
                        </a:rPr>
                        <a:t>Network</a:t>
                      </a:r>
                      <a:r>
                        <a:rPr lang="en-US" sz="1800" baseline="0" dirty="0" smtClean="0">
                          <a:ln>
                            <a:noFill/>
                          </a:ln>
                          <a:solidFill>
                            <a:schemeClr val="tx1"/>
                          </a:solidFill>
                          <a:latin typeface="Arial" pitchFamily="34" charset="0"/>
                          <a:cs typeface="Arial" pitchFamily="34" charset="0"/>
                        </a:rPr>
                        <a:t> Service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Application</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3063">
                <a:tc>
                  <a:txBody>
                    <a:bodyPr/>
                    <a:lstStyle/>
                    <a:p>
                      <a:pPr algn="l"/>
                      <a:r>
                        <a:rPr lang="en-US" sz="1800" dirty="0" smtClean="0">
                          <a:ln>
                            <a:noFill/>
                          </a:ln>
                          <a:solidFill>
                            <a:schemeClr val="tx1"/>
                          </a:solidFill>
                          <a:latin typeface="Arial" pitchFamily="34" charset="0"/>
                          <a:cs typeface="Arial" pitchFamily="34" charset="0"/>
                        </a:rPr>
                        <a:t>Constant bit rate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Telephony</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3063">
                <a:tc>
                  <a:txBody>
                    <a:bodyPr/>
                    <a:lstStyle/>
                    <a:p>
                      <a:pPr algn="l"/>
                      <a:r>
                        <a:rPr lang="en-US" sz="1800" dirty="0" smtClean="0">
                          <a:ln>
                            <a:noFill/>
                          </a:ln>
                          <a:solidFill>
                            <a:schemeClr val="tx1"/>
                          </a:solidFill>
                          <a:latin typeface="Arial" pitchFamily="34" charset="0"/>
                          <a:cs typeface="Arial" pitchFamily="34" charset="0"/>
                        </a:rPr>
                        <a:t>Real-time variable bit rate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Videoconferencing</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3063">
                <a:tc>
                  <a:txBody>
                    <a:bodyPr/>
                    <a:lstStyle/>
                    <a:p>
                      <a:pPr algn="l"/>
                      <a:r>
                        <a:rPr lang="en-US" sz="1800" dirty="0" smtClean="0">
                          <a:ln>
                            <a:noFill/>
                          </a:ln>
                          <a:solidFill>
                            <a:schemeClr val="tx1"/>
                          </a:solidFill>
                          <a:latin typeface="Arial" pitchFamily="34" charset="0"/>
                          <a:cs typeface="Arial" pitchFamily="34" charset="0"/>
                        </a:rPr>
                        <a:t>Non-real-time variable bit rate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Streaming a movie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3063">
                <a:tc>
                  <a:txBody>
                    <a:bodyPr/>
                    <a:lstStyle/>
                    <a:p>
                      <a:pPr algn="l"/>
                      <a:r>
                        <a:rPr lang="en-US" sz="1800" dirty="0" smtClean="0">
                          <a:ln>
                            <a:noFill/>
                          </a:ln>
                          <a:solidFill>
                            <a:schemeClr val="tx1"/>
                          </a:solidFill>
                          <a:latin typeface="Arial" pitchFamily="34" charset="0"/>
                          <a:cs typeface="Arial" pitchFamily="34" charset="0"/>
                        </a:rPr>
                        <a:t>Available bit rate</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800" dirty="0" smtClean="0">
                          <a:ln>
                            <a:noFill/>
                          </a:ln>
                          <a:solidFill>
                            <a:schemeClr val="tx1"/>
                          </a:solidFill>
                          <a:latin typeface="Arial" pitchFamily="34" charset="0"/>
                          <a:cs typeface="Arial" pitchFamily="34" charset="0"/>
                        </a:rPr>
                        <a:t>File transfer</a:t>
                      </a:r>
                      <a:endParaRPr lang="en-US" sz="1800" dirty="0">
                        <a:ln>
                          <a:noFill/>
                        </a:ln>
                        <a:solidFill>
                          <a:schemeClr val="tx1"/>
                        </a:solidFill>
                        <a:latin typeface="Arial" pitchFamily="34" charset="0"/>
                        <a:cs typeface="Arial" pitchFamily="34" charset="0"/>
                      </a:endParaRPr>
                    </a:p>
                  </a:txBody>
                  <a:tcPr marL="94964" marR="94964">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9" name="TextBox 8"/>
          <p:cNvSpPr txBox="1"/>
          <p:nvPr/>
        </p:nvSpPr>
        <p:spPr>
          <a:xfrm>
            <a:off x="2095566" y="5032275"/>
            <a:ext cx="4944341" cy="276999"/>
          </a:xfrm>
          <a:prstGeom prst="rect">
            <a:avLst/>
          </a:prstGeom>
          <a:solidFill>
            <a:schemeClr val="bg1"/>
          </a:solidFill>
        </p:spPr>
        <p:txBody>
          <a:bodyPr wrap="square" lIns="0" tIns="0" rIns="0" bIns="0" rtlCol="0">
            <a:spAutoFit/>
          </a:bodyPr>
          <a:lstStyle/>
          <a:p>
            <a:pPr algn="ctr"/>
            <a:r>
              <a:rPr lang="en-US" dirty="0" smtClean="0">
                <a:solidFill>
                  <a:srgbClr val="FF2BD8"/>
                </a:solidFill>
              </a:rPr>
              <a:t>Example of </a:t>
            </a:r>
            <a:r>
              <a:rPr lang="en-US" dirty="0" err="1" smtClean="0">
                <a:solidFill>
                  <a:srgbClr val="FF2BD8"/>
                </a:solidFill>
              </a:rPr>
              <a:t>QoS</a:t>
            </a:r>
            <a:r>
              <a:rPr lang="en-US" dirty="0" smtClean="0">
                <a:solidFill>
                  <a:srgbClr val="FF2BD8"/>
                </a:solidFill>
              </a:rPr>
              <a:t> categories from ATM networks</a:t>
            </a:r>
            <a:endParaRPr lang="en-US" dirty="0">
              <a:solidFill>
                <a:srgbClr val="FF2BD8"/>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Traffic Shaping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 name="Content Placeholder 2"/>
          <p:cNvSpPr>
            <a:spLocks noGrp="1"/>
          </p:cNvSpPr>
          <p:nvPr>
            <p:ph idx="1"/>
          </p:nvPr>
        </p:nvSpPr>
        <p:spPr>
          <a:xfrm>
            <a:off x="766666" y="1917619"/>
            <a:ext cx="4114800" cy="3581707"/>
          </a:xfrm>
        </p:spPr>
        <p:txBody>
          <a:bodyPr/>
          <a:lstStyle/>
          <a:p>
            <a:r>
              <a:rPr lang="en-US" dirty="0" smtClean="0"/>
              <a:t>Traffic shaping regulates the average rate and </a:t>
            </a:r>
            <a:r>
              <a:rPr lang="en-US" dirty="0" err="1" smtClean="0"/>
              <a:t>burstiness</a:t>
            </a:r>
            <a:r>
              <a:rPr lang="en-US" dirty="0" smtClean="0"/>
              <a:t> of data entering the network</a:t>
            </a:r>
          </a:p>
          <a:p>
            <a:pPr lvl="1"/>
            <a:r>
              <a:rPr lang="en-US" dirty="0" smtClean="0"/>
              <a:t>At flow setup, traffic pattern agreed</a:t>
            </a:r>
          </a:p>
          <a:p>
            <a:pPr lvl="1"/>
            <a:r>
              <a:rPr lang="en-US" dirty="0" smtClean="0"/>
              <a:t>Called SLA</a:t>
            </a:r>
          </a:p>
          <a:p>
            <a:pPr lvl="1"/>
            <a:r>
              <a:rPr lang="en-US" dirty="0" smtClean="0"/>
              <a:t>Traffic policed (controlled) </a:t>
            </a:r>
          </a:p>
          <a:p>
            <a:pPr lvl="1"/>
            <a:r>
              <a:rPr lang="en-US" dirty="0" smtClean="0"/>
              <a:t>Lets us make guarantees</a:t>
            </a:r>
          </a:p>
        </p:txBody>
      </p:sp>
      <p:pic>
        <p:nvPicPr>
          <p:cNvPr id="47108" name="Picture 2"/>
          <p:cNvPicPr>
            <a:picLocks noChangeAspect="1" noChangeArrowheads="1"/>
          </p:cNvPicPr>
          <p:nvPr/>
        </p:nvPicPr>
        <p:blipFill>
          <a:blip r:embed="rId2" cstate="print"/>
          <a:srcRect r="70042" b="11290"/>
          <a:stretch>
            <a:fillRect/>
          </a:stretch>
        </p:blipFill>
        <p:spPr bwMode="auto">
          <a:xfrm>
            <a:off x="5435851" y="1800225"/>
            <a:ext cx="2439782" cy="2889762"/>
          </a:xfrm>
          <a:prstGeom prst="rect">
            <a:avLst/>
          </a:prstGeom>
          <a:noFill/>
          <a:ln w="9525">
            <a:noFill/>
            <a:miter lim="800000"/>
            <a:headEnd/>
            <a:tailEnd/>
          </a:ln>
        </p:spPr>
      </p:pic>
      <p:sp>
        <p:nvSpPr>
          <p:cNvPr id="9" name="TextBox 8"/>
          <p:cNvSpPr txBox="1"/>
          <p:nvPr/>
        </p:nvSpPr>
        <p:spPr>
          <a:xfrm>
            <a:off x="7000568" y="3224989"/>
            <a:ext cx="766916" cy="646331"/>
          </a:xfrm>
          <a:prstGeom prst="rect">
            <a:avLst/>
          </a:prstGeom>
          <a:solidFill>
            <a:schemeClr val="bg1"/>
          </a:solidFill>
        </p:spPr>
        <p:txBody>
          <a:bodyPr wrap="square" rtlCol="0">
            <a:spAutoFit/>
          </a:bodyPr>
          <a:lstStyle/>
          <a:p>
            <a:pPr algn="ctr"/>
            <a:r>
              <a:rPr lang="en-US" sz="1200" dirty="0" smtClean="0"/>
              <a:t>Shape traffic here</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smtClean="0"/>
              <a:t>Connection-Oriented – Virtual Circuits</a:t>
            </a:r>
          </a:p>
        </p:txBody>
      </p:sp>
      <p:sp>
        <p:nvSpPr>
          <p:cNvPr id="11267" name="Content Placeholder 2"/>
          <p:cNvSpPr>
            <a:spLocks noGrp="1"/>
          </p:cNvSpPr>
          <p:nvPr>
            <p:ph idx="1"/>
          </p:nvPr>
        </p:nvSpPr>
        <p:spPr/>
        <p:txBody>
          <a:bodyPr/>
          <a:lstStyle/>
          <a:p>
            <a:r>
              <a:rPr lang="en-US" dirty="0" smtClean="0"/>
              <a:t>Packet is forwarded along a virtual circuit using tag inside it</a:t>
            </a:r>
          </a:p>
          <a:p>
            <a:pPr lvl="1"/>
            <a:r>
              <a:rPr lang="en-US" dirty="0" smtClean="0"/>
              <a:t>Virtual circuit (VC) is set up ahead of time</a:t>
            </a:r>
          </a:p>
          <a:p>
            <a:endParaRPr lang="en-US" dirty="0" smtClean="0"/>
          </a:p>
        </p:txBody>
      </p:sp>
      <p:sp>
        <p:nvSpPr>
          <p:cNvPr id="8" name="Footer Placeholder 7"/>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15" name="Group 14"/>
          <p:cNvGrpSpPr/>
          <p:nvPr/>
        </p:nvGrpSpPr>
        <p:grpSpPr>
          <a:xfrm>
            <a:off x="728094" y="2292078"/>
            <a:ext cx="7687812" cy="2879687"/>
            <a:chOff x="1179871" y="2016778"/>
            <a:chExt cx="7760929" cy="2907075"/>
          </a:xfrm>
        </p:grpSpPr>
        <p:pic>
          <p:nvPicPr>
            <p:cNvPr id="11268" name="Picture 2"/>
            <p:cNvPicPr>
              <a:picLocks noChangeAspect="1" noChangeArrowheads="1"/>
            </p:cNvPicPr>
            <p:nvPr/>
          </p:nvPicPr>
          <p:blipFill>
            <a:blip r:embed="rId3" cstate="print"/>
            <a:srcRect/>
            <a:stretch>
              <a:fillRect/>
            </a:stretch>
          </p:blipFill>
          <p:spPr bwMode="auto">
            <a:xfrm>
              <a:off x="1179871" y="2016778"/>
              <a:ext cx="7760929" cy="2907075"/>
            </a:xfrm>
            <a:prstGeom prst="rect">
              <a:avLst/>
            </a:prstGeom>
            <a:noFill/>
            <a:ln w="9525">
              <a:noFill/>
              <a:miter lim="800000"/>
              <a:headEnd/>
              <a:tailEnd/>
            </a:ln>
          </p:spPr>
        </p:pic>
        <p:sp>
          <p:nvSpPr>
            <p:cNvPr id="11269" name="TextBox 4"/>
            <p:cNvSpPr txBox="1">
              <a:spLocks noChangeArrowheads="1"/>
            </p:cNvSpPr>
            <p:nvPr/>
          </p:nvSpPr>
          <p:spPr bwMode="auto">
            <a:xfrm>
              <a:off x="5791354" y="2149055"/>
              <a:ext cx="2590800" cy="307777"/>
            </a:xfrm>
            <a:prstGeom prst="rect">
              <a:avLst/>
            </a:prstGeom>
            <a:noFill/>
            <a:ln w="9525">
              <a:noFill/>
              <a:miter lim="800000"/>
              <a:headEnd/>
              <a:tailEnd/>
            </a:ln>
          </p:spPr>
          <p:txBody>
            <a:bodyPr>
              <a:spAutoFit/>
            </a:bodyPr>
            <a:lstStyle/>
            <a:p>
              <a:r>
                <a:rPr lang="en-US" sz="1400" dirty="0" smtClean="0"/>
                <a:t>ISP’s </a:t>
              </a:r>
              <a:r>
                <a:rPr lang="en-US" sz="1400" dirty="0"/>
                <a:t>equipment</a:t>
              </a:r>
            </a:p>
          </p:txBody>
        </p:sp>
      </p:grpSp>
      <p:grpSp>
        <p:nvGrpSpPr>
          <p:cNvPr id="16" name="Group 15"/>
          <p:cNvGrpSpPr/>
          <p:nvPr/>
        </p:nvGrpSpPr>
        <p:grpSpPr>
          <a:xfrm>
            <a:off x="1718237" y="5146302"/>
            <a:ext cx="5695950" cy="1171987"/>
            <a:chOff x="1649413" y="5126638"/>
            <a:chExt cx="5695950" cy="1171987"/>
          </a:xfrm>
        </p:grpSpPr>
        <p:pic>
          <p:nvPicPr>
            <p:cNvPr id="11270" name="Picture 3"/>
            <p:cNvPicPr>
              <a:picLocks noChangeAspect="1" noChangeArrowheads="1"/>
            </p:cNvPicPr>
            <p:nvPr/>
          </p:nvPicPr>
          <p:blipFill>
            <a:blip r:embed="rId4" cstate="print"/>
            <a:srcRect/>
            <a:stretch>
              <a:fillRect/>
            </a:stretch>
          </p:blipFill>
          <p:spPr bwMode="auto">
            <a:xfrm>
              <a:off x="1649413" y="5384225"/>
              <a:ext cx="5695950" cy="914400"/>
            </a:xfrm>
            <a:prstGeom prst="rect">
              <a:avLst/>
            </a:prstGeom>
            <a:noFill/>
            <a:ln w="9525">
              <a:noFill/>
              <a:miter lim="800000"/>
              <a:headEnd/>
              <a:tailEnd/>
            </a:ln>
          </p:spPr>
        </p:pic>
        <p:sp>
          <p:nvSpPr>
            <p:cNvPr id="11271" name="TextBox 7"/>
            <p:cNvSpPr txBox="1">
              <a:spLocks noChangeArrowheads="1"/>
            </p:cNvSpPr>
            <p:nvPr/>
          </p:nvSpPr>
          <p:spPr bwMode="auto">
            <a:xfrm>
              <a:off x="2122488" y="5126638"/>
              <a:ext cx="4799422" cy="292100"/>
            </a:xfrm>
            <a:prstGeom prst="rect">
              <a:avLst/>
            </a:prstGeom>
            <a:noFill/>
            <a:ln w="9525">
              <a:noFill/>
              <a:miter lim="800000"/>
              <a:headEnd/>
              <a:tailEnd/>
            </a:ln>
          </p:spPr>
          <p:txBody>
            <a:bodyPr wrap="square">
              <a:spAutoFit/>
            </a:bodyPr>
            <a:lstStyle/>
            <a:p>
              <a:r>
                <a:rPr lang="en-US" sz="1300" dirty="0"/>
                <a:t>A’s table                             C’s Table                          E’s Table</a:t>
              </a:r>
            </a:p>
          </p:txBody>
        </p:sp>
      </p:grpSp>
      <p:sp>
        <p:nvSpPr>
          <p:cNvPr id="31" name="Rectangle 30"/>
          <p:cNvSpPr/>
          <p:nvPr/>
        </p:nvSpPr>
        <p:spPr bwMode="auto">
          <a:xfrm>
            <a:off x="1661652" y="5899356"/>
            <a:ext cx="1700980" cy="45228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22" name="Group 21"/>
          <p:cNvGrpSpPr/>
          <p:nvPr/>
        </p:nvGrpSpPr>
        <p:grpSpPr>
          <a:xfrm>
            <a:off x="1573161" y="5903843"/>
            <a:ext cx="1022555" cy="390257"/>
            <a:chOff x="5447070" y="5933338"/>
            <a:chExt cx="1022555" cy="390257"/>
          </a:xfrm>
          <a:noFill/>
        </p:grpSpPr>
        <p:sp>
          <p:nvSpPr>
            <p:cNvPr id="19" name="TextBox 7"/>
            <p:cNvSpPr txBox="1">
              <a:spLocks noChangeArrowheads="1"/>
            </p:cNvSpPr>
            <p:nvPr/>
          </p:nvSpPr>
          <p:spPr bwMode="auto">
            <a:xfrm>
              <a:off x="5447070" y="6031207"/>
              <a:ext cx="1022555" cy="292388"/>
            </a:xfrm>
            <a:prstGeom prst="rect">
              <a:avLst/>
            </a:prstGeom>
            <a:grpFill/>
            <a:ln w="9525">
              <a:noFill/>
              <a:miter lim="800000"/>
              <a:headEnd/>
              <a:tailEnd/>
            </a:ln>
          </p:spPr>
          <p:txBody>
            <a:bodyPr wrap="square" lIns="0" rIns="0">
              <a:spAutoFit/>
            </a:bodyPr>
            <a:lstStyle/>
            <a:p>
              <a:r>
                <a:rPr lang="en-US" sz="1300" dirty="0" smtClean="0"/>
                <a:t>In: Line  Tag</a:t>
              </a:r>
              <a:endParaRPr lang="en-US" sz="1300" dirty="0"/>
            </a:p>
          </p:txBody>
        </p:sp>
        <p:sp>
          <p:nvSpPr>
            <p:cNvPr id="20" name="Right Brace 19"/>
            <p:cNvSpPr/>
            <p:nvPr/>
          </p:nvSpPr>
          <p:spPr bwMode="auto">
            <a:xfrm rot="5400000">
              <a:off x="5788366" y="5837742"/>
              <a:ext cx="113502" cy="304694"/>
            </a:xfrm>
            <a:prstGeom prst="rightBrace">
              <a:avLst/>
            </a:prstGeom>
            <a:grp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1" name="Right Brace 20"/>
            <p:cNvSpPr/>
            <p:nvPr/>
          </p:nvSpPr>
          <p:spPr bwMode="auto">
            <a:xfrm rot="5400000">
              <a:off x="6171372" y="5807590"/>
              <a:ext cx="108156" cy="360520"/>
            </a:xfrm>
            <a:prstGeom prst="rightBrace">
              <a:avLst/>
            </a:prstGeom>
            <a:grp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grpSp>
        <p:nvGrpSpPr>
          <p:cNvPr id="27" name="Group 26"/>
          <p:cNvGrpSpPr/>
          <p:nvPr/>
        </p:nvGrpSpPr>
        <p:grpSpPr>
          <a:xfrm>
            <a:off x="2613744" y="5913783"/>
            <a:ext cx="1211003" cy="332228"/>
            <a:chOff x="5656822" y="5938362"/>
            <a:chExt cx="1211003" cy="332228"/>
          </a:xfrm>
          <a:noFill/>
        </p:grpSpPr>
        <p:sp>
          <p:nvSpPr>
            <p:cNvPr id="28" name="TextBox 7"/>
            <p:cNvSpPr txBox="1">
              <a:spLocks noChangeArrowheads="1"/>
            </p:cNvSpPr>
            <p:nvPr/>
          </p:nvSpPr>
          <p:spPr bwMode="auto">
            <a:xfrm>
              <a:off x="5658457" y="6070535"/>
              <a:ext cx="1209368" cy="200055"/>
            </a:xfrm>
            <a:prstGeom prst="rect">
              <a:avLst/>
            </a:prstGeom>
            <a:grpFill/>
            <a:ln w="9525">
              <a:noFill/>
              <a:miter lim="800000"/>
              <a:headEnd/>
              <a:tailEnd/>
            </a:ln>
          </p:spPr>
          <p:txBody>
            <a:bodyPr wrap="square" lIns="0" tIns="0" rIns="0" bIns="0">
              <a:spAutoFit/>
            </a:bodyPr>
            <a:lstStyle/>
            <a:p>
              <a:r>
                <a:rPr lang="en-US" sz="1300" dirty="0" smtClean="0"/>
                <a:t>Line  Tag: Out</a:t>
              </a:r>
              <a:endParaRPr lang="en-US" sz="1300" dirty="0"/>
            </a:p>
          </p:txBody>
        </p:sp>
        <p:sp>
          <p:nvSpPr>
            <p:cNvPr id="29" name="Right Brace 28"/>
            <p:cNvSpPr/>
            <p:nvPr/>
          </p:nvSpPr>
          <p:spPr bwMode="auto">
            <a:xfrm rot="5400000">
              <a:off x="5783004" y="5812502"/>
              <a:ext cx="108156" cy="360520"/>
            </a:xfrm>
            <a:prstGeom prst="rightBrace">
              <a:avLst/>
            </a:prstGeom>
            <a:grp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0" name="Right Brace 29"/>
            <p:cNvSpPr/>
            <p:nvPr/>
          </p:nvSpPr>
          <p:spPr bwMode="auto">
            <a:xfrm rot="5400000">
              <a:off x="6147216" y="5836336"/>
              <a:ext cx="103566" cy="307618"/>
            </a:xfrm>
            <a:prstGeom prst="rightBrace">
              <a:avLst/>
            </a:prstGeom>
            <a:grp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sp>
        <p:nvSpPr>
          <p:cNvPr id="23" name="TextBox 1"/>
          <p:cNvSpPr txBox="1">
            <a:spLocks noChangeArrowheads="1"/>
          </p:cNvSpPr>
          <p:nvPr/>
        </p:nvSpPr>
        <p:spPr bwMode="auto">
          <a:xfrm>
            <a:off x="171450" y="6296025"/>
            <a:ext cx="8769350" cy="30777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dirty="0"/>
              <a:t>Example: MPLS used within ISP networks for </a:t>
            </a:r>
            <a:r>
              <a:rPr lang="en-US" sz="1400" dirty="0" err="1"/>
              <a:t>QoS</a:t>
            </a:r>
            <a:r>
              <a:rPr lang="en-US" sz="1400" dirty="0"/>
              <a:t> – an example of “creeping connectionism</a:t>
            </a:r>
            <a:r>
              <a:rPr lang="en-US" sz="1400" dirty="0" smtClean="0"/>
              <a:t>” see slide 149</a:t>
            </a:r>
            <a:endParaRPr lang="en-US" sz="1400"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Traffic Shaping (2)</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 name="Content Placeholder 2"/>
          <p:cNvSpPr>
            <a:spLocks noGrp="1"/>
          </p:cNvSpPr>
          <p:nvPr>
            <p:ph idx="1"/>
          </p:nvPr>
        </p:nvSpPr>
        <p:spPr>
          <a:xfrm>
            <a:off x="914399" y="1345249"/>
            <a:ext cx="7790214" cy="4600081"/>
          </a:xfrm>
        </p:spPr>
        <p:txBody>
          <a:bodyPr/>
          <a:lstStyle/>
          <a:p>
            <a:r>
              <a:rPr lang="en-US" dirty="0" smtClean="0"/>
              <a:t>Token/Leaky bucket limits both the average rate (R)  and short-term burst (B) of traffic</a:t>
            </a:r>
          </a:p>
          <a:p>
            <a:pPr lvl="1"/>
            <a:r>
              <a:rPr lang="en-US" dirty="0" smtClean="0"/>
              <a:t>For token, bucket size is B, water enters at rate R and is removed to send; opposite for leaky.</a:t>
            </a:r>
          </a:p>
        </p:txBody>
      </p:sp>
      <p:pic>
        <p:nvPicPr>
          <p:cNvPr id="47108" name="Picture 2"/>
          <p:cNvPicPr>
            <a:picLocks noChangeAspect="1" noChangeArrowheads="1"/>
          </p:cNvPicPr>
          <p:nvPr/>
        </p:nvPicPr>
        <p:blipFill>
          <a:blip r:embed="rId2" cstate="print">
            <a:clrChange>
              <a:clrFrom>
                <a:srgbClr val="FFFFFF"/>
              </a:clrFrom>
              <a:clrTo>
                <a:srgbClr val="FFFFFF">
                  <a:alpha val="0"/>
                </a:srgbClr>
              </a:clrTo>
            </a:clrChange>
          </a:blip>
          <a:srcRect l="32252" b="18836"/>
          <a:stretch>
            <a:fillRect/>
          </a:stretch>
        </p:blipFill>
        <p:spPr bwMode="auto">
          <a:xfrm>
            <a:off x="1809126" y="2989917"/>
            <a:ext cx="5517280" cy="2643956"/>
          </a:xfrm>
          <a:prstGeom prst="rect">
            <a:avLst/>
          </a:prstGeom>
          <a:noFill/>
          <a:ln w="9525">
            <a:noFill/>
            <a:miter lim="800000"/>
            <a:headEnd/>
            <a:tailEnd/>
          </a:ln>
        </p:spPr>
      </p:pic>
      <p:sp>
        <p:nvSpPr>
          <p:cNvPr id="6" name="TextBox 5"/>
          <p:cNvSpPr txBox="1"/>
          <p:nvPr/>
        </p:nvSpPr>
        <p:spPr>
          <a:xfrm>
            <a:off x="1879251" y="5730361"/>
            <a:ext cx="2456769" cy="615553"/>
          </a:xfrm>
          <a:prstGeom prst="rect">
            <a:avLst/>
          </a:prstGeom>
          <a:solidFill>
            <a:schemeClr val="bg1"/>
          </a:solidFill>
        </p:spPr>
        <p:txBody>
          <a:bodyPr wrap="square" lIns="0" tIns="0" rIns="0" bIns="0" rtlCol="0">
            <a:spAutoFit/>
          </a:bodyPr>
          <a:lstStyle/>
          <a:p>
            <a:pPr algn="ctr"/>
            <a:r>
              <a:rPr lang="en-US" sz="2000" dirty="0" smtClean="0">
                <a:solidFill>
                  <a:srgbClr val="FF2BD8"/>
                </a:solidFill>
              </a:rPr>
              <a:t>Leaky bucket</a:t>
            </a:r>
          </a:p>
          <a:p>
            <a:pPr algn="ctr"/>
            <a:r>
              <a:rPr lang="en-US" sz="2000" dirty="0" smtClean="0">
                <a:solidFill>
                  <a:srgbClr val="FF2BD8"/>
                </a:solidFill>
              </a:rPr>
              <a:t>(need not full to send)</a:t>
            </a:r>
            <a:endParaRPr lang="en-US" sz="2000" dirty="0">
              <a:solidFill>
                <a:srgbClr val="FF2BD8"/>
              </a:solidFill>
            </a:endParaRPr>
          </a:p>
        </p:txBody>
      </p:sp>
      <p:sp>
        <p:nvSpPr>
          <p:cNvPr id="7" name="TextBox 6"/>
          <p:cNvSpPr txBox="1"/>
          <p:nvPr/>
        </p:nvSpPr>
        <p:spPr>
          <a:xfrm>
            <a:off x="4876807" y="5735270"/>
            <a:ext cx="3215144" cy="615553"/>
          </a:xfrm>
          <a:prstGeom prst="rect">
            <a:avLst/>
          </a:prstGeom>
          <a:solidFill>
            <a:schemeClr val="bg1"/>
          </a:solidFill>
        </p:spPr>
        <p:txBody>
          <a:bodyPr wrap="square" lIns="0" tIns="0" rIns="0" bIns="0" rtlCol="0">
            <a:spAutoFit/>
          </a:bodyPr>
          <a:lstStyle/>
          <a:p>
            <a:pPr algn="ctr"/>
            <a:r>
              <a:rPr lang="en-US" sz="2000" dirty="0" smtClean="0">
                <a:solidFill>
                  <a:srgbClr val="FF2BD8"/>
                </a:solidFill>
              </a:rPr>
              <a:t>Token bucket</a:t>
            </a:r>
          </a:p>
          <a:p>
            <a:pPr algn="ctr"/>
            <a:r>
              <a:rPr lang="en-US" sz="2000" dirty="0" smtClean="0">
                <a:solidFill>
                  <a:srgbClr val="FF2BD8"/>
                </a:solidFill>
              </a:rPr>
              <a:t>(need some water to send)</a:t>
            </a:r>
            <a:endParaRPr lang="en-US" sz="2000" dirty="0">
              <a:solidFill>
                <a:srgbClr val="FF2BD8"/>
              </a:solidFill>
            </a:endParaRPr>
          </a:p>
        </p:txBody>
      </p:sp>
      <p:sp>
        <p:nvSpPr>
          <p:cNvPr id="11" name="TextBox 10"/>
          <p:cNvSpPr txBox="1"/>
          <p:nvPr/>
        </p:nvSpPr>
        <p:spPr>
          <a:xfrm>
            <a:off x="1789471" y="4109892"/>
            <a:ext cx="688009" cy="276999"/>
          </a:xfrm>
          <a:prstGeom prst="rect">
            <a:avLst/>
          </a:prstGeom>
          <a:noFill/>
        </p:spPr>
        <p:txBody>
          <a:bodyPr wrap="none" rtlCol="0">
            <a:spAutoFit/>
          </a:bodyPr>
          <a:lstStyle/>
          <a:p>
            <a:r>
              <a:rPr lang="en-US" sz="1200" dirty="0"/>
              <a:t>t</a:t>
            </a:r>
            <a:r>
              <a:rPr lang="en-US" sz="1200" dirty="0" smtClean="0"/>
              <a:t>o send</a:t>
            </a:r>
            <a:endParaRPr lang="en-US" sz="1200" dirty="0"/>
          </a:p>
        </p:txBody>
      </p:sp>
      <p:sp>
        <p:nvSpPr>
          <p:cNvPr id="12" name="TextBox 11"/>
          <p:cNvSpPr txBox="1"/>
          <p:nvPr/>
        </p:nvSpPr>
        <p:spPr>
          <a:xfrm>
            <a:off x="4862051" y="4803066"/>
            <a:ext cx="688009" cy="276999"/>
          </a:xfrm>
          <a:prstGeom prst="rect">
            <a:avLst/>
          </a:prstGeom>
          <a:noFill/>
        </p:spPr>
        <p:txBody>
          <a:bodyPr wrap="none" rtlCol="0">
            <a:spAutoFit/>
          </a:bodyPr>
          <a:lstStyle/>
          <a:p>
            <a:r>
              <a:rPr lang="en-US" sz="1200" dirty="0"/>
              <a:t>t</a:t>
            </a:r>
            <a:r>
              <a:rPr lang="en-US" sz="1200" dirty="0" smtClean="0"/>
              <a:t>o send</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smtClean="0">
                <a:latin typeface="Arial" charset="0"/>
                <a:cs typeface="Arial" charset="0"/>
              </a:rPr>
              <a:t>Traffic Shaping (3)</a:t>
            </a:r>
          </a:p>
        </p:txBody>
      </p:sp>
      <p:sp>
        <p:nvSpPr>
          <p:cNvPr id="5" name="Footer Placeholder 4"/>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pic>
        <p:nvPicPr>
          <p:cNvPr id="49156"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52112" y="1162254"/>
            <a:ext cx="3580306" cy="4324145"/>
          </a:xfrm>
          <a:prstGeom prst="rect">
            <a:avLst/>
          </a:prstGeom>
          <a:noFill/>
          <a:ln w="9525">
            <a:noFill/>
            <a:miter lim="800000"/>
            <a:headEnd/>
            <a:tailEnd/>
          </a:ln>
        </p:spPr>
      </p:pic>
      <p:pic>
        <p:nvPicPr>
          <p:cNvPr id="6"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084439" y="983999"/>
            <a:ext cx="3303617" cy="4463072"/>
          </a:xfrm>
          <a:prstGeom prst="rect">
            <a:avLst/>
          </a:prstGeom>
          <a:noFill/>
          <a:ln w="9525">
            <a:noFill/>
            <a:miter lim="800000"/>
            <a:headEnd/>
            <a:tailEnd/>
          </a:ln>
        </p:spPr>
      </p:pic>
      <p:sp>
        <p:nvSpPr>
          <p:cNvPr id="8" name="TextBox 7"/>
          <p:cNvSpPr txBox="1"/>
          <p:nvPr/>
        </p:nvSpPr>
        <p:spPr>
          <a:xfrm>
            <a:off x="478152" y="2697112"/>
            <a:ext cx="1901252" cy="923330"/>
          </a:xfrm>
          <a:prstGeom prst="rect">
            <a:avLst/>
          </a:prstGeom>
          <a:noFill/>
        </p:spPr>
        <p:txBody>
          <a:bodyPr wrap="square" lIns="0" tIns="0" rIns="0" bIns="0" rtlCol="0">
            <a:spAutoFit/>
          </a:bodyPr>
          <a:lstStyle/>
          <a:p>
            <a:r>
              <a:rPr lang="en-US" sz="2000" dirty="0" smtClean="0">
                <a:solidFill>
                  <a:srgbClr val="FF2BD8"/>
                </a:solidFill>
              </a:rPr>
              <a:t>Shaped by R=200 Mbps B=9600 KB</a:t>
            </a:r>
            <a:endParaRPr lang="en-US" sz="2000" dirty="0">
              <a:solidFill>
                <a:srgbClr val="FF2BD8"/>
              </a:solidFill>
            </a:endParaRPr>
          </a:p>
        </p:txBody>
      </p:sp>
      <p:sp>
        <p:nvSpPr>
          <p:cNvPr id="9" name="TextBox 8"/>
          <p:cNvSpPr txBox="1"/>
          <p:nvPr/>
        </p:nvSpPr>
        <p:spPr>
          <a:xfrm>
            <a:off x="483067" y="4058880"/>
            <a:ext cx="1901252" cy="923330"/>
          </a:xfrm>
          <a:prstGeom prst="rect">
            <a:avLst/>
          </a:prstGeom>
          <a:noFill/>
        </p:spPr>
        <p:txBody>
          <a:bodyPr wrap="square" lIns="0" tIns="0" rIns="0" bIns="0" rtlCol="0">
            <a:spAutoFit/>
          </a:bodyPr>
          <a:lstStyle/>
          <a:p>
            <a:r>
              <a:rPr lang="en-US" sz="2000" dirty="0" smtClean="0">
                <a:solidFill>
                  <a:srgbClr val="FF2BD8"/>
                </a:solidFill>
              </a:rPr>
              <a:t>Shaped by R=200 Mbps B=0 KB</a:t>
            </a:r>
            <a:endParaRPr lang="en-US" sz="2000" dirty="0">
              <a:solidFill>
                <a:srgbClr val="FF2BD8"/>
              </a:solidFill>
            </a:endParaRPr>
          </a:p>
        </p:txBody>
      </p:sp>
      <p:sp>
        <p:nvSpPr>
          <p:cNvPr id="10" name="TextBox 9"/>
          <p:cNvSpPr txBox="1"/>
          <p:nvPr/>
        </p:nvSpPr>
        <p:spPr>
          <a:xfrm>
            <a:off x="522396" y="1374666"/>
            <a:ext cx="1901252" cy="923330"/>
          </a:xfrm>
          <a:prstGeom prst="rect">
            <a:avLst/>
          </a:prstGeom>
          <a:noFill/>
        </p:spPr>
        <p:txBody>
          <a:bodyPr wrap="square" lIns="0" tIns="0" rIns="0" bIns="0" rtlCol="0">
            <a:spAutoFit/>
          </a:bodyPr>
          <a:lstStyle/>
          <a:p>
            <a:r>
              <a:rPr lang="en-US" sz="2000" dirty="0" smtClean="0">
                <a:solidFill>
                  <a:srgbClr val="FF2BD8"/>
                </a:solidFill>
              </a:rPr>
              <a:t>Host traffic</a:t>
            </a:r>
          </a:p>
          <a:p>
            <a:r>
              <a:rPr lang="en-US" sz="2000" dirty="0" smtClean="0">
                <a:solidFill>
                  <a:srgbClr val="FF2BD8"/>
                </a:solidFill>
              </a:rPr>
              <a:t>R=200 Mbps B=16000 KB</a:t>
            </a:r>
            <a:endParaRPr lang="en-US" sz="2000" dirty="0">
              <a:solidFill>
                <a:srgbClr val="FF2BD8"/>
              </a:solidFill>
            </a:endParaRPr>
          </a:p>
        </p:txBody>
      </p:sp>
      <p:sp>
        <p:nvSpPr>
          <p:cNvPr id="12" name="TextBox 11"/>
          <p:cNvSpPr txBox="1"/>
          <p:nvPr/>
        </p:nvSpPr>
        <p:spPr>
          <a:xfrm>
            <a:off x="658769" y="5673213"/>
            <a:ext cx="7932813" cy="461665"/>
          </a:xfrm>
          <a:prstGeom prst="rect">
            <a:avLst/>
          </a:prstGeom>
          <a:noFill/>
        </p:spPr>
        <p:txBody>
          <a:bodyPr wrap="none" rtlCol="0">
            <a:spAutoFit/>
          </a:bodyPr>
          <a:lstStyle/>
          <a:p>
            <a:r>
              <a:rPr lang="en-US" sz="2400" dirty="0" smtClean="0"/>
              <a:t>Smaller bucket size delays traffic and reduces </a:t>
            </a:r>
            <a:r>
              <a:rPr lang="en-US" sz="2400" dirty="0" err="1" smtClean="0"/>
              <a:t>burstiness</a:t>
            </a:r>
            <a:endParaRPr lang="en-US" sz="2400" dirty="0"/>
          </a:p>
        </p:txBody>
      </p:sp>
      <p:cxnSp>
        <p:nvCxnSpPr>
          <p:cNvPr id="14" name="Straight Arrow Connector 13"/>
          <p:cNvCxnSpPr/>
          <p:nvPr/>
        </p:nvCxnSpPr>
        <p:spPr bwMode="auto">
          <a:xfrm rot="5400000">
            <a:off x="953729" y="2526890"/>
            <a:ext cx="353961"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rot="5400000">
            <a:off x="958645" y="3849329"/>
            <a:ext cx="353961"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smtClean="0"/>
              <a:t>Packet Scheduling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1203" name="Rectangle 3"/>
          <p:cNvSpPr>
            <a:spLocks noGrp="1" noChangeArrowheads="1"/>
          </p:cNvSpPr>
          <p:nvPr>
            <p:ph idx="1"/>
          </p:nvPr>
        </p:nvSpPr>
        <p:spPr/>
        <p:txBody>
          <a:bodyPr/>
          <a:lstStyle/>
          <a:p>
            <a:r>
              <a:rPr lang="en-US" dirty="0" smtClean="0"/>
              <a:t>Packet scheduling divides router/link resources among traffic flows with alternatives to FIFO (First In First Out)</a:t>
            </a:r>
          </a:p>
        </p:txBody>
      </p:sp>
      <p:pic>
        <p:nvPicPr>
          <p:cNvPr id="51204" name="Picture 2"/>
          <p:cNvPicPr>
            <a:picLocks noChangeAspect="1" noChangeArrowheads="1"/>
          </p:cNvPicPr>
          <p:nvPr/>
        </p:nvPicPr>
        <p:blipFill>
          <a:blip r:embed="rId2" cstate="print"/>
          <a:srcRect/>
          <a:stretch>
            <a:fillRect/>
          </a:stretch>
        </p:blipFill>
        <p:spPr bwMode="auto">
          <a:xfrm>
            <a:off x="461962" y="2662079"/>
            <a:ext cx="8220075" cy="2505075"/>
          </a:xfrm>
          <a:prstGeom prst="rect">
            <a:avLst/>
          </a:prstGeom>
          <a:noFill/>
          <a:ln w="9525">
            <a:noFill/>
            <a:miter lim="800000"/>
            <a:headEnd/>
            <a:tailEnd/>
          </a:ln>
        </p:spPr>
      </p:pic>
      <p:sp>
        <p:nvSpPr>
          <p:cNvPr id="9" name="TextBox 8"/>
          <p:cNvSpPr txBox="1"/>
          <p:nvPr/>
        </p:nvSpPr>
        <p:spPr>
          <a:xfrm>
            <a:off x="2857856" y="5014449"/>
            <a:ext cx="3467616" cy="369332"/>
          </a:xfrm>
          <a:prstGeom prst="rect">
            <a:avLst/>
          </a:prstGeom>
          <a:noFill/>
        </p:spPr>
        <p:txBody>
          <a:bodyPr wrap="none" rtlCol="0">
            <a:spAutoFit/>
          </a:bodyPr>
          <a:lstStyle/>
          <a:p>
            <a:r>
              <a:rPr lang="en-US" dirty="0" smtClean="0">
                <a:solidFill>
                  <a:srgbClr val="FF2BD8"/>
                </a:solidFill>
              </a:rPr>
              <a:t>Example of round-robin queuing</a:t>
            </a:r>
          </a:p>
        </p:txBody>
      </p:sp>
      <p:sp>
        <p:nvSpPr>
          <p:cNvPr id="10" name="TextBox 9"/>
          <p:cNvSpPr txBox="1"/>
          <p:nvPr/>
        </p:nvSpPr>
        <p:spPr>
          <a:xfrm>
            <a:off x="2890689" y="2890689"/>
            <a:ext cx="298480" cy="338554"/>
          </a:xfrm>
          <a:prstGeom prst="rect">
            <a:avLst/>
          </a:prstGeom>
          <a:noFill/>
        </p:spPr>
        <p:txBody>
          <a:bodyPr wrap="none" rtlCol="0">
            <a:spAutoFit/>
          </a:bodyPr>
          <a:lstStyle/>
          <a:p>
            <a:r>
              <a:rPr lang="en-US" sz="1600" dirty="0" smtClean="0"/>
              <a:t>1</a:t>
            </a:r>
            <a:endParaRPr lang="en-US" sz="1600" dirty="0"/>
          </a:p>
        </p:txBody>
      </p:sp>
      <p:sp>
        <p:nvSpPr>
          <p:cNvPr id="11" name="TextBox 10"/>
          <p:cNvSpPr txBox="1"/>
          <p:nvPr/>
        </p:nvSpPr>
        <p:spPr>
          <a:xfrm>
            <a:off x="2600649" y="2905441"/>
            <a:ext cx="298480" cy="338554"/>
          </a:xfrm>
          <a:prstGeom prst="rect">
            <a:avLst/>
          </a:prstGeom>
          <a:noFill/>
        </p:spPr>
        <p:txBody>
          <a:bodyPr wrap="none" rtlCol="0">
            <a:spAutoFit/>
          </a:bodyPr>
          <a:lstStyle/>
          <a:p>
            <a:r>
              <a:rPr lang="en-US" sz="1600" dirty="0" smtClean="0"/>
              <a:t>1</a:t>
            </a:r>
            <a:endParaRPr lang="en-US" sz="1600" dirty="0"/>
          </a:p>
        </p:txBody>
      </p:sp>
      <p:sp>
        <p:nvSpPr>
          <p:cNvPr id="12" name="TextBox 11"/>
          <p:cNvSpPr txBox="1"/>
          <p:nvPr/>
        </p:nvSpPr>
        <p:spPr>
          <a:xfrm>
            <a:off x="2271281" y="2890697"/>
            <a:ext cx="298480" cy="338554"/>
          </a:xfrm>
          <a:prstGeom prst="rect">
            <a:avLst/>
          </a:prstGeom>
          <a:noFill/>
        </p:spPr>
        <p:txBody>
          <a:bodyPr wrap="none" rtlCol="0">
            <a:spAutoFit/>
          </a:bodyPr>
          <a:lstStyle/>
          <a:p>
            <a:r>
              <a:rPr lang="en-US" sz="1600" dirty="0" smtClean="0"/>
              <a:t>1</a:t>
            </a:r>
            <a:endParaRPr lang="en-US" sz="1600" dirty="0"/>
          </a:p>
        </p:txBody>
      </p:sp>
      <p:sp>
        <p:nvSpPr>
          <p:cNvPr id="13" name="TextBox 12"/>
          <p:cNvSpPr txBox="1"/>
          <p:nvPr/>
        </p:nvSpPr>
        <p:spPr>
          <a:xfrm>
            <a:off x="2964433" y="3544521"/>
            <a:ext cx="298480" cy="338554"/>
          </a:xfrm>
          <a:prstGeom prst="rect">
            <a:avLst/>
          </a:prstGeom>
          <a:noFill/>
        </p:spPr>
        <p:txBody>
          <a:bodyPr wrap="none" rtlCol="0">
            <a:spAutoFit/>
          </a:bodyPr>
          <a:lstStyle/>
          <a:p>
            <a:r>
              <a:rPr lang="en-US" sz="1600" dirty="0" smtClean="0"/>
              <a:t>2</a:t>
            </a:r>
            <a:endParaRPr lang="en-US" sz="1600" dirty="0"/>
          </a:p>
        </p:txBody>
      </p:sp>
      <p:sp>
        <p:nvSpPr>
          <p:cNvPr id="14" name="TextBox 13"/>
          <p:cNvSpPr txBox="1"/>
          <p:nvPr/>
        </p:nvSpPr>
        <p:spPr>
          <a:xfrm>
            <a:off x="2664561" y="3549441"/>
            <a:ext cx="298480" cy="338554"/>
          </a:xfrm>
          <a:prstGeom prst="rect">
            <a:avLst/>
          </a:prstGeom>
          <a:noFill/>
        </p:spPr>
        <p:txBody>
          <a:bodyPr wrap="none" rtlCol="0">
            <a:spAutoFit/>
          </a:bodyPr>
          <a:lstStyle/>
          <a:p>
            <a:r>
              <a:rPr lang="en-US" sz="1600" dirty="0" smtClean="0"/>
              <a:t>2</a:t>
            </a:r>
            <a:endParaRPr lang="en-US" sz="1600" dirty="0"/>
          </a:p>
        </p:txBody>
      </p:sp>
      <p:sp>
        <p:nvSpPr>
          <p:cNvPr id="16" name="TextBox 15"/>
          <p:cNvSpPr txBox="1"/>
          <p:nvPr/>
        </p:nvSpPr>
        <p:spPr>
          <a:xfrm>
            <a:off x="2900529" y="4198353"/>
            <a:ext cx="298480" cy="338554"/>
          </a:xfrm>
          <a:prstGeom prst="rect">
            <a:avLst/>
          </a:prstGeom>
          <a:noFill/>
        </p:spPr>
        <p:txBody>
          <a:bodyPr wrap="none" rtlCol="0">
            <a:spAutoFit/>
          </a:bodyPr>
          <a:lstStyle/>
          <a:p>
            <a:r>
              <a:rPr lang="en-US" sz="1600" dirty="0"/>
              <a:t>3</a:t>
            </a:r>
          </a:p>
        </p:txBody>
      </p:sp>
      <p:sp>
        <p:nvSpPr>
          <p:cNvPr id="17" name="TextBox 16"/>
          <p:cNvSpPr txBox="1"/>
          <p:nvPr/>
        </p:nvSpPr>
        <p:spPr>
          <a:xfrm>
            <a:off x="2502337" y="4213105"/>
            <a:ext cx="298480" cy="338554"/>
          </a:xfrm>
          <a:prstGeom prst="rect">
            <a:avLst/>
          </a:prstGeom>
          <a:noFill/>
        </p:spPr>
        <p:txBody>
          <a:bodyPr wrap="none" rtlCol="0">
            <a:spAutoFit/>
          </a:bodyPr>
          <a:lstStyle/>
          <a:p>
            <a:r>
              <a:rPr lang="en-US" sz="1600" dirty="0" smtClean="0"/>
              <a:t>3</a:t>
            </a:r>
            <a:endParaRPr lang="en-US" sz="1600" dirty="0"/>
          </a:p>
        </p:txBody>
      </p:sp>
      <p:sp>
        <p:nvSpPr>
          <p:cNvPr id="18" name="TextBox 17"/>
          <p:cNvSpPr txBox="1"/>
          <p:nvPr/>
        </p:nvSpPr>
        <p:spPr>
          <a:xfrm>
            <a:off x="2113977" y="4208193"/>
            <a:ext cx="298480" cy="338554"/>
          </a:xfrm>
          <a:prstGeom prst="rect">
            <a:avLst/>
          </a:prstGeom>
          <a:noFill/>
        </p:spPr>
        <p:txBody>
          <a:bodyPr wrap="none" rtlCol="0">
            <a:spAutoFit/>
          </a:bodyPr>
          <a:lstStyle/>
          <a:p>
            <a:r>
              <a:rPr lang="en-US" sz="1600" dirty="0" smtClean="0"/>
              <a:t>3</a:t>
            </a:r>
            <a:endParaRPr lang="en-US" sz="16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mtClean="0"/>
              <a:t>Packet Scheduling (2)</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2227" name="Rectangle 3"/>
          <p:cNvSpPr>
            <a:spLocks noGrp="1" noChangeArrowheads="1"/>
          </p:cNvSpPr>
          <p:nvPr>
            <p:ph idx="1"/>
          </p:nvPr>
        </p:nvSpPr>
        <p:spPr>
          <a:xfrm>
            <a:off x="914399" y="1364913"/>
            <a:ext cx="7790214" cy="4600081"/>
          </a:xfrm>
        </p:spPr>
        <p:txBody>
          <a:bodyPr/>
          <a:lstStyle/>
          <a:p>
            <a:r>
              <a:rPr lang="en-US" dirty="0" smtClean="0"/>
              <a:t>Fair Queueing approximates bit-level fairness with different packet sizes; weights change target levels</a:t>
            </a:r>
          </a:p>
          <a:p>
            <a:pPr lvl="1"/>
            <a:r>
              <a:rPr lang="en-US" dirty="0" smtClean="0"/>
              <a:t>Result is WFQ (Weighted Fair Queueing)</a:t>
            </a:r>
          </a:p>
        </p:txBody>
      </p:sp>
      <p:pic>
        <p:nvPicPr>
          <p:cNvPr id="52228" name="Picture 2"/>
          <p:cNvPicPr>
            <a:picLocks noChangeAspect="1" noChangeArrowheads="1"/>
          </p:cNvPicPr>
          <p:nvPr/>
        </p:nvPicPr>
        <p:blipFill>
          <a:blip r:embed="rId3" cstate="print"/>
          <a:srcRect b="14425"/>
          <a:stretch>
            <a:fillRect/>
          </a:stretch>
        </p:blipFill>
        <p:spPr bwMode="auto">
          <a:xfrm>
            <a:off x="481012" y="2774692"/>
            <a:ext cx="8181975" cy="2583885"/>
          </a:xfrm>
          <a:prstGeom prst="rect">
            <a:avLst/>
          </a:prstGeom>
          <a:noFill/>
          <a:ln w="9525">
            <a:noFill/>
            <a:miter lim="800000"/>
            <a:headEnd/>
            <a:tailEnd/>
          </a:ln>
        </p:spPr>
      </p:pic>
      <p:sp>
        <p:nvSpPr>
          <p:cNvPr id="10" name="TextBox 9"/>
          <p:cNvSpPr txBox="1"/>
          <p:nvPr/>
        </p:nvSpPr>
        <p:spPr>
          <a:xfrm>
            <a:off x="956904" y="5535551"/>
            <a:ext cx="2592545" cy="646331"/>
          </a:xfrm>
          <a:prstGeom prst="rect">
            <a:avLst/>
          </a:prstGeom>
          <a:noFill/>
        </p:spPr>
        <p:txBody>
          <a:bodyPr wrap="square" rtlCol="0">
            <a:spAutoFit/>
          </a:bodyPr>
          <a:lstStyle/>
          <a:p>
            <a:pPr algn="ctr"/>
            <a:r>
              <a:rPr lang="en-US" dirty="0" smtClean="0">
                <a:solidFill>
                  <a:srgbClr val="FF2BD8"/>
                </a:solidFill>
              </a:rPr>
              <a:t>Packets may be sent out of arrival order</a:t>
            </a:r>
          </a:p>
        </p:txBody>
      </p:sp>
      <p:sp>
        <p:nvSpPr>
          <p:cNvPr id="11" name="TextBox 10"/>
          <p:cNvSpPr txBox="1"/>
          <p:nvPr/>
        </p:nvSpPr>
        <p:spPr>
          <a:xfrm>
            <a:off x="5242166" y="5520805"/>
            <a:ext cx="3439719" cy="646331"/>
          </a:xfrm>
          <a:prstGeom prst="rect">
            <a:avLst/>
          </a:prstGeom>
          <a:noFill/>
        </p:spPr>
        <p:txBody>
          <a:bodyPr wrap="square" rtlCol="0">
            <a:spAutoFit/>
          </a:bodyPr>
          <a:lstStyle/>
          <a:p>
            <a:pPr algn="ctr"/>
            <a:r>
              <a:rPr lang="en-US" dirty="0" smtClean="0">
                <a:solidFill>
                  <a:srgbClr val="FF2BD8"/>
                </a:solidFill>
              </a:rPr>
              <a:t>Finish virtual times determine transmission order</a:t>
            </a:r>
          </a:p>
        </p:txBody>
      </p:sp>
      <p:sp>
        <p:nvSpPr>
          <p:cNvPr id="12" name="TextBox 11"/>
          <p:cNvSpPr txBox="1"/>
          <p:nvPr/>
        </p:nvSpPr>
        <p:spPr>
          <a:xfrm>
            <a:off x="5573745" y="5152098"/>
            <a:ext cx="2807179" cy="400110"/>
          </a:xfrm>
          <a:prstGeom prst="rect">
            <a:avLst/>
          </a:prstGeom>
          <a:noFill/>
        </p:spPr>
        <p:txBody>
          <a:bodyPr wrap="none" rtlCol="0">
            <a:spAutoFit/>
          </a:bodyPr>
          <a:lstStyle/>
          <a:p>
            <a:r>
              <a:rPr lang="en-US" sz="2000" dirty="0" smtClean="0"/>
              <a:t>F</a:t>
            </a:r>
            <a:r>
              <a:rPr lang="en-US" sz="2000" baseline="-25000" dirty="0" smtClean="0"/>
              <a:t>i</a:t>
            </a:r>
            <a:r>
              <a:rPr lang="en-US" sz="2000" dirty="0" smtClean="0"/>
              <a:t> = max(A</a:t>
            </a:r>
            <a:r>
              <a:rPr lang="en-US" sz="2000" baseline="-25000" dirty="0" smtClean="0"/>
              <a:t>i</a:t>
            </a:r>
            <a:r>
              <a:rPr lang="en-US" sz="2000" dirty="0" smtClean="0"/>
              <a:t>, F</a:t>
            </a:r>
            <a:r>
              <a:rPr lang="en-US" sz="2000" baseline="-25000" dirty="0" smtClean="0"/>
              <a:t>i-1</a:t>
            </a:r>
            <a:r>
              <a:rPr lang="en-US" sz="2000" dirty="0" smtClean="0"/>
              <a:t>) + L</a:t>
            </a:r>
            <a:r>
              <a:rPr lang="en-US" sz="2000" baseline="-25000" dirty="0" smtClean="0"/>
              <a:t>i</a:t>
            </a:r>
            <a:r>
              <a:rPr lang="en-US" sz="2000" dirty="0" smtClean="0"/>
              <a:t>/W</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smtClean="0"/>
              <a:t>Admission Control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3251" name="Rectangle 3"/>
          <p:cNvSpPr>
            <a:spLocks noGrp="1" noChangeArrowheads="1"/>
          </p:cNvSpPr>
          <p:nvPr>
            <p:ph idx="1"/>
          </p:nvPr>
        </p:nvSpPr>
        <p:spPr/>
        <p:txBody>
          <a:bodyPr/>
          <a:lstStyle/>
          <a:p>
            <a:r>
              <a:rPr lang="en-US" dirty="0" smtClean="0"/>
              <a:t>Admission control takes a traffic flow specification and decides whether the network can carry it</a:t>
            </a:r>
          </a:p>
          <a:p>
            <a:pPr lvl="1"/>
            <a:r>
              <a:rPr lang="en-US" dirty="0" smtClean="0"/>
              <a:t>Sets up packet scheduling to meet </a:t>
            </a:r>
            <a:r>
              <a:rPr lang="en-US" dirty="0" err="1" smtClean="0"/>
              <a:t>QoS</a:t>
            </a:r>
            <a:endParaRPr lang="en-US" dirty="0" smtClean="0"/>
          </a:p>
        </p:txBody>
      </p:sp>
      <p:pic>
        <p:nvPicPr>
          <p:cNvPr id="53252" name="Picture 2"/>
          <p:cNvPicPr>
            <a:picLocks noChangeAspect="1" noChangeArrowheads="1"/>
          </p:cNvPicPr>
          <p:nvPr/>
        </p:nvPicPr>
        <p:blipFill>
          <a:blip r:embed="rId2" cstate="print"/>
          <a:srcRect/>
          <a:stretch>
            <a:fillRect/>
          </a:stretch>
        </p:blipFill>
        <p:spPr bwMode="auto">
          <a:xfrm>
            <a:off x="2585881" y="3137109"/>
            <a:ext cx="3917848" cy="2243415"/>
          </a:xfrm>
          <a:prstGeom prst="rect">
            <a:avLst/>
          </a:prstGeom>
          <a:noFill/>
          <a:ln w="9525">
            <a:noFill/>
            <a:miter lim="800000"/>
            <a:headEnd/>
            <a:tailEnd/>
          </a:ln>
        </p:spPr>
      </p:pic>
      <p:sp>
        <p:nvSpPr>
          <p:cNvPr id="12" name="TextBox 11"/>
          <p:cNvSpPr txBox="1"/>
          <p:nvPr/>
        </p:nvSpPr>
        <p:spPr>
          <a:xfrm>
            <a:off x="2179431" y="5407734"/>
            <a:ext cx="4863793" cy="369332"/>
          </a:xfrm>
          <a:prstGeom prst="rect">
            <a:avLst/>
          </a:prstGeom>
          <a:noFill/>
        </p:spPr>
        <p:txBody>
          <a:bodyPr wrap="square" rtlCol="0">
            <a:spAutoFit/>
          </a:bodyPr>
          <a:lstStyle/>
          <a:p>
            <a:pPr algn="ctr"/>
            <a:r>
              <a:rPr lang="en-US" dirty="0" smtClean="0">
                <a:solidFill>
                  <a:srgbClr val="FF2BD8"/>
                </a:solidFill>
              </a:rPr>
              <a:t>Example flow specification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smtClean="0"/>
              <a:t>Admission Control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4275" name="Rectangle 3"/>
          <p:cNvSpPr>
            <a:spLocks noGrp="1" noChangeArrowheads="1"/>
          </p:cNvSpPr>
          <p:nvPr>
            <p:ph idx="1"/>
          </p:nvPr>
        </p:nvSpPr>
        <p:spPr/>
        <p:txBody>
          <a:bodyPr/>
          <a:lstStyle/>
          <a:p>
            <a:r>
              <a:rPr lang="en-US" dirty="0" smtClean="0"/>
              <a:t>Construction to guarantee bandwidth B and delay D:</a:t>
            </a:r>
          </a:p>
          <a:p>
            <a:pPr lvl="1"/>
            <a:r>
              <a:rPr lang="en-US" dirty="0" smtClean="0"/>
              <a:t>Shape traffic source to a (R, B) token bucket</a:t>
            </a:r>
          </a:p>
          <a:p>
            <a:pPr lvl="1"/>
            <a:r>
              <a:rPr lang="en-US" dirty="0" smtClean="0"/>
              <a:t>Run WFQ with weight W / all weights &gt; R/capacity</a:t>
            </a:r>
          </a:p>
          <a:p>
            <a:pPr lvl="1"/>
            <a:r>
              <a:rPr lang="en-US" dirty="0" smtClean="0"/>
              <a:t>Holds for all traffic patterns, all topologies</a:t>
            </a:r>
          </a:p>
        </p:txBody>
      </p:sp>
      <p:pic>
        <p:nvPicPr>
          <p:cNvPr id="54276" name="Picture 2"/>
          <p:cNvPicPr>
            <a:picLocks noChangeAspect="1" noChangeArrowheads="1"/>
          </p:cNvPicPr>
          <p:nvPr/>
        </p:nvPicPr>
        <p:blipFill>
          <a:blip r:embed="rId3" cstate="print"/>
          <a:srcRect/>
          <a:stretch>
            <a:fillRect/>
          </a:stretch>
        </p:blipFill>
        <p:spPr bwMode="auto">
          <a:xfrm>
            <a:off x="885825" y="3531619"/>
            <a:ext cx="7372350" cy="25527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Integrated Services (1)</a:t>
            </a:r>
            <a:endParaRPr lang="en-US" dirty="0"/>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3" name="Content Placeholder 2"/>
          <p:cNvSpPr>
            <a:spLocks noGrp="1"/>
          </p:cNvSpPr>
          <p:nvPr>
            <p:ph idx="1"/>
          </p:nvPr>
        </p:nvSpPr>
        <p:spPr/>
        <p:txBody>
          <a:bodyPr/>
          <a:lstStyle/>
          <a:p>
            <a:r>
              <a:rPr lang="en-US" dirty="0" smtClean="0"/>
              <a:t>Design with </a:t>
            </a:r>
            <a:r>
              <a:rPr lang="en-US" dirty="0" err="1" smtClean="0"/>
              <a:t>QoS</a:t>
            </a:r>
            <a:r>
              <a:rPr lang="en-US" dirty="0" smtClean="0"/>
              <a:t> for each flow; handles multicast traffic.</a:t>
            </a:r>
          </a:p>
          <a:p>
            <a:r>
              <a:rPr lang="en-US" dirty="0" smtClean="0"/>
              <a:t>Admission with RSVP (Resource </a:t>
            </a:r>
            <a:r>
              <a:rPr lang="en-US" dirty="0" err="1" smtClean="0"/>
              <a:t>reSerVation</a:t>
            </a:r>
            <a:r>
              <a:rPr lang="en-US" dirty="0" smtClean="0"/>
              <a:t> Protocol):</a:t>
            </a:r>
          </a:p>
          <a:p>
            <a:pPr lvl="1"/>
            <a:r>
              <a:rPr lang="en-US" dirty="0" smtClean="0"/>
              <a:t>Receiver sends a request back to the sender</a:t>
            </a:r>
          </a:p>
          <a:p>
            <a:pPr lvl="1"/>
            <a:r>
              <a:rPr lang="en-US" dirty="0" smtClean="0"/>
              <a:t>Each router along the way reserves resources</a:t>
            </a:r>
          </a:p>
          <a:p>
            <a:pPr lvl="1"/>
            <a:r>
              <a:rPr lang="en-US" dirty="0" smtClean="0"/>
              <a:t>Routers merge multiple requests for same flow</a:t>
            </a:r>
          </a:p>
          <a:p>
            <a:pPr lvl="1"/>
            <a:r>
              <a:rPr lang="en-US" dirty="0" smtClean="0"/>
              <a:t>Entire path is set up, or reservation not made</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smtClean="0"/>
              <a:t>Integrated Services (2)</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56324" name="Picture 2"/>
          <p:cNvPicPr>
            <a:picLocks noChangeAspect="1" noChangeArrowheads="1"/>
          </p:cNvPicPr>
          <p:nvPr/>
        </p:nvPicPr>
        <p:blipFill>
          <a:blip r:embed="rId2" cstate="print"/>
          <a:srcRect b="8679"/>
          <a:stretch>
            <a:fillRect/>
          </a:stretch>
        </p:blipFill>
        <p:spPr bwMode="auto">
          <a:xfrm>
            <a:off x="855413" y="1389774"/>
            <a:ext cx="7411269" cy="3644336"/>
          </a:xfrm>
          <a:prstGeom prst="rect">
            <a:avLst/>
          </a:prstGeom>
          <a:noFill/>
          <a:ln w="9525">
            <a:noFill/>
            <a:miter lim="800000"/>
            <a:headEnd/>
            <a:tailEnd/>
          </a:ln>
        </p:spPr>
      </p:pic>
      <p:sp>
        <p:nvSpPr>
          <p:cNvPr id="6" name="TextBox 5"/>
          <p:cNvSpPr txBox="1"/>
          <p:nvPr/>
        </p:nvSpPr>
        <p:spPr>
          <a:xfrm>
            <a:off x="825918" y="5191422"/>
            <a:ext cx="2153264" cy="646331"/>
          </a:xfrm>
          <a:prstGeom prst="rect">
            <a:avLst/>
          </a:prstGeom>
          <a:noFill/>
        </p:spPr>
        <p:txBody>
          <a:bodyPr wrap="square" rtlCol="0">
            <a:spAutoFit/>
          </a:bodyPr>
          <a:lstStyle/>
          <a:p>
            <a:pPr algn="ctr"/>
            <a:r>
              <a:rPr lang="en-US" dirty="0" smtClean="0">
                <a:solidFill>
                  <a:srgbClr val="FF2BD8"/>
                </a:solidFill>
              </a:rPr>
              <a:t>R3 reserves flow from S1</a:t>
            </a:r>
          </a:p>
        </p:txBody>
      </p:sp>
      <p:sp>
        <p:nvSpPr>
          <p:cNvPr id="7" name="TextBox 6"/>
          <p:cNvSpPr txBox="1"/>
          <p:nvPr/>
        </p:nvSpPr>
        <p:spPr>
          <a:xfrm>
            <a:off x="3485539" y="5215997"/>
            <a:ext cx="2128683" cy="646331"/>
          </a:xfrm>
          <a:prstGeom prst="rect">
            <a:avLst/>
          </a:prstGeom>
          <a:noFill/>
        </p:spPr>
        <p:txBody>
          <a:bodyPr wrap="square" rtlCol="0">
            <a:spAutoFit/>
          </a:bodyPr>
          <a:lstStyle/>
          <a:p>
            <a:pPr algn="ctr"/>
            <a:r>
              <a:rPr lang="en-US" dirty="0" smtClean="0">
                <a:solidFill>
                  <a:srgbClr val="FF2BD8"/>
                </a:solidFill>
              </a:rPr>
              <a:t>R3 reserves flow from S2</a:t>
            </a:r>
          </a:p>
        </p:txBody>
      </p:sp>
      <p:sp>
        <p:nvSpPr>
          <p:cNvPr id="8" name="TextBox 7"/>
          <p:cNvSpPr txBox="1"/>
          <p:nvPr/>
        </p:nvSpPr>
        <p:spPr>
          <a:xfrm>
            <a:off x="5751885" y="5201247"/>
            <a:ext cx="3038167" cy="646331"/>
          </a:xfrm>
          <a:prstGeom prst="rect">
            <a:avLst/>
          </a:prstGeom>
          <a:noFill/>
        </p:spPr>
        <p:txBody>
          <a:bodyPr wrap="square" rtlCol="0">
            <a:spAutoFit/>
          </a:bodyPr>
          <a:lstStyle/>
          <a:p>
            <a:pPr algn="ctr"/>
            <a:r>
              <a:rPr lang="en-US" dirty="0" smtClean="0">
                <a:solidFill>
                  <a:srgbClr val="FF2BD8"/>
                </a:solidFill>
              </a:rPr>
              <a:t>R5 reserves flow from S1; merged with R3 at H</a:t>
            </a:r>
          </a:p>
        </p:txBody>
      </p:sp>
      <p:cxnSp>
        <p:nvCxnSpPr>
          <p:cNvPr id="14" name="Straight Arrow Connector 13"/>
          <p:cNvCxnSpPr/>
          <p:nvPr/>
        </p:nvCxnSpPr>
        <p:spPr bwMode="auto">
          <a:xfrm>
            <a:off x="6862922" y="3392123"/>
            <a:ext cx="275304" cy="14748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5" name="TextBox 14"/>
          <p:cNvSpPr txBox="1"/>
          <p:nvPr/>
        </p:nvSpPr>
        <p:spPr>
          <a:xfrm>
            <a:off x="6096007" y="3136490"/>
            <a:ext cx="838691" cy="369332"/>
          </a:xfrm>
          <a:prstGeom prst="rect">
            <a:avLst/>
          </a:prstGeom>
          <a:noFill/>
        </p:spPr>
        <p:txBody>
          <a:bodyPr wrap="none" rtlCol="0">
            <a:spAutoFit/>
          </a:bodyPr>
          <a:lstStyle/>
          <a:p>
            <a:r>
              <a:rPr lang="en-US" dirty="0" smtClean="0">
                <a:solidFill>
                  <a:srgbClr val="FF2BD8"/>
                </a:solidFill>
              </a:rPr>
              <a:t>Merge</a:t>
            </a:r>
            <a:endParaRPr lang="en-US" dirty="0">
              <a:solidFill>
                <a:srgbClr val="FF2BD8"/>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t>Differentiated Services (1)</a:t>
            </a:r>
          </a:p>
        </p:txBody>
      </p:sp>
      <p:sp>
        <p:nvSpPr>
          <p:cNvPr id="57347" name="Rectangle 3"/>
          <p:cNvSpPr>
            <a:spLocks noGrp="1" noChangeArrowheads="1"/>
          </p:cNvSpPr>
          <p:nvPr>
            <p:ph idx="1"/>
          </p:nvPr>
        </p:nvSpPr>
        <p:spPr>
          <a:xfrm>
            <a:off x="457200" y="1369136"/>
            <a:ext cx="8229600" cy="4867275"/>
          </a:xfrm>
        </p:spPr>
        <p:txBody>
          <a:bodyPr/>
          <a:lstStyle/>
          <a:p>
            <a:r>
              <a:rPr lang="en-US" dirty="0" smtClean="0"/>
              <a:t>Design with classes of </a:t>
            </a:r>
            <a:r>
              <a:rPr lang="en-US" dirty="0" err="1" smtClean="0"/>
              <a:t>QoS</a:t>
            </a:r>
            <a:r>
              <a:rPr lang="en-US" dirty="0" smtClean="0"/>
              <a:t>; customers buy what they want</a:t>
            </a:r>
          </a:p>
          <a:p>
            <a:pPr lvl="1"/>
            <a:r>
              <a:rPr lang="en-US" dirty="0" smtClean="0"/>
              <a:t>Expedited class is sent in preference to regular class</a:t>
            </a:r>
          </a:p>
          <a:p>
            <a:pPr lvl="1"/>
            <a:r>
              <a:rPr lang="en-US" dirty="0" smtClean="0"/>
              <a:t>Less expedited traffic but better quality for applications</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57348" name="Picture 2"/>
          <p:cNvPicPr>
            <a:picLocks noChangeAspect="1" noChangeArrowheads="1"/>
          </p:cNvPicPr>
          <p:nvPr/>
        </p:nvPicPr>
        <p:blipFill>
          <a:blip r:embed="rId2" cstate="print"/>
          <a:srcRect/>
          <a:stretch>
            <a:fillRect/>
          </a:stretch>
        </p:blipFill>
        <p:spPr bwMode="auto">
          <a:xfrm>
            <a:off x="334761" y="2922616"/>
            <a:ext cx="8258175" cy="27432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smtClean="0"/>
              <a:t>Differentiated Services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8371" name="Rectangle 3"/>
          <p:cNvSpPr>
            <a:spLocks noGrp="1" noChangeArrowheads="1"/>
          </p:cNvSpPr>
          <p:nvPr>
            <p:ph idx="1"/>
          </p:nvPr>
        </p:nvSpPr>
        <p:spPr/>
        <p:txBody>
          <a:bodyPr/>
          <a:lstStyle/>
          <a:p>
            <a:r>
              <a:rPr lang="en-US" dirty="0" smtClean="0"/>
              <a:t>Implementation of </a:t>
            </a:r>
            <a:r>
              <a:rPr lang="en-US" dirty="0" err="1" smtClean="0"/>
              <a:t>DiffServ</a:t>
            </a:r>
            <a:r>
              <a:rPr lang="en-US" dirty="0" smtClean="0"/>
              <a:t>:</a:t>
            </a:r>
          </a:p>
          <a:p>
            <a:pPr lvl="1"/>
            <a:r>
              <a:rPr lang="en-US" dirty="0" smtClean="0"/>
              <a:t>Customers mark desired class on packet</a:t>
            </a:r>
          </a:p>
          <a:p>
            <a:pPr lvl="1"/>
            <a:r>
              <a:rPr lang="en-US" dirty="0" smtClean="0"/>
              <a:t>ISP shapes traffic to ensure markings are paid for</a:t>
            </a:r>
          </a:p>
          <a:p>
            <a:pPr lvl="1"/>
            <a:r>
              <a:rPr lang="en-US" dirty="0" smtClean="0"/>
              <a:t>Routers use WFQ to give different service levels</a:t>
            </a:r>
          </a:p>
        </p:txBody>
      </p:sp>
      <p:pic>
        <p:nvPicPr>
          <p:cNvPr id="58372" name="Picture 2"/>
          <p:cNvPicPr>
            <a:picLocks noChangeAspect="1" noChangeArrowheads="1"/>
          </p:cNvPicPr>
          <p:nvPr/>
        </p:nvPicPr>
        <p:blipFill>
          <a:blip r:embed="rId2" cstate="print"/>
          <a:srcRect/>
          <a:stretch>
            <a:fillRect/>
          </a:stretch>
        </p:blipFill>
        <p:spPr bwMode="auto">
          <a:xfrm>
            <a:off x="476560" y="3525308"/>
            <a:ext cx="8210550" cy="261937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latin typeface="Arial" charset="0"/>
                <a:cs typeface="Arial" charset="0"/>
              </a:rPr>
              <a:t>Comparison of Virtual-Circuits &amp; </a:t>
            </a:r>
            <a:r>
              <a:rPr lang="en-US" dirty="0" err="1" smtClean="0">
                <a:latin typeface="Arial" charset="0"/>
                <a:cs typeface="Arial" charset="0"/>
              </a:rPr>
              <a:t>Datagrams</a:t>
            </a:r>
            <a:endParaRPr lang="en-US" dirty="0" smtClean="0">
              <a:latin typeface="Arial" charset="0"/>
              <a:cs typeface="Arial" charset="0"/>
            </a:endParaRPr>
          </a:p>
        </p:txBody>
      </p:sp>
      <p:pic>
        <p:nvPicPr>
          <p:cNvPr id="12292" name="Picture 2"/>
          <p:cNvPicPr>
            <a:picLocks noChangeAspect="1" noChangeArrowheads="1"/>
          </p:cNvPicPr>
          <p:nvPr/>
        </p:nvPicPr>
        <p:blipFill>
          <a:blip r:embed="rId2" cstate="print"/>
          <a:srcRect/>
          <a:stretch>
            <a:fillRect/>
          </a:stretch>
        </p:blipFill>
        <p:spPr bwMode="auto">
          <a:xfrm>
            <a:off x="644525" y="1277473"/>
            <a:ext cx="7880350" cy="4713288"/>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smtClean="0"/>
              <a:t>Label Switching and MPLS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94211" name="Rectangle 3"/>
          <p:cNvSpPr>
            <a:spLocks noGrp="1" noChangeArrowheads="1"/>
          </p:cNvSpPr>
          <p:nvPr>
            <p:ph idx="1"/>
          </p:nvPr>
        </p:nvSpPr>
        <p:spPr/>
        <p:txBody>
          <a:bodyPr/>
          <a:lstStyle/>
          <a:p>
            <a:r>
              <a:rPr lang="en-US" dirty="0" smtClean="0"/>
              <a:t>MPLS (Multi-Protocol Label Switching) sends packets along established paths; ISPs can use for </a:t>
            </a:r>
            <a:r>
              <a:rPr lang="en-US" dirty="0" err="1" smtClean="0"/>
              <a:t>QoS</a:t>
            </a:r>
            <a:endParaRPr lang="en-US" dirty="0" smtClean="0"/>
          </a:p>
          <a:p>
            <a:pPr lvl="1"/>
            <a:r>
              <a:rPr lang="en-US" dirty="0" smtClean="0"/>
              <a:t>Path indicated with label below the IP layer</a:t>
            </a:r>
          </a:p>
          <a:p>
            <a:pPr lvl="1"/>
            <a:r>
              <a:rPr lang="en-US" dirty="0">
                <a:latin typeface="Arial" charset="0"/>
              </a:rPr>
              <a:t>Uses label as index into a table --</a:t>
            </a:r>
            <a:r>
              <a:rPr lang="en-US" dirty="0">
                <a:latin typeface="Arial" charset="0"/>
                <a:sym typeface="Wingdings" pitchFamily="2" charset="2"/>
              </a:rPr>
              <a:t> fast lookup</a:t>
            </a:r>
          </a:p>
          <a:p>
            <a:pPr lvl="1"/>
            <a:endParaRPr lang="en-US" dirty="0" smtClean="0"/>
          </a:p>
        </p:txBody>
      </p:sp>
      <p:pic>
        <p:nvPicPr>
          <p:cNvPr id="94212" name="Picture 2"/>
          <p:cNvPicPr>
            <a:picLocks noChangeAspect="1" noChangeArrowheads="1"/>
          </p:cNvPicPr>
          <p:nvPr/>
        </p:nvPicPr>
        <p:blipFill>
          <a:blip r:embed="rId3" cstate="print"/>
          <a:srcRect/>
          <a:stretch>
            <a:fillRect/>
          </a:stretch>
        </p:blipFill>
        <p:spPr bwMode="auto">
          <a:xfrm>
            <a:off x="2090056" y="3228336"/>
            <a:ext cx="5430967" cy="2662678"/>
          </a:xfrm>
          <a:prstGeom prst="rect">
            <a:avLst/>
          </a:prstGeom>
          <a:noFill/>
          <a:ln w="9525">
            <a:noFill/>
            <a:miter lim="800000"/>
            <a:headEnd/>
            <a:tailEnd/>
          </a:ln>
        </p:spPr>
      </p:pic>
      <p:sp>
        <p:nvSpPr>
          <p:cNvPr id="9" name="Rectangle 8"/>
          <p:cNvSpPr/>
          <p:nvPr/>
        </p:nvSpPr>
        <p:spPr bwMode="auto">
          <a:xfrm>
            <a:off x="3125147" y="3716976"/>
            <a:ext cx="758084" cy="456755"/>
          </a:xfrm>
          <a:prstGeom prst="rect">
            <a:avLst/>
          </a:prstGeom>
          <a:solidFill>
            <a:srgbClr val="FF2BD8">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TextBox 1"/>
          <p:cNvSpPr txBox="1">
            <a:spLocks noChangeArrowheads="1"/>
          </p:cNvSpPr>
          <p:nvPr/>
        </p:nvSpPr>
        <p:spPr bwMode="auto">
          <a:xfrm>
            <a:off x="95557" y="5995616"/>
            <a:ext cx="8972550" cy="33855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dirty="0" smtClean="0"/>
              <a:t>MPLS </a:t>
            </a:r>
            <a:r>
              <a:rPr lang="en-US" sz="1600" dirty="0"/>
              <a:t>used within ISP networks for </a:t>
            </a:r>
            <a:r>
              <a:rPr lang="en-US" sz="1600" dirty="0" err="1"/>
              <a:t>QoS</a:t>
            </a:r>
            <a:r>
              <a:rPr lang="en-US" sz="1600" dirty="0"/>
              <a:t> – an example of “creeping connectionism</a:t>
            </a:r>
            <a:r>
              <a:rPr lang="en-US" sz="1600" dirty="0" smtClean="0"/>
              <a:t>” (see slide 14)</a:t>
            </a:r>
            <a:endParaRPr lang="en-US" sz="1600"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smtClean="0"/>
              <a:t>Label Switching and MPLS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95235" name="Rectangle 3"/>
          <p:cNvSpPr>
            <a:spLocks noGrp="1" noChangeArrowheads="1"/>
          </p:cNvSpPr>
          <p:nvPr>
            <p:ph idx="1"/>
          </p:nvPr>
        </p:nvSpPr>
        <p:spPr/>
        <p:txBody>
          <a:bodyPr/>
          <a:lstStyle/>
          <a:p>
            <a:r>
              <a:rPr lang="en-US" sz="1800" dirty="0" smtClean="0"/>
              <a:t>Label added based on IP address on entering an MPLS network (e.g., ISP) and removed when leaving it</a:t>
            </a:r>
          </a:p>
          <a:p>
            <a:pPr lvl="2"/>
            <a:r>
              <a:rPr lang="en-US" sz="1800" dirty="0" smtClean="0"/>
              <a:t>Forwarding only uses label inside MPLS network</a:t>
            </a:r>
          </a:p>
          <a:p>
            <a:pPr eaLnBrk="1" hangingPunct="1"/>
            <a:r>
              <a:rPr lang="en-US" sz="1800" dirty="0">
                <a:latin typeface="Arial" charset="0"/>
                <a:cs typeface="Arial" charset="0"/>
                <a:sym typeface="Wingdings" pitchFamily="2" charset="2"/>
              </a:rPr>
              <a:t>Labels remapped at each hop, just like a </a:t>
            </a:r>
            <a:r>
              <a:rPr lang="en-US" sz="1800" dirty="0" smtClean="0">
                <a:latin typeface="Arial" charset="0"/>
                <a:cs typeface="Arial" charset="0"/>
                <a:sym typeface="Wingdings" pitchFamily="2" charset="2"/>
              </a:rPr>
              <a:t>VC</a:t>
            </a:r>
          </a:p>
          <a:p>
            <a:pPr marL="0" lvl="1" indent="0" eaLnBrk="1" hangingPunct="1">
              <a:spcBef>
                <a:spcPts val="1800"/>
              </a:spcBef>
              <a:buNone/>
            </a:pPr>
            <a:r>
              <a:rPr lang="en-US" sz="1800" dirty="0" smtClean="0">
                <a:latin typeface="Arial" charset="0"/>
                <a:cs typeface="Arial" charset="0"/>
              </a:rPr>
              <a:t>Multiple </a:t>
            </a:r>
            <a:r>
              <a:rPr lang="en-US" sz="1800" dirty="0">
                <a:latin typeface="Arial" charset="0"/>
                <a:cs typeface="Arial" charset="0"/>
              </a:rPr>
              <a:t>flows that have same characteristics and end at the same LAN router may use the same </a:t>
            </a:r>
            <a:r>
              <a:rPr lang="en-US" sz="1800" dirty="0" smtClean="0">
                <a:latin typeface="Arial" charset="0"/>
                <a:cs typeface="Arial" charset="0"/>
              </a:rPr>
              <a:t>label</a:t>
            </a:r>
          </a:p>
          <a:p>
            <a:pPr lvl="2" eaLnBrk="1" hangingPunct="1">
              <a:spcBef>
                <a:spcPts val="1800"/>
              </a:spcBef>
            </a:pPr>
            <a:r>
              <a:rPr lang="en-US" sz="1800" dirty="0" smtClean="0">
                <a:latin typeface="Arial" charset="0"/>
                <a:cs typeface="Arial" charset="0"/>
              </a:rPr>
              <a:t>We </a:t>
            </a:r>
            <a:r>
              <a:rPr lang="en-US" sz="1800" dirty="0">
                <a:latin typeface="Arial" charset="0"/>
                <a:cs typeface="Arial" charset="0"/>
              </a:rPr>
              <a:t>call this a Forwarding Equivalency Class (FEC)</a:t>
            </a:r>
            <a:endParaRPr lang="en-US" sz="1200" dirty="0">
              <a:latin typeface="Arial" charset="0"/>
              <a:cs typeface="Arial" charset="0"/>
            </a:endParaRPr>
          </a:p>
          <a:p>
            <a:pPr eaLnBrk="1" hangingPunct="1"/>
            <a:endParaRPr lang="en-US" dirty="0" smtClean="0"/>
          </a:p>
        </p:txBody>
      </p:sp>
      <p:pic>
        <p:nvPicPr>
          <p:cNvPr id="95236" name="Picture 2"/>
          <p:cNvPicPr>
            <a:picLocks noChangeAspect="1" noChangeArrowheads="1"/>
          </p:cNvPicPr>
          <p:nvPr/>
        </p:nvPicPr>
        <p:blipFill>
          <a:blip r:embed="rId2" cstate="print"/>
          <a:srcRect/>
          <a:stretch>
            <a:fillRect/>
          </a:stretch>
        </p:blipFill>
        <p:spPr bwMode="auto">
          <a:xfrm>
            <a:off x="376233" y="4359234"/>
            <a:ext cx="8391525"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Internetwork Routing</a:t>
            </a:r>
          </a:p>
        </p:txBody>
      </p:sp>
      <p:sp>
        <p:nvSpPr>
          <p:cNvPr id="84995" name="Rectangle 3"/>
          <p:cNvSpPr>
            <a:spLocks noGrp="1" noChangeArrowheads="1"/>
          </p:cNvSpPr>
          <p:nvPr>
            <p:ph idx="1"/>
          </p:nvPr>
        </p:nvSpPr>
        <p:spPr>
          <a:xfrm>
            <a:off x="434975" y="1484313"/>
            <a:ext cx="8709025" cy="4994275"/>
          </a:xfrm>
        </p:spPr>
        <p:txBody>
          <a:bodyPr/>
          <a:lstStyle/>
          <a:p>
            <a:pPr>
              <a:buFontTx/>
              <a:buNone/>
            </a:pPr>
            <a:r>
              <a:rPr lang="en-US" sz="2800" dirty="0" smtClean="0">
                <a:latin typeface="Arial" charset="0"/>
                <a:cs typeface="Arial" charset="0"/>
              </a:rPr>
              <a:t>Networks may use:</a:t>
            </a:r>
          </a:p>
          <a:p>
            <a:pPr lvl="1"/>
            <a:r>
              <a:rPr lang="en-US" dirty="0"/>
              <a:t>Different routing algorithms internally (RIP vs. OSPF)</a:t>
            </a:r>
          </a:p>
          <a:p>
            <a:pPr lvl="1"/>
            <a:r>
              <a:rPr lang="en-US" dirty="0"/>
              <a:t>Different routing metrics</a:t>
            </a:r>
          </a:p>
          <a:p>
            <a:pPr lvl="1"/>
            <a:r>
              <a:rPr lang="en-US" dirty="0"/>
              <a:t>May want to hide internal details</a:t>
            </a:r>
          </a:p>
          <a:p>
            <a:pPr lvl="1"/>
            <a:r>
              <a:rPr lang="en-US" dirty="0"/>
              <a:t>Within a network (</a:t>
            </a:r>
            <a:r>
              <a:rPr lang="en-US" dirty="0" err="1"/>
              <a:t>intradomain</a:t>
            </a:r>
            <a:r>
              <a:rPr lang="en-US" dirty="0"/>
              <a:t>), an Interior Gateway </a:t>
            </a:r>
            <a:r>
              <a:rPr lang="en-US" dirty="0" smtClean="0"/>
              <a:t>Protocol (usually a link state protocol) </a:t>
            </a:r>
            <a:r>
              <a:rPr lang="en-US" dirty="0"/>
              <a:t>is used</a:t>
            </a:r>
          </a:p>
          <a:p>
            <a:pPr>
              <a:buFont typeface="Arial" pitchFamily="34" charset="0"/>
              <a:buNone/>
            </a:pPr>
            <a:r>
              <a:rPr lang="en-US" dirty="0"/>
              <a:t>Between networks (</a:t>
            </a:r>
            <a:r>
              <a:rPr lang="en-US" dirty="0" err="1"/>
              <a:t>interdomain</a:t>
            </a:r>
            <a:r>
              <a:rPr lang="en-US" dirty="0"/>
              <a:t>), an Exterior Gateway Protocol is used (Border Gateway Protocol in the Internet)</a:t>
            </a:r>
          </a:p>
          <a:p>
            <a:pPr>
              <a:buFont typeface="Arial" pitchFamily="34" charset="0"/>
              <a:buNone/>
            </a:pPr>
            <a:r>
              <a:rPr lang="en-US" dirty="0"/>
              <a:t>Each network is referred to as an Autonomous System (AS)</a:t>
            </a:r>
          </a:p>
          <a:p>
            <a:pPr>
              <a:buFont typeface="Arial" pitchFamily="34" charset="0"/>
              <a:buNone/>
            </a:pPr>
            <a:r>
              <a:rPr lang="en-US" dirty="0"/>
              <a:t> </a:t>
            </a:r>
          </a:p>
          <a:p>
            <a:pPr>
              <a:buFontTx/>
              <a:buNone/>
            </a:pPr>
            <a:endParaRPr lang="en-US" sz="3200" dirty="0" smtClean="0">
              <a:latin typeface="Arial" charset="0"/>
              <a:cs typeface="Arial" charset="0"/>
            </a:endParaRPr>
          </a:p>
        </p:txBody>
      </p:sp>
    </p:spTree>
    <p:extLst>
      <p:ext uri="{BB962C8B-B14F-4D97-AF65-F5344CB8AC3E}">
        <p14:creationId xmlns:p14="http://schemas.microsoft.com/office/powerpoint/2010/main" val="2947054072"/>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dirty="0" smtClean="0"/>
              <a:t>OSPF— Interior Routing Protocol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96259" name="Rectangle 3"/>
          <p:cNvSpPr>
            <a:spLocks noGrp="1" noChangeArrowheads="1"/>
          </p:cNvSpPr>
          <p:nvPr>
            <p:ph idx="1"/>
          </p:nvPr>
        </p:nvSpPr>
        <p:spPr>
          <a:xfrm>
            <a:off x="816079" y="1099449"/>
            <a:ext cx="7790214" cy="4600081"/>
          </a:xfrm>
        </p:spPr>
        <p:txBody>
          <a:bodyPr/>
          <a:lstStyle/>
          <a:p>
            <a:r>
              <a:rPr lang="en-US" dirty="0" smtClean="0"/>
              <a:t>OSPF computes routes for a single network (e.g., ISP)</a:t>
            </a:r>
          </a:p>
          <a:p>
            <a:pPr lvl="1"/>
            <a:r>
              <a:rPr lang="en-US" dirty="0" smtClean="0"/>
              <a:t>Models network as a graph of weighted edges</a:t>
            </a:r>
          </a:p>
        </p:txBody>
      </p:sp>
      <p:pic>
        <p:nvPicPr>
          <p:cNvPr id="96260"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504323" y="2166571"/>
            <a:ext cx="6809710" cy="2078471"/>
          </a:xfrm>
          <a:prstGeom prst="rect">
            <a:avLst/>
          </a:prstGeom>
          <a:noFill/>
          <a:ln w="9525">
            <a:noFill/>
            <a:miter lim="800000"/>
            <a:headEnd/>
            <a:tailEnd/>
          </a:ln>
        </p:spPr>
      </p:pic>
      <p:pic>
        <p:nvPicPr>
          <p:cNvPr id="6" name="Picture 2"/>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22314" y="4015271"/>
            <a:ext cx="6696997" cy="2349017"/>
          </a:xfrm>
          <a:prstGeom prst="rect">
            <a:avLst/>
          </a:prstGeom>
          <a:noFill/>
          <a:ln w="9525">
            <a:noFill/>
            <a:miter lim="800000"/>
            <a:headEnd/>
            <a:tailEnd/>
          </a:ln>
        </p:spPr>
      </p:pic>
      <p:sp>
        <p:nvSpPr>
          <p:cNvPr id="13" name="TextBox 12"/>
          <p:cNvSpPr txBox="1"/>
          <p:nvPr/>
        </p:nvSpPr>
        <p:spPr>
          <a:xfrm>
            <a:off x="639105" y="2334237"/>
            <a:ext cx="1219188" cy="276999"/>
          </a:xfrm>
          <a:prstGeom prst="rect">
            <a:avLst/>
          </a:prstGeom>
          <a:noFill/>
        </p:spPr>
        <p:txBody>
          <a:bodyPr wrap="square" lIns="0" tIns="0" rIns="0" bIns="0" rtlCol="0">
            <a:spAutoFit/>
          </a:bodyPr>
          <a:lstStyle/>
          <a:p>
            <a:r>
              <a:rPr lang="en-US" dirty="0" smtClean="0">
                <a:solidFill>
                  <a:srgbClr val="FF2BD8"/>
                </a:solidFill>
              </a:rPr>
              <a:t>Network:</a:t>
            </a:r>
            <a:endParaRPr lang="en-US" dirty="0">
              <a:solidFill>
                <a:srgbClr val="FF2BD8"/>
              </a:solidFill>
            </a:endParaRPr>
          </a:p>
        </p:txBody>
      </p:sp>
      <p:sp>
        <p:nvSpPr>
          <p:cNvPr id="14" name="TextBox 13"/>
          <p:cNvSpPr txBox="1"/>
          <p:nvPr/>
        </p:nvSpPr>
        <p:spPr>
          <a:xfrm>
            <a:off x="634189" y="4315433"/>
            <a:ext cx="1312594" cy="276999"/>
          </a:xfrm>
          <a:prstGeom prst="rect">
            <a:avLst/>
          </a:prstGeom>
          <a:noFill/>
        </p:spPr>
        <p:txBody>
          <a:bodyPr wrap="square" lIns="0" tIns="0" rIns="0" bIns="0" rtlCol="0">
            <a:spAutoFit/>
          </a:bodyPr>
          <a:lstStyle/>
          <a:p>
            <a:r>
              <a:rPr lang="en-US" dirty="0" smtClean="0">
                <a:solidFill>
                  <a:srgbClr val="FF2BD8"/>
                </a:solidFill>
              </a:rPr>
              <a:t>Graph:</a:t>
            </a:r>
            <a:endParaRPr lang="en-US" dirty="0">
              <a:solidFill>
                <a:srgbClr val="FF2BD8"/>
              </a:solidFill>
            </a:endParaRPr>
          </a:p>
        </p:txBody>
      </p:sp>
      <p:sp>
        <p:nvSpPr>
          <p:cNvPr id="15" name="Freeform 14"/>
          <p:cNvSpPr/>
          <p:nvPr/>
        </p:nvSpPr>
        <p:spPr bwMode="auto">
          <a:xfrm flipV="1">
            <a:off x="5879696" y="5309412"/>
            <a:ext cx="442452" cy="334297"/>
          </a:xfrm>
          <a:custGeom>
            <a:avLst/>
            <a:gdLst>
              <a:gd name="connsiteX0" fmla="*/ 442452 w 442452"/>
              <a:gd name="connsiteY0" fmla="*/ 0 h 334297"/>
              <a:gd name="connsiteX1" fmla="*/ 147484 w 442452"/>
              <a:gd name="connsiteY1" fmla="*/ 78658 h 334297"/>
              <a:gd name="connsiteX2" fmla="*/ 0 w 442452"/>
              <a:gd name="connsiteY2" fmla="*/ 334297 h 334297"/>
            </a:gdLst>
            <a:ahLst/>
            <a:cxnLst>
              <a:cxn ang="0">
                <a:pos x="connsiteX0" y="connsiteY0"/>
              </a:cxn>
              <a:cxn ang="0">
                <a:pos x="connsiteX1" y="connsiteY1"/>
              </a:cxn>
              <a:cxn ang="0">
                <a:pos x="connsiteX2" y="connsiteY2"/>
              </a:cxn>
            </a:cxnLst>
            <a:rect l="l" t="t" r="r" b="b"/>
            <a:pathLst>
              <a:path w="442452" h="334297">
                <a:moveTo>
                  <a:pt x="442452" y="0"/>
                </a:moveTo>
                <a:cubicBezTo>
                  <a:pt x="331839" y="11471"/>
                  <a:pt x="221226" y="22942"/>
                  <a:pt x="147484" y="78658"/>
                </a:cubicBezTo>
                <a:cubicBezTo>
                  <a:pt x="73742" y="134374"/>
                  <a:pt x="36871" y="234335"/>
                  <a:pt x="0" y="334297"/>
                </a:cubicBezTo>
              </a:path>
            </a:pathLst>
          </a:custGeom>
          <a:noFill/>
          <a:ln w="19050" cap="flat" cmpd="sng" algn="ctr">
            <a:solidFill>
              <a:schemeClr val="accent3">
                <a:lumMod val="60000"/>
                <a:lumOff val="40000"/>
              </a:schemeClr>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 name="TextBox 15"/>
          <p:cNvSpPr txBox="1"/>
          <p:nvPr/>
        </p:nvSpPr>
        <p:spPr>
          <a:xfrm>
            <a:off x="6243496" y="5397904"/>
            <a:ext cx="2123767" cy="923330"/>
          </a:xfrm>
          <a:prstGeom prst="rect">
            <a:avLst/>
          </a:prstGeom>
          <a:solidFill>
            <a:schemeClr val="bg1"/>
          </a:solidFill>
        </p:spPr>
        <p:txBody>
          <a:bodyPr wrap="square" rtlCol="0">
            <a:spAutoFit/>
          </a:bodyPr>
          <a:lstStyle/>
          <a:p>
            <a:r>
              <a:rPr lang="en-US" dirty="0" smtClean="0"/>
              <a:t>Broadcast LAN modeled as a well-connected node</a:t>
            </a:r>
            <a:endParaRPr lang="en-US" dirty="0"/>
          </a:p>
        </p:txBody>
      </p:sp>
      <p:sp>
        <p:nvSpPr>
          <p:cNvPr id="17" name="TextBox 16"/>
          <p:cNvSpPr txBox="1"/>
          <p:nvPr/>
        </p:nvSpPr>
        <p:spPr>
          <a:xfrm>
            <a:off x="6076337" y="5043949"/>
            <a:ext cx="99386" cy="215444"/>
          </a:xfrm>
          <a:prstGeom prst="rect">
            <a:avLst/>
          </a:prstGeom>
          <a:solidFill>
            <a:schemeClr val="bg1"/>
          </a:solidFill>
        </p:spPr>
        <p:txBody>
          <a:bodyPr wrap="none" lIns="0" tIns="0" rIns="0" bIns="0" rtlCol="0">
            <a:spAutoFit/>
          </a:bodyPr>
          <a:lstStyle/>
          <a:p>
            <a:r>
              <a:rPr lang="en-US" sz="1400" dirty="0" smtClean="0"/>
              <a:t>3</a:t>
            </a:r>
            <a:endParaRPr lang="en-US" sz="1400"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smtClean="0"/>
              <a:t>OSPF— Interior Routing Protocol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98307" name="Rectangle 3"/>
          <p:cNvSpPr>
            <a:spLocks noGrp="1" noChangeArrowheads="1"/>
          </p:cNvSpPr>
          <p:nvPr>
            <p:ph idx="1"/>
          </p:nvPr>
        </p:nvSpPr>
        <p:spPr/>
        <p:txBody>
          <a:bodyPr/>
          <a:lstStyle/>
          <a:p>
            <a:r>
              <a:rPr lang="en-US" dirty="0" smtClean="0"/>
              <a:t>OSPF divides one large network (Autonomous System) into areas connected to a backbone area</a:t>
            </a:r>
          </a:p>
          <a:p>
            <a:pPr lvl="1"/>
            <a:r>
              <a:rPr lang="en-US" dirty="0" smtClean="0"/>
              <a:t>Helps to scale; summaries go over area borders</a:t>
            </a:r>
          </a:p>
          <a:p>
            <a:pPr lvl="1"/>
            <a:endParaRPr lang="en-US" dirty="0" smtClean="0"/>
          </a:p>
        </p:txBody>
      </p:sp>
      <p:pic>
        <p:nvPicPr>
          <p:cNvPr id="98308" name="Picture 3"/>
          <p:cNvPicPr>
            <a:picLocks noChangeAspect="1" noChangeArrowheads="1"/>
          </p:cNvPicPr>
          <p:nvPr/>
        </p:nvPicPr>
        <p:blipFill>
          <a:blip r:embed="rId2" cstate="print"/>
          <a:srcRect/>
          <a:stretch>
            <a:fillRect/>
          </a:stretch>
        </p:blipFill>
        <p:spPr bwMode="auto">
          <a:xfrm>
            <a:off x="676432" y="3101309"/>
            <a:ext cx="7496175" cy="3152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dirty="0" smtClean="0"/>
              <a:t>OSPF— Interior Routing Protocol (3)</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99331" name="Rectangle 3"/>
          <p:cNvSpPr>
            <a:spLocks noGrp="1" noChangeArrowheads="1"/>
          </p:cNvSpPr>
          <p:nvPr>
            <p:ph idx="1"/>
          </p:nvPr>
        </p:nvSpPr>
        <p:spPr/>
        <p:txBody>
          <a:bodyPr/>
          <a:lstStyle/>
          <a:p>
            <a:r>
              <a:rPr lang="en-US" dirty="0" smtClean="0"/>
              <a:t>OSPF (Open Shortest Path First) is link-state routing:</a:t>
            </a:r>
          </a:p>
          <a:p>
            <a:pPr lvl="1"/>
            <a:r>
              <a:rPr lang="en-US" dirty="0" smtClean="0"/>
              <a:t>Uses messages below to reliably flood topology</a:t>
            </a:r>
          </a:p>
          <a:p>
            <a:pPr lvl="1"/>
            <a:r>
              <a:rPr lang="en-US" dirty="0" smtClean="0"/>
              <a:t>Then runs </a:t>
            </a:r>
            <a:r>
              <a:rPr lang="en-US" dirty="0" err="1" smtClean="0"/>
              <a:t>Dijkstra</a:t>
            </a:r>
            <a:r>
              <a:rPr lang="en-US" dirty="0" smtClean="0"/>
              <a:t> to compute routes</a:t>
            </a:r>
          </a:p>
        </p:txBody>
      </p:sp>
      <p:pic>
        <p:nvPicPr>
          <p:cNvPr id="99332" name="Picture 2"/>
          <p:cNvPicPr>
            <a:picLocks noChangeAspect="1" noChangeArrowheads="1"/>
          </p:cNvPicPr>
          <p:nvPr/>
        </p:nvPicPr>
        <p:blipFill>
          <a:blip r:embed="rId2" cstate="print"/>
          <a:srcRect/>
          <a:stretch>
            <a:fillRect/>
          </a:stretch>
        </p:blipFill>
        <p:spPr bwMode="auto">
          <a:xfrm>
            <a:off x="766921" y="3185340"/>
            <a:ext cx="7632905" cy="23526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BGP— Exterior Routing Protocol (1)</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00355" name="Rectangle 3"/>
          <p:cNvSpPr>
            <a:spLocks noGrp="1" noChangeArrowheads="1"/>
          </p:cNvSpPr>
          <p:nvPr>
            <p:ph idx="1"/>
          </p:nvPr>
        </p:nvSpPr>
        <p:spPr/>
        <p:txBody>
          <a:bodyPr/>
          <a:lstStyle/>
          <a:p>
            <a:r>
              <a:rPr lang="en-US" dirty="0" smtClean="0"/>
              <a:t>BGP (Border Gateway Protocol) computes routes across interconnected, autonomous networks</a:t>
            </a:r>
          </a:p>
          <a:p>
            <a:pPr lvl="1"/>
            <a:r>
              <a:rPr lang="en-US" dirty="0" smtClean="0"/>
              <a:t>Key role is to respect networks’ policy constraints</a:t>
            </a:r>
          </a:p>
          <a:p>
            <a:pPr lvl="1"/>
            <a:r>
              <a:rPr lang="en-US" dirty="0" smtClean="0"/>
              <a:t>A distance vector (path vector) protocol</a:t>
            </a:r>
          </a:p>
          <a:p>
            <a:r>
              <a:rPr lang="en-US" dirty="0" smtClean="0"/>
              <a:t>Example policy constraints:</a:t>
            </a:r>
          </a:p>
          <a:p>
            <a:pPr lvl="2"/>
            <a:r>
              <a:rPr lang="en-US" dirty="0" smtClean="0"/>
              <a:t>No commercial traffic for educational network</a:t>
            </a:r>
          </a:p>
          <a:p>
            <a:pPr lvl="2"/>
            <a:r>
              <a:rPr lang="en-US" dirty="0" smtClean="0"/>
              <a:t>Never put Iraq on route starting at Pentagon</a:t>
            </a:r>
          </a:p>
          <a:p>
            <a:pPr lvl="2"/>
            <a:r>
              <a:rPr lang="en-US" dirty="0" smtClean="0"/>
              <a:t>Choose cheaper network</a:t>
            </a:r>
          </a:p>
          <a:p>
            <a:pPr lvl="2"/>
            <a:r>
              <a:rPr lang="en-US" dirty="0" smtClean="0"/>
              <a:t>Choose better performing network</a:t>
            </a:r>
          </a:p>
          <a:p>
            <a:pPr lvl="2"/>
            <a:r>
              <a:rPr lang="en-US" dirty="0" smtClean="0"/>
              <a:t>Don’t go from Apple to Google to Apple</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dirty="0" smtClean="0"/>
              <a:t>BGP— Exterior Routing Protocol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01379" name="Rectangle 3"/>
          <p:cNvSpPr>
            <a:spLocks noGrp="1" noChangeArrowheads="1"/>
          </p:cNvSpPr>
          <p:nvPr>
            <p:ph idx="1"/>
          </p:nvPr>
        </p:nvSpPr>
        <p:spPr>
          <a:xfrm>
            <a:off x="914399" y="1158441"/>
            <a:ext cx="7790214" cy="4600081"/>
          </a:xfrm>
        </p:spPr>
        <p:txBody>
          <a:bodyPr/>
          <a:lstStyle/>
          <a:p>
            <a:r>
              <a:rPr lang="en-US" dirty="0" smtClean="0"/>
              <a:t>Common policy distinction is transit vs. peering:</a:t>
            </a:r>
          </a:p>
          <a:p>
            <a:pPr lvl="1"/>
            <a:r>
              <a:rPr lang="en-US" dirty="0" smtClean="0"/>
              <a:t>Transit carries traffic for pay; peers for mutual benefit</a:t>
            </a:r>
          </a:p>
          <a:p>
            <a:pPr lvl="1"/>
            <a:r>
              <a:rPr lang="en-US" dirty="0" smtClean="0"/>
              <a:t>AS1 carries AS2</a:t>
            </a:r>
            <a:r>
              <a:rPr lang="en-US" dirty="0" smtClean="0">
                <a:sym typeface="Wingdings" pitchFamily="2" charset="2"/>
              </a:rPr>
              <a:t>↔AS4 (Transit) but not AS3 (Peer)</a:t>
            </a:r>
            <a:endParaRPr lang="en-US" dirty="0" smtClean="0"/>
          </a:p>
        </p:txBody>
      </p:sp>
      <p:pic>
        <p:nvPicPr>
          <p:cNvPr id="101380" name="Picture 2"/>
          <p:cNvPicPr>
            <a:picLocks noChangeAspect="1" noChangeArrowheads="1"/>
          </p:cNvPicPr>
          <p:nvPr/>
        </p:nvPicPr>
        <p:blipFill>
          <a:blip r:embed="rId2" cstate="print"/>
          <a:srcRect/>
          <a:stretch>
            <a:fillRect/>
          </a:stretch>
        </p:blipFill>
        <p:spPr bwMode="auto">
          <a:xfrm>
            <a:off x="476250" y="2664384"/>
            <a:ext cx="8191500" cy="3343275"/>
          </a:xfrm>
          <a:prstGeom prst="rect">
            <a:avLst/>
          </a:prstGeom>
          <a:noFill/>
          <a:ln w="9525">
            <a:noFill/>
            <a:miter lim="800000"/>
            <a:headEnd/>
            <a:tailEnd/>
          </a:ln>
        </p:spPr>
      </p:pic>
      <p:sp>
        <p:nvSpPr>
          <p:cNvPr id="2" name="TextBox 1"/>
          <p:cNvSpPr txBox="1"/>
          <p:nvPr/>
        </p:nvSpPr>
        <p:spPr>
          <a:xfrm>
            <a:off x="7153702" y="3850604"/>
            <a:ext cx="1359668" cy="307777"/>
          </a:xfrm>
          <a:prstGeom prst="rect">
            <a:avLst/>
          </a:prstGeom>
          <a:noFill/>
          <a:ln>
            <a:solidFill>
              <a:schemeClr val="accent1"/>
            </a:solidFill>
          </a:ln>
        </p:spPr>
        <p:txBody>
          <a:bodyPr wrap="none" rtlCol="0">
            <a:spAutoFit/>
          </a:bodyPr>
          <a:lstStyle/>
          <a:p>
            <a:r>
              <a:rPr lang="en-US" sz="1400" dirty="0" smtClean="0"/>
              <a:t>May be an IXP</a:t>
            </a:r>
            <a:endParaRPr lang="en-US" sz="1400" dirty="0"/>
          </a:p>
        </p:txBody>
      </p:sp>
      <p:cxnSp>
        <p:nvCxnSpPr>
          <p:cNvPr id="4" name="Straight Arrow Connector 3"/>
          <p:cNvCxnSpPr>
            <a:stCxn id="2" idx="1"/>
          </p:cNvCxnSpPr>
          <p:nvPr/>
        </p:nvCxnSpPr>
        <p:spPr bwMode="auto">
          <a:xfrm flipH="1" flipV="1">
            <a:off x="6258296" y="4004492"/>
            <a:ext cx="895406" cy="1"/>
          </a:xfrm>
          <a:prstGeom prst="straightConnector1">
            <a:avLst/>
          </a:prstGeom>
          <a:solidFill>
            <a:schemeClr val="accent1"/>
          </a:solidFill>
          <a:ln w="9525" cap="flat" cmpd="sng" algn="ctr">
            <a:solidFill>
              <a:schemeClr val="accent1"/>
            </a:solidFill>
            <a:prstDash val="solid"/>
            <a:round/>
            <a:headEnd type="none" w="med" len="med"/>
            <a:tailEnd type="arrow"/>
          </a:ln>
          <a:effectLst/>
        </p:spPr>
      </p:cxnSp>
      <p:sp>
        <p:nvSpPr>
          <p:cNvPr id="10" name="TextBox 9"/>
          <p:cNvSpPr txBox="1"/>
          <p:nvPr/>
        </p:nvSpPr>
        <p:spPr>
          <a:xfrm>
            <a:off x="323411" y="5254490"/>
            <a:ext cx="1493514" cy="738664"/>
          </a:xfrm>
          <a:prstGeom prst="rect">
            <a:avLst/>
          </a:prstGeom>
          <a:noFill/>
          <a:ln>
            <a:solidFill>
              <a:schemeClr val="accent1"/>
            </a:solidFill>
          </a:ln>
        </p:spPr>
        <p:txBody>
          <a:bodyPr wrap="square" rtlCol="0">
            <a:spAutoFit/>
          </a:bodyPr>
          <a:lstStyle/>
          <a:p>
            <a:r>
              <a:rPr lang="en-US" sz="1400" dirty="0" smtClean="0"/>
              <a:t>Does not run BGP because is stub network</a:t>
            </a:r>
            <a:endParaRPr lang="en-US" sz="1400" dirty="0"/>
          </a:p>
        </p:txBody>
      </p:sp>
      <p:cxnSp>
        <p:nvCxnSpPr>
          <p:cNvPr id="11" name="Straight Arrow Connector 10"/>
          <p:cNvCxnSpPr/>
          <p:nvPr/>
        </p:nvCxnSpPr>
        <p:spPr bwMode="auto">
          <a:xfrm flipV="1">
            <a:off x="1816925" y="5623822"/>
            <a:ext cx="308758" cy="1"/>
          </a:xfrm>
          <a:prstGeom prst="straightConnector1">
            <a:avLst/>
          </a:prstGeom>
          <a:solidFill>
            <a:schemeClr val="accent1"/>
          </a:solidFill>
          <a:ln w="9525" cap="flat" cmpd="sng" algn="ctr">
            <a:solidFill>
              <a:schemeClr val="accent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dirty="0" smtClean="0"/>
              <a:t>BGP— Exterior Routing Protocol (3)</a:t>
            </a:r>
          </a:p>
        </p:txBody>
      </p:sp>
      <p:sp>
        <p:nvSpPr>
          <p:cNvPr id="102403" name="Rectangle 3"/>
          <p:cNvSpPr>
            <a:spLocks noGrp="1" noChangeArrowheads="1"/>
          </p:cNvSpPr>
          <p:nvPr>
            <p:ph idx="1"/>
          </p:nvPr>
        </p:nvSpPr>
        <p:spPr/>
        <p:txBody>
          <a:bodyPr/>
          <a:lstStyle/>
          <a:p>
            <a:r>
              <a:rPr lang="en-US" dirty="0" smtClean="0"/>
              <a:t>BGP propagates messages along policy-compliant routes</a:t>
            </a:r>
          </a:p>
          <a:p>
            <a:pPr lvl="1"/>
            <a:r>
              <a:rPr lang="en-US" dirty="0" smtClean="0"/>
              <a:t>Message has prefix, AS path (to detect loops) and next-hop IP (to send over the local network)</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102404" name="Picture 2"/>
          <p:cNvPicPr>
            <a:picLocks noChangeAspect="1" noChangeArrowheads="1"/>
          </p:cNvPicPr>
          <p:nvPr/>
        </p:nvPicPr>
        <p:blipFill>
          <a:blip r:embed="rId2" cstate="print"/>
          <a:srcRect/>
          <a:stretch>
            <a:fillRect/>
          </a:stretch>
        </p:blipFill>
        <p:spPr bwMode="auto">
          <a:xfrm>
            <a:off x="835742" y="2448023"/>
            <a:ext cx="7865345" cy="41186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Multicasting</a:t>
            </a:r>
            <a:endParaRPr lang="en-US" dirty="0"/>
          </a:p>
        </p:txBody>
      </p:sp>
      <p:sp>
        <p:nvSpPr>
          <p:cNvPr id="4" name="Footer Placeholder 3"/>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
        <p:nvSpPr>
          <p:cNvPr id="5" name="Content Placeholder 4"/>
          <p:cNvSpPr>
            <a:spLocks noGrp="1"/>
          </p:cNvSpPr>
          <p:nvPr>
            <p:ph idx="1"/>
          </p:nvPr>
        </p:nvSpPr>
        <p:spPr/>
        <p:txBody>
          <a:bodyPr/>
          <a:lstStyle/>
          <a:p>
            <a:r>
              <a:rPr lang="en-US" dirty="0" smtClean="0"/>
              <a:t>Groups have a reserved IP address range (class D)</a:t>
            </a:r>
          </a:p>
          <a:p>
            <a:pPr lvl="1"/>
            <a:r>
              <a:rPr lang="en-US" dirty="0" smtClean="0"/>
              <a:t>Membership in a group handled by IGMP (Internet Group Management Protocol) that runs at routers</a:t>
            </a:r>
          </a:p>
          <a:p>
            <a:r>
              <a:rPr lang="en-US" dirty="0" smtClean="0"/>
              <a:t>Routes computed by protocols such as PIM:</a:t>
            </a:r>
          </a:p>
          <a:p>
            <a:pPr lvl="1"/>
            <a:r>
              <a:rPr lang="en-US" dirty="0" smtClean="0"/>
              <a:t>Dense mode uses RPF with pruning</a:t>
            </a:r>
          </a:p>
          <a:p>
            <a:pPr lvl="1"/>
            <a:r>
              <a:rPr lang="en-US" dirty="0" smtClean="0"/>
              <a:t>Sparse mode uses core-based trees</a:t>
            </a:r>
          </a:p>
          <a:p>
            <a:r>
              <a:rPr lang="en-US" dirty="0" smtClean="0"/>
              <a:t>IP multicasting is not widely used except within a single network, e.g., datacenter, cable TV network.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Datagrams </a:t>
            </a:r>
            <a:r>
              <a:rPr lang="en-US" dirty="0" err="1" smtClean="0"/>
              <a:t>vs</a:t>
            </a:r>
            <a:r>
              <a:rPr lang="en-US" dirty="0" smtClean="0"/>
              <a:t> Virtual Circuits</a:t>
            </a:r>
            <a:endParaRPr lang="en-US" dirty="0"/>
          </a:p>
        </p:txBody>
      </p:sp>
      <p:sp>
        <p:nvSpPr>
          <p:cNvPr id="3" name="Content Placeholder 2"/>
          <p:cNvSpPr>
            <a:spLocks noGrp="1"/>
          </p:cNvSpPr>
          <p:nvPr>
            <p:ph idx="1"/>
          </p:nvPr>
        </p:nvSpPr>
        <p:spPr/>
        <p:txBody>
          <a:bodyPr>
            <a:normAutofit/>
          </a:bodyPr>
          <a:lstStyle/>
          <a:p>
            <a:r>
              <a:rPr lang="en-US" sz="2800" dirty="0" smtClean="0"/>
              <a:t>Complementary strengths</a:t>
            </a:r>
            <a:endParaRPr lang="en-US" sz="2800" dirty="0"/>
          </a:p>
        </p:txBody>
      </p:sp>
      <p:sp>
        <p:nvSpPr>
          <p:cNvPr id="4" name="Footer Placeholder 3"/>
          <p:cNvSpPr>
            <a:spLocks noGrp="1"/>
          </p:cNvSpPr>
          <p:nvPr>
            <p:ph type="ftr" sz="quarter" idx="11"/>
          </p:nvPr>
        </p:nvSpPr>
        <p:spPr/>
        <p:txBody>
          <a:bodyPr/>
          <a:lstStyle/>
          <a:p>
            <a:r>
              <a:rPr lang="en-US" smtClean="0"/>
              <a:t>Computer Networks</a:t>
            </a:r>
            <a:endParaRPr lang="en-US" dirty="0"/>
          </a:p>
        </p:txBody>
      </p:sp>
      <p:sp>
        <p:nvSpPr>
          <p:cNvPr id="5" name="Slide Number Placeholder 4"/>
          <p:cNvSpPr>
            <a:spLocks noGrp="1"/>
          </p:cNvSpPr>
          <p:nvPr>
            <p:ph type="sldNum" sz="quarter" idx="12"/>
          </p:nvPr>
        </p:nvSpPr>
        <p:spPr/>
        <p:txBody>
          <a:bodyPr/>
          <a:lstStyle/>
          <a:p>
            <a:fld id="{E7CA9478-788D-42C7-BC35-88005760C6DD}" type="slidenum">
              <a:rPr lang="en-US" smtClean="0"/>
              <a:t>16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144283929"/>
              </p:ext>
            </p:extLst>
          </p:nvPr>
        </p:nvGraphicFramePr>
        <p:xfrm>
          <a:off x="914400" y="2429933"/>
          <a:ext cx="7239000" cy="3437469"/>
        </p:xfrm>
        <a:graphic>
          <a:graphicData uri="http://schemas.openxmlformats.org/drawingml/2006/table">
            <a:tbl>
              <a:tblPr firstRow="1" bandRow="1">
                <a:tableStyleId>{5C22544A-7EE6-4342-B048-85BDC9FD1C3A}</a:tableStyleId>
              </a:tblPr>
              <a:tblGrid>
                <a:gridCol w="1750088"/>
                <a:gridCol w="2784231"/>
                <a:gridCol w="2704681"/>
              </a:tblGrid>
              <a:tr h="491067">
                <a:tc>
                  <a:txBody>
                    <a:bodyPr/>
                    <a:lstStyle/>
                    <a:p>
                      <a:pPr algn="ctr" fontAlgn="b"/>
                      <a:r>
                        <a:rPr lang="en-US" sz="1800" b="1" i="0" u="none" strike="noStrike" dirty="0" smtClean="0">
                          <a:solidFill>
                            <a:srgbClr val="000000"/>
                          </a:solidFill>
                          <a:latin typeface="Calibri" panose="020F0502020204030204" pitchFamily="34" charset="0"/>
                        </a:rPr>
                        <a:t>Issue</a:t>
                      </a:r>
                      <a:endParaRPr lang="en-US" sz="1800" b="1" i="0" u="none" strike="noStrike" dirty="0">
                        <a:solidFill>
                          <a:srgbClr val="000000"/>
                        </a:solidFill>
                        <a:latin typeface="Calibri" panose="020F0502020204030204" pitchFamily="34" charset="0"/>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800" b="1" i="0" u="none" strike="noStrike" dirty="0" smtClean="0">
                          <a:solidFill>
                            <a:srgbClr val="000000"/>
                          </a:solidFill>
                          <a:latin typeface="Calibri" panose="020F0502020204030204" pitchFamily="34" charset="0"/>
                        </a:rPr>
                        <a:t>Datagrams</a:t>
                      </a:r>
                      <a:endParaRPr lang="en-US" sz="1800" b="1" i="0" u="none" strike="noStrike" dirty="0">
                        <a:solidFill>
                          <a:srgbClr val="000000"/>
                        </a:solidFill>
                        <a:latin typeface="Calibri" panose="020F0502020204030204" pitchFamily="34" charset="0"/>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800" b="1" i="0" u="none" strike="noStrike" dirty="0" smtClean="0">
                          <a:solidFill>
                            <a:srgbClr val="000000"/>
                          </a:solidFill>
                          <a:latin typeface="Calibri" panose="020F0502020204030204" pitchFamily="34" charset="0"/>
                        </a:rPr>
                        <a:t>Virtual</a:t>
                      </a:r>
                      <a:r>
                        <a:rPr lang="en-US" sz="1800" b="1" i="0" u="none" strike="noStrike" baseline="0" dirty="0" smtClean="0">
                          <a:solidFill>
                            <a:srgbClr val="000000"/>
                          </a:solidFill>
                          <a:latin typeface="Calibri" panose="020F0502020204030204" pitchFamily="34" charset="0"/>
                        </a:rPr>
                        <a:t> Circuits</a:t>
                      </a:r>
                      <a:endParaRPr lang="en-US" sz="1800" b="1" i="0" u="none" strike="noStrike" dirty="0">
                        <a:solidFill>
                          <a:srgbClr val="000000"/>
                        </a:solidFill>
                        <a:latin typeface="Calibri" panose="020F0502020204030204" pitchFamily="34" charset="0"/>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491067">
                <a:tc>
                  <a:txBody>
                    <a:bodyPr/>
                    <a:lstStyle/>
                    <a:p>
                      <a:pPr algn="l" fontAlgn="b"/>
                      <a:r>
                        <a:rPr lang="en-US" sz="1800" b="0" i="0" u="none" strike="noStrike" dirty="0" smtClean="0">
                          <a:solidFill>
                            <a:srgbClr val="000000"/>
                          </a:solidFill>
                          <a:latin typeface="Calibri" panose="020F0502020204030204" pitchFamily="34" charset="0"/>
                        </a:rPr>
                        <a:t>Setup phase</a:t>
                      </a:r>
                      <a:endParaRPr lang="en-US" sz="1800" b="0" i="0" u="none" strike="noStrike" dirty="0">
                        <a:solidFill>
                          <a:srgbClr val="000000"/>
                        </a:solidFill>
                        <a:latin typeface="Calibri" panose="020F0502020204030204" pitchFamily="34" charset="0"/>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smtClean="0">
                          <a:solidFill>
                            <a:srgbClr val="000000"/>
                          </a:solidFill>
                          <a:latin typeface="Calibri" panose="020F0502020204030204" pitchFamily="34" charset="0"/>
                        </a:rPr>
                        <a:t>Not needed</a:t>
                      </a:r>
                      <a:endParaRPr lang="en-US" sz="1800" b="0" i="0" u="none" strike="noStrike" dirty="0">
                        <a:solidFill>
                          <a:srgbClr val="000000"/>
                        </a:solidFill>
                        <a:latin typeface="Calibri" panose="020F0502020204030204" pitchFamily="34" charset="0"/>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smtClean="0">
                          <a:solidFill>
                            <a:srgbClr val="000000"/>
                          </a:solidFill>
                          <a:latin typeface="Calibri" panose="020F0502020204030204" pitchFamily="34" charset="0"/>
                        </a:rPr>
                        <a:t>Required</a:t>
                      </a:r>
                      <a:endParaRPr lang="en-US" sz="1800" b="0" i="0" u="none" strike="noStrike" dirty="0">
                        <a:solidFill>
                          <a:srgbClr val="000000"/>
                        </a:solidFill>
                        <a:latin typeface="Calibri" panose="020F0502020204030204" pitchFamily="34" charset="0"/>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491067">
                <a:tc>
                  <a:txBody>
                    <a:bodyPr/>
                    <a:lstStyle/>
                    <a:p>
                      <a:pPr algn="l" fontAlgn="b"/>
                      <a:r>
                        <a:rPr lang="en-US" sz="1800" b="0" i="0" u="none" strike="noStrike" dirty="0" smtClean="0">
                          <a:solidFill>
                            <a:srgbClr val="000000"/>
                          </a:solidFill>
                          <a:latin typeface="Calibri" panose="020F0502020204030204" pitchFamily="34" charset="0"/>
                        </a:rPr>
                        <a:t>Router state</a:t>
                      </a:r>
                      <a:endParaRPr lang="en-US" sz="1800" b="0" i="0" u="none" strike="noStrike" dirty="0">
                        <a:solidFill>
                          <a:srgbClr val="000000"/>
                        </a:solidFill>
                        <a:latin typeface="Calibri" panose="020F0502020204030204" pitchFamily="34" charset="0"/>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smtClean="0">
                          <a:solidFill>
                            <a:srgbClr val="000000"/>
                          </a:solidFill>
                          <a:latin typeface="Calibri" panose="020F0502020204030204" pitchFamily="34" charset="0"/>
                        </a:rPr>
                        <a:t>Per destination</a:t>
                      </a:r>
                      <a:endParaRPr lang="en-US" sz="1800" b="0" i="0" u="none" strike="noStrike" dirty="0">
                        <a:solidFill>
                          <a:srgbClr val="000000"/>
                        </a:solidFill>
                        <a:latin typeface="Calibri" panose="020F0502020204030204" pitchFamily="34" charset="0"/>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smtClean="0">
                          <a:solidFill>
                            <a:srgbClr val="000000"/>
                          </a:solidFill>
                          <a:latin typeface="Calibri" panose="020F0502020204030204" pitchFamily="34" charset="0"/>
                        </a:rPr>
                        <a:t>Per connection</a:t>
                      </a:r>
                      <a:endParaRPr lang="en-US" sz="1800" b="0" i="0" u="none" strike="noStrike" dirty="0">
                        <a:solidFill>
                          <a:srgbClr val="000000"/>
                        </a:solidFill>
                        <a:latin typeface="Calibri" panose="020F0502020204030204" pitchFamily="34" charset="0"/>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491067">
                <a:tc>
                  <a:txBody>
                    <a:bodyPr/>
                    <a:lstStyle/>
                    <a:p>
                      <a:pPr algn="l" fontAlgn="b"/>
                      <a:r>
                        <a:rPr lang="en-US" sz="1800" b="0" i="0" u="none" strike="noStrike" dirty="0" smtClean="0">
                          <a:solidFill>
                            <a:srgbClr val="000000"/>
                          </a:solidFill>
                          <a:latin typeface="Calibri" panose="020F0502020204030204" pitchFamily="34" charset="0"/>
                        </a:rPr>
                        <a:t>Addresses</a:t>
                      </a:r>
                      <a:endParaRPr lang="en-US" sz="1800" b="0" i="0" u="none" strike="noStrike" dirty="0">
                        <a:solidFill>
                          <a:srgbClr val="000000"/>
                        </a:solidFill>
                        <a:latin typeface="Calibri" panose="020F0502020204030204" pitchFamily="34" charset="0"/>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smtClean="0">
                          <a:solidFill>
                            <a:srgbClr val="000000"/>
                          </a:solidFill>
                          <a:latin typeface="Calibri" panose="020F0502020204030204" pitchFamily="34" charset="0"/>
                        </a:rPr>
                        <a:t>Packet carries full</a:t>
                      </a:r>
                      <a:r>
                        <a:rPr lang="en-US" sz="1800" b="0" i="0" u="none" strike="noStrike" baseline="0" dirty="0" smtClean="0">
                          <a:solidFill>
                            <a:srgbClr val="000000"/>
                          </a:solidFill>
                          <a:latin typeface="Calibri" panose="020F0502020204030204" pitchFamily="34" charset="0"/>
                        </a:rPr>
                        <a:t> address</a:t>
                      </a:r>
                      <a:endParaRPr lang="en-US" sz="1800" b="0" i="0" u="none" strike="noStrike" dirty="0">
                        <a:solidFill>
                          <a:srgbClr val="000000"/>
                        </a:solidFill>
                        <a:latin typeface="Calibri" panose="020F0502020204030204" pitchFamily="34" charset="0"/>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smtClean="0">
                          <a:solidFill>
                            <a:srgbClr val="000000"/>
                          </a:solidFill>
                          <a:latin typeface="Calibri" panose="020F0502020204030204" pitchFamily="34" charset="0"/>
                        </a:rPr>
                        <a:t>Packet carries short label</a:t>
                      </a:r>
                      <a:endParaRPr lang="en-US" sz="1800" b="0" i="0" u="none" strike="noStrike" dirty="0">
                        <a:solidFill>
                          <a:srgbClr val="000000"/>
                        </a:solidFill>
                        <a:latin typeface="Calibri" panose="020F0502020204030204" pitchFamily="34" charset="0"/>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491067">
                <a:tc>
                  <a:txBody>
                    <a:bodyPr/>
                    <a:lstStyle/>
                    <a:p>
                      <a:pPr algn="l" fontAlgn="b"/>
                      <a:r>
                        <a:rPr lang="en-US" sz="1800" b="0" i="0" u="none" strike="noStrike" dirty="0" smtClean="0">
                          <a:solidFill>
                            <a:srgbClr val="000000"/>
                          </a:solidFill>
                          <a:latin typeface="Calibri" panose="020F0502020204030204" pitchFamily="34" charset="0"/>
                        </a:rPr>
                        <a:t>Routing</a:t>
                      </a:r>
                      <a:endParaRPr lang="en-US" sz="1800" b="0" i="0" u="none" strike="noStrike" dirty="0">
                        <a:solidFill>
                          <a:srgbClr val="000000"/>
                        </a:solidFill>
                        <a:latin typeface="Calibri" panose="020F0502020204030204" pitchFamily="34" charset="0"/>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smtClean="0">
                          <a:solidFill>
                            <a:srgbClr val="000000"/>
                          </a:solidFill>
                          <a:latin typeface="Calibri" panose="020F0502020204030204" pitchFamily="34" charset="0"/>
                        </a:rPr>
                        <a:t>Per</a:t>
                      </a:r>
                      <a:r>
                        <a:rPr lang="en-US" sz="1800" b="0" i="0" u="none" strike="noStrike" baseline="0" dirty="0" smtClean="0">
                          <a:solidFill>
                            <a:srgbClr val="000000"/>
                          </a:solidFill>
                          <a:latin typeface="Calibri" panose="020F0502020204030204" pitchFamily="34" charset="0"/>
                        </a:rPr>
                        <a:t> packet</a:t>
                      </a:r>
                      <a:endParaRPr lang="en-US" sz="1800" b="0" i="0" u="none" strike="noStrike" dirty="0">
                        <a:solidFill>
                          <a:srgbClr val="000000"/>
                        </a:solidFill>
                        <a:latin typeface="Calibri" panose="020F0502020204030204" pitchFamily="34" charset="0"/>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smtClean="0">
                          <a:solidFill>
                            <a:srgbClr val="000000"/>
                          </a:solidFill>
                          <a:latin typeface="Calibri" panose="020F0502020204030204" pitchFamily="34" charset="0"/>
                        </a:rPr>
                        <a:t>Per circuit</a:t>
                      </a:r>
                      <a:endParaRPr lang="en-US" sz="1800" b="0" i="0" u="none" strike="noStrike" dirty="0">
                        <a:solidFill>
                          <a:srgbClr val="000000"/>
                        </a:solidFill>
                        <a:latin typeface="Calibri" panose="020F0502020204030204" pitchFamily="34" charset="0"/>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491067">
                <a:tc>
                  <a:txBody>
                    <a:bodyPr/>
                    <a:lstStyle/>
                    <a:p>
                      <a:pPr algn="l" fontAlgn="b"/>
                      <a:r>
                        <a:rPr lang="en-US" sz="1800" b="0" i="0" u="none" strike="noStrike" dirty="0" smtClean="0">
                          <a:solidFill>
                            <a:srgbClr val="000000"/>
                          </a:solidFill>
                          <a:latin typeface="Calibri" panose="020F0502020204030204" pitchFamily="34" charset="0"/>
                        </a:rPr>
                        <a:t>Failures</a:t>
                      </a:r>
                      <a:endParaRPr lang="en-US" sz="1800" b="0" i="0" u="none" strike="noStrike" dirty="0">
                        <a:solidFill>
                          <a:srgbClr val="000000"/>
                        </a:solidFill>
                        <a:latin typeface="Calibri" panose="020F0502020204030204" pitchFamily="34" charset="0"/>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smtClean="0">
                          <a:solidFill>
                            <a:srgbClr val="000000"/>
                          </a:solidFill>
                          <a:latin typeface="Calibri" panose="020F0502020204030204" pitchFamily="34" charset="0"/>
                        </a:rPr>
                        <a:t>Easier</a:t>
                      </a:r>
                      <a:r>
                        <a:rPr lang="en-US" sz="1800" b="0" i="0" u="none" strike="noStrike" baseline="0" dirty="0" smtClean="0">
                          <a:solidFill>
                            <a:srgbClr val="000000"/>
                          </a:solidFill>
                          <a:latin typeface="Calibri" panose="020F0502020204030204" pitchFamily="34" charset="0"/>
                        </a:rPr>
                        <a:t> to mask</a:t>
                      </a:r>
                      <a:endParaRPr lang="en-US" sz="1800" b="0" i="0" u="none" strike="noStrike" dirty="0">
                        <a:solidFill>
                          <a:srgbClr val="000000"/>
                        </a:solidFill>
                        <a:latin typeface="Calibri" panose="020F0502020204030204" pitchFamily="34" charset="0"/>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smtClean="0">
                          <a:solidFill>
                            <a:srgbClr val="000000"/>
                          </a:solidFill>
                          <a:latin typeface="Calibri" panose="020F0502020204030204" pitchFamily="34" charset="0"/>
                        </a:rPr>
                        <a:t>Difficult to mask</a:t>
                      </a:r>
                      <a:endParaRPr lang="en-US" sz="1800" b="0" i="0" u="none" strike="noStrike" dirty="0">
                        <a:solidFill>
                          <a:srgbClr val="000000"/>
                        </a:solidFill>
                        <a:latin typeface="Calibri" panose="020F0502020204030204" pitchFamily="34" charset="0"/>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491067">
                <a:tc>
                  <a:txBody>
                    <a:bodyPr/>
                    <a:lstStyle/>
                    <a:p>
                      <a:pPr algn="l" fontAlgn="b"/>
                      <a:r>
                        <a:rPr lang="en-US" sz="1800" b="0" i="0" u="none" strike="noStrike" dirty="0" smtClean="0">
                          <a:solidFill>
                            <a:srgbClr val="000000"/>
                          </a:solidFill>
                          <a:latin typeface="Calibri" panose="020F0502020204030204" pitchFamily="34" charset="0"/>
                        </a:rPr>
                        <a:t>Quality</a:t>
                      </a:r>
                      <a:r>
                        <a:rPr lang="en-US" sz="1800" b="0" i="0" u="none" strike="noStrike" baseline="0" dirty="0" smtClean="0">
                          <a:solidFill>
                            <a:srgbClr val="000000"/>
                          </a:solidFill>
                          <a:latin typeface="Calibri" panose="020F0502020204030204" pitchFamily="34" charset="0"/>
                        </a:rPr>
                        <a:t> of service</a:t>
                      </a:r>
                      <a:endParaRPr lang="en-US" sz="1800" b="0" i="0" u="none" strike="noStrike" dirty="0">
                        <a:solidFill>
                          <a:srgbClr val="000000"/>
                        </a:solidFill>
                        <a:latin typeface="Calibri" panose="020F0502020204030204" pitchFamily="34" charset="0"/>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smtClean="0">
                          <a:solidFill>
                            <a:srgbClr val="000000"/>
                          </a:solidFill>
                          <a:latin typeface="Calibri" panose="020F0502020204030204" pitchFamily="34" charset="0"/>
                        </a:rPr>
                        <a:t>Difficult to add</a:t>
                      </a:r>
                      <a:endParaRPr lang="en-US" sz="1800" b="0" i="0" u="none" strike="noStrike" dirty="0">
                        <a:solidFill>
                          <a:srgbClr val="000000"/>
                        </a:solidFill>
                        <a:latin typeface="Calibri" panose="020F0502020204030204" pitchFamily="34" charset="0"/>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smtClean="0">
                          <a:solidFill>
                            <a:srgbClr val="000000"/>
                          </a:solidFill>
                          <a:latin typeface="Calibri" panose="020F0502020204030204" pitchFamily="34" charset="0"/>
                        </a:rPr>
                        <a:t>Easier to add</a:t>
                      </a:r>
                      <a:endParaRPr lang="en-US" sz="1800" b="0" i="0" u="none" strike="noStrike" dirty="0">
                        <a:solidFill>
                          <a:srgbClr val="000000"/>
                        </a:solidFill>
                        <a:latin typeface="Calibri" panose="020F0502020204030204" pitchFamily="34" charset="0"/>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bl>
          </a:graphicData>
        </a:graphic>
      </p:graphicFrame>
      <p:sp>
        <p:nvSpPr>
          <p:cNvPr id="7" name="Rectangle 6"/>
          <p:cNvSpPr/>
          <p:nvPr/>
        </p:nvSpPr>
        <p:spPr>
          <a:xfrm>
            <a:off x="2676526" y="2908300"/>
            <a:ext cx="2752725" cy="1016000"/>
          </a:xfrm>
          <a:prstGeom prst="rect">
            <a:avLst/>
          </a:prstGeom>
          <a:solidFill>
            <a:srgbClr val="FFB8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31056" y="3924301"/>
            <a:ext cx="2695575" cy="963010"/>
          </a:xfrm>
          <a:prstGeom prst="rect">
            <a:avLst/>
          </a:prstGeom>
          <a:solidFill>
            <a:srgbClr val="FFB8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07245" y="5378451"/>
            <a:ext cx="2695575" cy="488951"/>
          </a:xfrm>
          <a:prstGeom prst="rect">
            <a:avLst/>
          </a:prstGeom>
          <a:solidFill>
            <a:srgbClr val="FFB8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723822" y="4886436"/>
            <a:ext cx="2752725" cy="476249"/>
          </a:xfrm>
          <a:prstGeom prst="rect">
            <a:avLst/>
          </a:prstGeom>
          <a:solidFill>
            <a:srgbClr val="FFB8F2">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328617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Mobile IP</a:t>
            </a:r>
          </a:p>
        </p:txBody>
      </p:sp>
      <p:sp>
        <p:nvSpPr>
          <p:cNvPr id="33795" name="Rectangle 3"/>
          <p:cNvSpPr>
            <a:spLocks noGrp="1" noChangeArrowheads="1"/>
          </p:cNvSpPr>
          <p:nvPr>
            <p:ph idx="1"/>
          </p:nvPr>
        </p:nvSpPr>
        <p:spPr>
          <a:xfrm>
            <a:off x="604680" y="1143000"/>
            <a:ext cx="8229600" cy="4867275"/>
          </a:xfrm>
        </p:spPr>
        <p:txBody>
          <a:bodyPr/>
          <a:lstStyle/>
          <a:p>
            <a:r>
              <a:rPr lang="en-US" dirty="0" smtClean="0"/>
              <a:t>Mobile hosts can be reached at fixed IP via a home agent</a:t>
            </a:r>
          </a:p>
          <a:p>
            <a:pPr lvl="1"/>
            <a:r>
              <a:rPr lang="en-US" dirty="0" smtClean="0"/>
              <a:t>Home agent tunnels packets to reach the mobile host; reply can optimize path for subsequent packets</a:t>
            </a:r>
          </a:p>
          <a:p>
            <a:pPr lvl="1"/>
            <a:r>
              <a:rPr lang="en-US" dirty="0" smtClean="0"/>
              <a:t>No changes to routers or fixed hosts</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33796" name="Picture 2"/>
          <p:cNvPicPr>
            <a:picLocks noChangeAspect="1" noChangeArrowheads="1"/>
          </p:cNvPicPr>
          <p:nvPr/>
        </p:nvPicPr>
        <p:blipFill>
          <a:blip r:embed="rId3" cstate="print"/>
          <a:srcRect r="2813"/>
          <a:stretch>
            <a:fillRect/>
          </a:stretch>
        </p:blipFill>
        <p:spPr bwMode="auto">
          <a:xfrm>
            <a:off x="1032391" y="2892831"/>
            <a:ext cx="7069388" cy="3568065"/>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ctrTitle"/>
          </p:nvPr>
        </p:nvSpPr>
        <p:spPr/>
        <p:txBody>
          <a:bodyPr/>
          <a:lstStyle/>
          <a:p>
            <a:pPr eaLnBrk="1" hangingPunct="1"/>
            <a:r>
              <a:rPr lang="en-US" smtClean="0">
                <a:latin typeface="Arial" charset="0"/>
                <a:cs typeface="Arial" charset="0"/>
              </a:rPr>
              <a:t>End</a:t>
            </a:r>
          </a:p>
        </p:txBody>
      </p:sp>
      <p:sp>
        <p:nvSpPr>
          <p:cNvPr id="74755" name="Subtitle 2"/>
          <p:cNvSpPr>
            <a:spLocks noGrp="1"/>
          </p:cNvSpPr>
          <p:nvPr>
            <p:ph type="subTitle" idx="1"/>
          </p:nvPr>
        </p:nvSpPr>
        <p:spPr/>
        <p:txBody>
          <a:bodyPr/>
          <a:lstStyle/>
          <a:p>
            <a:pPr eaLnBrk="1" hangingPunct="1"/>
            <a:r>
              <a:rPr lang="en-US" dirty="0" smtClean="0">
                <a:solidFill>
                  <a:schemeClr val="tx1">
                    <a:lumMod val="50000"/>
                    <a:lumOff val="50000"/>
                  </a:schemeClr>
                </a:solidFill>
                <a:latin typeface="Arial" charset="0"/>
                <a:cs typeface="Arial" charset="0"/>
              </a:rPr>
              <a:t>Chapter 5</a:t>
            </a:r>
          </a:p>
        </p:txBody>
      </p:sp>
      <p:sp>
        <p:nvSpPr>
          <p:cNvPr id="4" name="Footer Placeholder 3"/>
          <p:cNvSpPr>
            <a:spLocks noGrp="1"/>
          </p:cNvSpPr>
          <p:nvPr>
            <p:ph type="ftr" sz="quarter" idx="10"/>
          </p:nvPr>
        </p:nvSpPr>
        <p:spPr/>
        <p:txBody>
          <a:bodyPr/>
          <a:lstStyle/>
          <a:p>
            <a:pPr>
              <a:defRPr/>
            </a:pPr>
            <a:r>
              <a:rPr lang="en-US" smtClean="0"/>
              <a:t>CN5E by Tanenbaum &amp; Wetherall, © Pearson Education-Prentice Hall and D. Wetherall, 2011</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smtClean="0"/>
              <a:t>Internetworking</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59395" name="Rectangle 3"/>
          <p:cNvSpPr>
            <a:spLocks noGrp="1" noChangeArrowheads="1"/>
          </p:cNvSpPr>
          <p:nvPr>
            <p:ph idx="1"/>
          </p:nvPr>
        </p:nvSpPr>
        <p:spPr/>
        <p:txBody>
          <a:bodyPr/>
          <a:lstStyle/>
          <a:p>
            <a:r>
              <a:rPr lang="en-US" dirty="0" smtClean="0"/>
              <a:t>Internetworking joins multiple, different networks  into a single larger network</a:t>
            </a:r>
          </a:p>
          <a:p>
            <a:pPr lvl="3"/>
            <a:endParaRPr lang="en-US" dirty="0" smtClean="0"/>
          </a:p>
          <a:p>
            <a:pPr lvl="1"/>
            <a:r>
              <a:rPr lang="en-US" dirty="0" smtClean="0"/>
              <a:t>How networks differ </a:t>
            </a:r>
            <a:r>
              <a:rPr lang="en-US" dirty="0" smtClean="0">
                <a:solidFill>
                  <a:srgbClr val="0000FF"/>
                </a:solidFill>
              </a:rPr>
              <a:t>»</a:t>
            </a:r>
            <a:endParaRPr lang="en-US" dirty="0" smtClean="0"/>
          </a:p>
          <a:p>
            <a:pPr lvl="1"/>
            <a:r>
              <a:rPr lang="en-US" dirty="0" smtClean="0"/>
              <a:t>How networks can be connected </a:t>
            </a:r>
            <a:r>
              <a:rPr lang="en-US" dirty="0" smtClean="0">
                <a:solidFill>
                  <a:srgbClr val="0000FF"/>
                </a:solidFill>
              </a:rPr>
              <a:t>»</a:t>
            </a:r>
            <a:endParaRPr lang="en-US" dirty="0" smtClean="0"/>
          </a:p>
          <a:p>
            <a:pPr lvl="1"/>
            <a:r>
              <a:rPr lang="en-US" dirty="0" smtClean="0"/>
              <a:t>Tunneling </a:t>
            </a:r>
            <a:r>
              <a:rPr lang="en-US" dirty="0" smtClean="0">
                <a:solidFill>
                  <a:srgbClr val="0000FF"/>
                </a:solidFill>
              </a:rPr>
              <a:t>»</a:t>
            </a:r>
            <a:endParaRPr lang="en-US" dirty="0" smtClean="0"/>
          </a:p>
          <a:p>
            <a:pPr lvl="1"/>
            <a:r>
              <a:rPr lang="en-US" dirty="0" smtClean="0"/>
              <a:t>Internetwork routing </a:t>
            </a:r>
            <a:r>
              <a:rPr lang="en-US" dirty="0" smtClean="0">
                <a:solidFill>
                  <a:srgbClr val="0000FF"/>
                </a:solidFill>
              </a:rPr>
              <a:t>»</a:t>
            </a:r>
            <a:endParaRPr lang="en-US" dirty="0" smtClean="0"/>
          </a:p>
          <a:p>
            <a:pPr lvl="1"/>
            <a:r>
              <a:rPr lang="en-US" dirty="0" smtClean="0"/>
              <a:t>Packet fragmentation </a:t>
            </a:r>
            <a:r>
              <a:rPr lang="en-US" dirty="0" smtClean="0">
                <a:solidFill>
                  <a:srgbClr val="0000FF"/>
                </a:solidFill>
              </a:rPr>
              <a:t>»</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How Networks Differ</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0419" name="Rectangle 3"/>
          <p:cNvSpPr>
            <a:spLocks noGrp="1" noChangeArrowheads="1"/>
          </p:cNvSpPr>
          <p:nvPr>
            <p:ph idx="1"/>
          </p:nvPr>
        </p:nvSpPr>
        <p:spPr/>
        <p:txBody>
          <a:bodyPr/>
          <a:lstStyle/>
          <a:p>
            <a:r>
              <a:rPr lang="en-US" dirty="0" smtClean="0"/>
              <a:t>Differences can be large; complicates internetworking</a:t>
            </a:r>
          </a:p>
        </p:txBody>
      </p:sp>
      <p:pic>
        <p:nvPicPr>
          <p:cNvPr id="60420" name="Picture 2"/>
          <p:cNvPicPr>
            <a:picLocks noChangeAspect="1" noChangeArrowheads="1"/>
          </p:cNvPicPr>
          <p:nvPr/>
        </p:nvPicPr>
        <p:blipFill>
          <a:blip r:embed="rId2" cstate="print"/>
          <a:srcRect/>
          <a:stretch>
            <a:fillRect/>
          </a:stretch>
        </p:blipFill>
        <p:spPr bwMode="auto">
          <a:xfrm>
            <a:off x="1337072" y="2170573"/>
            <a:ext cx="6469856" cy="3787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Reference Model</a:t>
            </a:r>
            <a:endParaRPr lang="en-US" dirty="0"/>
          </a:p>
        </p:txBody>
      </p:sp>
      <p:sp>
        <p:nvSpPr>
          <p:cNvPr id="3" name="Content Placeholder 2"/>
          <p:cNvSpPr>
            <a:spLocks noGrp="1"/>
          </p:cNvSpPr>
          <p:nvPr>
            <p:ph idx="1"/>
          </p:nvPr>
        </p:nvSpPr>
        <p:spPr/>
        <p:txBody>
          <a:bodyPr>
            <a:normAutofit/>
          </a:bodyPr>
          <a:lstStyle/>
          <a:p>
            <a:r>
              <a:rPr lang="en-US" sz="2800" dirty="0" smtClean="0"/>
              <a:t>IP is the “narrow waist” of the Internet</a:t>
            </a:r>
          </a:p>
          <a:p>
            <a:pPr lvl="1"/>
            <a:r>
              <a:rPr lang="en-US" sz="2400" dirty="0" smtClean="0"/>
              <a:t>Supports many different links below and apps above</a:t>
            </a:r>
            <a:endParaRPr lang="en-US" sz="2400" dirty="0"/>
          </a:p>
        </p:txBody>
      </p:sp>
      <p:sp>
        <p:nvSpPr>
          <p:cNvPr id="4" name="Footer Placeholder 3"/>
          <p:cNvSpPr>
            <a:spLocks noGrp="1"/>
          </p:cNvSpPr>
          <p:nvPr>
            <p:ph type="ftr" sz="quarter" idx="11"/>
          </p:nvPr>
        </p:nvSpPr>
        <p:spPr/>
        <p:txBody>
          <a:bodyPr/>
          <a:lstStyle/>
          <a:p>
            <a:r>
              <a:rPr lang="en-US" smtClean="0"/>
              <a:t>Computer Networks</a:t>
            </a:r>
            <a:endParaRPr lang="en-US" dirty="0"/>
          </a:p>
        </p:txBody>
      </p:sp>
      <p:sp>
        <p:nvSpPr>
          <p:cNvPr id="5" name="Slide Number Placeholder 4"/>
          <p:cNvSpPr>
            <a:spLocks noGrp="1"/>
          </p:cNvSpPr>
          <p:nvPr>
            <p:ph type="sldNum" sz="quarter" idx="12"/>
          </p:nvPr>
        </p:nvSpPr>
        <p:spPr/>
        <p:txBody>
          <a:bodyPr/>
          <a:lstStyle/>
          <a:p>
            <a:fld id="{E7CA9478-788D-42C7-BC35-88005760C6DD}" type="slidenum">
              <a:rPr lang="en-US" smtClean="0"/>
              <a:t>19</a:t>
            </a:fld>
            <a:endParaRPr lang="en-US"/>
          </a:p>
        </p:txBody>
      </p:sp>
      <p:grpSp>
        <p:nvGrpSpPr>
          <p:cNvPr id="84" name="Group 83"/>
          <p:cNvGrpSpPr/>
          <p:nvPr/>
        </p:nvGrpSpPr>
        <p:grpSpPr>
          <a:xfrm>
            <a:off x="1102850" y="2819401"/>
            <a:ext cx="5297950" cy="3156340"/>
            <a:chOff x="838200" y="2089012"/>
            <a:chExt cx="5334000" cy="2768738"/>
          </a:xfrm>
        </p:grpSpPr>
        <p:sp>
          <p:nvSpPr>
            <p:cNvPr id="83" name="Rectangle 82"/>
            <p:cNvSpPr/>
            <p:nvPr/>
          </p:nvSpPr>
          <p:spPr>
            <a:xfrm>
              <a:off x="3554183" y="3130719"/>
              <a:ext cx="1779817" cy="68292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p:cNvGrpSpPr/>
            <p:nvPr/>
          </p:nvGrpSpPr>
          <p:grpSpPr>
            <a:xfrm>
              <a:off x="838200" y="2089012"/>
              <a:ext cx="5334000" cy="2768738"/>
              <a:chOff x="685800" y="1708012"/>
              <a:chExt cx="5334000" cy="2768738"/>
            </a:xfrm>
          </p:grpSpPr>
          <p:grpSp>
            <p:nvGrpSpPr>
              <p:cNvPr id="48" name="Group 47"/>
              <p:cNvGrpSpPr/>
              <p:nvPr/>
            </p:nvGrpSpPr>
            <p:grpSpPr>
              <a:xfrm>
                <a:off x="2590800" y="1733550"/>
                <a:ext cx="3429000" cy="2743200"/>
                <a:chOff x="2590800" y="1073318"/>
                <a:chExt cx="3429000" cy="3403432"/>
              </a:xfrm>
            </p:grpSpPr>
            <p:grpSp>
              <p:nvGrpSpPr>
                <p:cNvPr id="31" name="Group 30"/>
                <p:cNvGrpSpPr/>
                <p:nvPr/>
              </p:nvGrpSpPr>
              <p:grpSpPr>
                <a:xfrm flipV="1">
                  <a:off x="2590800" y="1073318"/>
                  <a:ext cx="3429000" cy="3403432"/>
                  <a:chOff x="2590800" y="1200150"/>
                  <a:chExt cx="3200402" cy="3276600"/>
                </a:xfrm>
              </p:grpSpPr>
              <p:sp>
                <p:nvSpPr>
                  <p:cNvPr id="14" name="Freeform 13"/>
                  <p:cNvSpPr/>
                  <p:nvPr/>
                </p:nvSpPr>
                <p:spPr>
                  <a:xfrm rot="16200000">
                    <a:off x="3657601" y="2343149"/>
                    <a:ext cx="3276600" cy="990602"/>
                  </a:xfrm>
                  <a:custGeom>
                    <a:avLst/>
                    <a:gdLst>
                      <a:gd name="connsiteX0" fmla="*/ 0 w 4886325"/>
                      <a:gd name="connsiteY0" fmla="*/ 2533650 h 2533650"/>
                      <a:gd name="connsiteX1" fmla="*/ 447675 w 4886325"/>
                      <a:gd name="connsiteY1" fmla="*/ 2476500 h 2533650"/>
                      <a:gd name="connsiteX2" fmla="*/ 809625 w 4886325"/>
                      <a:gd name="connsiteY2" fmla="*/ 2257425 h 2533650"/>
                      <a:gd name="connsiteX3" fmla="*/ 1304925 w 4886325"/>
                      <a:gd name="connsiteY3" fmla="*/ 1638300 h 2533650"/>
                      <a:gd name="connsiteX4" fmla="*/ 1704975 w 4886325"/>
                      <a:gd name="connsiteY4" fmla="*/ 781050 h 2533650"/>
                      <a:gd name="connsiteX5" fmla="*/ 2057400 w 4886325"/>
                      <a:gd name="connsiteY5" fmla="*/ 190500 h 2533650"/>
                      <a:gd name="connsiteX6" fmla="*/ 2438400 w 4886325"/>
                      <a:gd name="connsiteY6" fmla="*/ 0 h 2533650"/>
                      <a:gd name="connsiteX7" fmla="*/ 2857500 w 4886325"/>
                      <a:gd name="connsiteY7" fmla="*/ 209550 h 2533650"/>
                      <a:gd name="connsiteX8" fmla="*/ 3171825 w 4886325"/>
                      <a:gd name="connsiteY8" fmla="*/ 704850 h 2533650"/>
                      <a:gd name="connsiteX9" fmla="*/ 3629025 w 4886325"/>
                      <a:gd name="connsiteY9" fmla="*/ 1714500 h 2533650"/>
                      <a:gd name="connsiteX10" fmla="*/ 4076700 w 4886325"/>
                      <a:gd name="connsiteY10" fmla="*/ 2257425 h 2533650"/>
                      <a:gd name="connsiteX11" fmla="*/ 4514850 w 4886325"/>
                      <a:gd name="connsiteY11" fmla="*/ 2466975 h 2533650"/>
                      <a:gd name="connsiteX12" fmla="*/ 4886325 w 4886325"/>
                      <a:gd name="connsiteY12" fmla="*/ 2533650 h 253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6325" h="2533650">
                        <a:moveTo>
                          <a:pt x="0" y="2533650"/>
                        </a:moveTo>
                        <a:cubicBezTo>
                          <a:pt x="156369" y="2528093"/>
                          <a:pt x="312738" y="2522537"/>
                          <a:pt x="447675" y="2476500"/>
                        </a:cubicBezTo>
                        <a:cubicBezTo>
                          <a:pt x="582612" y="2430463"/>
                          <a:pt x="666750" y="2397125"/>
                          <a:pt x="809625" y="2257425"/>
                        </a:cubicBezTo>
                        <a:cubicBezTo>
                          <a:pt x="952500" y="2117725"/>
                          <a:pt x="1155700" y="1884362"/>
                          <a:pt x="1304925" y="1638300"/>
                        </a:cubicBezTo>
                        <a:cubicBezTo>
                          <a:pt x="1454150" y="1392238"/>
                          <a:pt x="1579562" y="1022350"/>
                          <a:pt x="1704975" y="781050"/>
                        </a:cubicBezTo>
                        <a:cubicBezTo>
                          <a:pt x="1830388" y="539750"/>
                          <a:pt x="1935163" y="320675"/>
                          <a:pt x="2057400" y="190500"/>
                        </a:cubicBezTo>
                        <a:cubicBezTo>
                          <a:pt x="2179637" y="60325"/>
                          <a:pt x="2305050" y="-3175"/>
                          <a:pt x="2438400" y="0"/>
                        </a:cubicBezTo>
                        <a:cubicBezTo>
                          <a:pt x="2571750" y="3175"/>
                          <a:pt x="2735263" y="92075"/>
                          <a:pt x="2857500" y="209550"/>
                        </a:cubicBezTo>
                        <a:cubicBezTo>
                          <a:pt x="2979737" y="327025"/>
                          <a:pt x="3043238" y="454025"/>
                          <a:pt x="3171825" y="704850"/>
                        </a:cubicBezTo>
                        <a:cubicBezTo>
                          <a:pt x="3300413" y="955675"/>
                          <a:pt x="3478213" y="1455738"/>
                          <a:pt x="3629025" y="1714500"/>
                        </a:cubicBezTo>
                        <a:cubicBezTo>
                          <a:pt x="3779837" y="1973262"/>
                          <a:pt x="3929063" y="2132013"/>
                          <a:pt x="4076700" y="2257425"/>
                        </a:cubicBezTo>
                        <a:cubicBezTo>
                          <a:pt x="4224337" y="2382837"/>
                          <a:pt x="4379913" y="2420938"/>
                          <a:pt x="4514850" y="2466975"/>
                        </a:cubicBezTo>
                        <a:cubicBezTo>
                          <a:pt x="4649787" y="2513012"/>
                          <a:pt x="4768056" y="2523331"/>
                          <a:pt x="4886325" y="2533650"/>
                        </a:cubicBezTo>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rot="16200000" flipH="1" flipV="1">
                    <a:off x="1447801" y="2343149"/>
                    <a:ext cx="3276600" cy="990602"/>
                  </a:xfrm>
                  <a:custGeom>
                    <a:avLst/>
                    <a:gdLst>
                      <a:gd name="connsiteX0" fmla="*/ 0 w 4886325"/>
                      <a:gd name="connsiteY0" fmla="*/ 2533650 h 2533650"/>
                      <a:gd name="connsiteX1" fmla="*/ 447675 w 4886325"/>
                      <a:gd name="connsiteY1" fmla="*/ 2476500 h 2533650"/>
                      <a:gd name="connsiteX2" fmla="*/ 809625 w 4886325"/>
                      <a:gd name="connsiteY2" fmla="*/ 2257425 h 2533650"/>
                      <a:gd name="connsiteX3" fmla="*/ 1304925 w 4886325"/>
                      <a:gd name="connsiteY3" fmla="*/ 1638300 h 2533650"/>
                      <a:gd name="connsiteX4" fmla="*/ 1704975 w 4886325"/>
                      <a:gd name="connsiteY4" fmla="*/ 781050 h 2533650"/>
                      <a:gd name="connsiteX5" fmla="*/ 2057400 w 4886325"/>
                      <a:gd name="connsiteY5" fmla="*/ 190500 h 2533650"/>
                      <a:gd name="connsiteX6" fmla="*/ 2438400 w 4886325"/>
                      <a:gd name="connsiteY6" fmla="*/ 0 h 2533650"/>
                      <a:gd name="connsiteX7" fmla="*/ 2857500 w 4886325"/>
                      <a:gd name="connsiteY7" fmla="*/ 209550 h 2533650"/>
                      <a:gd name="connsiteX8" fmla="*/ 3171825 w 4886325"/>
                      <a:gd name="connsiteY8" fmla="*/ 704850 h 2533650"/>
                      <a:gd name="connsiteX9" fmla="*/ 3629025 w 4886325"/>
                      <a:gd name="connsiteY9" fmla="*/ 1714500 h 2533650"/>
                      <a:gd name="connsiteX10" fmla="*/ 4076700 w 4886325"/>
                      <a:gd name="connsiteY10" fmla="*/ 2257425 h 2533650"/>
                      <a:gd name="connsiteX11" fmla="*/ 4514850 w 4886325"/>
                      <a:gd name="connsiteY11" fmla="*/ 2466975 h 2533650"/>
                      <a:gd name="connsiteX12" fmla="*/ 4886325 w 4886325"/>
                      <a:gd name="connsiteY12" fmla="*/ 2533650 h 253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86325" h="2533650">
                        <a:moveTo>
                          <a:pt x="0" y="2533650"/>
                        </a:moveTo>
                        <a:cubicBezTo>
                          <a:pt x="156369" y="2528093"/>
                          <a:pt x="312738" y="2522537"/>
                          <a:pt x="447675" y="2476500"/>
                        </a:cubicBezTo>
                        <a:cubicBezTo>
                          <a:pt x="582612" y="2430463"/>
                          <a:pt x="666750" y="2397125"/>
                          <a:pt x="809625" y="2257425"/>
                        </a:cubicBezTo>
                        <a:cubicBezTo>
                          <a:pt x="952500" y="2117725"/>
                          <a:pt x="1155700" y="1884362"/>
                          <a:pt x="1304925" y="1638300"/>
                        </a:cubicBezTo>
                        <a:cubicBezTo>
                          <a:pt x="1454150" y="1392238"/>
                          <a:pt x="1579562" y="1022350"/>
                          <a:pt x="1704975" y="781050"/>
                        </a:cubicBezTo>
                        <a:cubicBezTo>
                          <a:pt x="1830388" y="539750"/>
                          <a:pt x="1935163" y="320675"/>
                          <a:pt x="2057400" y="190500"/>
                        </a:cubicBezTo>
                        <a:cubicBezTo>
                          <a:pt x="2179637" y="60325"/>
                          <a:pt x="2305050" y="-3175"/>
                          <a:pt x="2438400" y="0"/>
                        </a:cubicBezTo>
                        <a:cubicBezTo>
                          <a:pt x="2571750" y="3175"/>
                          <a:pt x="2735263" y="92075"/>
                          <a:pt x="2857500" y="209550"/>
                        </a:cubicBezTo>
                        <a:cubicBezTo>
                          <a:pt x="2979737" y="327025"/>
                          <a:pt x="3043238" y="454025"/>
                          <a:pt x="3171825" y="704850"/>
                        </a:cubicBezTo>
                        <a:cubicBezTo>
                          <a:pt x="3300413" y="955675"/>
                          <a:pt x="3478213" y="1455738"/>
                          <a:pt x="3629025" y="1714500"/>
                        </a:cubicBezTo>
                        <a:cubicBezTo>
                          <a:pt x="3779837" y="1973262"/>
                          <a:pt x="3929063" y="2132013"/>
                          <a:pt x="4076700" y="2257425"/>
                        </a:cubicBezTo>
                        <a:cubicBezTo>
                          <a:pt x="4224337" y="2382837"/>
                          <a:pt x="4379913" y="2420938"/>
                          <a:pt x="4514850" y="2466975"/>
                        </a:cubicBezTo>
                        <a:cubicBezTo>
                          <a:pt x="4649787" y="2513012"/>
                          <a:pt x="4768056" y="2523331"/>
                          <a:pt x="4886325" y="2533650"/>
                        </a:cubicBezTo>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14" idx="12"/>
                    <a:endCxn id="16" idx="0"/>
                  </p:cNvCxnSpPr>
                  <p:nvPr/>
                </p:nvCxnSpPr>
                <p:spPr>
                  <a:xfrm flipH="1">
                    <a:off x="2590800" y="1200150"/>
                    <a:ext cx="320040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4" idx="0"/>
                    <a:endCxn id="16" idx="12"/>
                  </p:cNvCxnSpPr>
                  <p:nvPr/>
                </p:nvCxnSpPr>
                <p:spPr>
                  <a:xfrm flipH="1">
                    <a:off x="2590800" y="4476750"/>
                    <a:ext cx="320040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flipH="1">
                  <a:off x="3429002" y="3181350"/>
                  <a:ext cx="16763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3429001" y="2343150"/>
                  <a:ext cx="17525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2743200" y="1733550"/>
                  <a:ext cx="3124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696179" y="1708012"/>
                <a:ext cx="2031268" cy="404972"/>
              </a:xfrm>
              <a:prstGeom prst="rect">
                <a:avLst/>
              </a:prstGeom>
              <a:noFill/>
            </p:spPr>
            <p:txBody>
              <a:bodyPr wrap="none" rtlCol="0">
                <a:spAutoFit/>
              </a:bodyPr>
              <a:lstStyle/>
              <a:p>
                <a:r>
                  <a:rPr lang="en-US" sz="2400" dirty="0" smtClean="0"/>
                  <a:t>5. Application</a:t>
                </a:r>
                <a:endParaRPr lang="en-US" sz="2400" dirty="0"/>
              </a:p>
            </p:txBody>
          </p:sp>
          <p:sp>
            <p:nvSpPr>
              <p:cNvPr id="51" name="TextBox 50"/>
              <p:cNvSpPr txBox="1"/>
              <p:nvPr/>
            </p:nvSpPr>
            <p:spPr>
              <a:xfrm>
                <a:off x="696177" y="2243738"/>
                <a:ext cx="1839212" cy="404972"/>
              </a:xfrm>
              <a:prstGeom prst="rect">
                <a:avLst/>
              </a:prstGeom>
              <a:noFill/>
            </p:spPr>
            <p:txBody>
              <a:bodyPr wrap="none" rtlCol="0">
                <a:spAutoFit/>
              </a:bodyPr>
              <a:lstStyle/>
              <a:p>
                <a:r>
                  <a:rPr lang="en-US" sz="2400" dirty="0"/>
                  <a:t>4</a:t>
                </a:r>
                <a:r>
                  <a:rPr lang="en-US" sz="2400" dirty="0" smtClean="0"/>
                  <a:t>. Transport</a:t>
                </a:r>
                <a:endParaRPr lang="en-US" sz="2400" dirty="0"/>
              </a:p>
            </p:txBody>
          </p:sp>
          <p:sp>
            <p:nvSpPr>
              <p:cNvPr id="52" name="TextBox 51"/>
              <p:cNvSpPr txBox="1"/>
              <p:nvPr/>
            </p:nvSpPr>
            <p:spPr>
              <a:xfrm>
                <a:off x="696177" y="2823613"/>
                <a:ext cx="1580341" cy="404972"/>
              </a:xfrm>
              <a:prstGeom prst="rect">
                <a:avLst/>
              </a:prstGeom>
              <a:noFill/>
            </p:spPr>
            <p:txBody>
              <a:bodyPr wrap="none" rtlCol="0">
                <a:spAutoFit/>
              </a:bodyPr>
              <a:lstStyle/>
              <a:p>
                <a:r>
                  <a:rPr lang="en-US" sz="2400" dirty="0"/>
                  <a:t>3</a:t>
                </a:r>
                <a:r>
                  <a:rPr lang="en-US" sz="2400" dirty="0" smtClean="0"/>
                  <a:t>. Internet</a:t>
                </a:r>
                <a:endParaRPr lang="en-US" sz="2400" dirty="0"/>
              </a:p>
            </p:txBody>
          </p:sp>
          <p:sp>
            <p:nvSpPr>
              <p:cNvPr id="53" name="TextBox 52"/>
              <p:cNvSpPr txBox="1"/>
              <p:nvPr/>
            </p:nvSpPr>
            <p:spPr>
              <a:xfrm>
                <a:off x="685800" y="3646484"/>
                <a:ext cx="1357622" cy="404972"/>
              </a:xfrm>
              <a:prstGeom prst="rect">
                <a:avLst/>
              </a:prstGeom>
              <a:noFill/>
            </p:spPr>
            <p:txBody>
              <a:bodyPr wrap="none" rtlCol="0">
                <a:spAutoFit/>
              </a:bodyPr>
              <a:lstStyle/>
              <a:p>
                <a:r>
                  <a:rPr lang="en-US" sz="2400" dirty="0" smtClean="0"/>
                  <a:t>2/1. Link</a:t>
                </a:r>
                <a:endParaRPr lang="en-US" sz="2400" dirty="0"/>
              </a:p>
            </p:txBody>
          </p:sp>
          <p:sp>
            <p:nvSpPr>
              <p:cNvPr id="50" name="TextBox 49"/>
              <p:cNvSpPr txBox="1"/>
              <p:nvPr/>
            </p:nvSpPr>
            <p:spPr>
              <a:xfrm>
                <a:off x="3401783" y="3513979"/>
                <a:ext cx="1160725" cy="350976"/>
              </a:xfrm>
              <a:prstGeom prst="rect">
                <a:avLst/>
              </a:prstGeom>
              <a:noFill/>
            </p:spPr>
            <p:txBody>
              <a:bodyPr wrap="none" rtlCol="0">
                <a:spAutoFit/>
              </a:bodyPr>
              <a:lstStyle/>
              <a:p>
                <a:r>
                  <a:rPr lang="en-US" sz="2000" dirty="0" smtClean="0"/>
                  <a:t>Ethernet</a:t>
                </a:r>
                <a:endParaRPr lang="en-US" sz="2000" dirty="0"/>
              </a:p>
            </p:txBody>
          </p:sp>
          <p:sp>
            <p:nvSpPr>
              <p:cNvPr id="55" name="TextBox 54"/>
              <p:cNvSpPr txBox="1"/>
              <p:nvPr/>
            </p:nvSpPr>
            <p:spPr>
              <a:xfrm>
                <a:off x="4808937" y="3902392"/>
                <a:ext cx="955952" cy="350976"/>
              </a:xfrm>
              <a:prstGeom prst="rect">
                <a:avLst/>
              </a:prstGeom>
              <a:noFill/>
            </p:spPr>
            <p:txBody>
              <a:bodyPr wrap="none" rtlCol="0">
                <a:spAutoFit/>
              </a:bodyPr>
              <a:lstStyle/>
              <a:p>
                <a:r>
                  <a:rPr lang="en-US" sz="2000" dirty="0" smtClean="0"/>
                  <a:t>802.11</a:t>
                </a:r>
                <a:endParaRPr lang="en-US" sz="2000" dirty="0"/>
              </a:p>
            </p:txBody>
          </p:sp>
          <p:sp>
            <p:nvSpPr>
              <p:cNvPr id="57" name="TextBox 56"/>
              <p:cNvSpPr txBox="1"/>
              <p:nvPr/>
            </p:nvSpPr>
            <p:spPr>
              <a:xfrm>
                <a:off x="4065497" y="2876550"/>
                <a:ext cx="429624" cy="350976"/>
              </a:xfrm>
              <a:prstGeom prst="rect">
                <a:avLst/>
              </a:prstGeom>
              <a:noFill/>
            </p:spPr>
            <p:txBody>
              <a:bodyPr wrap="none" rtlCol="0">
                <a:spAutoFit/>
              </a:bodyPr>
              <a:lstStyle/>
              <a:p>
                <a:r>
                  <a:rPr lang="en-US" sz="2000" dirty="0" smtClean="0"/>
                  <a:t>IP</a:t>
                </a:r>
                <a:endParaRPr lang="en-US" sz="2000" dirty="0"/>
              </a:p>
            </p:txBody>
          </p:sp>
          <p:sp>
            <p:nvSpPr>
              <p:cNvPr id="58" name="TextBox 57"/>
              <p:cNvSpPr txBox="1"/>
              <p:nvPr/>
            </p:nvSpPr>
            <p:spPr>
              <a:xfrm>
                <a:off x="3567373" y="2291699"/>
                <a:ext cx="703988" cy="350976"/>
              </a:xfrm>
              <a:prstGeom prst="rect">
                <a:avLst/>
              </a:prstGeom>
              <a:noFill/>
            </p:spPr>
            <p:txBody>
              <a:bodyPr wrap="none" rtlCol="0">
                <a:spAutoFit/>
              </a:bodyPr>
              <a:lstStyle/>
              <a:p>
                <a:r>
                  <a:rPr lang="en-US" sz="2000" dirty="0" smtClean="0"/>
                  <a:t>TCP</a:t>
                </a:r>
                <a:endParaRPr lang="en-US" sz="2000" dirty="0"/>
              </a:p>
            </p:txBody>
          </p:sp>
          <p:sp>
            <p:nvSpPr>
              <p:cNvPr id="59" name="TextBox 58"/>
              <p:cNvSpPr txBox="1"/>
              <p:nvPr/>
            </p:nvSpPr>
            <p:spPr>
              <a:xfrm>
                <a:off x="4445934" y="2295585"/>
                <a:ext cx="733038" cy="350976"/>
              </a:xfrm>
              <a:prstGeom prst="rect">
                <a:avLst/>
              </a:prstGeom>
              <a:noFill/>
            </p:spPr>
            <p:txBody>
              <a:bodyPr wrap="none" rtlCol="0">
                <a:spAutoFit/>
              </a:bodyPr>
              <a:lstStyle/>
              <a:p>
                <a:r>
                  <a:rPr lang="en-US" sz="2000" dirty="0" smtClean="0"/>
                  <a:t>UDP</a:t>
                </a:r>
                <a:endParaRPr lang="en-US" sz="2000" dirty="0"/>
              </a:p>
            </p:txBody>
          </p:sp>
          <p:sp>
            <p:nvSpPr>
              <p:cNvPr id="60" name="TextBox 59"/>
              <p:cNvSpPr txBox="1"/>
              <p:nvPr/>
            </p:nvSpPr>
            <p:spPr>
              <a:xfrm>
                <a:off x="3649471" y="1804039"/>
                <a:ext cx="862152" cy="350976"/>
              </a:xfrm>
              <a:prstGeom prst="rect">
                <a:avLst/>
              </a:prstGeom>
              <a:noFill/>
            </p:spPr>
            <p:txBody>
              <a:bodyPr wrap="none" rtlCol="0">
                <a:spAutoFit/>
              </a:bodyPr>
              <a:lstStyle/>
              <a:p>
                <a:r>
                  <a:rPr lang="en-US" sz="2000" dirty="0" smtClean="0"/>
                  <a:t>HTTP</a:t>
                </a:r>
                <a:endParaRPr lang="en-US" sz="2000" dirty="0"/>
              </a:p>
            </p:txBody>
          </p:sp>
          <p:sp>
            <p:nvSpPr>
              <p:cNvPr id="61" name="TextBox 60"/>
              <p:cNvSpPr txBox="1"/>
              <p:nvPr/>
            </p:nvSpPr>
            <p:spPr>
              <a:xfrm>
                <a:off x="2861651" y="1804039"/>
                <a:ext cx="904113" cy="350976"/>
              </a:xfrm>
              <a:prstGeom prst="rect">
                <a:avLst/>
              </a:prstGeom>
              <a:noFill/>
            </p:spPr>
            <p:txBody>
              <a:bodyPr wrap="none" rtlCol="0">
                <a:spAutoFit/>
              </a:bodyPr>
              <a:lstStyle/>
              <a:p>
                <a:r>
                  <a:rPr lang="en-US" sz="2000" dirty="0" smtClean="0"/>
                  <a:t>SMTP</a:t>
                </a:r>
                <a:endParaRPr lang="en-US" sz="2000" dirty="0"/>
              </a:p>
            </p:txBody>
          </p:sp>
          <p:sp>
            <p:nvSpPr>
              <p:cNvPr id="62" name="TextBox 61"/>
              <p:cNvSpPr txBox="1"/>
              <p:nvPr/>
            </p:nvSpPr>
            <p:spPr>
              <a:xfrm>
                <a:off x="4414526" y="1804039"/>
                <a:ext cx="699341" cy="350976"/>
              </a:xfrm>
              <a:prstGeom prst="rect">
                <a:avLst/>
              </a:prstGeom>
              <a:noFill/>
            </p:spPr>
            <p:txBody>
              <a:bodyPr wrap="none" rtlCol="0">
                <a:spAutoFit/>
              </a:bodyPr>
              <a:lstStyle/>
              <a:p>
                <a:r>
                  <a:rPr lang="en-US" sz="2000" dirty="0" smtClean="0"/>
                  <a:t>RTP</a:t>
                </a:r>
                <a:endParaRPr lang="en-US" sz="2000" dirty="0"/>
              </a:p>
            </p:txBody>
          </p:sp>
          <p:sp>
            <p:nvSpPr>
              <p:cNvPr id="63" name="TextBox 62"/>
              <p:cNvSpPr txBox="1"/>
              <p:nvPr/>
            </p:nvSpPr>
            <p:spPr>
              <a:xfrm>
                <a:off x="5081448" y="1804039"/>
                <a:ext cx="733038" cy="350976"/>
              </a:xfrm>
              <a:prstGeom prst="rect">
                <a:avLst/>
              </a:prstGeom>
              <a:noFill/>
            </p:spPr>
            <p:txBody>
              <a:bodyPr wrap="none" rtlCol="0">
                <a:spAutoFit/>
              </a:bodyPr>
              <a:lstStyle/>
              <a:p>
                <a:r>
                  <a:rPr lang="en-US" sz="2000" dirty="0" smtClean="0"/>
                  <a:t>DNS</a:t>
                </a:r>
                <a:endParaRPr lang="en-US" sz="2000" dirty="0"/>
              </a:p>
            </p:txBody>
          </p:sp>
          <p:sp>
            <p:nvSpPr>
              <p:cNvPr id="64" name="TextBox 63"/>
              <p:cNvSpPr txBox="1"/>
              <p:nvPr/>
            </p:nvSpPr>
            <p:spPr>
              <a:xfrm>
                <a:off x="4705188" y="3513979"/>
                <a:ext cx="529686" cy="350976"/>
              </a:xfrm>
              <a:prstGeom prst="rect">
                <a:avLst/>
              </a:prstGeom>
              <a:noFill/>
            </p:spPr>
            <p:txBody>
              <a:bodyPr wrap="none" rtlCol="0">
                <a:spAutoFit/>
              </a:bodyPr>
              <a:lstStyle/>
              <a:p>
                <a:r>
                  <a:rPr lang="en-US" sz="2000" dirty="0" smtClean="0"/>
                  <a:t>3G</a:t>
                </a:r>
                <a:endParaRPr lang="en-US" sz="2000" dirty="0"/>
              </a:p>
            </p:txBody>
          </p:sp>
          <p:sp>
            <p:nvSpPr>
              <p:cNvPr id="65" name="TextBox 64"/>
              <p:cNvSpPr txBox="1"/>
              <p:nvPr/>
            </p:nvSpPr>
            <p:spPr>
              <a:xfrm>
                <a:off x="4060438" y="3900160"/>
                <a:ext cx="689463" cy="350976"/>
              </a:xfrm>
              <a:prstGeom prst="rect">
                <a:avLst/>
              </a:prstGeom>
              <a:noFill/>
            </p:spPr>
            <p:txBody>
              <a:bodyPr wrap="none" rtlCol="0">
                <a:spAutoFit/>
              </a:bodyPr>
              <a:lstStyle/>
              <a:p>
                <a:r>
                  <a:rPr lang="en-US" sz="2000" dirty="0" smtClean="0"/>
                  <a:t>DSL</a:t>
                </a:r>
                <a:endParaRPr lang="en-US" sz="2000" dirty="0"/>
              </a:p>
            </p:txBody>
          </p:sp>
          <p:sp>
            <p:nvSpPr>
              <p:cNvPr id="66" name="TextBox 65"/>
              <p:cNvSpPr txBox="1"/>
              <p:nvPr/>
            </p:nvSpPr>
            <p:spPr>
              <a:xfrm>
                <a:off x="3045722" y="3899474"/>
                <a:ext cx="862152" cy="350976"/>
              </a:xfrm>
              <a:prstGeom prst="rect">
                <a:avLst/>
              </a:prstGeom>
              <a:noFill/>
            </p:spPr>
            <p:txBody>
              <a:bodyPr wrap="none" rtlCol="0">
                <a:spAutoFit/>
              </a:bodyPr>
              <a:lstStyle/>
              <a:p>
                <a:r>
                  <a:rPr lang="en-US" sz="2000" dirty="0" smtClean="0"/>
                  <a:t>Cable</a:t>
                </a:r>
                <a:endParaRPr lang="en-US" sz="2000" dirty="0"/>
              </a:p>
            </p:txBody>
          </p:sp>
          <p:cxnSp>
            <p:nvCxnSpPr>
              <p:cNvPr id="67" name="Straight Connector 66"/>
              <p:cNvCxnSpPr/>
              <p:nvPr/>
            </p:nvCxnSpPr>
            <p:spPr>
              <a:xfrm flipH="1">
                <a:off x="762000" y="2749719"/>
                <a:ext cx="2667001"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762000" y="3432645"/>
                <a:ext cx="263978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flipV="1">
                <a:off x="762000" y="2265704"/>
                <a:ext cx="1981200" cy="124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5613120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Network Layer</a:t>
            </a:r>
            <a:endParaRPr lang="en-US" dirty="0"/>
          </a:p>
        </p:txBody>
      </p:sp>
      <p:sp>
        <p:nvSpPr>
          <p:cNvPr id="5" name="Footer Placeholder 4"/>
          <p:cNvSpPr>
            <a:spLocks noGrp="1"/>
          </p:cNvSpPr>
          <p:nvPr>
            <p:ph type="ftr" sz="quarter" idx="10"/>
          </p:nvPr>
        </p:nvSpPr>
        <p:spPr/>
        <p:txBody>
          <a:bodyPr/>
          <a:lstStyle/>
          <a:p>
            <a:r>
              <a:rPr lang="en-US" dirty="0" smtClean="0"/>
              <a:t>CN5E by Tanenbaum &amp; Wetherall, © Pearson Education-Prentice Hall and D. Wetherall, 2011</a:t>
            </a:r>
            <a:endParaRPr lang="en-US" dirty="0"/>
          </a:p>
        </p:txBody>
      </p:sp>
      <p:sp>
        <p:nvSpPr>
          <p:cNvPr id="3" name="Content Placeholder 2"/>
          <p:cNvSpPr>
            <a:spLocks noGrp="1"/>
          </p:cNvSpPr>
          <p:nvPr>
            <p:ph idx="1"/>
          </p:nvPr>
        </p:nvSpPr>
        <p:spPr>
          <a:xfrm>
            <a:off x="1381125" y="2390775"/>
            <a:ext cx="5076826" cy="4019550"/>
          </a:xfrm>
        </p:spPr>
        <p:txBody>
          <a:bodyPr/>
          <a:lstStyle/>
          <a:p>
            <a:r>
              <a:rPr lang="en-US" dirty="0" smtClean="0"/>
              <a:t>Responsible for delivering packets between endpoints over multiple links</a:t>
            </a:r>
          </a:p>
        </p:txBody>
      </p:sp>
      <p:grpSp>
        <p:nvGrpSpPr>
          <p:cNvPr id="27" name="Group 26"/>
          <p:cNvGrpSpPr/>
          <p:nvPr/>
        </p:nvGrpSpPr>
        <p:grpSpPr>
          <a:xfrm>
            <a:off x="6753225" y="2257425"/>
            <a:ext cx="1466850" cy="1930400"/>
            <a:chOff x="6753225" y="2638425"/>
            <a:chExt cx="1466850" cy="1930400"/>
          </a:xfrm>
        </p:grpSpPr>
        <p:sp>
          <p:nvSpPr>
            <p:cNvPr id="7" name="Rectangle 4"/>
            <p:cNvSpPr>
              <a:spLocks noChangeArrowheads="1"/>
            </p:cNvSpPr>
            <p:nvPr/>
          </p:nvSpPr>
          <p:spPr bwMode="auto">
            <a:xfrm>
              <a:off x="6753225" y="4187825"/>
              <a:ext cx="1447800" cy="381000"/>
            </a:xfrm>
            <a:prstGeom prst="rect">
              <a:avLst/>
            </a:prstGeom>
            <a:noFill/>
            <a:ln w="9525">
              <a:solidFill>
                <a:schemeClr val="tx1"/>
              </a:solidFill>
              <a:miter lim="800000"/>
              <a:headEnd/>
              <a:tailEnd/>
            </a:ln>
            <a:effectLst/>
          </p:spPr>
          <p:txBody>
            <a:bodyPr wrap="none" anchor="ctr">
              <a:spAutoFit/>
            </a:bodyPr>
            <a:lstStyle/>
            <a:p>
              <a:endParaRPr lang="en-US" dirty="0"/>
            </a:p>
          </p:txBody>
        </p:sp>
        <p:sp>
          <p:nvSpPr>
            <p:cNvPr id="8" name="Rectangle 5"/>
            <p:cNvSpPr>
              <a:spLocks noChangeArrowheads="1"/>
            </p:cNvSpPr>
            <p:nvPr/>
          </p:nvSpPr>
          <p:spPr bwMode="auto">
            <a:xfrm>
              <a:off x="6753225" y="3806825"/>
              <a:ext cx="1447800" cy="381000"/>
            </a:xfrm>
            <a:prstGeom prst="rect">
              <a:avLst/>
            </a:prstGeom>
            <a:noFill/>
            <a:ln w="9525">
              <a:solidFill>
                <a:schemeClr val="tx1"/>
              </a:solidFill>
              <a:miter lim="800000"/>
              <a:headEnd/>
              <a:tailEnd/>
            </a:ln>
            <a:effectLst/>
          </p:spPr>
          <p:txBody>
            <a:bodyPr wrap="none" anchor="ctr">
              <a:spAutoFit/>
            </a:bodyPr>
            <a:lstStyle/>
            <a:p>
              <a:endParaRPr lang="en-US" dirty="0"/>
            </a:p>
          </p:txBody>
        </p:sp>
        <p:sp>
          <p:nvSpPr>
            <p:cNvPr id="9" name="Rectangle 6"/>
            <p:cNvSpPr>
              <a:spLocks noChangeArrowheads="1"/>
            </p:cNvSpPr>
            <p:nvPr/>
          </p:nvSpPr>
          <p:spPr bwMode="auto">
            <a:xfrm>
              <a:off x="6753225" y="3416300"/>
              <a:ext cx="1447800" cy="381000"/>
            </a:xfrm>
            <a:prstGeom prst="rect">
              <a:avLst/>
            </a:prstGeom>
            <a:solidFill>
              <a:srgbClr val="FF2BD8">
                <a:alpha val="50196"/>
              </a:srgbClr>
            </a:solidFill>
            <a:ln w="9525">
              <a:solidFill>
                <a:schemeClr val="tx1"/>
              </a:solidFill>
              <a:miter lim="800000"/>
              <a:headEnd/>
              <a:tailEnd/>
            </a:ln>
            <a:effectLst/>
          </p:spPr>
          <p:txBody>
            <a:bodyPr wrap="none" anchor="ctr">
              <a:spAutoFit/>
            </a:bodyPr>
            <a:lstStyle/>
            <a:p>
              <a:endParaRPr lang="en-US" dirty="0"/>
            </a:p>
          </p:txBody>
        </p:sp>
        <p:sp>
          <p:nvSpPr>
            <p:cNvPr id="10" name="Rectangle 7"/>
            <p:cNvSpPr>
              <a:spLocks noChangeArrowheads="1"/>
            </p:cNvSpPr>
            <p:nvPr/>
          </p:nvSpPr>
          <p:spPr bwMode="auto">
            <a:xfrm>
              <a:off x="6753225" y="3035300"/>
              <a:ext cx="1447800" cy="381000"/>
            </a:xfrm>
            <a:prstGeom prst="rect">
              <a:avLst/>
            </a:prstGeom>
            <a:noFill/>
            <a:ln w="9525">
              <a:solidFill>
                <a:schemeClr val="tx1"/>
              </a:solidFill>
              <a:miter lim="800000"/>
              <a:headEnd/>
              <a:tailEnd/>
            </a:ln>
            <a:effectLst/>
          </p:spPr>
          <p:txBody>
            <a:bodyPr wrap="none" anchor="ctr">
              <a:spAutoFit/>
            </a:bodyPr>
            <a:lstStyle/>
            <a:p>
              <a:endParaRPr lang="en-US" dirty="0"/>
            </a:p>
          </p:txBody>
        </p:sp>
        <p:sp>
          <p:nvSpPr>
            <p:cNvPr id="11" name="Rectangle 10"/>
            <p:cNvSpPr>
              <a:spLocks noChangeArrowheads="1"/>
            </p:cNvSpPr>
            <p:nvPr/>
          </p:nvSpPr>
          <p:spPr bwMode="auto">
            <a:xfrm>
              <a:off x="6753225" y="2657475"/>
              <a:ext cx="1447800" cy="381000"/>
            </a:xfrm>
            <a:prstGeom prst="rect">
              <a:avLst/>
            </a:prstGeom>
            <a:noFill/>
            <a:ln w="9525">
              <a:solidFill>
                <a:schemeClr val="tx1"/>
              </a:solidFill>
              <a:miter lim="800000"/>
              <a:headEnd/>
              <a:tailEnd/>
            </a:ln>
            <a:effectLst/>
          </p:spPr>
          <p:txBody>
            <a:bodyPr wrap="none" anchor="ctr">
              <a:spAutoFit/>
            </a:bodyPr>
            <a:lstStyle/>
            <a:p>
              <a:endParaRPr lang="en-US" dirty="0"/>
            </a:p>
          </p:txBody>
        </p:sp>
        <p:sp>
          <p:nvSpPr>
            <p:cNvPr id="12" name="Text Box 11"/>
            <p:cNvSpPr txBox="1">
              <a:spLocks noChangeArrowheads="1"/>
            </p:cNvSpPr>
            <p:nvPr/>
          </p:nvSpPr>
          <p:spPr bwMode="auto">
            <a:xfrm>
              <a:off x="6916738" y="4162425"/>
              <a:ext cx="1131887" cy="396875"/>
            </a:xfrm>
            <a:prstGeom prst="rect">
              <a:avLst/>
            </a:prstGeom>
            <a:noFill/>
            <a:ln w="9525">
              <a:noFill/>
              <a:miter lim="800000"/>
              <a:headEnd/>
              <a:tailEnd/>
            </a:ln>
            <a:effectLst/>
          </p:spPr>
          <p:txBody>
            <a:bodyPr wrap="none">
              <a:spAutoFit/>
            </a:bodyPr>
            <a:lstStyle/>
            <a:p>
              <a:r>
                <a:rPr lang="en-US" sz="2000" dirty="0"/>
                <a:t>Physical</a:t>
              </a:r>
            </a:p>
          </p:txBody>
        </p:sp>
        <p:sp>
          <p:nvSpPr>
            <p:cNvPr id="13" name="Text Box 12"/>
            <p:cNvSpPr txBox="1">
              <a:spLocks noChangeArrowheads="1"/>
            </p:cNvSpPr>
            <p:nvPr/>
          </p:nvSpPr>
          <p:spPr bwMode="auto">
            <a:xfrm>
              <a:off x="7145975" y="3797300"/>
              <a:ext cx="655949" cy="400110"/>
            </a:xfrm>
            <a:prstGeom prst="rect">
              <a:avLst/>
            </a:prstGeom>
            <a:noFill/>
            <a:ln w="9525">
              <a:noFill/>
              <a:miter lim="800000"/>
              <a:headEnd/>
              <a:tailEnd/>
            </a:ln>
            <a:effectLst/>
          </p:spPr>
          <p:txBody>
            <a:bodyPr wrap="none">
              <a:spAutoFit/>
            </a:bodyPr>
            <a:lstStyle/>
            <a:p>
              <a:r>
                <a:rPr lang="en-US" sz="2000" dirty="0" smtClean="0"/>
                <a:t>Link</a:t>
              </a:r>
              <a:endParaRPr lang="en-US" sz="2000" dirty="0"/>
            </a:p>
          </p:txBody>
        </p:sp>
        <p:sp>
          <p:nvSpPr>
            <p:cNvPr id="14" name="Text Box 13"/>
            <p:cNvSpPr txBox="1">
              <a:spLocks noChangeArrowheads="1"/>
            </p:cNvSpPr>
            <p:nvPr/>
          </p:nvSpPr>
          <p:spPr bwMode="auto">
            <a:xfrm>
              <a:off x="6904038" y="3432175"/>
              <a:ext cx="1116012" cy="396875"/>
            </a:xfrm>
            <a:prstGeom prst="rect">
              <a:avLst/>
            </a:prstGeom>
            <a:noFill/>
            <a:ln w="9525">
              <a:noFill/>
              <a:miter lim="800000"/>
              <a:headEnd/>
              <a:tailEnd/>
            </a:ln>
            <a:effectLst/>
          </p:spPr>
          <p:txBody>
            <a:bodyPr wrap="none">
              <a:spAutoFit/>
            </a:bodyPr>
            <a:lstStyle/>
            <a:p>
              <a:r>
                <a:rPr lang="en-US" sz="2000" dirty="0"/>
                <a:t>Network</a:t>
              </a:r>
            </a:p>
          </p:txBody>
        </p:sp>
        <p:sp>
          <p:nvSpPr>
            <p:cNvPr id="15" name="Text Box 14"/>
            <p:cNvSpPr txBox="1">
              <a:spLocks noChangeArrowheads="1"/>
            </p:cNvSpPr>
            <p:nvPr/>
          </p:nvSpPr>
          <p:spPr bwMode="auto">
            <a:xfrm>
              <a:off x="6818313" y="3035300"/>
              <a:ext cx="1270000" cy="396875"/>
            </a:xfrm>
            <a:prstGeom prst="rect">
              <a:avLst/>
            </a:prstGeom>
            <a:noFill/>
            <a:ln w="9525">
              <a:noFill/>
              <a:miter lim="800000"/>
              <a:headEnd/>
              <a:tailEnd/>
            </a:ln>
            <a:effectLst/>
          </p:spPr>
          <p:txBody>
            <a:bodyPr wrap="none">
              <a:spAutoFit/>
            </a:bodyPr>
            <a:lstStyle/>
            <a:p>
              <a:r>
                <a:rPr lang="en-US" sz="2000" dirty="0"/>
                <a:t>Transport</a:t>
              </a:r>
            </a:p>
          </p:txBody>
        </p:sp>
        <p:sp>
          <p:nvSpPr>
            <p:cNvPr id="16" name="Text Box 17"/>
            <p:cNvSpPr txBox="1">
              <a:spLocks noChangeArrowheads="1"/>
            </p:cNvSpPr>
            <p:nvPr/>
          </p:nvSpPr>
          <p:spPr bwMode="auto">
            <a:xfrm>
              <a:off x="6791325" y="2638425"/>
              <a:ext cx="1428750" cy="396875"/>
            </a:xfrm>
            <a:prstGeom prst="rect">
              <a:avLst/>
            </a:prstGeom>
            <a:noFill/>
            <a:ln w="9525">
              <a:noFill/>
              <a:miter lim="800000"/>
              <a:headEnd/>
              <a:tailEnd/>
            </a:ln>
            <a:effectLst/>
          </p:spPr>
          <p:txBody>
            <a:bodyPr wrap="none">
              <a:spAutoFit/>
            </a:bodyPr>
            <a:lstStyle/>
            <a:p>
              <a:r>
                <a:rPr lang="en-US" sz="2000" dirty="0"/>
                <a:t>Application</a:t>
              </a: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Computer Networks</a:t>
            </a:r>
            <a:endParaRPr lang="en-US" dirty="0"/>
          </a:p>
        </p:txBody>
      </p:sp>
      <p:sp>
        <p:nvSpPr>
          <p:cNvPr id="5" name="Slide Number Placeholder 4"/>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pPr/>
              <a:t>20</a:t>
            </a:fld>
            <a:endParaRPr lang="en-US"/>
          </a:p>
        </p:txBody>
      </p:sp>
      <p:sp>
        <p:nvSpPr>
          <p:cNvPr id="2" name="Title 1"/>
          <p:cNvSpPr>
            <a:spLocks noGrp="1"/>
          </p:cNvSpPr>
          <p:nvPr>
            <p:ph type="title"/>
          </p:nvPr>
        </p:nvSpPr>
        <p:spPr/>
        <p:txBody>
          <a:bodyPr>
            <a:normAutofit/>
          </a:bodyPr>
          <a:lstStyle/>
          <a:p>
            <a:r>
              <a:rPr lang="en-US" smtClean="0"/>
              <a:t>IP as a Lowest Common Denominator</a:t>
            </a:r>
            <a:endParaRPr lang="en-US" dirty="0"/>
          </a:p>
        </p:txBody>
      </p:sp>
      <p:sp>
        <p:nvSpPr>
          <p:cNvPr id="6" name="Text Placeholder 5"/>
          <p:cNvSpPr>
            <a:spLocks noGrp="1"/>
          </p:cNvSpPr>
          <p:nvPr>
            <p:ph type="body" sz="quarter" idx="4294967295"/>
          </p:nvPr>
        </p:nvSpPr>
        <p:spPr>
          <a:xfrm>
            <a:off x="228600" y="1701800"/>
            <a:ext cx="5715000" cy="4470400"/>
          </a:xfrm>
          <a:prstGeom prst="rect">
            <a:avLst/>
          </a:prstGeom>
        </p:spPr>
        <p:txBody>
          <a:bodyPr>
            <a:normAutofit/>
          </a:bodyPr>
          <a:lstStyle/>
          <a:p>
            <a:r>
              <a:rPr lang="en-US" sz="2800" dirty="0" smtClean="0"/>
              <a:t>Suppose only some networks support QOS or security etc.</a:t>
            </a:r>
          </a:p>
          <a:p>
            <a:pPr lvl="1"/>
            <a:r>
              <a:rPr lang="en-US" sz="2400" dirty="0" smtClean="0"/>
              <a:t>Difficult for internetwork to support</a:t>
            </a:r>
          </a:p>
          <a:p>
            <a:pPr lvl="4"/>
            <a:endParaRPr lang="en-US" sz="1800" dirty="0" smtClean="0"/>
          </a:p>
          <a:p>
            <a:r>
              <a:rPr lang="en-US" sz="2800" dirty="0" smtClean="0"/>
              <a:t>Pushes IP to be a “lowest common denominator” protocol</a:t>
            </a:r>
          </a:p>
          <a:p>
            <a:pPr lvl="1"/>
            <a:r>
              <a:rPr lang="en-US" sz="2400" dirty="0" smtClean="0"/>
              <a:t>Asks little of lower-layer networks</a:t>
            </a:r>
          </a:p>
          <a:p>
            <a:pPr lvl="1"/>
            <a:r>
              <a:rPr lang="en-US" sz="2400" dirty="0" smtClean="0"/>
              <a:t>Gives little as a higher layer service </a:t>
            </a:r>
            <a:endParaRPr lang="en-US" sz="2400" dirty="0"/>
          </a:p>
        </p:txBody>
      </p:sp>
    </p:spTree>
    <p:extLst>
      <p:ext uri="{BB962C8B-B14F-4D97-AF65-F5344CB8AC3E}">
        <p14:creationId xmlns:p14="http://schemas.microsoft.com/office/powerpoint/2010/main" val="30163529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How Networks Can Be Connected</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1443" name="Rectangle 3"/>
          <p:cNvSpPr>
            <a:spLocks noGrp="1" noChangeArrowheads="1"/>
          </p:cNvSpPr>
          <p:nvPr>
            <p:ph idx="1"/>
          </p:nvPr>
        </p:nvSpPr>
        <p:spPr>
          <a:xfrm>
            <a:off x="914399" y="1394409"/>
            <a:ext cx="7790214" cy="4600081"/>
          </a:xfrm>
        </p:spPr>
        <p:txBody>
          <a:bodyPr/>
          <a:lstStyle/>
          <a:p>
            <a:r>
              <a:rPr lang="en-US" dirty="0" smtClean="0"/>
              <a:t>Internetworking based on a common network layer – IP</a:t>
            </a:r>
          </a:p>
        </p:txBody>
      </p:sp>
      <p:pic>
        <p:nvPicPr>
          <p:cNvPr id="61444" name="Picture 2"/>
          <p:cNvPicPr>
            <a:picLocks noChangeAspect="1" noChangeArrowheads="1"/>
          </p:cNvPicPr>
          <p:nvPr/>
        </p:nvPicPr>
        <p:blipFill>
          <a:blip r:embed="rId3" cstate="print">
            <a:clrChange>
              <a:clrFrom>
                <a:srgbClr val="FFFFFF"/>
              </a:clrFrom>
              <a:clrTo>
                <a:srgbClr val="FFFFFF">
                  <a:alpha val="0"/>
                </a:srgbClr>
              </a:clrTo>
            </a:clrChange>
          </a:blip>
          <a:srcRect l="5554" t="6452" b="3098"/>
          <a:stretch>
            <a:fillRect/>
          </a:stretch>
        </p:blipFill>
        <p:spPr bwMode="auto">
          <a:xfrm>
            <a:off x="943897" y="2526881"/>
            <a:ext cx="7709565" cy="3480619"/>
          </a:xfrm>
          <a:prstGeom prst="rect">
            <a:avLst/>
          </a:prstGeom>
          <a:noFill/>
          <a:ln w="9525">
            <a:noFill/>
            <a:miter lim="800000"/>
            <a:headEnd/>
            <a:tailEnd/>
          </a:ln>
        </p:spPr>
      </p:pic>
      <p:sp>
        <p:nvSpPr>
          <p:cNvPr id="9" name="Freeform 8"/>
          <p:cNvSpPr/>
          <p:nvPr/>
        </p:nvSpPr>
        <p:spPr bwMode="auto">
          <a:xfrm>
            <a:off x="3637932" y="2467890"/>
            <a:ext cx="442452" cy="334297"/>
          </a:xfrm>
          <a:custGeom>
            <a:avLst/>
            <a:gdLst>
              <a:gd name="connsiteX0" fmla="*/ 442452 w 442452"/>
              <a:gd name="connsiteY0" fmla="*/ 0 h 334297"/>
              <a:gd name="connsiteX1" fmla="*/ 147484 w 442452"/>
              <a:gd name="connsiteY1" fmla="*/ 78658 h 334297"/>
              <a:gd name="connsiteX2" fmla="*/ 0 w 442452"/>
              <a:gd name="connsiteY2" fmla="*/ 334297 h 334297"/>
            </a:gdLst>
            <a:ahLst/>
            <a:cxnLst>
              <a:cxn ang="0">
                <a:pos x="connsiteX0" y="connsiteY0"/>
              </a:cxn>
              <a:cxn ang="0">
                <a:pos x="connsiteX1" y="connsiteY1"/>
              </a:cxn>
              <a:cxn ang="0">
                <a:pos x="connsiteX2" y="connsiteY2"/>
              </a:cxn>
            </a:cxnLst>
            <a:rect l="l" t="t" r="r" b="b"/>
            <a:pathLst>
              <a:path w="442452" h="334297">
                <a:moveTo>
                  <a:pt x="442452" y="0"/>
                </a:moveTo>
                <a:cubicBezTo>
                  <a:pt x="331839" y="11471"/>
                  <a:pt x="221226" y="22942"/>
                  <a:pt x="147484" y="78658"/>
                </a:cubicBezTo>
                <a:cubicBezTo>
                  <a:pt x="73742" y="134374"/>
                  <a:pt x="36871" y="234335"/>
                  <a:pt x="0" y="334297"/>
                </a:cubicBezTo>
              </a:path>
            </a:pathLst>
          </a:custGeom>
          <a:noFill/>
          <a:ln w="19050" cap="flat" cmpd="sng" algn="ctr">
            <a:solidFill>
              <a:schemeClr val="accent3">
                <a:lumMod val="60000"/>
                <a:lumOff val="40000"/>
              </a:schemeClr>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TextBox 9"/>
          <p:cNvSpPr txBox="1"/>
          <p:nvPr/>
        </p:nvSpPr>
        <p:spPr>
          <a:xfrm>
            <a:off x="3972234" y="2123762"/>
            <a:ext cx="1887793" cy="646331"/>
          </a:xfrm>
          <a:prstGeom prst="rect">
            <a:avLst/>
          </a:prstGeom>
          <a:noFill/>
        </p:spPr>
        <p:txBody>
          <a:bodyPr wrap="square" rtlCol="0">
            <a:spAutoFit/>
          </a:bodyPr>
          <a:lstStyle/>
          <a:p>
            <a:r>
              <a:rPr lang="en-US" dirty="0" smtClean="0"/>
              <a:t>Packet mapped to a VC here</a:t>
            </a:r>
            <a:endParaRPr lang="en-US" dirty="0"/>
          </a:p>
        </p:txBody>
      </p:sp>
      <p:sp>
        <p:nvSpPr>
          <p:cNvPr id="11" name="Freeform 10"/>
          <p:cNvSpPr/>
          <p:nvPr/>
        </p:nvSpPr>
        <p:spPr bwMode="auto">
          <a:xfrm>
            <a:off x="3652682" y="4419591"/>
            <a:ext cx="442452" cy="334297"/>
          </a:xfrm>
          <a:custGeom>
            <a:avLst/>
            <a:gdLst>
              <a:gd name="connsiteX0" fmla="*/ 442452 w 442452"/>
              <a:gd name="connsiteY0" fmla="*/ 0 h 334297"/>
              <a:gd name="connsiteX1" fmla="*/ 147484 w 442452"/>
              <a:gd name="connsiteY1" fmla="*/ 78658 h 334297"/>
              <a:gd name="connsiteX2" fmla="*/ 0 w 442452"/>
              <a:gd name="connsiteY2" fmla="*/ 334297 h 334297"/>
            </a:gdLst>
            <a:ahLst/>
            <a:cxnLst>
              <a:cxn ang="0">
                <a:pos x="connsiteX0" y="connsiteY0"/>
              </a:cxn>
              <a:cxn ang="0">
                <a:pos x="connsiteX1" y="connsiteY1"/>
              </a:cxn>
              <a:cxn ang="0">
                <a:pos x="connsiteX2" y="connsiteY2"/>
              </a:cxn>
            </a:cxnLst>
            <a:rect l="l" t="t" r="r" b="b"/>
            <a:pathLst>
              <a:path w="442452" h="334297">
                <a:moveTo>
                  <a:pt x="442452" y="0"/>
                </a:moveTo>
                <a:cubicBezTo>
                  <a:pt x="331839" y="11471"/>
                  <a:pt x="221226" y="22942"/>
                  <a:pt x="147484" y="78658"/>
                </a:cubicBezTo>
                <a:cubicBezTo>
                  <a:pt x="73742" y="134374"/>
                  <a:pt x="36871" y="234335"/>
                  <a:pt x="0" y="334297"/>
                </a:cubicBezTo>
              </a:path>
            </a:pathLst>
          </a:custGeom>
          <a:noFill/>
          <a:ln w="19050" cap="flat" cmpd="sng" algn="ctr">
            <a:solidFill>
              <a:schemeClr val="accent3">
                <a:lumMod val="60000"/>
                <a:lumOff val="40000"/>
              </a:schemeClr>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3986984" y="4075463"/>
            <a:ext cx="2590797" cy="646331"/>
          </a:xfrm>
          <a:prstGeom prst="rect">
            <a:avLst/>
          </a:prstGeom>
          <a:noFill/>
        </p:spPr>
        <p:txBody>
          <a:bodyPr wrap="square" rtlCol="0">
            <a:spAutoFit/>
          </a:bodyPr>
          <a:lstStyle/>
          <a:p>
            <a:r>
              <a:rPr lang="en-US" dirty="0" smtClean="0"/>
              <a:t>Common protocol (IP) carried all the way</a:t>
            </a:r>
            <a:endParaRPr lang="en-US" dirty="0"/>
          </a:p>
        </p:txBody>
      </p:sp>
      <p:sp>
        <p:nvSpPr>
          <p:cNvPr id="2" name="TextBox 1"/>
          <p:cNvSpPr txBox="1"/>
          <p:nvPr/>
        </p:nvSpPr>
        <p:spPr>
          <a:xfrm>
            <a:off x="457199" y="5959365"/>
            <a:ext cx="958917" cy="338554"/>
          </a:xfrm>
          <a:prstGeom prst="rect">
            <a:avLst/>
          </a:prstGeom>
          <a:noFill/>
          <a:ln>
            <a:solidFill>
              <a:srgbClr val="FF0000"/>
            </a:solidFill>
          </a:ln>
        </p:spPr>
        <p:txBody>
          <a:bodyPr wrap="none" rtlCol="0">
            <a:spAutoFit/>
          </a:bodyPr>
          <a:lstStyle/>
          <a:p>
            <a:r>
              <a:rPr lang="en-US" sz="1600" dirty="0" smtClean="0"/>
              <a:t>Headers</a:t>
            </a:r>
            <a:endParaRPr lang="en-US" sz="1600" dirty="0"/>
          </a:p>
        </p:txBody>
      </p:sp>
      <p:cxnSp>
        <p:nvCxnSpPr>
          <p:cNvPr id="4" name="Straight Arrow Connector 3"/>
          <p:cNvCxnSpPr/>
          <p:nvPr/>
        </p:nvCxnSpPr>
        <p:spPr bwMode="auto">
          <a:xfrm flipV="1">
            <a:off x="1261241" y="5628290"/>
            <a:ext cx="331076" cy="39413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 name="Straight Arrow Connector 6"/>
          <p:cNvCxnSpPr>
            <a:stCxn id="2" idx="0"/>
          </p:cNvCxnSpPr>
          <p:nvPr/>
        </p:nvCxnSpPr>
        <p:spPr bwMode="auto">
          <a:xfrm flipV="1">
            <a:off x="936658" y="5628291"/>
            <a:ext cx="261521" cy="33107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MPLS (Multi-Protocol Label Switching, </a:t>
            </a:r>
            <a:r>
              <a:rPr lang="en-US" sz="3600" smtClean="0"/>
              <a:t>§5.6.5)</a:t>
            </a:r>
            <a:endParaRPr lang="en-US" sz="3600" dirty="0"/>
          </a:p>
        </p:txBody>
      </p:sp>
      <p:sp>
        <p:nvSpPr>
          <p:cNvPr id="6" name="Content Placeholder 5"/>
          <p:cNvSpPr>
            <a:spLocks noGrp="1"/>
          </p:cNvSpPr>
          <p:nvPr>
            <p:ph idx="1"/>
          </p:nvPr>
        </p:nvSpPr>
        <p:spPr/>
        <p:txBody>
          <a:bodyPr>
            <a:normAutofit/>
          </a:bodyPr>
          <a:lstStyle/>
          <a:p>
            <a:pPr>
              <a:lnSpc>
                <a:spcPct val="90000"/>
              </a:lnSpc>
            </a:pPr>
            <a:r>
              <a:rPr lang="en-US" sz="2800" dirty="0" smtClean="0"/>
              <a:t>A virtual-circuit like technology widely used by ISPs</a:t>
            </a:r>
          </a:p>
          <a:p>
            <a:pPr lvl="1">
              <a:lnSpc>
                <a:spcPct val="90000"/>
              </a:lnSpc>
            </a:pPr>
            <a:r>
              <a:rPr lang="en-US" sz="2400" dirty="0" smtClean="0"/>
              <a:t>ISP sets up circuits inside their backbone ahead of time</a:t>
            </a:r>
          </a:p>
          <a:p>
            <a:pPr lvl="1">
              <a:lnSpc>
                <a:spcPct val="90000"/>
              </a:lnSpc>
            </a:pPr>
            <a:r>
              <a:rPr lang="en-US" sz="2400" dirty="0" smtClean="0"/>
              <a:t>ISP adds MPLS label to IP packet at ingress, undoes at egress</a:t>
            </a:r>
          </a:p>
          <a:p>
            <a:pPr lvl="1"/>
            <a:endParaRPr lang="en-US" sz="2400" dirty="0" smtClean="0"/>
          </a:p>
        </p:txBody>
      </p:sp>
      <p:sp>
        <p:nvSpPr>
          <p:cNvPr id="4" name="Footer Placeholder 3"/>
          <p:cNvSpPr>
            <a:spLocks noGrp="1"/>
          </p:cNvSpPr>
          <p:nvPr>
            <p:ph type="ftr" sz="quarter" idx="11"/>
          </p:nvPr>
        </p:nvSpPr>
        <p:spPr/>
        <p:txBody>
          <a:bodyPr/>
          <a:lstStyle/>
          <a:p>
            <a:r>
              <a:rPr lang="en-US" smtClean="0"/>
              <a:t>Computer Networks</a:t>
            </a:r>
            <a:endParaRPr lang="en-US" dirty="0"/>
          </a:p>
        </p:txBody>
      </p:sp>
      <p:sp>
        <p:nvSpPr>
          <p:cNvPr id="5" name="Slide Number Placeholder 4"/>
          <p:cNvSpPr>
            <a:spLocks noGrp="1"/>
          </p:cNvSpPr>
          <p:nvPr>
            <p:ph type="sldNum" sz="quarter" idx="12"/>
          </p:nvPr>
        </p:nvSpPr>
        <p:spPr/>
        <p:txBody>
          <a:bodyPr/>
          <a:lstStyle/>
          <a:p>
            <a:fld id="{E7CA9478-788D-42C7-BC35-88005760C6DD}" type="slidenum">
              <a:rPr lang="en-US" smtClean="0"/>
              <a:pPr/>
              <a:t>22</a:t>
            </a:fld>
            <a:endParaRPr lang="en-US"/>
          </a:p>
        </p:txBody>
      </p:sp>
      <p:pic>
        <p:nvPicPr>
          <p:cNvPr id="12" name="Picture 2"/>
          <p:cNvPicPr>
            <a:picLocks noChangeAspect="1" noChangeArrowheads="1"/>
          </p:cNvPicPr>
          <p:nvPr/>
        </p:nvPicPr>
        <p:blipFill>
          <a:blip r:embed="rId3" cstate="print"/>
          <a:srcRect/>
          <a:stretch>
            <a:fillRect/>
          </a:stretch>
        </p:blipFill>
        <p:spPr bwMode="auto">
          <a:xfrm>
            <a:off x="2133600" y="3225800"/>
            <a:ext cx="4549224" cy="2973840"/>
          </a:xfrm>
          <a:prstGeom prst="rect">
            <a:avLst/>
          </a:prstGeom>
          <a:noFill/>
          <a:ln w="9525">
            <a:noFill/>
            <a:miter lim="800000"/>
            <a:headEnd/>
            <a:tailEnd/>
          </a:ln>
        </p:spPr>
      </p:pic>
      <p:sp>
        <p:nvSpPr>
          <p:cNvPr id="11" name="Rectangle 10"/>
          <p:cNvSpPr/>
          <p:nvPr/>
        </p:nvSpPr>
        <p:spPr>
          <a:xfrm>
            <a:off x="2983100" y="3724527"/>
            <a:ext cx="652681" cy="582076"/>
          </a:xfrm>
          <a:prstGeom prst="rect">
            <a:avLst/>
          </a:prstGeom>
          <a:solidFill>
            <a:schemeClr val="accent3">
              <a:lumMod val="20000"/>
              <a:lumOff val="8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46388" y="3767958"/>
            <a:ext cx="1166648" cy="461665"/>
          </a:xfrm>
          <a:prstGeom prst="rect">
            <a:avLst/>
          </a:prstGeom>
          <a:noFill/>
          <a:ln>
            <a:solidFill>
              <a:srgbClr val="FF0000"/>
            </a:solidFill>
          </a:ln>
        </p:spPr>
        <p:txBody>
          <a:bodyPr wrap="square" rtlCol="0">
            <a:spAutoFit/>
          </a:bodyPr>
          <a:lstStyle/>
          <a:p>
            <a:r>
              <a:rPr lang="en-US" sz="1200" dirty="0" smtClean="0"/>
              <a:t>PPP covered in Section 3.5</a:t>
            </a:r>
            <a:endParaRPr lang="en-US" sz="1200" dirty="0"/>
          </a:p>
        </p:txBody>
      </p:sp>
    </p:spTree>
    <p:extLst>
      <p:ext uri="{BB962C8B-B14F-4D97-AF65-F5344CB8AC3E}">
        <p14:creationId xmlns:p14="http://schemas.microsoft.com/office/powerpoint/2010/main" val="36171940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Tunneling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2467" name="Rectangle 3"/>
          <p:cNvSpPr>
            <a:spLocks noGrp="1" noChangeArrowheads="1"/>
          </p:cNvSpPr>
          <p:nvPr>
            <p:ph idx="1"/>
          </p:nvPr>
        </p:nvSpPr>
        <p:spPr>
          <a:xfrm>
            <a:off x="1012719" y="1541889"/>
            <a:ext cx="7790214" cy="4600081"/>
          </a:xfrm>
        </p:spPr>
        <p:txBody>
          <a:bodyPr/>
          <a:lstStyle/>
          <a:p>
            <a:r>
              <a:rPr lang="en-US" dirty="0" smtClean="0"/>
              <a:t>Connects two networks through a middle one</a:t>
            </a:r>
          </a:p>
          <a:p>
            <a:pPr lvl="1"/>
            <a:r>
              <a:rPr lang="en-US" dirty="0" smtClean="0"/>
              <a:t>Packets are encapsulates over the middle</a:t>
            </a:r>
          </a:p>
        </p:txBody>
      </p:sp>
      <p:pic>
        <p:nvPicPr>
          <p:cNvPr id="62468" name="Picture 2"/>
          <p:cNvPicPr>
            <a:picLocks noChangeAspect="1" noChangeArrowheads="1"/>
          </p:cNvPicPr>
          <p:nvPr/>
        </p:nvPicPr>
        <p:blipFill>
          <a:blip r:embed="rId2" cstate="print"/>
          <a:srcRect/>
          <a:stretch>
            <a:fillRect/>
          </a:stretch>
        </p:blipFill>
        <p:spPr bwMode="auto">
          <a:xfrm>
            <a:off x="442912" y="2620758"/>
            <a:ext cx="8258175" cy="3076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Tunneling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3491" name="Rectangle 3"/>
          <p:cNvSpPr>
            <a:spLocks noGrp="1" noChangeArrowheads="1"/>
          </p:cNvSpPr>
          <p:nvPr>
            <p:ph idx="1"/>
          </p:nvPr>
        </p:nvSpPr>
        <p:spPr/>
        <p:txBody>
          <a:bodyPr/>
          <a:lstStyle/>
          <a:p>
            <a:r>
              <a:rPr lang="en-US" dirty="0" smtClean="0"/>
              <a:t>Tunneling analogy: </a:t>
            </a:r>
          </a:p>
          <a:p>
            <a:pPr lvl="1"/>
            <a:r>
              <a:rPr lang="en-US" dirty="0" smtClean="0"/>
              <a:t>tunnel is a link; packet can only enter/exit at ends</a:t>
            </a:r>
          </a:p>
        </p:txBody>
      </p:sp>
      <p:pic>
        <p:nvPicPr>
          <p:cNvPr id="63492" name="Picture 2"/>
          <p:cNvPicPr>
            <a:picLocks noChangeAspect="1" noChangeArrowheads="1"/>
          </p:cNvPicPr>
          <p:nvPr/>
        </p:nvPicPr>
        <p:blipFill>
          <a:blip r:embed="rId2" cstate="print"/>
          <a:srcRect/>
          <a:stretch>
            <a:fillRect/>
          </a:stretch>
        </p:blipFill>
        <p:spPr bwMode="auto">
          <a:xfrm>
            <a:off x="395287" y="2859652"/>
            <a:ext cx="8353425" cy="2343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Computer Networks</a:t>
            </a:r>
            <a:endParaRPr lang="en-US" dirty="0"/>
          </a:p>
        </p:txBody>
      </p:sp>
      <p:sp>
        <p:nvSpPr>
          <p:cNvPr id="5" name="Slide Number Placeholder 4"/>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pPr/>
              <a:t>25</a:t>
            </a:fld>
            <a:endParaRPr lang="en-US"/>
          </a:p>
        </p:txBody>
      </p:sp>
      <p:sp>
        <p:nvSpPr>
          <p:cNvPr id="2" name="Title 1"/>
          <p:cNvSpPr>
            <a:spLocks noGrp="1"/>
          </p:cNvSpPr>
          <p:nvPr>
            <p:ph type="title"/>
          </p:nvPr>
        </p:nvSpPr>
        <p:spPr/>
        <p:txBody>
          <a:bodyPr/>
          <a:lstStyle/>
          <a:p>
            <a:r>
              <a:rPr lang="en-US" dirty="0" smtClean="0"/>
              <a:t>Packet Size Problem</a:t>
            </a:r>
            <a:endParaRPr lang="en-US" dirty="0"/>
          </a:p>
        </p:txBody>
      </p:sp>
      <p:sp>
        <p:nvSpPr>
          <p:cNvPr id="6" name="Text Placeholder 5"/>
          <p:cNvSpPr>
            <a:spLocks noGrp="1"/>
          </p:cNvSpPr>
          <p:nvPr>
            <p:ph type="body" sz="quarter" idx="4294967295"/>
          </p:nvPr>
        </p:nvSpPr>
        <p:spPr>
          <a:xfrm>
            <a:off x="228600" y="1397000"/>
            <a:ext cx="7291552" cy="4775200"/>
          </a:xfrm>
          <a:prstGeom prst="rect">
            <a:avLst/>
          </a:prstGeom>
        </p:spPr>
        <p:txBody>
          <a:bodyPr>
            <a:normAutofit/>
          </a:bodyPr>
          <a:lstStyle/>
          <a:p>
            <a:r>
              <a:rPr lang="en-US" sz="2800" dirty="0" smtClean="0"/>
              <a:t>Different networks have different maximum packet sizes or MTUs</a:t>
            </a:r>
          </a:p>
          <a:p>
            <a:pPr lvl="1"/>
            <a:r>
              <a:rPr lang="en-US" sz="2400" dirty="0" smtClean="0"/>
              <a:t>(Path) MTU = </a:t>
            </a:r>
            <a:r>
              <a:rPr lang="en-US" sz="2400" u="sng" dirty="0" smtClean="0"/>
              <a:t>Maximum Transmission Unit</a:t>
            </a:r>
            <a:endParaRPr lang="en-US" sz="2400" dirty="0" smtClean="0"/>
          </a:p>
          <a:p>
            <a:pPr lvl="1"/>
            <a:r>
              <a:rPr lang="en-US" sz="2400" dirty="0" smtClean="0"/>
              <a:t>E.g., Ethernet 1.5K, </a:t>
            </a:r>
            <a:r>
              <a:rPr lang="en-US" sz="2400" dirty="0" err="1" smtClean="0"/>
              <a:t>WiFi</a:t>
            </a:r>
            <a:r>
              <a:rPr lang="en-US" sz="2400" dirty="0" smtClean="0"/>
              <a:t> 2.3K</a:t>
            </a:r>
          </a:p>
          <a:p>
            <a:pPr lvl="4"/>
            <a:endParaRPr lang="en-US" sz="1600" dirty="0" smtClean="0"/>
          </a:p>
          <a:p>
            <a:r>
              <a:rPr lang="en-US" sz="2800" dirty="0" smtClean="0"/>
              <a:t>Prefer large packets for efficiency (why?)</a:t>
            </a:r>
          </a:p>
          <a:p>
            <a:pPr lvl="1"/>
            <a:r>
              <a:rPr lang="en-US" sz="2400" dirty="0" smtClean="0"/>
              <a:t>But what size is too large?</a:t>
            </a:r>
          </a:p>
          <a:p>
            <a:pPr lvl="1"/>
            <a:r>
              <a:rPr lang="en-US" sz="2400" dirty="0" smtClean="0"/>
              <a:t>Difficult because node does not  know complete network path</a:t>
            </a:r>
          </a:p>
          <a:p>
            <a:pPr lvl="4"/>
            <a:endParaRPr lang="en-US" sz="1200" dirty="0" smtClean="0"/>
          </a:p>
        </p:txBody>
      </p:sp>
    </p:spTree>
    <p:extLst>
      <p:ext uri="{BB962C8B-B14F-4D97-AF65-F5344CB8AC3E}">
        <p14:creationId xmlns:p14="http://schemas.microsoft.com/office/powerpoint/2010/main" val="1582991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Computer Networks</a:t>
            </a:r>
            <a:endParaRPr lang="en-US" dirty="0"/>
          </a:p>
        </p:txBody>
      </p:sp>
      <p:sp>
        <p:nvSpPr>
          <p:cNvPr id="5" name="Slide Number Placeholder 4"/>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pPr/>
              <a:t>26</a:t>
            </a:fld>
            <a:endParaRPr lang="en-US"/>
          </a:p>
        </p:txBody>
      </p:sp>
      <p:sp>
        <p:nvSpPr>
          <p:cNvPr id="2" name="Title 1"/>
          <p:cNvSpPr>
            <a:spLocks noGrp="1"/>
          </p:cNvSpPr>
          <p:nvPr>
            <p:ph type="title"/>
          </p:nvPr>
        </p:nvSpPr>
        <p:spPr/>
        <p:txBody>
          <a:bodyPr>
            <a:normAutofit/>
          </a:bodyPr>
          <a:lstStyle/>
          <a:p>
            <a:r>
              <a:rPr lang="en-US" dirty="0" smtClean="0"/>
              <a:t>Packet Size Solutions</a:t>
            </a:r>
            <a:endParaRPr lang="en-US" dirty="0"/>
          </a:p>
        </p:txBody>
      </p:sp>
      <p:sp>
        <p:nvSpPr>
          <p:cNvPr id="6" name="Text Placeholder 5"/>
          <p:cNvSpPr>
            <a:spLocks noGrp="1"/>
          </p:cNvSpPr>
          <p:nvPr>
            <p:ph type="body" sz="quarter" idx="4294967295"/>
          </p:nvPr>
        </p:nvSpPr>
        <p:spPr>
          <a:xfrm>
            <a:off x="228600" y="1397000"/>
            <a:ext cx="5715000" cy="4775200"/>
          </a:xfrm>
          <a:prstGeom prst="rect">
            <a:avLst/>
          </a:prstGeom>
        </p:spPr>
        <p:txBody>
          <a:bodyPr>
            <a:normAutofit/>
          </a:bodyPr>
          <a:lstStyle/>
          <a:p>
            <a:r>
              <a:rPr lang="en-US" sz="2800" dirty="0" smtClean="0"/>
              <a:t>Fragmentation</a:t>
            </a:r>
          </a:p>
          <a:p>
            <a:pPr lvl="1"/>
            <a:r>
              <a:rPr lang="en-US" sz="2400" dirty="0" smtClean="0"/>
              <a:t>Split up large packets in the network  if they are too big to send</a:t>
            </a:r>
          </a:p>
          <a:p>
            <a:pPr lvl="1"/>
            <a:r>
              <a:rPr lang="en-US" sz="2400" dirty="0" smtClean="0"/>
              <a:t>Classic method, but dated</a:t>
            </a:r>
          </a:p>
          <a:p>
            <a:pPr lvl="5"/>
            <a:endParaRPr lang="en-US" sz="1800" dirty="0" smtClean="0"/>
          </a:p>
          <a:p>
            <a:r>
              <a:rPr lang="en-US" sz="2800" dirty="0" smtClean="0"/>
              <a:t>Discovery</a:t>
            </a:r>
          </a:p>
          <a:p>
            <a:pPr lvl="1"/>
            <a:r>
              <a:rPr lang="en-US" sz="2400" dirty="0" smtClean="0"/>
              <a:t>Find the largest packet that fits on   the network path and use it</a:t>
            </a:r>
          </a:p>
          <a:p>
            <a:pPr lvl="1"/>
            <a:r>
              <a:rPr lang="en-US" sz="2400" dirty="0" smtClean="0"/>
              <a:t>IP uses today instead of fragmentation</a:t>
            </a:r>
          </a:p>
          <a:p>
            <a:pPr lvl="1"/>
            <a:endParaRPr lang="en-US" sz="2400" dirty="0" smtClean="0"/>
          </a:p>
        </p:txBody>
      </p:sp>
    </p:spTree>
    <p:extLst>
      <p:ext uri="{BB962C8B-B14F-4D97-AF65-F5344CB8AC3E}">
        <p14:creationId xmlns:p14="http://schemas.microsoft.com/office/powerpoint/2010/main" val="20770266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IPv4 Fragmentation</a:t>
            </a:r>
            <a:endParaRPr lang="en-US" dirty="0"/>
          </a:p>
        </p:txBody>
      </p:sp>
      <p:sp>
        <p:nvSpPr>
          <p:cNvPr id="41" name="Content Placeholder 40"/>
          <p:cNvSpPr>
            <a:spLocks noGrp="1"/>
          </p:cNvSpPr>
          <p:nvPr>
            <p:ph idx="1"/>
          </p:nvPr>
        </p:nvSpPr>
        <p:spPr/>
        <p:txBody>
          <a:bodyPr>
            <a:normAutofit/>
          </a:bodyPr>
          <a:lstStyle/>
          <a:p>
            <a:r>
              <a:rPr lang="en-US" sz="2800" dirty="0" smtClean="0"/>
              <a:t>Routers fragment packets that are too large to forward</a:t>
            </a:r>
          </a:p>
          <a:p>
            <a:r>
              <a:rPr lang="en-US" sz="2800" dirty="0" smtClean="0"/>
              <a:t>Receiving host reassembles to reduce load on routers </a:t>
            </a:r>
            <a:endParaRPr lang="en-US" sz="2800" dirty="0"/>
          </a:p>
        </p:txBody>
      </p:sp>
      <p:sp>
        <p:nvSpPr>
          <p:cNvPr id="2" name="Footer Placeholder 1"/>
          <p:cNvSpPr>
            <a:spLocks noGrp="1"/>
          </p:cNvSpPr>
          <p:nvPr>
            <p:ph type="ftr" sz="quarter" idx="11"/>
          </p:nvPr>
        </p:nvSpPr>
        <p:spPr/>
        <p:txBody>
          <a:bodyPr/>
          <a:lstStyle/>
          <a:p>
            <a:r>
              <a:rPr lang="en-US" smtClean="0"/>
              <a:t>Computer Networks</a:t>
            </a:r>
            <a:endParaRPr lang="en-US" dirty="0"/>
          </a:p>
        </p:txBody>
      </p:sp>
      <p:sp>
        <p:nvSpPr>
          <p:cNvPr id="3" name="Slide Number Placeholder 2"/>
          <p:cNvSpPr>
            <a:spLocks noGrp="1"/>
          </p:cNvSpPr>
          <p:nvPr>
            <p:ph type="sldNum" sz="quarter" idx="12"/>
          </p:nvPr>
        </p:nvSpPr>
        <p:spPr/>
        <p:txBody>
          <a:bodyPr/>
          <a:lstStyle/>
          <a:p>
            <a:fld id="{E7CA9478-788D-42C7-BC35-88005760C6DD}" type="slidenum">
              <a:rPr lang="en-US" smtClean="0"/>
              <a:t>27</a:t>
            </a:fld>
            <a:endParaRPr lang="en-US"/>
          </a:p>
        </p:txBody>
      </p:sp>
      <p:grpSp>
        <p:nvGrpSpPr>
          <p:cNvPr id="42" name="Group 41"/>
          <p:cNvGrpSpPr/>
          <p:nvPr/>
        </p:nvGrpSpPr>
        <p:grpSpPr>
          <a:xfrm>
            <a:off x="628271" y="3121687"/>
            <a:ext cx="7887458" cy="2381707"/>
            <a:chOff x="758861" y="2343150"/>
            <a:chExt cx="7887458" cy="1786280"/>
          </a:xfrm>
        </p:grpSpPr>
        <p:cxnSp>
          <p:nvCxnSpPr>
            <p:cNvPr id="7" name="Straight Connector 6"/>
            <p:cNvCxnSpPr>
              <a:endCxn id="9" idx="1"/>
            </p:cNvCxnSpPr>
            <p:nvPr/>
          </p:nvCxnSpPr>
          <p:spPr>
            <a:xfrm>
              <a:off x="1569244" y="3234405"/>
              <a:ext cx="54530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9" idx="3"/>
            </p:cNvCxnSpPr>
            <p:nvPr/>
          </p:nvCxnSpPr>
          <p:spPr>
            <a:xfrm>
              <a:off x="3043237" y="3234405"/>
              <a:ext cx="46196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2965324"/>
              <a:ext cx="92868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ounded Rectangular Callout 9"/>
            <p:cNvSpPr/>
            <p:nvPr/>
          </p:nvSpPr>
          <p:spPr>
            <a:xfrm>
              <a:off x="2435576" y="2343150"/>
              <a:ext cx="1364866" cy="368368"/>
            </a:xfrm>
            <a:prstGeom prst="wedgeRoundRectCallout">
              <a:avLst>
                <a:gd name="adj1" fmla="val -37466"/>
                <a:gd name="adj2" fmla="val 121156"/>
                <a:gd name="adj3" fmla="val 16667"/>
              </a:avLst>
            </a:prstGeom>
            <a:solidFill>
              <a:srgbClr val="FFB8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t"/>
            <a:lstStyle/>
            <a:p>
              <a:pPr algn="ctr">
                <a:lnSpc>
                  <a:spcPct val="90000"/>
                </a:lnSpc>
              </a:pPr>
              <a:r>
                <a:rPr lang="en-US" sz="2000" dirty="0" smtClean="0">
                  <a:solidFill>
                    <a:schemeClr val="tx1"/>
                  </a:solidFill>
                </a:rPr>
                <a:t>Fragment!</a:t>
              </a:r>
              <a:endParaRPr lang="en-US" sz="2000" dirty="0">
                <a:solidFill>
                  <a:schemeClr val="tx1"/>
                </a:solidFill>
              </a:endParaRPr>
            </a:p>
          </p:txBody>
        </p:sp>
        <p:pic>
          <p:nvPicPr>
            <p:cNvPr id="11" name="Picture 1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8861" y="2823038"/>
              <a:ext cx="9144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p:cNvCxnSpPr>
              <a:endCxn id="20" idx="1"/>
            </p:cNvCxnSpPr>
            <p:nvPr/>
          </p:nvCxnSpPr>
          <p:spPr>
            <a:xfrm>
              <a:off x="3215862" y="3234405"/>
              <a:ext cx="54530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1168" y="2965324"/>
              <a:ext cx="92868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21"/>
            <p:cNvCxnSpPr>
              <a:stCxn id="20" idx="3"/>
              <a:endCxn id="23" idx="1"/>
            </p:cNvCxnSpPr>
            <p:nvPr/>
          </p:nvCxnSpPr>
          <p:spPr>
            <a:xfrm>
              <a:off x="4689855" y="3234405"/>
              <a:ext cx="6056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457" y="2965324"/>
              <a:ext cx="92868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Connector 24"/>
            <p:cNvCxnSpPr>
              <a:stCxn id="23" idx="3"/>
            </p:cNvCxnSpPr>
            <p:nvPr/>
          </p:nvCxnSpPr>
          <p:spPr>
            <a:xfrm>
              <a:off x="6224144" y="3234405"/>
              <a:ext cx="6886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5311" y="2823038"/>
              <a:ext cx="9144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Rectangle 28"/>
            <p:cNvSpPr/>
            <p:nvPr/>
          </p:nvSpPr>
          <p:spPr>
            <a:xfrm>
              <a:off x="1130448" y="3609290"/>
              <a:ext cx="1422897" cy="21976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043237" y="3609290"/>
              <a:ext cx="957263" cy="21976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488515" y="3909670"/>
              <a:ext cx="511985" cy="21976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514024" y="3609290"/>
              <a:ext cx="957263" cy="21976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959302" y="3909670"/>
              <a:ext cx="511985" cy="21976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955506" y="3609290"/>
              <a:ext cx="957263" cy="21976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400784" y="3909670"/>
              <a:ext cx="511985" cy="21976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175039" y="3609290"/>
              <a:ext cx="1422897" cy="21976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ular Callout 23"/>
            <p:cNvSpPr/>
            <p:nvPr/>
          </p:nvSpPr>
          <p:spPr>
            <a:xfrm>
              <a:off x="7281453" y="2343150"/>
              <a:ext cx="1364866" cy="368367"/>
            </a:xfrm>
            <a:prstGeom prst="wedgeRoundRectCallout">
              <a:avLst>
                <a:gd name="adj1" fmla="val -37466"/>
                <a:gd name="adj2" fmla="val 121156"/>
                <a:gd name="adj3" fmla="val 16667"/>
              </a:avLst>
            </a:prstGeom>
            <a:solidFill>
              <a:srgbClr val="FFB8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t"/>
            <a:lstStyle/>
            <a:p>
              <a:pPr algn="ctr">
                <a:lnSpc>
                  <a:spcPct val="90000"/>
                </a:lnSpc>
              </a:pPr>
              <a:r>
                <a:rPr lang="en-US" sz="2000" dirty="0" smtClean="0">
                  <a:solidFill>
                    <a:schemeClr val="tx1"/>
                  </a:solidFill>
                </a:rPr>
                <a:t>Reassemble!</a:t>
              </a:r>
              <a:endParaRPr lang="en-US" sz="2000" dirty="0">
                <a:solidFill>
                  <a:schemeClr val="tx1"/>
                </a:solidFill>
              </a:endParaRPr>
            </a:p>
          </p:txBody>
        </p:sp>
        <p:cxnSp>
          <p:nvCxnSpPr>
            <p:cNvPr id="37" name="Straight Arrow Connector 36"/>
            <p:cNvCxnSpPr/>
            <p:nvPr/>
          </p:nvCxnSpPr>
          <p:spPr>
            <a:xfrm>
              <a:off x="2675767" y="3717811"/>
              <a:ext cx="22935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164393" y="3719170"/>
              <a:ext cx="22935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645121" y="3719170"/>
              <a:ext cx="22935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931819" y="3697402"/>
              <a:ext cx="22935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4" name="Straight Arrow Connector 43"/>
          <p:cNvCxnSpPr/>
          <p:nvPr/>
        </p:nvCxnSpPr>
        <p:spPr>
          <a:xfrm flipV="1">
            <a:off x="1711307" y="5172280"/>
            <a:ext cx="0" cy="29301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28271" y="5369587"/>
            <a:ext cx="2166130" cy="400110"/>
          </a:xfrm>
          <a:prstGeom prst="rect">
            <a:avLst/>
          </a:prstGeom>
          <a:noFill/>
        </p:spPr>
        <p:txBody>
          <a:bodyPr wrap="square" rtlCol="0">
            <a:spAutoFit/>
          </a:bodyPr>
          <a:lstStyle/>
          <a:p>
            <a:pPr algn="ctr"/>
            <a:r>
              <a:rPr lang="en-US" sz="2000" dirty="0" smtClean="0"/>
              <a:t>Fits on first link</a:t>
            </a:r>
            <a:endParaRPr lang="en-US" sz="2000" dirty="0"/>
          </a:p>
        </p:txBody>
      </p:sp>
    </p:spTree>
    <p:extLst>
      <p:ext uri="{BB962C8B-B14F-4D97-AF65-F5344CB8AC3E}">
        <p14:creationId xmlns:p14="http://schemas.microsoft.com/office/powerpoint/2010/main" val="24381741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dirty="0" smtClean="0"/>
              <a:t>Packet Fragmentation (1)</a:t>
            </a:r>
          </a:p>
        </p:txBody>
      </p:sp>
      <p:sp>
        <p:nvSpPr>
          <p:cNvPr id="65539" name="Rectangle 3"/>
          <p:cNvSpPr>
            <a:spLocks noGrp="1" noChangeArrowheads="1"/>
          </p:cNvSpPr>
          <p:nvPr>
            <p:ph idx="1"/>
          </p:nvPr>
        </p:nvSpPr>
        <p:spPr/>
        <p:txBody>
          <a:bodyPr/>
          <a:lstStyle/>
          <a:p>
            <a:r>
              <a:rPr lang="fr-FR" dirty="0" smtClean="0"/>
              <a:t>Networks have </a:t>
            </a:r>
            <a:r>
              <a:rPr lang="fr-FR" dirty="0" err="1" smtClean="0"/>
              <a:t>different</a:t>
            </a:r>
            <a:r>
              <a:rPr lang="fr-FR" dirty="0" smtClean="0"/>
              <a:t> </a:t>
            </a:r>
            <a:r>
              <a:rPr lang="fr-FR" dirty="0" err="1" smtClean="0"/>
              <a:t>packet</a:t>
            </a:r>
            <a:r>
              <a:rPr lang="fr-FR" dirty="0" smtClean="0"/>
              <a:t> size </a:t>
            </a:r>
            <a:r>
              <a:rPr lang="fr-FR" dirty="0" err="1" smtClean="0"/>
              <a:t>limits</a:t>
            </a:r>
            <a:r>
              <a:rPr lang="fr-FR" dirty="0" smtClean="0"/>
              <a:t> for </a:t>
            </a:r>
            <a:r>
              <a:rPr lang="fr-FR" dirty="0" err="1" smtClean="0"/>
              <a:t>many</a:t>
            </a:r>
            <a:r>
              <a:rPr lang="fr-FR" dirty="0" smtClean="0"/>
              <a:t> </a:t>
            </a:r>
            <a:r>
              <a:rPr lang="fr-FR" dirty="0" err="1" smtClean="0"/>
              <a:t>reasons</a:t>
            </a:r>
            <a:endParaRPr lang="fr-FR" dirty="0" smtClean="0"/>
          </a:p>
          <a:p>
            <a:pPr lvl="1"/>
            <a:r>
              <a:rPr lang="fr-FR" dirty="0" smtClean="0"/>
              <a:t>Large </a:t>
            </a:r>
            <a:r>
              <a:rPr lang="fr-FR" dirty="0" err="1" smtClean="0"/>
              <a:t>packets</a:t>
            </a:r>
            <a:r>
              <a:rPr lang="fr-FR" dirty="0" smtClean="0"/>
              <a:t> sent </a:t>
            </a:r>
            <a:r>
              <a:rPr lang="fr-FR" dirty="0" err="1" smtClean="0"/>
              <a:t>with</a:t>
            </a:r>
            <a:r>
              <a:rPr lang="fr-FR" dirty="0" smtClean="0"/>
              <a:t> fragmentation &amp; </a:t>
            </a:r>
            <a:r>
              <a:rPr lang="fr-FR" dirty="0" err="1" smtClean="0"/>
              <a:t>reassembly</a:t>
            </a:r>
            <a:endParaRPr lang="en-US" dirty="0" smtClean="0"/>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28" name="Group 27"/>
          <p:cNvGrpSpPr/>
          <p:nvPr/>
        </p:nvGrpSpPr>
        <p:grpSpPr>
          <a:xfrm>
            <a:off x="533400" y="2020682"/>
            <a:ext cx="8077200" cy="4429125"/>
            <a:chOff x="533400" y="2020682"/>
            <a:chExt cx="8077200" cy="4429125"/>
          </a:xfrm>
        </p:grpSpPr>
        <p:pic>
          <p:nvPicPr>
            <p:cNvPr id="65540"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33400" y="2020682"/>
              <a:ext cx="8077200" cy="4429125"/>
            </a:xfrm>
            <a:prstGeom prst="rect">
              <a:avLst/>
            </a:prstGeom>
            <a:noFill/>
            <a:ln w="9525">
              <a:noFill/>
              <a:miter lim="800000"/>
              <a:headEnd/>
              <a:tailEnd/>
            </a:ln>
          </p:spPr>
        </p:pic>
        <p:sp>
          <p:nvSpPr>
            <p:cNvPr id="15" name="Rectangle 14"/>
            <p:cNvSpPr/>
            <p:nvPr/>
          </p:nvSpPr>
          <p:spPr bwMode="auto">
            <a:xfrm>
              <a:off x="1956619" y="3438832"/>
              <a:ext cx="1278194" cy="45474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6" name="Rectangle 15"/>
            <p:cNvSpPr/>
            <p:nvPr/>
          </p:nvSpPr>
          <p:spPr bwMode="auto">
            <a:xfrm>
              <a:off x="3677265" y="3303639"/>
              <a:ext cx="1081548" cy="58010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7" name="Rectangle 16"/>
            <p:cNvSpPr/>
            <p:nvPr/>
          </p:nvSpPr>
          <p:spPr bwMode="auto">
            <a:xfrm>
              <a:off x="5815780" y="3438833"/>
              <a:ext cx="1184788" cy="52356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8" name="Rectangle 17"/>
            <p:cNvSpPr/>
            <p:nvPr/>
          </p:nvSpPr>
          <p:spPr bwMode="auto">
            <a:xfrm>
              <a:off x="7285702" y="3360176"/>
              <a:ext cx="1081548" cy="58010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TextBox 13"/>
            <p:cNvSpPr txBox="1"/>
            <p:nvPr/>
          </p:nvSpPr>
          <p:spPr>
            <a:xfrm>
              <a:off x="1435510" y="3438832"/>
              <a:ext cx="1268296" cy="307777"/>
            </a:xfrm>
            <a:prstGeom prst="rect">
              <a:avLst/>
            </a:prstGeom>
            <a:solidFill>
              <a:schemeClr val="bg1"/>
            </a:solidFill>
          </p:spPr>
          <p:txBody>
            <a:bodyPr wrap="none" rtlCol="0">
              <a:spAutoFit/>
            </a:bodyPr>
            <a:lstStyle/>
            <a:p>
              <a:r>
                <a:rPr lang="en-US" sz="1400" dirty="0" smtClean="0"/>
                <a:t>G</a:t>
              </a:r>
              <a:r>
                <a:rPr lang="en-US" sz="1400" baseline="-25000" dirty="0" smtClean="0"/>
                <a:t>1</a:t>
              </a:r>
              <a:r>
                <a:rPr lang="en-US" sz="1400" dirty="0" smtClean="0"/>
                <a:t> fragments</a:t>
              </a:r>
              <a:endParaRPr lang="en-US" sz="1400" dirty="0"/>
            </a:p>
          </p:txBody>
        </p:sp>
        <p:sp>
          <p:nvSpPr>
            <p:cNvPr id="19" name="TextBox 18"/>
            <p:cNvSpPr txBox="1"/>
            <p:nvPr/>
          </p:nvSpPr>
          <p:spPr>
            <a:xfrm>
              <a:off x="2767784" y="3429000"/>
              <a:ext cx="1455848" cy="307777"/>
            </a:xfrm>
            <a:prstGeom prst="rect">
              <a:avLst/>
            </a:prstGeom>
            <a:solidFill>
              <a:schemeClr val="bg1"/>
            </a:solidFill>
          </p:spPr>
          <p:txBody>
            <a:bodyPr wrap="none" rtlCol="0">
              <a:spAutoFit/>
            </a:bodyPr>
            <a:lstStyle/>
            <a:p>
              <a:r>
                <a:rPr lang="en-US" sz="1400" dirty="0" smtClean="0"/>
                <a:t>G</a:t>
              </a:r>
              <a:r>
                <a:rPr lang="en-US" sz="1400" baseline="-25000" dirty="0"/>
                <a:t>2</a:t>
              </a:r>
              <a:r>
                <a:rPr lang="en-US" sz="1400" dirty="0" smtClean="0"/>
                <a:t> reassembles</a:t>
              </a:r>
              <a:endParaRPr lang="en-US" sz="1400" dirty="0"/>
            </a:p>
          </p:txBody>
        </p:sp>
        <p:sp>
          <p:nvSpPr>
            <p:cNvPr id="20" name="Rectangle 19"/>
            <p:cNvSpPr/>
            <p:nvPr/>
          </p:nvSpPr>
          <p:spPr bwMode="auto">
            <a:xfrm>
              <a:off x="3932903" y="3905864"/>
              <a:ext cx="1278194" cy="45474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TextBox 11"/>
            <p:cNvSpPr txBox="1"/>
            <p:nvPr/>
          </p:nvSpPr>
          <p:spPr>
            <a:xfrm>
              <a:off x="1120880" y="3795262"/>
              <a:ext cx="6831742" cy="369332"/>
            </a:xfrm>
            <a:prstGeom prst="rect">
              <a:avLst/>
            </a:prstGeom>
            <a:solidFill>
              <a:schemeClr val="bg1"/>
            </a:solidFill>
          </p:spPr>
          <p:txBody>
            <a:bodyPr wrap="none" rtlCol="0">
              <a:spAutoFit/>
            </a:bodyPr>
            <a:lstStyle/>
            <a:p>
              <a:r>
                <a:rPr lang="en-US" dirty="0" smtClean="0">
                  <a:solidFill>
                    <a:srgbClr val="FF2BD8"/>
                  </a:solidFill>
                </a:rPr>
                <a:t>Transparent – packets fragmented / reassembled in each network</a:t>
              </a:r>
              <a:endParaRPr lang="en-US" dirty="0">
                <a:solidFill>
                  <a:srgbClr val="FF2BD8"/>
                </a:solidFill>
              </a:endParaRPr>
            </a:p>
          </p:txBody>
        </p:sp>
        <p:sp>
          <p:nvSpPr>
            <p:cNvPr id="21" name="Rectangle 20"/>
            <p:cNvSpPr/>
            <p:nvPr/>
          </p:nvSpPr>
          <p:spPr bwMode="auto">
            <a:xfrm>
              <a:off x="3741174" y="5975555"/>
              <a:ext cx="1278194" cy="45474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1342114" y="5943604"/>
              <a:ext cx="6494085" cy="369332"/>
            </a:xfrm>
            <a:prstGeom prst="rect">
              <a:avLst/>
            </a:prstGeom>
            <a:solidFill>
              <a:schemeClr val="bg1"/>
            </a:solidFill>
          </p:spPr>
          <p:txBody>
            <a:bodyPr wrap="none" rtlCol="0">
              <a:spAutoFit/>
            </a:bodyPr>
            <a:lstStyle/>
            <a:p>
              <a:r>
                <a:rPr lang="en-US" dirty="0" smtClean="0">
                  <a:solidFill>
                    <a:srgbClr val="FF2BD8"/>
                  </a:solidFill>
                </a:rPr>
                <a:t>Non-transparent  – fragments are reassembled at destination</a:t>
              </a:r>
              <a:endParaRPr lang="en-US" dirty="0">
                <a:solidFill>
                  <a:srgbClr val="FF2BD8"/>
                </a:solidFill>
              </a:endParaRPr>
            </a:p>
          </p:txBody>
        </p:sp>
        <p:sp>
          <p:nvSpPr>
            <p:cNvPr id="22" name="TextBox 21"/>
            <p:cNvSpPr txBox="1"/>
            <p:nvPr/>
          </p:nvSpPr>
          <p:spPr>
            <a:xfrm>
              <a:off x="5048881" y="3438832"/>
              <a:ext cx="1236236" cy="307777"/>
            </a:xfrm>
            <a:prstGeom prst="rect">
              <a:avLst/>
            </a:prstGeom>
            <a:solidFill>
              <a:schemeClr val="bg1"/>
            </a:solidFill>
          </p:spPr>
          <p:txBody>
            <a:bodyPr wrap="none" rtlCol="0">
              <a:spAutoFit/>
            </a:bodyPr>
            <a:lstStyle/>
            <a:p>
              <a:r>
                <a:rPr lang="en-US" sz="1400" dirty="0" smtClean="0"/>
                <a:t>G</a:t>
              </a:r>
              <a:r>
                <a:rPr lang="en-US" sz="1400" baseline="-25000" dirty="0"/>
                <a:t>3</a:t>
              </a:r>
              <a:r>
                <a:rPr lang="en-US" sz="1400" dirty="0" smtClean="0"/>
                <a:t> fragments</a:t>
              </a:r>
              <a:endParaRPr lang="en-US" sz="1400" dirty="0"/>
            </a:p>
          </p:txBody>
        </p:sp>
        <p:sp>
          <p:nvSpPr>
            <p:cNvPr id="23" name="TextBox 22"/>
            <p:cNvSpPr txBox="1"/>
            <p:nvPr/>
          </p:nvSpPr>
          <p:spPr>
            <a:xfrm>
              <a:off x="6381155" y="3429000"/>
              <a:ext cx="1455848" cy="307777"/>
            </a:xfrm>
            <a:prstGeom prst="rect">
              <a:avLst/>
            </a:prstGeom>
            <a:solidFill>
              <a:schemeClr val="bg1"/>
            </a:solidFill>
          </p:spPr>
          <p:txBody>
            <a:bodyPr wrap="none" rtlCol="0">
              <a:spAutoFit/>
            </a:bodyPr>
            <a:lstStyle/>
            <a:p>
              <a:r>
                <a:rPr lang="en-US" sz="1400" dirty="0" smtClean="0"/>
                <a:t>G</a:t>
              </a:r>
              <a:r>
                <a:rPr lang="en-US" sz="1400" baseline="-25000" dirty="0" smtClean="0"/>
                <a:t>4</a:t>
              </a:r>
              <a:r>
                <a:rPr lang="en-US" sz="1400" dirty="0" smtClean="0"/>
                <a:t> reassembles</a:t>
              </a:r>
              <a:endParaRPr lang="en-US" sz="1400" dirty="0"/>
            </a:p>
          </p:txBody>
        </p:sp>
        <p:sp>
          <p:nvSpPr>
            <p:cNvPr id="26" name="Rectangle 25"/>
            <p:cNvSpPr/>
            <p:nvPr/>
          </p:nvSpPr>
          <p:spPr bwMode="auto">
            <a:xfrm>
              <a:off x="1558411" y="5456900"/>
              <a:ext cx="1194619" cy="5161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7" name="Rectangle 26"/>
            <p:cNvSpPr/>
            <p:nvPr/>
          </p:nvSpPr>
          <p:spPr bwMode="auto">
            <a:xfrm>
              <a:off x="3876370" y="5461816"/>
              <a:ext cx="3409336" cy="5161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4" name="TextBox 23"/>
            <p:cNvSpPr txBox="1"/>
            <p:nvPr/>
          </p:nvSpPr>
          <p:spPr>
            <a:xfrm>
              <a:off x="1764883" y="5527668"/>
              <a:ext cx="1268296" cy="307777"/>
            </a:xfrm>
            <a:prstGeom prst="rect">
              <a:avLst/>
            </a:prstGeom>
            <a:solidFill>
              <a:schemeClr val="bg1"/>
            </a:solidFill>
          </p:spPr>
          <p:txBody>
            <a:bodyPr wrap="none" rtlCol="0">
              <a:spAutoFit/>
            </a:bodyPr>
            <a:lstStyle/>
            <a:p>
              <a:r>
                <a:rPr lang="en-US" sz="1400" dirty="0" smtClean="0"/>
                <a:t>G</a:t>
              </a:r>
              <a:r>
                <a:rPr lang="en-US" sz="1400" baseline="-25000" dirty="0" smtClean="0"/>
                <a:t>1</a:t>
              </a:r>
              <a:r>
                <a:rPr lang="en-US" sz="1400" dirty="0" smtClean="0"/>
                <a:t> fragments</a:t>
              </a:r>
              <a:endParaRPr lang="en-US" sz="1400" dirty="0"/>
            </a:p>
          </p:txBody>
        </p:sp>
        <p:sp>
          <p:nvSpPr>
            <p:cNvPr id="25" name="TextBox 24"/>
            <p:cNvSpPr txBox="1"/>
            <p:nvPr/>
          </p:nvSpPr>
          <p:spPr>
            <a:xfrm>
              <a:off x="7152968" y="5380188"/>
              <a:ext cx="1440422" cy="523220"/>
            </a:xfrm>
            <a:prstGeom prst="rect">
              <a:avLst/>
            </a:prstGeom>
            <a:solidFill>
              <a:schemeClr val="bg1"/>
            </a:solidFill>
          </p:spPr>
          <p:txBody>
            <a:bodyPr wrap="square" rtlCol="0">
              <a:spAutoFit/>
            </a:bodyPr>
            <a:lstStyle/>
            <a:p>
              <a:r>
                <a:rPr lang="en-US" sz="1400" dirty="0" smtClean="0"/>
                <a:t>… destination will reassemble</a:t>
              </a:r>
              <a:endParaRPr lang="en-US" sz="1400" dirty="0"/>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smtClean="0"/>
              <a:t>Packet Fragmentation (2)</a:t>
            </a:r>
          </a:p>
        </p:txBody>
      </p:sp>
      <p:sp>
        <p:nvSpPr>
          <p:cNvPr id="27" name="Content Placeholder 26"/>
          <p:cNvSpPr>
            <a:spLocks noGrp="1"/>
          </p:cNvSpPr>
          <p:nvPr>
            <p:ph idx="1"/>
          </p:nvPr>
        </p:nvSpPr>
        <p:spPr/>
        <p:txBody>
          <a:bodyPr/>
          <a:lstStyle/>
          <a:p>
            <a:r>
              <a:rPr lang="en-US" dirty="0" smtClean="0"/>
              <a:t>Example of IP-style fragmentation:</a:t>
            </a:r>
            <a:endParaRPr lang="en-US" dirty="0"/>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11" name="Group 10"/>
          <p:cNvGrpSpPr/>
          <p:nvPr/>
        </p:nvGrpSpPr>
        <p:grpSpPr>
          <a:xfrm>
            <a:off x="1809146" y="1720645"/>
            <a:ext cx="5151632" cy="1505318"/>
            <a:chOff x="2001301" y="1953481"/>
            <a:chExt cx="5490419" cy="1604312"/>
          </a:xfrm>
        </p:grpSpPr>
        <p:pic>
          <p:nvPicPr>
            <p:cNvPr id="66564" name="Picture 2"/>
            <p:cNvPicPr>
              <a:picLocks noChangeAspect="1" noChangeArrowheads="1"/>
            </p:cNvPicPr>
            <p:nvPr/>
          </p:nvPicPr>
          <p:blipFill>
            <a:blip r:embed="rId2" cstate="print"/>
            <a:srcRect l="16714" t="19338"/>
            <a:stretch>
              <a:fillRect/>
            </a:stretch>
          </p:blipFill>
          <p:spPr bwMode="auto">
            <a:xfrm>
              <a:off x="2095613" y="2047790"/>
              <a:ext cx="5396107" cy="1510003"/>
            </a:xfrm>
            <a:prstGeom prst="rect">
              <a:avLst/>
            </a:prstGeom>
            <a:noFill/>
            <a:ln w="9525">
              <a:noFill/>
              <a:miter lim="800000"/>
              <a:headEnd/>
              <a:tailEnd/>
            </a:ln>
          </p:spPr>
        </p:pic>
        <p:sp>
          <p:nvSpPr>
            <p:cNvPr id="6" name="Rectangle 5"/>
            <p:cNvSpPr/>
            <p:nvPr/>
          </p:nvSpPr>
          <p:spPr bwMode="auto">
            <a:xfrm>
              <a:off x="2001301" y="1953481"/>
              <a:ext cx="3376942" cy="4357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TextBox 6"/>
            <p:cNvSpPr txBox="1"/>
            <p:nvPr/>
          </p:nvSpPr>
          <p:spPr>
            <a:xfrm>
              <a:off x="2176443" y="2094276"/>
              <a:ext cx="605935" cy="430887"/>
            </a:xfrm>
            <a:prstGeom prst="rect">
              <a:avLst/>
            </a:prstGeom>
            <a:solidFill>
              <a:schemeClr val="bg1"/>
            </a:solidFill>
          </p:spPr>
          <p:txBody>
            <a:bodyPr wrap="none" lIns="0" tIns="0" rIns="0" bIns="0" rtlCol="0">
              <a:spAutoFit/>
            </a:bodyPr>
            <a:lstStyle/>
            <a:p>
              <a:pPr algn="ctr"/>
              <a:r>
                <a:rPr lang="en-US" sz="1400" dirty="0" smtClean="0"/>
                <a:t>Packet</a:t>
              </a:r>
            </a:p>
            <a:p>
              <a:pPr algn="ctr"/>
              <a:r>
                <a:rPr lang="en-US" sz="1400" dirty="0" smtClean="0"/>
                <a:t>number</a:t>
              </a:r>
              <a:endParaRPr lang="en-US" sz="1400" dirty="0"/>
            </a:p>
          </p:txBody>
        </p:sp>
        <p:sp>
          <p:nvSpPr>
            <p:cNvPr id="8" name="TextBox 7"/>
            <p:cNvSpPr txBox="1"/>
            <p:nvPr/>
          </p:nvSpPr>
          <p:spPr>
            <a:xfrm>
              <a:off x="2837424" y="2079531"/>
              <a:ext cx="434350" cy="430887"/>
            </a:xfrm>
            <a:prstGeom prst="rect">
              <a:avLst/>
            </a:prstGeom>
            <a:solidFill>
              <a:schemeClr val="bg1"/>
            </a:solidFill>
          </p:spPr>
          <p:txBody>
            <a:bodyPr wrap="none" lIns="0" tIns="0" rIns="0" bIns="0" rtlCol="0">
              <a:spAutoFit/>
            </a:bodyPr>
            <a:lstStyle/>
            <a:p>
              <a:pPr algn="ctr"/>
              <a:r>
                <a:rPr lang="en-US" sz="1400" dirty="0" smtClean="0"/>
                <a:t>Start</a:t>
              </a:r>
            </a:p>
            <a:p>
              <a:pPr algn="ctr"/>
              <a:r>
                <a:rPr lang="en-US" sz="1400" dirty="0" smtClean="0"/>
                <a:t>offset</a:t>
              </a:r>
              <a:endParaRPr lang="en-US" sz="1400" dirty="0"/>
            </a:p>
          </p:txBody>
        </p:sp>
        <p:sp>
          <p:nvSpPr>
            <p:cNvPr id="10" name="Rectangle 9"/>
            <p:cNvSpPr/>
            <p:nvPr/>
          </p:nvSpPr>
          <p:spPr bwMode="auto">
            <a:xfrm>
              <a:off x="3313470" y="2158183"/>
              <a:ext cx="958644" cy="34904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3371967" y="2104115"/>
              <a:ext cx="318997" cy="430887"/>
            </a:xfrm>
            <a:prstGeom prst="rect">
              <a:avLst/>
            </a:prstGeom>
            <a:solidFill>
              <a:schemeClr val="bg1"/>
            </a:solidFill>
          </p:spPr>
          <p:txBody>
            <a:bodyPr wrap="none" lIns="0" tIns="0" rIns="0" bIns="0" rtlCol="0">
              <a:spAutoFit/>
            </a:bodyPr>
            <a:lstStyle/>
            <a:p>
              <a:pPr algn="ctr"/>
              <a:r>
                <a:rPr lang="en-US" sz="1400" dirty="0" smtClean="0"/>
                <a:t>End</a:t>
              </a:r>
            </a:p>
            <a:p>
              <a:pPr algn="ctr"/>
              <a:r>
                <a:rPr lang="en-US" sz="1400" dirty="0" smtClean="0"/>
                <a:t>bit</a:t>
              </a:r>
              <a:endParaRPr lang="en-US" sz="1400" dirty="0"/>
            </a:p>
          </p:txBody>
        </p:sp>
      </p:grpSp>
      <p:pic>
        <p:nvPicPr>
          <p:cNvPr id="12" name="Picture 2"/>
          <p:cNvPicPr>
            <a:picLocks noChangeAspect="1" noChangeArrowheads="1"/>
          </p:cNvPicPr>
          <p:nvPr/>
        </p:nvPicPr>
        <p:blipFill>
          <a:blip r:embed="rId3" cstate="print"/>
          <a:srcRect/>
          <a:stretch>
            <a:fillRect/>
          </a:stretch>
        </p:blipFill>
        <p:spPr bwMode="auto">
          <a:xfrm>
            <a:off x="2176428" y="3546984"/>
            <a:ext cx="6033514" cy="978051"/>
          </a:xfrm>
          <a:prstGeom prst="rect">
            <a:avLst/>
          </a:prstGeom>
          <a:noFill/>
          <a:ln w="9525">
            <a:noFill/>
            <a:miter lim="800000"/>
            <a:headEnd/>
            <a:tailEnd/>
          </a:ln>
        </p:spPr>
      </p:pic>
      <p:pic>
        <p:nvPicPr>
          <p:cNvPr id="13" name="Picture 3"/>
          <p:cNvPicPr>
            <a:picLocks noChangeAspect="1" noChangeArrowheads="1"/>
          </p:cNvPicPr>
          <p:nvPr/>
        </p:nvPicPr>
        <p:blipFill>
          <a:blip r:embed="rId4" cstate="print"/>
          <a:srcRect/>
          <a:stretch>
            <a:fillRect/>
          </a:stretch>
        </p:blipFill>
        <p:spPr bwMode="auto">
          <a:xfrm>
            <a:off x="2074612" y="4601904"/>
            <a:ext cx="3059526" cy="1173250"/>
          </a:xfrm>
          <a:prstGeom prst="rect">
            <a:avLst/>
          </a:prstGeom>
          <a:noFill/>
          <a:ln w="9525">
            <a:noFill/>
            <a:miter lim="800000"/>
            <a:headEnd/>
            <a:tailEnd/>
          </a:ln>
        </p:spPr>
      </p:pic>
      <p:pic>
        <p:nvPicPr>
          <p:cNvPr id="14" name="Picture 4"/>
          <p:cNvPicPr>
            <a:picLocks noChangeAspect="1" noChangeArrowheads="1"/>
          </p:cNvPicPr>
          <p:nvPr/>
        </p:nvPicPr>
        <p:blipFill>
          <a:blip r:embed="rId5" cstate="print"/>
          <a:srcRect/>
          <a:stretch>
            <a:fillRect/>
          </a:stretch>
        </p:blipFill>
        <p:spPr bwMode="auto">
          <a:xfrm>
            <a:off x="4956068" y="4771463"/>
            <a:ext cx="2288162" cy="901004"/>
          </a:xfrm>
          <a:prstGeom prst="rect">
            <a:avLst/>
          </a:prstGeom>
          <a:noFill/>
          <a:ln w="9525">
            <a:noFill/>
            <a:miter lim="800000"/>
            <a:headEnd/>
            <a:tailEnd/>
          </a:ln>
        </p:spPr>
      </p:pic>
      <p:pic>
        <p:nvPicPr>
          <p:cNvPr id="15" name="Picture 5"/>
          <p:cNvPicPr>
            <a:picLocks noChangeAspect="1" noChangeArrowheads="1"/>
          </p:cNvPicPr>
          <p:nvPr/>
        </p:nvPicPr>
        <p:blipFill>
          <a:blip r:embed="rId6" cstate="print"/>
          <a:srcRect/>
          <a:stretch>
            <a:fillRect/>
          </a:stretch>
        </p:blipFill>
        <p:spPr bwMode="auto">
          <a:xfrm>
            <a:off x="7117765" y="4715794"/>
            <a:ext cx="1931650" cy="1004717"/>
          </a:xfrm>
          <a:prstGeom prst="rect">
            <a:avLst/>
          </a:prstGeom>
          <a:noFill/>
          <a:ln w="9525">
            <a:noFill/>
            <a:miter lim="800000"/>
            <a:headEnd/>
            <a:tailEnd/>
          </a:ln>
        </p:spPr>
      </p:pic>
      <p:sp>
        <p:nvSpPr>
          <p:cNvPr id="16" name="TextBox 15"/>
          <p:cNvSpPr txBox="1"/>
          <p:nvPr/>
        </p:nvSpPr>
        <p:spPr>
          <a:xfrm>
            <a:off x="304818" y="2340084"/>
            <a:ext cx="1787669" cy="646331"/>
          </a:xfrm>
          <a:prstGeom prst="rect">
            <a:avLst/>
          </a:prstGeom>
          <a:noFill/>
        </p:spPr>
        <p:txBody>
          <a:bodyPr wrap="none" rtlCol="0">
            <a:spAutoFit/>
          </a:bodyPr>
          <a:lstStyle/>
          <a:p>
            <a:r>
              <a:rPr lang="en-US" dirty="0" smtClean="0">
                <a:solidFill>
                  <a:srgbClr val="FF2BD8"/>
                </a:solidFill>
              </a:rPr>
              <a:t>Original packet:</a:t>
            </a:r>
          </a:p>
          <a:p>
            <a:r>
              <a:rPr lang="en-US" dirty="0">
                <a:solidFill>
                  <a:srgbClr val="FF2BD8"/>
                </a:solidFill>
              </a:rPr>
              <a:t>(</a:t>
            </a:r>
            <a:r>
              <a:rPr lang="en-US" dirty="0" smtClean="0">
                <a:solidFill>
                  <a:srgbClr val="FF2BD8"/>
                </a:solidFill>
              </a:rPr>
              <a:t>10 data bytes)</a:t>
            </a:r>
            <a:endParaRPr lang="en-US" dirty="0">
              <a:solidFill>
                <a:srgbClr val="FF2BD8"/>
              </a:solidFill>
            </a:endParaRPr>
          </a:p>
        </p:txBody>
      </p:sp>
      <p:sp>
        <p:nvSpPr>
          <p:cNvPr id="17" name="TextBox 16"/>
          <p:cNvSpPr txBox="1"/>
          <p:nvPr/>
        </p:nvSpPr>
        <p:spPr>
          <a:xfrm>
            <a:off x="319561" y="3597434"/>
            <a:ext cx="1851789" cy="646331"/>
          </a:xfrm>
          <a:prstGeom prst="rect">
            <a:avLst/>
          </a:prstGeom>
          <a:noFill/>
        </p:spPr>
        <p:txBody>
          <a:bodyPr wrap="none" rtlCol="0">
            <a:spAutoFit/>
          </a:bodyPr>
          <a:lstStyle/>
          <a:p>
            <a:r>
              <a:rPr lang="en-US" dirty="0" smtClean="0">
                <a:solidFill>
                  <a:srgbClr val="FF2BD8"/>
                </a:solidFill>
              </a:rPr>
              <a:t>Fragmented:</a:t>
            </a:r>
          </a:p>
          <a:p>
            <a:r>
              <a:rPr lang="en-US" dirty="0" smtClean="0">
                <a:solidFill>
                  <a:srgbClr val="FF2BD8"/>
                </a:solidFill>
              </a:rPr>
              <a:t>(to 8 data bytes)</a:t>
            </a:r>
            <a:endParaRPr lang="en-US" dirty="0">
              <a:solidFill>
                <a:srgbClr val="FF2BD8"/>
              </a:solidFill>
            </a:endParaRPr>
          </a:p>
        </p:txBody>
      </p:sp>
      <p:sp>
        <p:nvSpPr>
          <p:cNvPr id="18" name="TextBox 17"/>
          <p:cNvSpPr txBox="1"/>
          <p:nvPr/>
        </p:nvSpPr>
        <p:spPr>
          <a:xfrm>
            <a:off x="304814" y="4744182"/>
            <a:ext cx="1787669" cy="646331"/>
          </a:xfrm>
          <a:prstGeom prst="rect">
            <a:avLst/>
          </a:prstGeom>
          <a:noFill/>
        </p:spPr>
        <p:txBody>
          <a:bodyPr wrap="none" rtlCol="0">
            <a:spAutoFit/>
          </a:bodyPr>
          <a:lstStyle/>
          <a:p>
            <a:r>
              <a:rPr lang="en-US" dirty="0" smtClean="0">
                <a:solidFill>
                  <a:srgbClr val="FF2BD8"/>
                </a:solidFill>
              </a:rPr>
              <a:t>Re-fragmented:</a:t>
            </a:r>
          </a:p>
          <a:p>
            <a:r>
              <a:rPr lang="en-US" dirty="0" smtClean="0">
                <a:solidFill>
                  <a:srgbClr val="FF2BD8"/>
                </a:solidFill>
              </a:rPr>
              <a:t>(to 5 bytes)</a:t>
            </a:r>
            <a:endParaRPr lang="en-US" dirty="0">
              <a:solidFill>
                <a:srgbClr val="FF2BD8"/>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t>3</a:t>
            </a:fld>
            <a:endParaRPr lang="en-US" dirty="0"/>
          </a:p>
        </p:txBody>
      </p:sp>
      <p:sp>
        <p:nvSpPr>
          <p:cNvPr id="4" name="Title 3"/>
          <p:cNvSpPr>
            <a:spLocks noGrp="1"/>
          </p:cNvSpPr>
          <p:nvPr>
            <p:ph type="title"/>
          </p:nvPr>
        </p:nvSpPr>
        <p:spPr/>
        <p:txBody>
          <a:bodyPr/>
          <a:lstStyle/>
          <a:p>
            <a:r>
              <a:rPr lang="en-US" dirty="0" smtClean="0"/>
              <a:t>Why do we need a Network layer?</a:t>
            </a:r>
            <a:endParaRPr lang="en-US" dirty="0"/>
          </a:p>
        </p:txBody>
      </p:sp>
      <p:sp>
        <p:nvSpPr>
          <p:cNvPr id="5" name="Text Placeholder 4"/>
          <p:cNvSpPr>
            <a:spLocks noGrp="1"/>
          </p:cNvSpPr>
          <p:nvPr>
            <p:ph type="body" sz="quarter" idx="4294967295"/>
          </p:nvPr>
        </p:nvSpPr>
        <p:spPr>
          <a:xfrm>
            <a:off x="228600" y="1701800"/>
            <a:ext cx="5715000" cy="4470400"/>
          </a:xfrm>
          <a:prstGeom prst="rect">
            <a:avLst/>
          </a:prstGeom>
        </p:spPr>
        <p:txBody>
          <a:bodyPr>
            <a:normAutofit/>
          </a:bodyPr>
          <a:lstStyle/>
          <a:p>
            <a:r>
              <a:rPr lang="en-US" sz="2800" dirty="0" smtClean="0"/>
              <a:t>We can already build networks  with links and switches and send frames between hosts …</a:t>
            </a:r>
            <a:endParaRPr lang="en-US" sz="2800" dirty="0"/>
          </a:p>
        </p:txBody>
      </p:sp>
      <p:grpSp>
        <p:nvGrpSpPr>
          <p:cNvPr id="23" name="Group 22"/>
          <p:cNvGrpSpPr/>
          <p:nvPr/>
        </p:nvGrpSpPr>
        <p:grpSpPr>
          <a:xfrm>
            <a:off x="988750" y="4129927"/>
            <a:ext cx="3870326" cy="1217520"/>
            <a:chOff x="988750" y="3097445"/>
            <a:chExt cx="3870326" cy="913140"/>
          </a:xfrm>
        </p:grpSpPr>
        <p:grpSp>
          <p:nvGrpSpPr>
            <p:cNvPr id="7" name="Group 6"/>
            <p:cNvGrpSpPr/>
            <p:nvPr/>
          </p:nvGrpSpPr>
          <p:grpSpPr>
            <a:xfrm>
              <a:off x="988750" y="3097445"/>
              <a:ext cx="3870326" cy="913140"/>
              <a:chOff x="-241303" y="3258897"/>
              <a:chExt cx="3870326" cy="913140"/>
            </a:xfrm>
          </p:grpSpPr>
          <p:pic>
            <p:nvPicPr>
              <p:cNvPr id="10" name="Picture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78" y="3258897"/>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497" y="3803681"/>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Straight Connector 11"/>
              <p:cNvCxnSpPr>
                <a:stCxn id="10" idx="3"/>
                <a:endCxn id="14" idx="1"/>
              </p:cNvCxnSpPr>
              <p:nvPr/>
            </p:nvCxnSpPr>
            <p:spPr>
              <a:xfrm>
                <a:off x="2128041" y="3441213"/>
                <a:ext cx="632619"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9" idx="3"/>
                <a:endCxn id="11" idx="1"/>
              </p:cNvCxnSpPr>
              <p:nvPr/>
            </p:nvCxnSpPr>
            <p:spPr>
              <a:xfrm>
                <a:off x="2046404" y="3985996"/>
                <a:ext cx="684093"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660" y="3258898"/>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3" y="3807406"/>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Connector 15"/>
              <p:cNvCxnSpPr>
                <a:endCxn id="10" idx="1"/>
              </p:cNvCxnSpPr>
              <p:nvPr/>
            </p:nvCxnSpPr>
            <p:spPr>
              <a:xfrm>
                <a:off x="627060" y="3441212"/>
                <a:ext cx="63261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5" idx="3"/>
                <a:endCxn id="19" idx="1"/>
              </p:cNvCxnSpPr>
              <p:nvPr/>
            </p:nvCxnSpPr>
            <p:spPr>
              <a:xfrm flipV="1">
                <a:off x="627060" y="3985996"/>
                <a:ext cx="550981" cy="37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3" y="3271588"/>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9" name="Picture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094" y="3642228"/>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Straight Connector 19"/>
            <p:cNvCxnSpPr/>
            <p:nvPr/>
          </p:nvCxnSpPr>
          <p:spPr>
            <a:xfrm flipV="1">
              <a:off x="1856116" y="3457406"/>
              <a:ext cx="633615" cy="2098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260328" y="3457406"/>
              <a:ext cx="730385" cy="257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0"/>
            </p:cNvCxnSpPr>
            <p:nvPr/>
          </p:nvCxnSpPr>
          <p:spPr>
            <a:xfrm flipH="1" flipV="1">
              <a:off x="2842275" y="3474767"/>
              <a:ext cx="1" cy="1674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9959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Fragmentation Fields</a:t>
            </a:r>
            <a:endParaRPr lang="en-US" dirty="0"/>
          </a:p>
        </p:txBody>
      </p:sp>
      <p:sp>
        <p:nvSpPr>
          <p:cNvPr id="3" name="Content Placeholder 2"/>
          <p:cNvSpPr>
            <a:spLocks noGrp="1"/>
          </p:cNvSpPr>
          <p:nvPr>
            <p:ph idx="1"/>
          </p:nvPr>
        </p:nvSpPr>
        <p:spPr/>
        <p:txBody>
          <a:bodyPr>
            <a:normAutofit/>
          </a:bodyPr>
          <a:lstStyle/>
          <a:p>
            <a:r>
              <a:rPr lang="en-US" sz="2800" dirty="0" smtClean="0"/>
              <a:t>Header fields used to handle packet size differences</a:t>
            </a:r>
          </a:p>
          <a:p>
            <a:pPr lvl="1"/>
            <a:r>
              <a:rPr lang="en-US" sz="2400" dirty="0" smtClean="0"/>
              <a:t>Identification, Fragment offset, MF/DF control bits</a:t>
            </a:r>
            <a:endParaRPr lang="en-US" sz="2400" dirty="0"/>
          </a:p>
        </p:txBody>
      </p:sp>
      <p:sp>
        <p:nvSpPr>
          <p:cNvPr id="4" name="Footer Placeholder 3"/>
          <p:cNvSpPr>
            <a:spLocks noGrp="1"/>
          </p:cNvSpPr>
          <p:nvPr>
            <p:ph type="ftr" sz="quarter" idx="11"/>
          </p:nvPr>
        </p:nvSpPr>
        <p:spPr/>
        <p:txBody>
          <a:bodyPr/>
          <a:lstStyle/>
          <a:p>
            <a:r>
              <a:rPr lang="en-US" smtClean="0"/>
              <a:t>Computer Networks</a:t>
            </a:r>
            <a:endParaRPr lang="en-US" dirty="0"/>
          </a:p>
        </p:txBody>
      </p:sp>
      <p:sp>
        <p:nvSpPr>
          <p:cNvPr id="5" name="Slide Number Placeholder 4"/>
          <p:cNvSpPr>
            <a:spLocks noGrp="1"/>
          </p:cNvSpPr>
          <p:nvPr>
            <p:ph type="sldNum" sz="quarter" idx="12"/>
          </p:nvPr>
        </p:nvSpPr>
        <p:spPr/>
        <p:txBody>
          <a:bodyPr/>
          <a:lstStyle/>
          <a:p>
            <a:fld id="{E7CA9478-788D-42C7-BC35-88005760C6DD}" type="slidenum">
              <a:rPr lang="en-US" smtClean="0"/>
              <a:pPr/>
              <a:t>30</a:t>
            </a:fld>
            <a:endParaRPr lang="en-US"/>
          </a:p>
        </p:txBody>
      </p:sp>
      <p:grpSp>
        <p:nvGrpSpPr>
          <p:cNvPr id="9" name="Group 8"/>
          <p:cNvGrpSpPr/>
          <p:nvPr/>
        </p:nvGrpSpPr>
        <p:grpSpPr>
          <a:xfrm>
            <a:off x="1981201" y="2717800"/>
            <a:ext cx="5158581" cy="3445128"/>
            <a:chOff x="2133599" y="1733550"/>
            <a:chExt cx="5158581" cy="2583846"/>
          </a:xfrm>
        </p:grpSpPr>
        <p:pic>
          <p:nvPicPr>
            <p:cNvPr id="6" name="Picture 2"/>
            <p:cNvPicPr>
              <a:picLocks noChangeAspect="1" noChangeArrowheads="1"/>
            </p:cNvPicPr>
            <p:nvPr/>
          </p:nvPicPr>
          <p:blipFill rotWithShape="1">
            <a:blip r:embed="rId3" cstate="print"/>
            <a:srcRect t="3070" b="-1"/>
            <a:stretch/>
          </p:blipFill>
          <p:spPr bwMode="auto">
            <a:xfrm>
              <a:off x="2133599" y="1733550"/>
              <a:ext cx="5158581" cy="2405857"/>
            </a:xfrm>
            <a:prstGeom prst="rect">
              <a:avLst/>
            </a:prstGeom>
            <a:noFill/>
            <a:ln w="9525">
              <a:noFill/>
              <a:miter lim="800000"/>
              <a:headEnd/>
              <a:tailEnd/>
            </a:ln>
          </p:spPr>
        </p:pic>
        <p:sp>
          <p:nvSpPr>
            <p:cNvPr id="7" name="Rectangle 6"/>
            <p:cNvSpPr/>
            <p:nvPr/>
          </p:nvSpPr>
          <p:spPr>
            <a:xfrm>
              <a:off x="2286000" y="4012596"/>
              <a:ext cx="4835842" cy="3048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Payload (e.g., TCP segment)</a:t>
              </a:r>
              <a:endParaRPr lang="en-US" sz="1600" dirty="0">
                <a:solidFill>
                  <a:schemeClr val="tx1"/>
                </a:solidFill>
              </a:endParaRPr>
            </a:p>
          </p:txBody>
        </p:sp>
        <p:sp>
          <p:nvSpPr>
            <p:cNvPr id="8" name="Rectangle 7"/>
            <p:cNvSpPr/>
            <p:nvPr/>
          </p:nvSpPr>
          <p:spPr>
            <a:xfrm>
              <a:off x="4705215" y="2242185"/>
              <a:ext cx="2416627" cy="251460"/>
            </a:xfrm>
            <a:prstGeom prst="rect">
              <a:avLst/>
            </a:prstGeom>
            <a:solidFill>
              <a:srgbClr val="FFB8F2">
                <a:alpha val="3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grpSp>
      <p:sp>
        <p:nvSpPr>
          <p:cNvPr id="11" name="Rectangle 10"/>
          <p:cNvSpPr/>
          <p:nvPr/>
        </p:nvSpPr>
        <p:spPr>
          <a:xfrm>
            <a:off x="2136867" y="3731259"/>
            <a:ext cx="4832576" cy="326935"/>
          </a:xfrm>
          <a:prstGeom prst="rect">
            <a:avLst/>
          </a:prstGeom>
          <a:solidFill>
            <a:srgbClr val="FFB8F2">
              <a:alpha val="3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2" name="TextBox 11"/>
          <p:cNvSpPr txBox="1"/>
          <p:nvPr/>
        </p:nvSpPr>
        <p:spPr>
          <a:xfrm>
            <a:off x="333386" y="3329112"/>
            <a:ext cx="1514474" cy="1061829"/>
          </a:xfrm>
          <a:prstGeom prst="rect">
            <a:avLst/>
          </a:prstGeom>
          <a:noFill/>
          <a:ln>
            <a:solidFill>
              <a:schemeClr val="accent1"/>
            </a:solidFill>
          </a:ln>
        </p:spPr>
        <p:txBody>
          <a:bodyPr wrap="square" rtlCol="0">
            <a:spAutoFit/>
          </a:bodyPr>
          <a:lstStyle>
            <a:defPPr>
              <a:defRPr lang="en-US"/>
            </a:defPPr>
            <a:lvl1pPr>
              <a:defRPr sz="1050"/>
            </a:lvl1pPr>
          </a:lstStyle>
          <a:p>
            <a:r>
              <a:rPr lang="en-US" dirty="0" smtClean="0"/>
              <a:t>Even things that seem like they should be simple may be complicated; see </a:t>
            </a:r>
            <a:r>
              <a:rPr lang="en-US" dirty="0" smtClean="0">
                <a:hlinkClick r:id="rId4"/>
              </a:rPr>
              <a:t>RFC 5864</a:t>
            </a:r>
            <a:r>
              <a:rPr lang="en-US" dirty="0" smtClean="0"/>
              <a:t>, the standard for the Identification field</a:t>
            </a:r>
            <a:endParaRPr lang="en-US" dirty="0"/>
          </a:p>
        </p:txBody>
      </p:sp>
      <p:sp>
        <p:nvSpPr>
          <p:cNvPr id="13" name="TextBox 12"/>
          <p:cNvSpPr txBox="1"/>
          <p:nvPr/>
        </p:nvSpPr>
        <p:spPr>
          <a:xfrm>
            <a:off x="7268723" y="3304091"/>
            <a:ext cx="1514474" cy="1061829"/>
          </a:xfrm>
          <a:prstGeom prst="rect">
            <a:avLst/>
          </a:prstGeom>
          <a:noFill/>
          <a:ln>
            <a:solidFill>
              <a:schemeClr val="accent1"/>
            </a:solidFill>
          </a:ln>
        </p:spPr>
        <p:txBody>
          <a:bodyPr wrap="square" rtlCol="0">
            <a:spAutoFit/>
          </a:bodyPr>
          <a:lstStyle>
            <a:defPPr>
              <a:defRPr lang="en-US"/>
            </a:defPPr>
            <a:lvl1pPr>
              <a:defRPr sz="1050"/>
            </a:lvl1pPr>
          </a:lstStyle>
          <a:p>
            <a:r>
              <a:rPr lang="en-US" dirty="0" smtClean="0"/>
              <a:t>The Maximum Datagram Lifetime (MDL) is two minutes, related to the  recommended reassembly timeout.</a:t>
            </a:r>
            <a:endParaRPr lang="en-US" dirty="0"/>
          </a:p>
        </p:txBody>
      </p:sp>
    </p:spTree>
    <p:extLst>
      <p:ext uri="{BB962C8B-B14F-4D97-AF65-F5344CB8AC3E}">
        <p14:creationId xmlns:p14="http://schemas.microsoft.com/office/powerpoint/2010/main" val="32559971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t>31</a:t>
            </a:fld>
            <a:endParaRPr lang="en-US"/>
          </a:p>
        </p:txBody>
      </p:sp>
      <p:sp>
        <p:nvSpPr>
          <p:cNvPr id="4" name="Title 3"/>
          <p:cNvSpPr>
            <a:spLocks noGrp="1"/>
          </p:cNvSpPr>
          <p:nvPr>
            <p:ph type="title"/>
          </p:nvPr>
        </p:nvSpPr>
        <p:spPr/>
        <p:txBody>
          <a:bodyPr/>
          <a:lstStyle/>
          <a:p>
            <a:r>
              <a:rPr lang="en-US" dirty="0" smtClean="0"/>
              <a:t>IPv4 Fragmentation Procedure</a:t>
            </a:r>
            <a:endParaRPr lang="en-US" dirty="0"/>
          </a:p>
        </p:txBody>
      </p:sp>
      <p:sp>
        <p:nvSpPr>
          <p:cNvPr id="5" name="Text Placeholder 4"/>
          <p:cNvSpPr>
            <a:spLocks noGrp="1"/>
          </p:cNvSpPr>
          <p:nvPr>
            <p:ph type="body" sz="quarter" idx="4294967295"/>
          </p:nvPr>
        </p:nvSpPr>
        <p:spPr>
          <a:xfrm>
            <a:off x="228600" y="1397000"/>
            <a:ext cx="5715000" cy="4775200"/>
          </a:xfrm>
          <a:prstGeom prst="rect">
            <a:avLst/>
          </a:prstGeom>
        </p:spPr>
        <p:txBody>
          <a:bodyPr>
            <a:normAutofit lnSpcReduction="10000"/>
          </a:bodyPr>
          <a:lstStyle/>
          <a:p>
            <a:r>
              <a:rPr lang="en-US" dirty="0" smtClean="0"/>
              <a:t>Routers split a packet that is too large:</a:t>
            </a:r>
          </a:p>
          <a:p>
            <a:pPr lvl="1"/>
            <a:r>
              <a:rPr lang="en-US" dirty="0" smtClean="0"/>
              <a:t>Typically break into large pieces</a:t>
            </a:r>
          </a:p>
          <a:p>
            <a:pPr lvl="1"/>
            <a:r>
              <a:rPr lang="en-US" dirty="0" smtClean="0"/>
              <a:t>Copy IP header to pieces</a:t>
            </a:r>
          </a:p>
          <a:p>
            <a:pPr lvl="1"/>
            <a:r>
              <a:rPr lang="en-US" dirty="0" smtClean="0"/>
              <a:t>Adjust length on pieces</a:t>
            </a:r>
          </a:p>
          <a:p>
            <a:pPr lvl="1"/>
            <a:r>
              <a:rPr lang="en-US" dirty="0" smtClean="0"/>
              <a:t>Set offset to indicate position</a:t>
            </a:r>
          </a:p>
          <a:p>
            <a:pPr lvl="1"/>
            <a:r>
              <a:rPr lang="en-US" dirty="0" smtClean="0"/>
              <a:t>Set MF (More Fragments) on all       pieces except last</a:t>
            </a:r>
          </a:p>
          <a:p>
            <a:pPr lvl="3"/>
            <a:endParaRPr lang="en-US" dirty="0"/>
          </a:p>
          <a:p>
            <a:r>
              <a:rPr lang="en-US" dirty="0" smtClean="0"/>
              <a:t>Receiving hosts reassembles pieces:</a:t>
            </a:r>
          </a:p>
          <a:p>
            <a:pPr lvl="1"/>
            <a:r>
              <a:rPr lang="en-US" dirty="0" smtClean="0"/>
              <a:t>Identification field links pieces together, MF tells receiver when it has all pieces</a:t>
            </a:r>
          </a:p>
          <a:p>
            <a:pPr lvl="1"/>
            <a:endParaRPr lang="en-US" dirty="0" smtClean="0"/>
          </a:p>
          <a:p>
            <a:pPr lvl="1"/>
            <a:endParaRPr lang="en-US" dirty="0"/>
          </a:p>
        </p:txBody>
      </p:sp>
    </p:spTree>
    <p:extLst>
      <p:ext uri="{BB962C8B-B14F-4D97-AF65-F5344CB8AC3E}">
        <p14:creationId xmlns:p14="http://schemas.microsoft.com/office/powerpoint/2010/main" val="2465404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2064462" y="4574245"/>
            <a:ext cx="1574088" cy="42013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401843" y="4961930"/>
            <a:ext cx="1313282" cy="42013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00675" y="4568230"/>
            <a:ext cx="1502216" cy="397589"/>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067280" y="5320567"/>
            <a:ext cx="812088" cy="420132"/>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IPv4 Fragmentation (3)</a:t>
            </a:r>
            <a:endParaRPr lang="en-US" dirty="0"/>
          </a:p>
        </p:txBody>
      </p:sp>
      <p:sp>
        <p:nvSpPr>
          <p:cNvPr id="2" name="Footer Placeholder 1"/>
          <p:cNvSpPr>
            <a:spLocks noGrp="1"/>
          </p:cNvSpPr>
          <p:nvPr>
            <p:ph type="ftr" sz="quarter" idx="11"/>
          </p:nvPr>
        </p:nvSpPr>
        <p:spPr/>
        <p:txBody>
          <a:bodyPr/>
          <a:lstStyle/>
          <a:p>
            <a:r>
              <a:rPr lang="en-US" smtClean="0"/>
              <a:t>Computer Networks</a:t>
            </a:r>
            <a:endParaRPr lang="en-US" dirty="0"/>
          </a:p>
        </p:txBody>
      </p:sp>
      <p:sp>
        <p:nvSpPr>
          <p:cNvPr id="3" name="Slide Number Placeholder 2"/>
          <p:cNvSpPr>
            <a:spLocks noGrp="1"/>
          </p:cNvSpPr>
          <p:nvPr>
            <p:ph type="sldNum" sz="quarter" idx="12"/>
          </p:nvPr>
        </p:nvSpPr>
        <p:spPr/>
        <p:txBody>
          <a:bodyPr/>
          <a:lstStyle/>
          <a:p>
            <a:fld id="{E7CA9478-788D-42C7-BC35-88005760C6DD}" type="slidenum">
              <a:rPr lang="en-US" smtClean="0"/>
              <a:t>32</a:t>
            </a:fld>
            <a:endParaRPr lang="en-US"/>
          </a:p>
        </p:txBody>
      </p:sp>
      <p:sp>
        <p:nvSpPr>
          <p:cNvPr id="6" name="Rectangle 5"/>
          <p:cNvSpPr/>
          <p:nvPr/>
        </p:nvSpPr>
        <p:spPr>
          <a:xfrm>
            <a:off x="3743267" y="2168843"/>
            <a:ext cx="2886075" cy="4064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018139" y="1744702"/>
            <a:ext cx="1697772" cy="1200329"/>
          </a:xfrm>
          <a:prstGeom prst="rect">
            <a:avLst/>
          </a:prstGeom>
          <a:noFill/>
        </p:spPr>
        <p:txBody>
          <a:bodyPr wrap="none" rtlCol="0">
            <a:spAutoFit/>
          </a:bodyPr>
          <a:lstStyle/>
          <a:p>
            <a:r>
              <a:rPr lang="en-US" dirty="0" smtClean="0">
                <a:latin typeface="Calibri" panose="020F0502020204030204" pitchFamily="34" charset="0"/>
              </a:rPr>
              <a:t>ID = 0x12ef</a:t>
            </a:r>
          </a:p>
          <a:p>
            <a:r>
              <a:rPr lang="en-US" dirty="0" smtClean="0">
                <a:latin typeface="Calibri" panose="020F0502020204030204" pitchFamily="34" charset="0"/>
              </a:rPr>
              <a:t>Data Len = 2300</a:t>
            </a:r>
          </a:p>
          <a:p>
            <a:r>
              <a:rPr lang="en-US" dirty="0" smtClean="0">
                <a:latin typeface="Calibri" panose="020F0502020204030204" pitchFamily="34" charset="0"/>
              </a:rPr>
              <a:t>Offset = 0</a:t>
            </a:r>
          </a:p>
          <a:p>
            <a:r>
              <a:rPr lang="en-US" dirty="0" smtClean="0">
                <a:latin typeface="Calibri" panose="020F0502020204030204" pitchFamily="34" charset="0"/>
              </a:rPr>
              <a:t>MF = 0</a:t>
            </a:r>
            <a:endParaRPr lang="en-US" dirty="0">
              <a:latin typeface="Calibri" panose="020F0502020204030204" pitchFamily="34" charset="0"/>
            </a:endParaRPr>
          </a:p>
        </p:txBody>
      </p:sp>
      <p:sp>
        <p:nvSpPr>
          <p:cNvPr id="10" name="TextBox 9"/>
          <p:cNvSpPr txBox="1"/>
          <p:nvPr/>
        </p:nvSpPr>
        <p:spPr>
          <a:xfrm>
            <a:off x="2018139" y="4215841"/>
            <a:ext cx="1697772" cy="1477328"/>
          </a:xfrm>
          <a:prstGeom prst="rect">
            <a:avLst/>
          </a:prstGeom>
          <a:noFill/>
        </p:spPr>
        <p:txBody>
          <a:bodyPr wrap="none" rtlCol="0">
            <a:spAutoFit/>
          </a:bodyPr>
          <a:lstStyle/>
          <a:p>
            <a:r>
              <a:rPr lang="en-US" dirty="0" smtClean="0">
                <a:latin typeface="Calibri" panose="020F0502020204030204" pitchFamily="34" charset="0"/>
              </a:rPr>
              <a:t>ID = 0x12ef</a:t>
            </a:r>
          </a:p>
          <a:p>
            <a:r>
              <a:rPr lang="en-US" dirty="0" smtClean="0">
                <a:latin typeface="Calibri" panose="020F0502020204030204" pitchFamily="34" charset="0"/>
              </a:rPr>
              <a:t>Data Len = 1500</a:t>
            </a:r>
          </a:p>
          <a:p>
            <a:endParaRPr lang="en-US" dirty="0" smtClean="0">
              <a:latin typeface="Calibri" panose="020F0502020204030204" pitchFamily="34" charset="0"/>
            </a:endParaRPr>
          </a:p>
          <a:p>
            <a:r>
              <a:rPr lang="en-US" dirty="0" smtClean="0">
                <a:latin typeface="Calibri" panose="020F0502020204030204" pitchFamily="34" charset="0"/>
              </a:rPr>
              <a:t>Offset = 0</a:t>
            </a:r>
          </a:p>
          <a:p>
            <a:r>
              <a:rPr lang="en-US" dirty="0" smtClean="0">
                <a:latin typeface="Calibri" panose="020F0502020204030204" pitchFamily="34" charset="0"/>
              </a:rPr>
              <a:t>MF = 1</a:t>
            </a:r>
            <a:endParaRPr lang="en-US" dirty="0">
              <a:latin typeface="Calibri" panose="020F0502020204030204" pitchFamily="34" charset="0"/>
            </a:endParaRPr>
          </a:p>
        </p:txBody>
      </p:sp>
      <p:sp>
        <p:nvSpPr>
          <p:cNvPr id="13" name="Rectangle 12"/>
          <p:cNvSpPr/>
          <p:nvPr/>
        </p:nvSpPr>
        <p:spPr>
          <a:xfrm>
            <a:off x="3714692" y="4609187"/>
            <a:ext cx="1578871" cy="4064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322137" y="4200077"/>
            <a:ext cx="1580754" cy="1477328"/>
          </a:xfrm>
          <a:prstGeom prst="rect">
            <a:avLst/>
          </a:prstGeom>
          <a:noFill/>
        </p:spPr>
        <p:txBody>
          <a:bodyPr wrap="none" rtlCol="0">
            <a:spAutoFit/>
          </a:bodyPr>
          <a:lstStyle/>
          <a:p>
            <a:r>
              <a:rPr lang="en-US" dirty="0" smtClean="0">
                <a:latin typeface="Calibri" panose="020F0502020204030204" pitchFamily="34" charset="0"/>
              </a:rPr>
              <a:t>ID = 0x12ef</a:t>
            </a:r>
          </a:p>
          <a:p>
            <a:r>
              <a:rPr lang="en-US" dirty="0" smtClean="0">
                <a:latin typeface="Calibri" panose="020F0502020204030204" pitchFamily="34" charset="0"/>
              </a:rPr>
              <a:t>Data Len = 800</a:t>
            </a:r>
          </a:p>
          <a:p>
            <a:endParaRPr lang="en-US" dirty="0" smtClean="0">
              <a:latin typeface="Calibri" panose="020F0502020204030204" pitchFamily="34" charset="0"/>
            </a:endParaRPr>
          </a:p>
          <a:p>
            <a:r>
              <a:rPr lang="en-US" dirty="0" smtClean="0">
                <a:latin typeface="Calibri" panose="020F0502020204030204" pitchFamily="34" charset="0"/>
              </a:rPr>
              <a:t>Offset = 1500</a:t>
            </a:r>
          </a:p>
          <a:p>
            <a:r>
              <a:rPr lang="en-US" dirty="0" smtClean="0">
                <a:latin typeface="Calibri" panose="020F0502020204030204" pitchFamily="34" charset="0"/>
              </a:rPr>
              <a:t>MF = 0</a:t>
            </a:r>
            <a:endParaRPr lang="en-US" dirty="0">
              <a:latin typeface="Calibri" panose="020F0502020204030204" pitchFamily="34" charset="0"/>
            </a:endParaRPr>
          </a:p>
        </p:txBody>
      </p:sp>
      <p:sp>
        <p:nvSpPr>
          <p:cNvPr id="17" name="Rectangle 16"/>
          <p:cNvSpPr/>
          <p:nvPr/>
        </p:nvSpPr>
        <p:spPr>
          <a:xfrm>
            <a:off x="7104419" y="4567316"/>
            <a:ext cx="1031163" cy="4064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28602" y="2028173"/>
            <a:ext cx="1457450" cy="707886"/>
          </a:xfrm>
          <a:prstGeom prst="rect">
            <a:avLst/>
          </a:prstGeom>
          <a:noFill/>
          <a:ln w="12700">
            <a:solidFill>
              <a:schemeClr val="tx1"/>
            </a:solidFill>
          </a:ln>
        </p:spPr>
        <p:txBody>
          <a:bodyPr wrap="none" rtlCol="0">
            <a:spAutoFit/>
          </a:bodyPr>
          <a:lstStyle/>
          <a:p>
            <a:pPr algn="ctr"/>
            <a:r>
              <a:rPr lang="en-US" sz="2000" dirty="0" smtClean="0">
                <a:latin typeface="Calibri" panose="020F0502020204030204" pitchFamily="34" charset="0"/>
              </a:rPr>
              <a:t>Before</a:t>
            </a:r>
          </a:p>
          <a:p>
            <a:pPr algn="ctr"/>
            <a:r>
              <a:rPr lang="en-US" sz="2000" dirty="0" smtClean="0">
                <a:latin typeface="Calibri" panose="020F0502020204030204" pitchFamily="34" charset="0"/>
              </a:rPr>
              <a:t>MTU = 2300</a:t>
            </a:r>
            <a:endParaRPr lang="en-US" sz="2000" dirty="0">
              <a:latin typeface="Calibri" panose="020F0502020204030204" pitchFamily="34" charset="0"/>
            </a:endParaRPr>
          </a:p>
        </p:txBody>
      </p:sp>
      <p:sp>
        <p:nvSpPr>
          <p:cNvPr id="20" name="TextBox 19"/>
          <p:cNvSpPr txBox="1"/>
          <p:nvPr/>
        </p:nvSpPr>
        <p:spPr>
          <a:xfrm>
            <a:off x="228600" y="4383484"/>
            <a:ext cx="1457450" cy="707886"/>
          </a:xfrm>
          <a:prstGeom prst="rect">
            <a:avLst/>
          </a:prstGeom>
          <a:noFill/>
          <a:ln w="12700">
            <a:solidFill>
              <a:schemeClr val="tx1"/>
            </a:solidFill>
          </a:ln>
        </p:spPr>
        <p:txBody>
          <a:bodyPr wrap="none" rtlCol="0">
            <a:spAutoFit/>
          </a:bodyPr>
          <a:lstStyle/>
          <a:p>
            <a:pPr algn="ctr"/>
            <a:r>
              <a:rPr lang="en-US" sz="2000" dirty="0" smtClean="0">
                <a:latin typeface="Calibri" panose="020F0502020204030204" pitchFamily="34" charset="0"/>
              </a:rPr>
              <a:t>After</a:t>
            </a:r>
          </a:p>
          <a:p>
            <a:pPr algn="ctr"/>
            <a:r>
              <a:rPr lang="en-US" sz="2000" dirty="0" smtClean="0">
                <a:latin typeface="Calibri" panose="020F0502020204030204" pitchFamily="34" charset="0"/>
              </a:rPr>
              <a:t>MTU = 1500</a:t>
            </a:r>
            <a:endParaRPr lang="en-US" sz="2000" dirty="0">
              <a:latin typeface="Calibri" panose="020F0502020204030204" pitchFamily="34" charset="0"/>
            </a:endParaRPr>
          </a:p>
        </p:txBody>
      </p:sp>
      <p:pic>
        <p:nvPicPr>
          <p:cNvPr id="23" name="Picture 2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4364" y="2986366"/>
            <a:ext cx="928687" cy="717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Arrow Connector 24"/>
          <p:cNvCxnSpPr/>
          <p:nvPr/>
        </p:nvCxnSpPr>
        <p:spPr>
          <a:xfrm>
            <a:off x="4881480" y="2634591"/>
            <a:ext cx="0" cy="3011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881480" y="3749802"/>
            <a:ext cx="0" cy="30119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1"/>
          <p:cNvSpPr txBox="1">
            <a:spLocks noChangeArrowheads="1"/>
          </p:cNvSpPr>
          <p:nvPr/>
        </p:nvSpPr>
        <p:spPr bwMode="auto">
          <a:xfrm>
            <a:off x="466321" y="5945044"/>
            <a:ext cx="8075612" cy="646331"/>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smtClean="0"/>
              <a:t>MTU size </a:t>
            </a:r>
            <a:r>
              <a:rPr lang="en-US" smtClean="0"/>
              <a:t>typically 1,460 </a:t>
            </a:r>
            <a:r>
              <a:rPr lang="en-US" dirty="0" smtClean="0"/>
              <a:t>bytes.  Why?  Ethernet max data size = 1,500 bytes less IP header (20  bytes) and </a:t>
            </a:r>
            <a:r>
              <a:rPr lang="en-US" dirty="0"/>
              <a:t>TCP header (20  bytes</a:t>
            </a:r>
            <a:r>
              <a:rPr lang="en-US" dirty="0" smtClean="0"/>
              <a:t>) = 1,460 bytes</a:t>
            </a:r>
            <a:endParaRPr lang="en-US" dirty="0"/>
          </a:p>
        </p:txBody>
      </p:sp>
    </p:spTree>
    <p:extLst>
      <p:ext uri="{BB962C8B-B14F-4D97-AF65-F5344CB8AC3E}">
        <p14:creationId xmlns:p14="http://schemas.microsoft.com/office/powerpoint/2010/main" val="38292866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t>33</a:t>
            </a:fld>
            <a:endParaRPr lang="en-US"/>
          </a:p>
        </p:txBody>
      </p:sp>
      <p:sp>
        <p:nvSpPr>
          <p:cNvPr id="4" name="Title 3"/>
          <p:cNvSpPr>
            <a:spLocks noGrp="1"/>
          </p:cNvSpPr>
          <p:nvPr>
            <p:ph type="title"/>
          </p:nvPr>
        </p:nvSpPr>
        <p:spPr/>
        <p:txBody>
          <a:bodyPr/>
          <a:lstStyle/>
          <a:p>
            <a:r>
              <a:rPr lang="en-US" dirty="0" smtClean="0"/>
              <a:t>IPv4 Fragmentation (4)</a:t>
            </a:r>
            <a:endParaRPr lang="en-US" dirty="0"/>
          </a:p>
        </p:txBody>
      </p:sp>
      <p:sp>
        <p:nvSpPr>
          <p:cNvPr id="5" name="Text Placeholder 4"/>
          <p:cNvSpPr>
            <a:spLocks noGrp="1"/>
          </p:cNvSpPr>
          <p:nvPr>
            <p:ph type="body" sz="quarter" idx="4294967295"/>
          </p:nvPr>
        </p:nvSpPr>
        <p:spPr>
          <a:xfrm>
            <a:off x="228600" y="1701800"/>
            <a:ext cx="5715000" cy="4470400"/>
          </a:xfrm>
          <a:prstGeom prst="rect">
            <a:avLst/>
          </a:prstGeom>
        </p:spPr>
        <p:txBody>
          <a:bodyPr>
            <a:normAutofit/>
          </a:bodyPr>
          <a:lstStyle/>
          <a:p>
            <a:r>
              <a:rPr lang="en-US" sz="2800" dirty="0" smtClean="0"/>
              <a:t>It works!</a:t>
            </a:r>
          </a:p>
          <a:p>
            <a:pPr lvl="1"/>
            <a:r>
              <a:rPr lang="en-US" sz="2400" dirty="0" smtClean="0"/>
              <a:t>Allows repeated fragmentation</a:t>
            </a:r>
          </a:p>
          <a:p>
            <a:pPr lvl="3"/>
            <a:endParaRPr lang="en-US" sz="1050" dirty="0"/>
          </a:p>
          <a:p>
            <a:r>
              <a:rPr lang="en-US" sz="2800" dirty="0" smtClean="0"/>
              <a:t>But fragmentation is undesirable</a:t>
            </a:r>
          </a:p>
          <a:p>
            <a:pPr lvl="1"/>
            <a:r>
              <a:rPr lang="en-US" sz="2400" dirty="0" smtClean="0"/>
              <a:t>More work for routers, hosts</a:t>
            </a:r>
          </a:p>
          <a:p>
            <a:pPr lvl="1"/>
            <a:r>
              <a:rPr lang="en-US" sz="2400" dirty="0" smtClean="0"/>
              <a:t>Tends to magnify loss rate</a:t>
            </a:r>
          </a:p>
          <a:p>
            <a:pPr lvl="2"/>
            <a:r>
              <a:rPr lang="en-US" sz="2000" dirty="0" smtClean="0"/>
              <a:t>If a fragment is lost, the whole packet is lost – why?</a:t>
            </a:r>
          </a:p>
          <a:p>
            <a:pPr lvl="1"/>
            <a:r>
              <a:rPr lang="en-US" sz="2400" dirty="0" smtClean="0"/>
              <a:t>Security vulnerabilities </a:t>
            </a:r>
            <a:r>
              <a:rPr lang="en-US" dirty="0"/>
              <a:t>too (can you think of what this might be</a:t>
            </a:r>
            <a:r>
              <a:rPr lang="en-US" dirty="0" smtClean="0"/>
              <a:t>?)</a:t>
            </a:r>
            <a:endParaRPr lang="en-US" sz="2400" dirty="0" smtClean="0"/>
          </a:p>
          <a:p>
            <a:pPr lvl="1"/>
            <a:endParaRPr lang="en-US" sz="2400" dirty="0" smtClean="0"/>
          </a:p>
          <a:p>
            <a:pPr lvl="1"/>
            <a:endParaRPr lang="en-US" sz="2400" dirty="0"/>
          </a:p>
        </p:txBody>
      </p:sp>
    </p:spTree>
    <p:extLst>
      <p:ext uri="{BB962C8B-B14F-4D97-AF65-F5344CB8AC3E}">
        <p14:creationId xmlns:p14="http://schemas.microsoft.com/office/powerpoint/2010/main" val="39419668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Packet Fragmentation (3)</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69635" name="Rectangle 3"/>
          <p:cNvSpPr>
            <a:spLocks noGrp="1" noChangeArrowheads="1"/>
          </p:cNvSpPr>
          <p:nvPr>
            <p:ph idx="1"/>
          </p:nvPr>
        </p:nvSpPr>
        <p:spPr/>
        <p:txBody>
          <a:bodyPr/>
          <a:lstStyle/>
          <a:p>
            <a:r>
              <a:rPr lang="en-US" dirty="0" smtClean="0"/>
              <a:t>Path MTU Discovery avoids network fragmentation</a:t>
            </a:r>
          </a:p>
          <a:p>
            <a:pPr lvl="1"/>
            <a:r>
              <a:rPr lang="en-US" sz="2000" dirty="0" smtClean="0"/>
              <a:t>Routers return MTU (Max. Transmission Unit) to source and discard large packets</a:t>
            </a:r>
          </a:p>
        </p:txBody>
      </p:sp>
      <p:grpSp>
        <p:nvGrpSpPr>
          <p:cNvPr id="17" name="Group 16"/>
          <p:cNvGrpSpPr/>
          <p:nvPr/>
        </p:nvGrpSpPr>
        <p:grpSpPr>
          <a:xfrm>
            <a:off x="609597" y="3141384"/>
            <a:ext cx="8175215" cy="2265648"/>
            <a:chOff x="521109" y="2698944"/>
            <a:chExt cx="8175215" cy="2265648"/>
          </a:xfrm>
        </p:grpSpPr>
        <p:pic>
          <p:nvPicPr>
            <p:cNvPr id="69636" name="Picture 2"/>
            <p:cNvPicPr>
              <a:picLocks noChangeAspect="1" noChangeArrowheads="1"/>
            </p:cNvPicPr>
            <p:nvPr/>
          </p:nvPicPr>
          <p:blipFill>
            <a:blip r:embed="rId2" cstate="print"/>
            <a:srcRect/>
            <a:stretch>
              <a:fillRect/>
            </a:stretch>
          </p:blipFill>
          <p:spPr bwMode="auto">
            <a:xfrm>
              <a:off x="521109" y="2698944"/>
              <a:ext cx="8175215" cy="2265648"/>
            </a:xfrm>
            <a:prstGeom prst="rect">
              <a:avLst/>
            </a:prstGeom>
            <a:noFill/>
            <a:ln w="9525">
              <a:noFill/>
              <a:miter lim="800000"/>
              <a:headEnd/>
              <a:tailEnd/>
            </a:ln>
          </p:spPr>
        </p:pic>
        <p:grpSp>
          <p:nvGrpSpPr>
            <p:cNvPr id="16" name="Group 15"/>
            <p:cNvGrpSpPr/>
            <p:nvPr/>
          </p:nvGrpSpPr>
          <p:grpSpPr>
            <a:xfrm>
              <a:off x="1691146" y="4178699"/>
              <a:ext cx="3194111" cy="249100"/>
              <a:chOff x="1691146" y="4178699"/>
              <a:chExt cx="3194111" cy="249100"/>
            </a:xfrm>
          </p:grpSpPr>
          <p:sp>
            <p:nvSpPr>
              <p:cNvPr id="14" name="TextBox 13"/>
              <p:cNvSpPr txBox="1"/>
              <p:nvPr/>
            </p:nvSpPr>
            <p:spPr>
              <a:xfrm>
                <a:off x="1691146" y="4178699"/>
                <a:ext cx="963561" cy="246221"/>
              </a:xfrm>
              <a:prstGeom prst="rect">
                <a:avLst/>
              </a:prstGeom>
              <a:solidFill>
                <a:schemeClr val="bg1"/>
              </a:solidFill>
            </p:spPr>
            <p:txBody>
              <a:bodyPr wrap="square" lIns="0" tIns="0" rIns="0" bIns="0" rtlCol="0">
                <a:spAutoFit/>
              </a:bodyPr>
              <a:lstStyle/>
              <a:p>
                <a:r>
                  <a:rPr lang="en-US" sz="1600" dirty="0" smtClean="0">
                    <a:solidFill>
                      <a:srgbClr val="FF2BD8"/>
                    </a:solidFill>
                  </a:rPr>
                  <a:t>  Try 1200</a:t>
                </a:r>
                <a:endParaRPr lang="en-US" sz="1600" dirty="0">
                  <a:solidFill>
                    <a:srgbClr val="FF2BD8"/>
                  </a:solidFill>
                </a:endParaRPr>
              </a:p>
            </p:txBody>
          </p:sp>
          <p:sp>
            <p:nvSpPr>
              <p:cNvPr id="15" name="TextBox 14"/>
              <p:cNvSpPr txBox="1"/>
              <p:nvPr/>
            </p:nvSpPr>
            <p:spPr>
              <a:xfrm>
                <a:off x="4081767" y="4181578"/>
                <a:ext cx="803490" cy="246221"/>
              </a:xfrm>
              <a:prstGeom prst="rect">
                <a:avLst/>
              </a:prstGeom>
              <a:solidFill>
                <a:schemeClr val="bg1"/>
              </a:solidFill>
            </p:spPr>
            <p:txBody>
              <a:bodyPr wrap="none" lIns="0" tIns="0" rIns="0" bIns="0" rtlCol="0">
                <a:spAutoFit/>
              </a:bodyPr>
              <a:lstStyle/>
              <a:p>
                <a:r>
                  <a:rPr lang="en-US" sz="1600" dirty="0" smtClean="0">
                    <a:solidFill>
                      <a:srgbClr val="FF2BD8"/>
                    </a:solidFill>
                  </a:rPr>
                  <a:t>Try 900  </a:t>
                </a:r>
                <a:endParaRPr lang="en-US" sz="1600" dirty="0">
                  <a:solidFill>
                    <a:srgbClr val="FF2BD8"/>
                  </a:solidFill>
                </a:endParaRPr>
              </a:p>
            </p:txBody>
          </p:sp>
        </p:grpSp>
      </p:grpSp>
      <p:sp>
        <p:nvSpPr>
          <p:cNvPr id="10" name="TextBox 5"/>
          <p:cNvSpPr txBox="1">
            <a:spLocks noChangeArrowheads="1"/>
          </p:cNvSpPr>
          <p:nvPr/>
        </p:nvSpPr>
        <p:spPr bwMode="auto">
          <a:xfrm>
            <a:off x="4590380" y="3259022"/>
            <a:ext cx="39702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dirty="0"/>
              <a:t>Packet with “Don’t Fragment” bit </a:t>
            </a:r>
            <a:r>
              <a:rPr lang="en-US" sz="1400" dirty="0" smtClean="0"/>
              <a:t>set</a:t>
            </a:r>
            <a:endParaRPr lang="en-US" sz="1400" dirty="0"/>
          </a:p>
        </p:txBody>
      </p:sp>
      <p:sp>
        <p:nvSpPr>
          <p:cNvPr id="12" name="TextBox 5"/>
          <p:cNvSpPr txBox="1">
            <a:spLocks noChangeArrowheads="1"/>
          </p:cNvSpPr>
          <p:nvPr/>
        </p:nvSpPr>
        <p:spPr bwMode="auto">
          <a:xfrm>
            <a:off x="3716293" y="5055774"/>
            <a:ext cx="47125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dirty="0"/>
              <a:t>ICMP Destination Unreachable Message (packet too big)</a:t>
            </a:r>
          </a:p>
        </p:txBody>
      </p:sp>
      <p:sp>
        <p:nvSpPr>
          <p:cNvPr id="2" name="TextBox 1"/>
          <p:cNvSpPr txBox="1"/>
          <p:nvPr/>
        </p:nvSpPr>
        <p:spPr>
          <a:xfrm>
            <a:off x="1032783" y="5303728"/>
            <a:ext cx="7299151" cy="1061829"/>
          </a:xfrm>
          <a:prstGeom prst="rect">
            <a:avLst/>
          </a:prstGeom>
          <a:noFill/>
        </p:spPr>
        <p:txBody>
          <a:bodyPr wrap="square" rtlCol="0">
            <a:spAutoFit/>
          </a:bodyPr>
          <a:lstStyle/>
          <a:p>
            <a:pPr lvl="1" indent="-457200" eaLnBrk="0" hangingPunct="0">
              <a:spcBef>
                <a:spcPts val="600"/>
              </a:spcBef>
              <a:buClr>
                <a:srgbClr val="0000FF"/>
              </a:buClr>
              <a:buFont typeface="Arial" pitchFamily="34" charset="0"/>
              <a:buChar char="•"/>
            </a:pPr>
            <a:r>
              <a:rPr lang="en-US" sz="2000" dirty="0">
                <a:latin typeface="Arial" pitchFamily="34" charset="0"/>
                <a:cs typeface="Arial" pitchFamily="34" charset="0"/>
              </a:rPr>
              <a:t>Path MTU depends on the path, </a:t>
            </a:r>
            <a:r>
              <a:rPr lang="en-US" sz="2000" dirty="0" smtClean="0">
                <a:latin typeface="Arial" pitchFamily="34" charset="0"/>
                <a:cs typeface="Arial" pitchFamily="34" charset="0"/>
              </a:rPr>
              <a:t>so </a:t>
            </a:r>
            <a:r>
              <a:rPr lang="en-US" sz="2000" dirty="0">
                <a:latin typeface="Arial" pitchFamily="34" charset="0"/>
                <a:cs typeface="Arial" pitchFamily="34" charset="0"/>
              </a:rPr>
              <a:t>can change over time</a:t>
            </a:r>
          </a:p>
          <a:p>
            <a:pPr lvl="1" indent="-457200" eaLnBrk="0" hangingPunct="0">
              <a:spcBef>
                <a:spcPts val="600"/>
              </a:spcBef>
              <a:buClr>
                <a:srgbClr val="0000FF"/>
              </a:buClr>
              <a:buFont typeface="Arial" pitchFamily="34" charset="0"/>
              <a:buChar char="•"/>
            </a:pPr>
            <a:r>
              <a:rPr lang="en-US" sz="2000" dirty="0">
                <a:latin typeface="Arial" pitchFamily="34" charset="0"/>
                <a:cs typeface="Arial" pitchFamily="34" charset="0"/>
              </a:rPr>
              <a:t>Search is </a:t>
            </a:r>
            <a:r>
              <a:rPr lang="en-US" sz="2000" dirty="0" smtClean="0">
                <a:latin typeface="Arial" pitchFamily="34" charset="0"/>
                <a:cs typeface="Arial" pitchFamily="34" charset="0"/>
              </a:rPr>
              <a:t>ongoing because path changes</a:t>
            </a:r>
            <a:endParaRPr lang="en-US" sz="2000" dirty="0">
              <a:latin typeface="Arial" pitchFamily="34" charset="0"/>
              <a:cs typeface="Arial" pitchFamily="34" charset="0"/>
            </a:endParaRP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Network Layer in the Internet (1)</a:t>
            </a:r>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2707" name="Rectangle 3"/>
          <p:cNvSpPr>
            <a:spLocks noGrp="1" noChangeArrowheads="1"/>
          </p:cNvSpPr>
          <p:nvPr>
            <p:ph idx="1"/>
          </p:nvPr>
        </p:nvSpPr>
        <p:spPr>
          <a:xfrm>
            <a:off x="1381124" y="1695765"/>
            <a:ext cx="7315201" cy="4019550"/>
          </a:xfrm>
        </p:spPr>
        <p:txBody>
          <a:bodyPr/>
          <a:lstStyle/>
          <a:p>
            <a:pPr lvl="1"/>
            <a:r>
              <a:rPr lang="it-IT" dirty="0" smtClean="0"/>
              <a:t>IP Version 4 </a:t>
            </a:r>
            <a:r>
              <a:rPr lang="en-US" dirty="0" smtClean="0">
                <a:solidFill>
                  <a:srgbClr val="0000FF"/>
                </a:solidFill>
              </a:rPr>
              <a:t>»</a:t>
            </a:r>
            <a:endParaRPr lang="it-IT" dirty="0" smtClean="0"/>
          </a:p>
          <a:p>
            <a:pPr lvl="1"/>
            <a:r>
              <a:rPr lang="en-US" dirty="0" smtClean="0"/>
              <a:t>IP Addresses</a:t>
            </a:r>
            <a:r>
              <a:rPr lang="en-US" dirty="0" smtClean="0">
                <a:solidFill>
                  <a:srgbClr val="0000FF"/>
                </a:solidFill>
              </a:rPr>
              <a:t> »</a:t>
            </a:r>
            <a:endParaRPr lang="en-US" dirty="0" smtClean="0"/>
          </a:p>
          <a:p>
            <a:pPr lvl="1"/>
            <a:r>
              <a:rPr lang="en-US" dirty="0" smtClean="0"/>
              <a:t>IP Version 6 </a:t>
            </a:r>
            <a:r>
              <a:rPr lang="en-US" dirty="0" smtClean="0">
                <a:solidFill>
                  <a:srgbClr val="0000FF"/>
                </a:solidFill>
              </a:rPr>
              <a:t>»</a:t>
            </a:r>
            <a:endParaRPr lang="en-US" dirty="0" smtClean="0"/>
          </a:p>
          <a:p>
            <a:pPr lvl="1"/>
            <a:r>
              <a:rPr lang="en-US" dirty="0" smtClean="0"/>
              <a:t>Internet Control Protocols </a:t>
            </a:r>
            <a:r>
              <a:rPr lang="en-US" dirty="0" smtClean="0">
                <a:solidFill>
                  <a:srgbClr val="0000FF"/>
                </a:solidFill>
              </a:rPr>
              <a:t>»</a:t>
            </a:r>
            <a:endParaRPr lang="en-US" dirty="0" smtClean="0"/>
          </a:p>
          <a:p>
            <a:pPr lvl="1"/>
            <a:r>
              <a:rPr lang="en-US" dirty="0" smtClean="0"/>
              <a:t>Label Switching and MPLS </a:t>
            </a:r>
            <a:r>
              <a:rPr lang="en-US" dirty="0" smtClean="0">
                <a:solidFill>
                  <a:srgbClr val="0000FF"/>
                </a:solidFill>
              </a:rPr>
              <a:t>»</a:t>
            </a:r>
            <a:endParaRPr lang="en-US" dirty="0" smtClean="0"/>
          </a:p>
          <a:p>
            <a:pPr lvl="1"/>
            <a:r>
              <a:rPr lang="en-US" dirty="0" smtClean="0"/>
              <a:t>OSPF—An Interior Gateway Routing Protocol </a:t>
            </a:r>
            <a:r>
              <a:rPr lang="en-US" dirty="0" smtClean="0">
                <a:solidFill>
                  <a:srgbClr val="0000FF"/>
                </a:solidFill>
              </a:rPr>
              <a:t>»</a:t>
            </a:r>
            <a:endParaRPr lang="en-US" dirty="0" smtClean="0"/>
          </a:p>
          <a:p>
            <a:pPr lvl="1"/>
            <a:r>
              <a:rPr lang="en-US" dirty="0" smtClean="0"/>
              <a:t>BGP—The Exterior Gateway Routing Protocol </a:t>
            </a:r>
            <a:r>
              <a:rPr lang="en-US" dirty="0" smtClean="0">
                <a:solidFill>
                  <a:srgbClr val="0000FF"/>
                </a:solidFill>
              </a:rPr>
              <a:t>»</a:t>
            </a:r>
            <a:endParaRPr lang="en-US" dirty="0" smtClean="0"/>
          </a:p>
          <a:p>
            <a:pPr lvl="1"/>
            <a:r>
              <a:rPr lang="en-US" dirty="0" smtClean="0">
                <a:solidFill>
                  <a:schemeClr val="bg1">
                    <a:lumMod val="50000"/>
                  </a:schemeClr>
                </a:solidFill>
              </a:rPr>
              <a:t>Internet Multicasting </a:t>
            </a:r>
            <a:r>
              <a:rPr lang="en-US" dirty="0" smtClean="0">
                <a:solidFill>
                  <a:srgbClr val="0000FF"/>
                </a:solidFill>
              </a:rPr>
              <a:t>»</a:t>
            </a:r>
            <a:endParaRPr lang="en-US" dirty="0" smtClean="0"/>
          </a:p>
          <a:p>
            <a:pPr lvl="1"/>
            <a:r>
              <a:rPr lang="en-US" dirty="0" smtClean="0">
                <a:solidFill>
                  <a:schemeClr val="bg1">
                    <a:lumMod val="50000"/>
                  </a:schemeClr>
                </a:solidFill>
              </a:rPr>
              <a:t>Mobile IP </a:t>
            </a:r>
            <a:r>
              <a:rPr lang="en-US" dirty="0" smtClean="0">
                <a:solidFill>
                  <a:srgbClr val="0000FF"/>
                </a:solidFill>
              </a:rPr>
              <a:t>»</a:t>
            </a: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mtClean="0"/>
              <a:t>Network Layer in the Internet (2)</a:t>
            </a:r>
            <a:endParaRPr lang="en-US" dirty="0" smtClean="0"/>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0659" name="Rectangle 3"/>
          <p:cNvSpPr>
            <a:spLocks noGrp="1" noChangeArrowheads="1"/>
          </p:cNvSpPr>
          <p:nvPr>
            <p:ph idx="1"/>
          </p:nvPr>
        </p:nvSpPr>
        <p:spPr>
          <a:xfrm>
            <a:off x="1140535" y="1610713"/>
            <a:ext cx="7790214" cy="4600081"/>
          </a:xfrm>
        </p:spPr>
        <p:txBody>
          <a:bodyPr/>
          <a:lstStyle/>
          <a:p>
            <a:r>
              <a:rPr lang="en-US" dirty="0" smtClean="0"/>
              <a:t>IP has been shaped by guiding principles:</a:t>
            </a:r>
          </a:p>
          <a:p>
            <a:pPr lvl="2"/>
            <a:r>
              <a:rPr lang="en-US" dirty="0" smtClean="0"/>
              <a:t>Make sure it works</a:t>
            </a:r>
          </a:p>
          <a:p>
            <a:pPr lvl="2"/>
            <a:r>
              <a:rPr lang="en-US" dirty="0" smtClean="0"/>
              <a:t>Keep it simple</a:t>
            </a:r>
          </a:p>
          <a:p>
            <a:pPr lvl="2"/>
            <a:r>
              <a:rPr lang="en-US" dirty="0" smtClean="0"/>
              <a:t>Make clear choices</a:t>
            </a:r>
          </a:p>
          <a:p>
            <a:pPr lvl="2"/>
            <a:r>
              <a:rPr lang="en-US" dirty="0" smtClean="0"/>
              <a:t>Exploit modularity</a:t>
            </a:r>
          </a:p>
          <a:p>
            <a:pPr lvl="2"/>
            <a:r>
              <a:rPr lang="en-US" dirty="0" smtClean="0"/>
              <a:t>Expect heterogeneity</a:t>
            </a:r>
          </a:p>
          <a:p>
            <a:pPr lvl="2"/>
            <a:r>
              <a:rPr lang="en-US" dirty="0" smtClean="0"/>
              <a:t>Avoid static options and parameters</a:t>
            </a:r>
          </a:p>
          <a:p>
            <a:pPr lvl="2"/>
            <a:r>
              <a:rPr lang="en-US" dirty="0" smtClean="0"/>
              <a:t>Look for good design (not perfect)</a:t>
            </a:r>
          </a:p>
          <a:p>
            <a:pPr lvl="2"/>
            <a:r>
              <a:rPr lang="en-US" dirty="0" smtClean="0"/>
              <a:t>Strict sending, tolerant receiving</a:t>
            </a:r>
          </a:p>
          <a:p>
            <a:pPr lvl="2"/>
            <a:r>
              <a:rPr lang="en-US" dirty="0" smtClean="0"/>
              <a:t>Think about scalability</a:t>
            </a:r>
          </a:p>
          <a:p>
            <a:pPr lvl="2"/>
            <a:r>
              <a:rPr lang="en-US" dirty="0" smtClean="0"/>
              <a:t>Consider performance and cost</a:t>
            </a:r>
            <a:br>
              <a:rPr lang="en-US" dirty="0" smtClean="0"/>
            </a:b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smtClean="0"/>
              <a:t>Network Layer in the Internet (3)</a:t>
            </a:r>
          </a:p>
        </p:txBody>
      </p:sp>
      <p:sp>
        <p:nvSpPr>
          <p:cNvPr id="74755" name="Rectangle 3"/>
          <p:cNvSpPr>
            <a:spLocks noGrp="1" noChangeArrowheads="1"/>
          </p:cNvSpPr>
          <p:nvPr>
            <p:ph idx="1"/>
          </p:nvPr>
        </p:nvSpPr>
        <p:spPr>
          <a:xfrm>
            <a:off x="585016" y="1143000"/>
            <a:ext cx="8229600" cy="4867275"/>
          </a:xfrm>
        </p:spPr>
        <p:txBody>
          <a:bodyPr/>
          <a:lstStyle/>
          <a:p>
            <a:r>
              <a:rPr lang="en-US" dirty="0" smtClean="0"/>
              <a:t>Internet is an interconnected collection of many networks that is held together by the IP protocol</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74756" name="Picture 2"/>
          <p:cNvPicPr>
            <a:picLocks noChangeAspect="1" noChangeArrowheads="1"/>
          </p:cNvPicPr>
          <p:nvPr/>
        </p:nvPicPr>
        <p:blipFill>
          <a:blip r:embed="rId2" cstate="print"/>
          <a:srcRect/>
          <a:stretch>
            <a:fillRect/>
          </a:stretch>
        </p:blipFill>
        <p:spPr bwMode="auto">
          <a:xfrm>
            <a:off x="1187706" y="2119902"/>
            <a:ext cx="6768588" cy="42965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it-IT" smtClean="0"/>
              <a:t>IP Version 4 Protocol (1)</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5779" name="Rectangle 3"/>
          <p:cNvSpPr>
            <a:spLocks noGrp="1" noChangeArrowheads="1"/>
          </p:cNvSpPr>
          <p:nvPr>
            <p:ph idx="1"/>
          </p:nvPr>
        </p:nvSpPr>
        <p:spPr>
          <a:xfrm>
            <a:off x="786583" y="1335417"/>
            <a:ext cx="7790214" cy="4600081"/>
          </a:xfrm>
        </p:spPr>
        <p:txBody>
          <a:bodyPr/>
          <a:lstStyle/>
          <a:p>
            <a:r>
              <a:rPr lang="en-US" dirty="0" smtClean="0"/>
              <a:t>IPv4 (Internet Protocol) header is carried on all packets and has fields for the key parts of the protocol: </a:t>
            </a:r>
          </a:p>
        </p:txBody>
      </p:sp>
      <p:pic>
        <p:nvPicPr>
          <p:cNvPr id="75780" name="Picture 2"/>
          <p:cNvPicPr>
            <a:picLocks noChangeAspect="1" noChangeArrowheads="1"/>
          </p:cNvPicPr>
          <p:nvPr/>
        </p:nvPicPr>
        <p:blipFill>
          <a:blip r:embed="rId3" cstate="print"/>
          <a:srcRect/>
          <a:stretch>
            <a:fillRect/>
          </a:stretch>
        </p:blipFill>
        <p:spPr bwMode="auto">
          <a:xfrm>
            <a:off x="655637" y="2365209"/>
            <a:ext cx="7832725" cy="3768725"/>
          </a:xfrm>
          <a:prstGeom prst="rect">
            <a:avLst/>
          </a:prstGeom>
          <a:noFill/>
          <a:ln w="9525">
            <a:noFill/>
            <a:miter lim="800000"/>
            <a:headEnd/>
            <a:tailEnd/>
          </a:ln>
        </p:spPr>
      </p:pic>
      <p:sp>
        <p:nvSpPr>
          <p:cNvPr id="2" name="TextBox 1"/>
          <p:cNvSpPr txBox="1"/>
          <p:nvPr/>
        </p:nvSpPr>
        <p:spPr>
          <a:xfrm>
            <a:off x="242128" y="6065695"/>
            <a:ext cx="8736687" cy="461665"/>
          </a:xfrm>
          <a:prstGeom prst="rect">
            <a:avLst/>
          </a:prstGeom>
          <a:noFill/>
          <a:ln>
            <a:solidFill>
              <a:schemeClr val="accent1"/>
            </a:solidFill>
          </a:ln>
        </p:spPr>
        <p:txBody>
          <a:bodyPr wrap="none" rtlCol="0">
            <a:spAutoFit/>
          </a:bodyPr>
          <a:lstStyle/>
          <a:p>
            <a:r>
              <a:rPr lang="en-US" sz="1200" dirty="0" smtClean="0"/>
              <a:t>Remember the CRC?  So, why have a header checksum? Why must it be computed at each node?  Hint: Look at fields above</a:t>
            </a:r>
          </a:p>
          <a:p>
            <a:r>
              <a:rPr lang="en-US" sz="1200" dirty="0" smtClean="0"/>
              <a:t>*</a:t>
            </a:r>
            <a:r>
              <a:rPr lang="en-US" sz="1200" dirty="0" err="1" smtClean="0"/>
              <a:t>QoS</a:t>
            </a:r>
            <a:r>
              <a:rPr lang="en-US" sz="1200" dirty="0" smtClean="0"/>
              <a:t> = Quality of Service    ECN = Explicit Congestion Notification </a:t>
            </a:r>
            <a:endParaRPr lang="en-US" sz="1200" dirty="0"/>
          </a:p>
        </p:txBody>
      </p:sp>
      <p:sp>
        <p:nvSpPr>
          <p:cNvPr id="3" name="TextBox 2"/>
          <p:cNvSpPr txBox="1"/>
          <p:nvPr/>
        </p:nvSpPr>
        <p:spPr>
          <a:xfrm>
            <a:off x="5922656" y="5386285"/>
            <a:ext cx="2089033" cy="253916"/>
          </a:xfrm>
          <a:prstGeom prst="rect">
            <a:avLst/>
          </a:prstGeom>
          <a:noFill/>
          <a:ln>
            <a:solidFill>
              <a:schemeClr val="accent1"/>
            </a:solidFill>
          </a:ln>
        </p:spPr>
        <p:txBody>
          <a:bodyPr wrap="none" rtlCol="0">
            <a:spAutoFit/>
          </a:bodyPr>
          <a:lstStyle/>
          <a:p>
            <a:r>
              <a:rPr lang="en-US" sz="1050" dirty="0" smtClean="0"/>
              <a:t>Options are not commonly used</a:t>
            </a:r>
            <a:endParaRPr lang="en-US" sz="1050" dirty="0"/>
          </a:p>
        </p:txBody>
      </p:sp>
      <p:sp>
        <p:nvSpPr>
          <p:cNvPr id="4" name="TextBox 3"/>
          <p:cNvSpPr txBox="1"/>
          <p:nvPr/>
        </p:nvSpPr>
        <p:spPr>
          <a:xfrm>
            <a:off x="5498273" y="4442350"/>
            <a:ext cx="1417376" cy="253916"/>
          </a:xfrm>
          <a:prstGeom prst="rect">
            <a:avLst/>
          </a:prstGeom>
          <a:noFill/>
          <a:ln>
            <a:solidFill>
              <a:schemeClr val="accent1"/>
            </a:solidFill>
          </a:ln>
        </p:spPr>
        <p:txBody>
          <a:bodyPr wrap="none" rtlCol="0">
            <a:spAutoFit/>
          </a:bodyPr>
          <a:lstStyle>
            <a:defPPr>
              <a:defRPr lang="en-US"/>
            </a:defPPr>
            <a:lvl1pPr>
              <a:defRPr sz="1050"/>
            </a:lvl1pPr>
          </a:lstStyle>
          <a:p>
            <a:r>
              <a:rPr lang="en-US" dirty="0" smtClean="0"/>
              <a:t>4.3 </a:t>
            </a:r>
            <a:r>
              <a:rPr lang="en-US" dirty="0"/>
              <a:t>billion </a:t>
            </a:r>
            <a:r>
              <a:rPr lang="en-US" dirty="0" smtClean="0"/>
              <a:t>addresses</a:t>
            </a:r>
            <a:endParaRPr lang="en-US" dirty="0"/>
          </a:p>
        </p:txBody>
      </p:sp>
      <p:sp>
        <p:nvSpPr>
          <p:cNvPr id="9" name="TextBox 2"/>
          <p:cNvSpPr txBox="1">
            <a:spLocks noChangeArrowheads="1"/>
          </p:cNvSpPr>
          <p:nvPr/>
        </p:nvSpPr>
        <p:spPr bwMode="auto">
          <a:xfrm>
            <a:off x="6919994" y="3290500"/>
            <a:ext cx="745717" cy="253916"/>
          </a:xfrm>
          <a:prstGeom prst="rect">
            <a:avLst/>
          </a:prstGeom>
          <a:noFill/>
          <a:ln>
            <a:solidFill>
              <a:schemeClr val="accent1"/>
            </a:solidFill>
          </a:ln>
          <a:extLst/>
        </p:spPr>
        <p:txBody>
          <a:bodyPr wrap="none" rtlCol="0">
            <a:spAutoFit/>
          </a:bodyPr>
          <a:lstStyle>
            <a:defPPr>
              <a:defRPr lang="en-US"/>
            </a:defPPr>
            <a:lvl1pPr>
              <a:defRPr sz="1050"/>
            </a:lvl1pPr>
          </a:lstStyle>
          <a:p>
            <a:r>
              <a:rPr lang="en-US" dirty="0"/>
              <a:t>&lt;= 64 KB</a:t>
            </a:r>
          </a:p>
        </p:txBody>
      </p:sp>
      <p:sp>
        <p:nvSpPr>
          <p:cNvPr id="10" name="TextBox 9"/>
          <p:cNvSpPr txBox="1"/>
          <p:nvPr/>
        </p:nvSpPr>
        <p:spPr>
          <a:xfrm>
            <a:off x="2826299" y="2207172"/>
            <a:ext cx="1120820" cy="253916"/>
          </a:xfrm>
          <a:prstGeom prst="rect">
            <a:avLst/>
          </a:prstGeom>
          <a:noFill/>
          <a:ln>
            <a:solidFill>
              <a:schemeClr val="accent1"/>
            </a:solidFill>
          </a:ln>
        </p:spPr>
        <p:txBody>
          <a:bodyPr wrap="none" rtlCol="0">
            <a:spAutoFit/>
          </a:bodyPr>
          <a:lstStyle>
            <a:defPPr>
              <a:defRPr lang="en-US"/>
            </a:defPPr>
            <a:lvl1pPr>
              <a:defRPr sz="1050"/>
            </a:lvl1pPr>
          </a:lstStyle>
          <a:p>
            <a:r>
              <a:rPr lang="en-US" dirty="0" smtClean="0"/>
              <a:t>QOS and ECN*</a:t>
            </a:r>
            <a:endParaRPr lang="en-US" dirty="0"/>
          </a:p>
        </p:txBody>
      </p:sp>
      <p:cxnSp>
        <p:nvCxnSpPr>
          <p:cNvPr id="7" name="Straight Arrow Connector 6"/>
          <p:cNvCxnSpPr/>
          <p:nvPr/>
        </p:nvCxnSpPr>
        <p:spPr bwMode="auto">
          <a:xfrm>
            <a:off x="3294993" y="2443655"/>
            <a:ext cx="362607" cy="835573"/>
          </a:xfrm>
          <a:prstGeom prst="straightConnector1">
            <a:avLst/>
          </a:prstGeom>
          <a:solidFill>
            <a:schemeClr val="accent1"/>
          </a:solidFill>
          <a:ln w="9525" cap="flat" cmpd="sng" algn="ctr">
            <a:solidFill>
              <a:srgbClr val="FF388C"/>
            </a:solidFill>
            <a:prstDash val="solid"/>
            <a:round/>
            <a:headEnd type="none" w="med" len="med"/>
            <a:tailEnd type="arrow"/>
          </a:ln>
          <a:effectLst/>
        </p:spPr>
      </p:cxnSp>
      <p:sp>
        <p:nvSpPr>
          <p:cNvPr id="17" name="TextBox 16"/>
          <p:cNvSpPr txBox="1"/>
          <p:nvPr/>
        </p:nvSpPr>
        <p:spPr>
          <a:xfrm>
            <a:off x="1071071" y="2186151"/>
            <a:ext cx="1151277" cy="253916"/>
          </a:xfrm>
          <a:prstGeom prst="rect">
            <a:avLst/>
          </a:prstGeom>
          <a:noFill/>
          <a:ln>
            <a:solidFill>
              <a:schemeClr val="accent1"/>
            </a:solidFill>
          </a:ln>
        </p:spPr>
        <p:txBody>
          <a:bodyPr wrap="none" rtlCol="0">
            <a:spAutoFit/>
          </a:bodyPr>
          <a:lstStyle>
            <a:defPPr>
              <a:defRPr lang="en-US"/>
            </a:defPPr>
            <a:lvl1pPr>
              <a:defRPr sz="1050"/>
            </a:lvl1pPr>
          </a:lstStyle>
          <a:p>
            <a:r>
              <a:rPr lang="en-US" dirty="0" smtClean="0"/>
              <a:t>Used with ICMP</a:t>
            </a:r>
            <a:endParaRPr lang="en-US" dirty="0"/>
          </a:p>
        </p:txBody>
      </p:sp>
      <p:cxnSp>
        <p:nvCxnSpPr>
          <p:cNvPr id="18" name="Straight Arrow Connector 17"/>
          <p:cNvCxnSpPr/>
          <p:nvPr/>
        </p:nvCxnSpPr>
        <p:spPr bwMode="auto">
          <a:xfrm flipH="1">
            <a:off x="2065283" y="2438400"/>
            <a:ext cx="26276" cy="1629103"/>
          </a:xfrm>
          <a:prstGeom prst="straightConnector1">
            <a:avLst/>
          </a:prstGeom>
          <a:solidFill>
            <a:schemeClr val="accent1"/>
          </a:solidFill>
          <a:ln w="9525" cap="flat" cmpd="sng" algn="ctr">
            <a:solidFill>
              <a:srgbClr val="FF388C"/>
            </a:solidFill>
            <a:prstDash val="solid"/>
            <a:round/>
            <a:headEnd type="none" w="med" len="med"/>
            <a:tailEnd type="arrow"/>
          </a:ln>
          <a:effectLst/>
        </p:spPr>
      </p:cxnSp>
      <p:sp>
        <p:nvSpPr>
          <p:cNvPr id="20" name="TextBox 19"/>
          <p:cNvSpPr txBox="1"/>
          <p:nvPr/>
        </p:nvSpPr>
        <p:spPr>
          <a:xfrm>
            <a:off x="1007352" y="5353049"/>
            <a:ext cx="2579552" cy="253916"/>
          </a:xfrm>
          <a:prstGeom prst="rect">
            <a:avLst/>
          </a:prstGeom>
          <a:noFill/>
          <a:ln>
            <a:solidFill>
              <a:schemeClr val="accent1"/>
            </a:solidFill>
          </a:ln>
        </p:spPr>
        <p:txBody>
          <a:bodyPr wrap="none" rtlCol="0">
            <a:spAutoFit/>
          </a:bodyPr>
          <a:lstStyle>
            <a:defPPr>
              <a:defRPr lang="en-US"/>
            </a:defPPr>
            <a:lvl1pPr>
              <a:defRPr sz="1050"/>
            </a:lvl1pPr>
          </a:lstStyle>
          <a:p>
            <a:r>
              <a:rPr lang="en-US" dirty="0" smtClean="0"/>
              <a:t># of 32-bit words in header; typically = 5</a:t>
            </a:r>
            <a:endParaRPr lang="en-US" dirty="0"/>
          </a:p>
        </p:txBody>
      </p:sp>
      <p:cxnSp>
        <p:nvCxnSpPr>
          <p:cNvPr id="22" name="Straight Arrow Connector 21"/>
          <p:cNvCxnSpPr/>
          <p:nvPr/>
        </p:nvCxnSpPr>
        <p:spPr bwMode="auto">
          <a:xfrm flipV="1">
            <a:off x="2427890" y="3429001"/>
            <a:ext cx="78828" cy="1899744"/>
          </a:xfrm>
          <a:prstGeom prst="straightConnector1">
            <a:avLst/>
          </a:prstGeom>
          <a:solidFill>
            <a:schemeClr val="accent1"/>
          </a:solidFill>
          <a:ln w="9525" cap="flat" cmpd="sng" algn="ctr">
            <a:solidFill>
              <a:srgbClr val="FF388C"/>
            </a:solidFill>
            <a:prstDash val="solid"/>
            <a:round/>
            <a:headEnd type="none" w="med" len="med"/>
            <a:tailEnd type="arrow"/>
          </a:ln>
          <a:effectLst/>
        </p:spPr>
      </p:cxnSp>
      <p:sp>
        <p:nvSpPr>
          <p:cNvPr id="19" name="TextBox 18"/>
          <p:cNvSpPr txBox="1"/>
          <p:nvPr/>
        </p:nvSpPr>
        <p:spPr>
          <a:xfrm>
            <a:off x="4867423" y="2215721"/>
            <a:ext cx="800219" cy="253916"/>
          </a:xfrm>
          <a:prstGeom prst="rect">
            <a:avLst/>
          </a:prstGeom>
          <a:noFill/>
          <a:ln>
            <a:solidFill>
              <a:schemeClr val="accent1"/>
            </a:solidFill>
          </a:ln>
        </p:spPr>
        <p:txBody>
          <a:bodyPr wrap="none" rtlCol="0">
            <a:spAutoFit/>
          </a:bodyPr>
          <a:lstStyle>
            <a:defPPr>
              <a:defRPr lang="en-US"/>
            </a:defPPr>
            <a:lvl1pPr>
              <a:defRPr sz="1050"/>
            </a:lvl1pPr>
          </a:lstStyle>
          <a:p>
            <a:r>
              <a:rPr lang="en-US" dirty="0" smtClean="0">
                <a:hlinkClick r:id="rId4"/>
              </a:rPr>
              <a:t>RFC 3514</a:t>
            </a:r>
            <a:endParaRPr lang="en-US" dirty="0"/>
          </a:p>
        </p:txBody>
      </p:sp>
      <p:cxnSp>
        <p:nvCxnSpPr>
          <p:cNvPr id="21" name="Straight Arrow Connector 20"/>
          <p:cNvCxnSpPr/>
          <p:nvPr/>
        </p:nvCxnSpPr>
        <p:spPr bwMode="auto">
          <a:xfrm flipH="1">
            <a:off x="4681182" y="2454322"/>
            <a:ext cx="374216" cy="1326108"/>
          </a:xfrm>
          <a:prstGeom prst="straightConnector1">
            <a:avLst/>
          </a:prstGeom>
          <a:solidFill>
            <a:schemeClr val="accent1"/>
          </a:solidFill>
          <a:ln w="9525" cap="flat" cmpd="sng" algn="ctr">
            <a:solidFill>
              <a:srgbClr val="FF388C"/>
            </a:solidFill>
            <a:prstDash val="solid"/>
            <a:round/>
            <a:headEnd type="none" w="med" len="med"/>
            <a:tailEnd type="arrow"/>
          </a:ln>
          <a:effectLst/>
        </p:spPr>
      </p:cxnSp>
      <p:sp>
        <p:nvSpPr>
          <p:cNvPr id="23" name="TextBox 22"/>
          <p:cNvSpPr txBox="1"/>
          <p:nvPr/>
        </p:nvSpPr>
        <p:spPr>
          <a:xfrm>
            <a:off x="5877402" y="2232472"/>
            <a:ext cx="2214068" cy="253916"/>
          </a:xfrm>
          <a:prstGeom prst="rect">
            <a:avLst/>
          </a:prstGeom>
          <a:noFill/>
          <a:ln>
            <a:solidFill>
              <a:schemeClr val="accent1"/>
            </a:solidFill>
          </a:ln>
        </p:spPr>
        <p:txBody>
          <a:bodyPr wrap="none" rtlCol="0">
            <a:spAutoFit/>
          </a:bodyPr>
          <a:lstStyle>
            <a:defPPr>
              <a:defRPr lang="en-US"/>
            </a:defPPr>
            <a:lvl1pPr>
              <a:defRPr sz="1050"/>
            </a:lvl1pPr>
          </a:lstStyle>
          <a:p>
            <a:r>
              <a:rPr lang="en-US" dirty="0" smtClean="0"/>
              <a:t>Don’t Fragment/More Fragments</a:t>
            </a:r>
            <a:endParaRPr lang="en-US" dirty="0"/>
          </a:p>
        </p:txBody>
      </p:sp>
      <p:cxnSp>
        <p:nvCxnSpPr>
          <p:cNvPr id="24" name="Straight Arrow Connector 23"/>
          <p:cNvCxnSpPr/>
          <p:nvPr/>
        </p:nvCxnSpPr>
        <p:spPr bwMode="auto">
          <a:xfrm flipH="1">
            <a:off x="5019675" y="2454322"/>
            <a:ext cx="1321598" cy="1146128"/>
          </a:xfrm>
          <a:prstGeom prst="straightConnector1">
            <a:avLst/>
          </a:prstGeom>
          <a:solidFill>
            <a:schemeClr val="accent1"/>
          </a:solidFill>
          <a:ln w="9525" cap="flat" cmpd="sng" algn="ctr">
            <a:solidFill>
              <a:srgbClr val="FF388C"/>
            </a:solidFill>
            <a:prstDash val="solid"/>
            <a:round/>
            <a:headEnd type="none" w="med" len="med"/>
            <a:tailEnd type="arrow"/>
          </a:ln>
          <a:effectLst/>
        </p:spPr>
      </p:cxnSp>
      <p:grpSp>
        <p:nvGrpSpPr>
          <p:cNvPr id="8" name="Group 7"/>
          <p:cNvGrpSpPr/>
          <p:nvPr/>
        </p:nvGrpSpPr>
        <p:grpSpPr>
          <a:xfrm>
            <a:off x="3947119" y="4060384"/>
            <a:ext cx="1244154" cy="253916"/>
            <a:chOff x="4300320" y="4060384"/>
            <a:chExt cx="1244154" cy="253916"/>
          </a:xfrm>
        </p:grpSpPr>
        <p:sp>
          <p:nvSpPr>
            <p:cNvPr id="25" name="TextBox 24"/>
            <p:cNvSpPr txBox="1"/>
            <p:nvPr/>
          </p:nvSpPr>
          <p:spPr>
            <a:xfrm>
              <a:off x="4566321" y="4060384"/>
              <a:ext cx="978153" cy="253916"/>
            </a:xfrm>
            <a:prstGeom prst="rect">
              <a:avLst/>
            </a:prstGeom>
            <a:noFill/>
            <a:ln>
              <a:solidFill>
                <a:schemeClr val="accent1"/>
              </a:solidFill>
            </a:ln>
          </p:spPr>
          <p:txBody>
            <a:bodyPr wrap="none" rtlCol="0">
              <a:spAutoFit/>
            </a:bodyPr>
            <a:lstStyle>
              <a:defPPr>
                <a:defRPr lang="en-US"/>
              </a:defPPr>
              <a:lvl1pPr>
                <a:defRPr sz="1050"/>
              </a:lvl1pPr>
            </a:lstStyle>
            <a:p>
              <a:r>
                <a:rPr lang="en-US" dirty="0" smtClean="0"/>
                <a:t>To forward to</a:t>
              </a:r>
              <a:endParaRPr lang="en-US" dirty="0"/>
            </a:p>
          </p:txBody>
        </p:sp>
        <p:cxnSp>
          <p:nvCxnSpPr>
            <p:cNvPr id="26" name="Straight Arrow Connector 25"/>
            <p:cNvCxnSpPr>
              <a:endCxn id="25" idx="1"/>
            </p:cNvCxnSpPr>
            <p:nvPr/>
          </p:nvCxnSpPr>
          <p:spPr bwMode="auto">
            <a:xfrm>
              <a:off x="4300320" y="4187342"/>
              <a:ext cx="266001" cy="0"/>
            </a:xfrm>
            <a:prstGeom prst="straightConnector1">
              <a:avLst/>
            </a:prstGeom>
            <a:solidFill>
              <a:schemeClr val="accent1"/>
            </a:solidFill>
            <a:ln w="9525" cap="flat" cmpd="sng" algn="ctr">
              <a:solidFill>
                <a:srgbClr val="FF388C"/>
              </a:solidFill>
              <a:prstDash val="solid"/>
              <a:round/>
              <a:headEnd type="none" w="med" len="med"/>
              <a:tailEnd type="arrow"/>
            </a:ln>
            <a:effectLst/>
          </p:spPr>
        </p:cxnSp>
      </p:grpSp>
      <p:sp>
        <p:nvSpPr>
          <p:cNvPr id="28" name="TextBox 27"/>
          <p:cNvSpPr txBox="1"/>
          <p:nvPr/>
        </p:nvSpPr>
        <p:spPr>
          <a:xfrm>
            <a:off x="3294993" y="3653472"/>
            <a:ext cx="1287532" cy="253916"/>
          </a:xfrm>
          <a:prstGeom prst="rect">
            <a:avLst/>
          </a:prstGeom>
          <a:noFill/>
          <a:ln>
            <a:solidFill>
              <a:schemeClr val="accent1"/>
            </a:solidFill>
          </a:ln>
        </p:spPr>
        <p:txBody>
          <a:bodyPr wrap="none" rtlCol="0">
            <a:spAutoFit/>
          </a:bodyPr>
          <a:lstStyle>
            <a:defPPr>
              <a:defRPr lang="en-US"/>
            </a:defPPr>
            <a:lvl1pPr>
              <a:defRPr sz="1050"/>
            </a:lvl1pPr>
          </a:lstStyle>
          <a:p>
            <a:r>
              <a:rPr lang="en-US" dirty="0" smtClean="0"/>
              <a:t>When fragmenting</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smtClean="0"/>
              <a:t>IP Addresses (5) – </a:t>
            </a:r>
            <a:r>
              <a:rPr lang="en-US" dirty="0" err="1" smtClean="0"/>
              <a:t>Classful</a:t>
            </a:r>
            <a:r>
              <a:rPr lang="en-US" dirty="0" smtClean="0"/>
              <a:t> Addressing</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2947" name="Rectangle 3"/>
          <p:cNvSpPr>
            <a:spLocks noGrp="1" noChangeArrowheads="1"/>
          </p:cNvSpPr>
          <p:nvPr>
            <p:ph idx="1"/>
          </p:nvPr>
        </p:nvSpPr>
        <p:spPr>
          <a:xfrm>
            <a:off x="914399" y="1345249"/>
            <a:ext cx="7790214" cy="4600081"/>
          </a:xfrm>
        </p:spPr>
        <p:txBody>
          <a:bodyPr/>
          <a:lstStyle/>
          <a:p>
            <a:r>
              <a:rPr lang="en-US" dirty="0" smtClean="0"/>
              <a:t>Old addresses came in blocks of fixed size (A, B, C)</a:t>
            </a:r>
          </a:p>
          <a:p>
            <a:pPr lvl="1"/>
            <a:r>
              <a:rPr lang="en-US" dirty="0" smtClean="0"/>
              <a:t>Carries size as part of address, but lacks flexibility</a:t>
            </a:r>
          </a:p>
          <a:p>
            <a:pPr lvl="1"/>
            <a:r>
              <a:rPr lang="en-US" dirty="0" smtClean="0"/>
              <a:t>Called </a:t>
            </a:r>
            <a:r>
              <a:rPr lang="en-US" dirty="0" err="1" smtClean="0"/>
              <a:t>classful</a:t>
            </a:r>
            <a:r>
              <a:rPr lang="en-US" dirty="0" smtClean="0"/>
              <a:t> (vs. classless) addressing</a:t>
            </a:r>
          </a:p>
        </p:txBody>
      </p:sp>
      <p:pic>
        <p:nvPicPr>
          <p:cNvPr id="82948"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01222" y="2693871"/>
            <a:ext cx="7125929" cy="36217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t>4</a:t>
            </a:fld>
            <a:endParaRPr lang="en-US" dirty="0"/>
          </a:p>
        </p:txBody>
      </p:sp>
      <p:sp>
        <p:nvSpPr>
          <p:cNvPr id="4" name="Title 3"/>
          <p:cNvSpPr>
            <a:spLocks noGrp="1"/>
          </p:cNvSpPr>
          <p:nvPr>
            <p:ph type="title"/>
          </p:nvPr>
        </p:nvSpPr>
        <p:spPr/>
        <p:txBody>
          <a:bodyPr/>
          <a:lstStyle/>
          <a:p>
            <a:r>
              <a:rPr lang="en-US" dirty="0" smtClean="0"/>
              <a:t>Shortcomings of Switches</a:t>
            </a:r>
            <a:endParaRPr lang="en-US" dirty="0"/>
          </a:p>
        </p:txBody>
      </p:sp>
      <p:sp>
        <p:nvSpPr>
          <p:cNvPr id="5" name="Text Placeholder 4"/>
          <p:cNvSpPr>
            <a:spLocks noGrp="1"/>
          </p:cNvSpPr>
          <p:nvPr>
            <p:ph type="body" sz="quarter" idx="4294967295"/>
          </p:nvPr>
        </p:nvSpPr>
        <p:spPr>
          <a:xfrm>
            <a:off x="228600" y="1701800"/>
            <a:ext cx="5715000" cy="4470400"/>
          </a:xfrm>
          <a:prstGeom prst="rect">
            <a:avLst/>
          </a:prstGeom>
        </p:spPr>
        <p:txBody>
          <a:bodyPr>
            <a:normAutofit/>
          </a:bodyPr>
          <a:lstStyle/>
          <a:p>
            <a:pPr marL="514350" indent="-514350">
              <a:buFont typeface="+mj-lt"/>
              <a:buAutoNum type="arabicPeriod"/>
            </a:pPr>
            <a:r>
              <a:rPr lang="en-US" sz="2800" dirty="0" smtClean="0"/>
              <a:t>Don’t scale to large networks</a:t>
            </a:r>
          </a:p>
          <a:p>
            <a:pPr lvl="1"/>
            <a:r>
              <a:rPr lang="en-US" sz="2400" dirty="0" smtClean="0"/>
              <a:t>Blow up of routing table, broadcast</a:t>
            </a:r>
          </a:p>
          <a:p>
            <a:pPr lvl="1"/>
            <a:endParaRPr lang="en-US" sz="2400" dirty="0"/>
          </a:p>
        </p:txBody>
      </p:sp>
      <p:grpSp>
        <p:nvGrpSpPr>
          <p:cNvPr id="6" name="Group 5"/>
          <p:cNvGrpSpPr/>
          <p:nvPr/>
        </p:nvGrpSpPr>
        <p:grpSpPr>
          <a:xfrm>
            <a:off x="988750" y="3926728"/>
            <a:ext cx="3870326" cy="1229473"/>
            <a:chOff x="988750" y="3097445"/>
            <a:chExt cx="3870326" cy="922105"/>
          </a:xfrm>
        </p:grpSpPr>
        <p:grpSp>
          <p:nvGrpSpPr>
            <p:cNvPr id="7" name="Group 6"/>
            <p:cNvGrpSpPr/>
            <p:nvPr/>
          </p:nvGrpSpPr>
          <p:grpSpPr>
            <a:xfrm>
              <a:off x="988750" y="3097445"/>
              <a:ext cx="3870326" cy="922105"/>
              <a:chOff x="-241303" y="3258897"/>
              <a:chExt cx="3870326" cy="922105"/>
            </a:xfrm>
          </p:grpSpPr>
          <p:pic>
            <p:nvPicPr>
              <p:cNvPr id="12" name="Picture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78" y="3258897"/>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497" y="3803681"/>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stCxn id="12" idx="3"/>
                <a:endCxn id="16" idx="1"/>
              </p:cNvCxnSpPr>
              <p:nvPr/>
            </p:nvCxnSpPr>
            <p:spPr>
              <a:xfrm>
                <a:off x="2128041" y="3441213"/>
                <a:ext cx="632619"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13" idx="1"/>
              </p:cNvCxnSpPr>
              <p:nvPr/>
            </p:nvCxnSpPr>
            <p:spPr>
              <a:xfrm>
                <a:off x="2046404" y="3985996"/>
                <a:ext cx="684093"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660" y="3258898"/>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3" y="3816371"/>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p:cNvCxnSpPr>
                <a:stCxn id="20" idx="3"/>
                <a:endCxn id="12" idx="1"/>
              </p:cNvCxnSpPr>
              <p:nvPr/>
            </p:nvCxnSpPr>
            <p:spPr>
              <a:xfrm flipV="1">
                <a:off x="627060" y="3441213"/>
                <a:ext cx="632618" cy="126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7" idx="3"/>
                <a:endCxn id="8" idx="1"/>
              </p:cNvCxnSpPr>
              <p:nvPr/>
            </p:nvCxnSpPr>
            <p:spPr>
              <a:xfrm flipV="1">
                <a:off x="627060" y="3985996"/>
                <a:ext cx="550981" cy="126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3" y="3271588"/>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094" y="3642228"/>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flipV="1">
              <a:off x="1856116" y="3457406"/>
              <a:ext cx="633615" cy="2098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260328" y="3457406"/>
              <a:ext cx="730385" cy="257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0"/>
            </p:cNvCxnSpPr>
            <p:nvPr/>
          </p:nvCxnSpPr>
          <p:spPr>
            <a:xfrm flipH="1" flipV="1">
              <a:off x="2842275" y="3474767"/>
              <a:ext cx="1" cy="1674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Rounded Rectangular Callout 20"/>
          <p:cNvSpPr/>
          <p:nvPr/>
        </p:nvSpPr>
        <p:spPr>
          <a:xfrm>
            <a:off x="1501896" y="3327400"/>
            <a:ext cx="3750684" cy="406400"/>
          </a:xfrm>
          <a:prstGeom prst="wedgeRoundRectCallout">
            <a:avLst>
              <a:gd name="adj1" fmla="val -17591"/>
              <a:gd name="adj2" fmla="val 99593"/>
              <a:gd name="adj3" fmla="val 16667"/>
            </a:avLst>
          </a:prstGeom>
          <a:solidFill>
            <a:srgbClr val="FFB8F2">
              <a:alpha val="5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ctr"/>
          <a:lstStyle/>
          <a:p>
            <a:pPr algn="ctr"/>
            <a:r>
              <a:rPr lang="en-US" dirty="0" smtClean="0">
                <a:solidFill>
                  <a:schemeClr val="tx1"/>
                </a:solidFill>
              </a:rPr>
              <a:t>Table for all destinations in the world!</a:t>
            </a:r>
            <a:endParaRPr lang="en-US" dirty="0">
              <a:solidFill>
                <a:schemeClr val="tx1"/>
              </a:solidFill>
            </a:endParaRPr>
          </a:p>
        </p:txBody>
      </p:sp>
      <p:sp>
        <p:nvSpPr>
          <p:cNvPr id="22" name="Rounded Rectangular Callout 21"/>
          <p:cNvSpPr/>
          <p:nvPr/>
        </p:nvSpPr>
        <p:spPr>
          <a:xfrm>
            <a:off x="476657" y="5270772"/>
            <a:ext cx="4221467" cy="467876"/>
          </a:xfrm>
          <a:prstGeom prst="wedgeRoundRectCallout">
            <a:avLst>
              <a:gd name="adj1" fmla="val -12906"/>
              <a:gd name="adj2" fmla="val -107907"/>
              <a:gd name="adj3" fmla="val 16667"/>
            </a:avLst>
          </a:prstGeom>
          <a:solidFill>
            <a:srgbClr val="FFB8F2">
              <a:alpha val="5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Flooding used to reach new destinations</a:t>
            </a:r>
            <a:endParaRPr lang="en-US" dirty="0">
              <a:solidFill>
                <a:schemeClr val="tx1"/>
              </a:solidFill>
            </a:endParaRPr>
          </a:p>
        </p:txBody>
      </p:sp>
    </p:spTree>
    <p:extLst>
      <p:ext uri="{BB962C8B-B14F-4D97-AF65-F5344CB8AC3E}">
        <p14:creationId xmlns:p14="http://schemas.microsoft.com/office/powerpoint/2010/main" val="22985278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IP Addresses (1) – Prefixes </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7827" name="Rectangle 3"/>
          <p:cNvSpPr>
            <a:spLocks noGrp="1" noChangeArrowheads="1"/>
          </p:cNvSpPr>
          <p:nvPr>
            <p:ph idx="1"/>
          </p:nvPr>
        </p:nvSpPr>
        <p:spPr>
          <a:xfrm>
            <a:off x="914399" y="1492729"/>
            <a:ext cx="7790214" cy="4600081"/>
          </a:xfrm>
        </p:spPr>
        <p:txBody>
          <a:bodyPr/>
          <a:lstStyle/>
          <a:p>
            <a:r>
              <a:rPr lang="en-US" dirty="0" smtClean="0"/>
              <a:t>Addresses are allocated in blocks called </a:t>
            </a:r>
            <a:r>
              <a:rPr lang="en-US" u="sng" dirty="0" smtClean="0"/>
              <a:t>prefixes</a:t>
            </a:r>
          </a:p>
          <a:p>
            <a:pPr lvl="1"/>
            <a:r>
              <a:rPr lang="en-US" sz="2000" dirty="0" smtClean="0"/>
              <a:t>Prefix is determined by the network portion</a:t>
            </a:r>
          </a:p>
          <a:p>
            <a:pPr lvl="1"/>
            <a:r>
              <a:rPr lang="en-US" sz="2000" dirty="0" smtClean="0"/>
              <a:t>Has 2</a:t>
            </a:r>
            <a:r>
              <a:rPr lang="en-US" sz="2000" baseline="30000" dirty="0" smtClean="0"/>
              <a:t>L</a:t>
            </a:r>
            <a:r>
              <a:rPr lang="en-US" sz="2000" dirty="0" smtClean="0"/>
              <a:t> addresses aligned on 2</a:t>
            </a:r>
            <a:r>
              <a:rPr lang="en-US" sz="2000" baseline="30000" dirty="0" smtClean="0"/>
              <a:t>L</a:t>
            </a:r>
            <a:r>
              <a:rPr lang="en-US" sz="2000" dirty="0" smtClean="0"/>
              <a:t> boundary</a:t>
            </a:r>
          </a:p>
          <a:p>
            <a:pPr lvl="1"/>
            <a:r>
              <a:rPr lang="en-US" sz="2000" dirty="0" smtClean="0"/>
              <a:t>CIDR notation: address/length, e.g., 18.0.31.0/24</a:t>
            </a:r>
          </a:p>
          <a:p>
            <a:pPr lvl="2"/>
            <a:r>
              <a:rPr lang="en-US" dirty="0" smtClean="0"/>
              <a:t>Classless </a:t>
            </a:r>
            <a:r>
              <a:rPr lang="en-US" dirty="0" err="1" smtClean="0"/>
              <a:t>Interdomain</a:t>
            </a:r>
            <a:r>
              <a:rPr lang="en-US" dirty="0" smtClean="0"/>
              <a:t> Routing</a:t>
            </a:r>
          </a:p>
        </p:txBody>
      </p:sp>
      <p:pic>
        <p:nvPicPr>
          <p:cNvPr id="77828" name="Picture 2"/>
          <p:cNvPicPr>
            <a:picLocks noChangeAspect="1" noChangeArrowheads="1"/>
          </p:cNvPicPr>
          <p:nvPr/>
        </p:nvPicPr>
        <p:blipFill>
          <a:blip r:embed="rId2" cstate="print"/>
          <a:srcRect/>
          <a:stretch>
            <a:fillRect/>
          </a:stretch>
        </p:blipFill>
        <p:spPr bwMode="auto">
          <a:xfrm>
            <a:off x="537852" y="3452801"/>
            <a:ext cx="8048625" cy="2390775"/>
          </a:xfrm>
          <a:prstGeom prst="rect">
            <a:avLst/>
          </a:prstGeom>
          <a:noFill/>
          <a:ln w="9525">
            <a:noFill/>
            <a:miter lim="800000"/>
            <a:headEnd/>
            <a:tailEnd/>
          </a:ln>
        </p:spPr>
      </p:pic>
      <p:sp>
        <p:nvSpPr>
          <p:cNvPr id="6" name="TextBox 6"/>
          <p:cNvSpPr txBox="1">
            <a:spLocks noChangeArrowheads="1"/>
          </p:cNvSpPr>
          <p:nvPr/>
        </p:nvSpPr>
        <p:spPr bwMode="auto">
          <a:xfrm>
            <a:off x="749960" y="5748983"/>
            <a:ext cx="76440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Dotted decimal notation: 80D00297 is written as 128.208.2.151</a:t>
            </a:r>
          </a:p>
          <a:p>
            <a:pPr eaLnBrk="1" hangingPunct="1"/>
            <a:r>
              <a:rPr lang="en-US" dirty="0"/>
              <a:t>Prefix: the lowest IP address in the block and the </a:t>
            </a:r>
            <a:r>
              <a:rPr lang="en-US" dirty="0" smtClean="0"/>
              <a:t>length of prefix </a:t>
            </a:r>
            <a:r>
              <a:rPr lang="en-US" dirty="0"/>
              <a:t>in bits</a:t>
            </a:r>
          </a:p>
        </p:txBody>
      </p:sp>
      <p:sp>
        <p:nvSpPr>
          <p:cNvPr id="7" name="TextBox 1"/>
          <p:cNvSpPr txBox="1">
            <a:spLocks noChangeArrowheads="1"/>
          </p:cNvSpPr>
          <p:nvPr/>
        </p:nvSpPr>
        <p:spPr bwMode="auto">
          <a:xfrm>
            <a:off x="7249514" y="5701025"/>
            <a:ext cx="1706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Variable length</a:t>
            </a:r>
          </a:p>
        </p:txBody>
      </p:sp>
      <p:cxnSp>
        <p:nvCxnSpPr>
          <p:cNvPr id="8" name="Straight Arrow Connector 3"/>
          <p:cNvCxnSpPr>
            <a:cxnSpLocks noChangeShapeType="1"/>
          </p:cNvCxnSpPr>
          <p:nvPr/>
        </p:nvCxnSpPr>
        <p:spPr bwMode="auto">
          <a:xfrm flipH="1" flipV="1">
            <a:off x="6581775" y="4976734"/>
            <a:ext cx="1258082" cy="866842"/>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 name="TextBox 1"/>
          <p:cNvSpPr txBox="1"/>
          <p:nvPr/>
        </p:nvSpPr>
        <p:spPr>
          <a:xfrm>
            <a:off x="7560150" y="2022769"/>
            <a:ext cx="1395927" cy="1384995"/>
          </a:xfrm>
          <a:prstGeom prst="rect">
            <a:avLst/>
          </a:prstGeom>
          <a:noFill/>
          <a:ln>
            <a:solidFill>
              <a:schemeClr val="accent1"/>
            </a:solidFill>
          </a:ln>
        </p:spPr>
        <p:txBody>
          <a:bodyPr wrap="square" rtlCol="0">
            <a:spAutoFit/>
          </a:bodyPr>
          <a:lstStyle/>
          <a:p>
            <a:r>
              <a:rPr lang="en-US" sz="1400" dirty="0" smtClean="0"/>
              <a:t>Routing protocols carry prefix length to routers, which use it to apply </a:t>
            </a:r>
            <a:r>
              <a:rPr lang="en-US" sz="1400" b="1" dirty="0" smtClean="0"/>
              <a:t>subnet mask   </a:t>
            </a:r>
            <a:endParaRPr lang="en-US" sz="1400" b="1"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smtClean="0"/>
              <a:t>IP Addresses (2) – Subnets </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78851" name="Rectangle 3"/>
          <p:cNvSpPr>
            <a:spLocks noGrp="1" noChangeArrowheads="1"/>
          </p:cNvSpPr>
          <p:nvPr>
            <p:ph idx="1"/>
          </p:nvPr>
        </p:nvSpPr>
        <p:spPr>
          <a:xfrm>
            <a:off x="914399" y="1492729"/>
            <a:ext cx="7790214" cy="4600081"/>
          </a:xfrm>
        </p:spPr>
        <p:txBody>
          <a:bodyPr/>
          <a:lstStyle/>
          <a:p>
            <a:pPr lvl="1"/>
            <a:r>
              <a:rPr lang="en-US" dirty="0" smtClean="0"/>
              <a:t>Looks like a single prefix outside the network</a:t>
            </a:r>
          </a:p>
        </p:txBody>
      </p:sp>
      <p:pic>
        <p:nvPicPr>
          <p:cNvPr id="78852" name="Picture 2"/>
          <p:cNvPicPr>
            <a:picLocks noChangeAspect="1" noChangeArrowheads="1"/>
          </p:cNvPicPr>
          <p:nvPr/>
        </p:nvPicPr>
        <p:blipFill>
          <a:blip r:embed="rId3" cstate="print"/>
          <a:srcRect/>
          <a:stretch>
            <a:fillRect/>
          </a:stretch>
        </p:blipFill>
        <p:spPr bwMode="auto">
          <a:xfrm>
            <a:off x="514350" y="2449928"/>
            <a:ext cx="8115300" cy="3609975"/>
          </a:xfrm>
          <a:prstGeom prst="rect">
            <a:avLst/>
          </a:prstGeom>
          <a:noFill/>
          <a:ln w="9525">
            <a:noFill/>
            <a:miter lim="800000"/>
            <a:headEnd/>
            <a:tailEnd/>
          </a:ln>
        </p:spPr>
      </p:pic>
      <p:sp>
        <p:nvSpPr>
          <p:cNvPr id="9" name="TextBox 8"/>
          <p:cNvSpPr txBox="1"/>
          <p:nvPr/>
        </p:nvSpPr>
        <p:spPr>
          <a:xfrm>
            <a:off x="1042221" y="5938663"/>
            <a:ext cx="4699824" cy="276999"/>
          </a:xfrm>
          <a:prstGeom prst="rect">
            <a:avLst/>
          </a:prstGeom>
          <a:solidFill>
            <a:schemeClr val="bg1"/>
          </a:solidFill>
        </p:spPr>
        <p:txBody>
          <a:bodyPr wrap="square" lIns="0" tIns="0" rIns="0" bIns="0" rtlCol="0">
            <a:spAutoFit/>
          </a:bodyPr>
          <a:lstStyle/>
          <a:p>
            <a:r>
              <a:rPr lang="en-US" dirty="0" smtClean="0">
                <a:solidFill>
                  <a:srgbClr val="FF2BD8"/>
                </a:solidFill>
              </a:rPr>
              <a:t> Network divides it into subnets internally</a:t>
            </a:r>
            <a:endParaRPr lang="en-US" dirty="0">
              <a:solidFill>
                <a:srgbClr val="FF2BD8"/>
              </a:solidFill>
            </a:endParaRPr>
          </a:p>
        </p:txBody>
      </p:sp>
      <p:sp>
        <p:nvSpPr>
          <p:cNvPr id="10" name="TextBox 9"/>
          <p:cNvSpPr txBox="1"/>
          <p:nvPr/>
        </p:nvSpPr>
        <p:spPr>
          <a:xfrm>
            <a:off x="6199237" y="4744043"/>
            <a:ext cx="2541643" cy="553998"/>
          </a:xfrm>
          <a:prstGeom prst="rect">
            <a:avLst/>
          </a:prstGeom>
          <a:solidFill>
            <a:schemeClr val="bg1"/>
          </a:solidFill>
        </p:spPr>
        <p:txBody>
          <a:bodyPr wrap="square" lIns="0" tIns="0" rIns="0" bIns="0" rtlCol="0">
            <a:spAutoFit/>
          </a:bodyPr>
          <a:lstStyle/>
          <a:p>
            <a:pPr algn="ctr"/>
            <a:r>
              <a:rPr lang="en-US" dirty="0" smtClean="0">
                <a:solidFill>
                  <a:srgbClr val="FF2BD8"/>
                </a:solidFill>
              </a:rPr>
              <a:t> ISP gives network</a:t>
            </a:r>
          </a:p>
          <a:p>
            <a:pPr algn="ctr"/>
            <a:r>
              <a:rPr lang="en-US" dirty="0">
                <a:solidFill>
                  <a:srgbClr val="FF2BD8"/>
                </a:solidFill>
              </a:rPr>
              <a:t>a</a:t>
            </a:r>
            <a:r>
              <a:rPr lang="en-US" dirty="0" smtClean="0">
                <a:solidFill>
                  <a:srgbClr val="FF2BD8"/>
                </a:solidFill>
              </a:rPr>
              <a:t> single prefix</a:t>
            </a:r>
            <a:endParaRPr lang="en-US" dirty="0">
              <a:solidFill>
                <a:srgbClr val="FF2BD8"/>
              </a:solidFill>
            </a:endParaRPr>
          </a:p>
        </p:txBody>
      </p:sp>
      <p:sp>
        <p:nvSpPr>
          <p:cNvPr id="2" name="TextBox 1"/>
          <p:cNvSpPr txBox="1"/>
          <p:nvPr/>
        </p:nvSpPr>
        <p:spPr>
          <a:xfrm>
            <a:off x="5498275" y="2140242"/>
            <a:ext cx="3314649" cy="738664"/>
          </a:xfrm>
          <a:prstGeom prst="rect">
            <a:avLst/>
          </a:prstGeom>
          <a:noFill/>
          <a:ln>
            <a:solidFill>
              <a:schemeClr val="accent1"/>
            </a:solidFill>
          </a:ln>
        </p:spPr>
        <p:txBody>
          <a:bodyPr wrap="square" rtlCol="0">
            <a:spAutoFit/>
          </a:bodyPr>
          <a:lstStyle/>
          <a:p>
            <a:r>
              <a:rPr lang="en-US" sz="1400" dirty="0" smtClean="0"/>
              <a:t>See slide 44 and “How </a:t>
            </a:r>
            <a:r>
              <a:rPr lang="en-US" sz="1400" dirty="0"/>
              <a:t>the router decides which subnet a packet should be routed </a:t>
            </a:r>
            <a:r>
              <a:rPr lang="en-US" sz="1400" dirty="0" smtClean="0"/>
              <a:t>to” in Handouts subfolder.</a:t>
            </a:r>
            <a:endParaRPr lang="en-US" sz="1400" dirty="0"/>
          </a:p>
        </p:txBody>
      </p:sp>
      <p:sp>
        <p:nvSpPr>
          <p:cNvPr id="11" name="TextBox 10"/>
          <p:cNvSpPr txBox="1"/>
          <p:nvPr/>
        </p:nvSpPr>
        <p:spPr>
          <a:xfrm>
            <a:off x="771897" y="2022769"/>
            <a:ext cx="3563620" cy="584775"/>
          </a:xfrm>
          <a:prstGeom prst="rect">
            <a:avLst/>
          </a:prstGeom>
          <a:noFill/>
          <a:ln>
            <a:solidFill>
              <a:schemeClr val="accent1"/>
            </a:solidFill>
          </a:ln>
        </p:spPr>
        <p:txBody>
          <a:bodyPr wrap="square" rtlCol="0">
            <a:spAutoFit/>
          </a:bodyPr>
          <a:lstStyle/>
          <a:p>
            <a:r>
              <a:rPr lang="en-US" sz="1600" dirty="0" err="1"/>
              <a:t>Subnetting</a:t>
            </a:r>
            <a:r>
              <a:rPr lang="en-US" sz="1600" dirty="0"/>
              <a:t> </a:t>
            </a:r>
            <a:r>
              <a:rPr lang="en-US" sz="1600" dirty="0" smtClean="0"/>
              <a:t>splits host </a:t>
            </a:r>
            <a:r>
              <a:rPr lang="en-US" sz="1600" dirty="0"/>
              <a:t>portion of address into </a:t>
            </a:r>
            <a:r>
              <a:rPr lang="en-US" sz="1600" dirty="0" smtClean="0"/>
              <a:t>subnet and host parts</a:t>
            </a:r>
            <a:r>
              <a:rPr lang="en-US" sz="1600" b="1" dirty="0" smtClean="0"/>
              <a:t>  </a:t>
            </a:r>
            <a:endParaRPr lang="en-US" sz="1600" b="1" dirty="0"/>
          </a:p>
        </p:txBody>
      </p:sp>
      <p:sp>
        <p:nvSpPr>
          <p:cNvPr id="3" name="TextBox 2"/>
          <p:cNvSpPr txBox="1"/>
          <p:nvPr/>
        </p:nvSpPr>
        <p:spPr>
          <a:xfrm>
            <a:off x="3085695" y="4485689"/>
            <a:ext cx="1960793" cy="276999"/>
          </a:xfrm>
          <a:prstGeom prst="rect">
            <a:avLst/>
          </a:prstGeom>
          <a:noFill/>
        </p:spPr>
        <p:txBody>
          <a:bodyPr wrap="none" rtlCol="0">
            <a:spAutoFit/>
          </a:bodyPr>
          <a:lstStyle/>
          <a:p>
            <a:r>
              <a:rPr lang="en-US" sz="1200" b="1" dirty="0" smtClean="0"/>
              <a:t>through 128.208.255.255</a:t>
            </a:r>
            <a:endParaRPr lang="en-US" sz="1200" b="1" dirty="0"/>
          </a:p>
        </p:txBody>
      </p:sp>
      <p:sp>
        <p:nvSpPr>
          <p:cNvPr id="12" name="TextBox 11"/>
          <p:cNvSpPr txBox="1"/>
          <p:nvPr/>
        </p:nvSpPr>
        <p:spPr>
          <a:xfrm>
            <a:off x="3272671" y="3273135"/>
            <a:ext cx="1875835" cy="276999"/>
          </a:xfrm>
          <a:prstGeom prst="rect">
            <a:avLst/>
          </a:prstGeom>
          <a:noFill/>
        </p:spPr>
        <p:txBody>
          <a:bodyPr wrap="none" rtlCol="0">
            <a:spAutoFit/>
          </a:bodyPr>
          <a:lstStyle/>
          <a:p>
            <a:r>
              <a:rPr lang="en-US" sz="1200" b="1" dirty="0" smtClean="0"/>
              <a:t>through 128.208.63.255</a:t>
            </a:r>
            <a:endParaRPr lang="en-US" sz="1200" b="1" dirty="0"/>
          </a:p>
        </p:txBody>
      </p:sp>
      <p:sp>
        <p:nvSpPr>
          <p:cNvPr id="13" name="TextBox 12"/>
          <p:cNvSpPr txBox="1"/>
          <p:nvPr/>
        </p:nvSpPr>
        <p:spPr>
          <a:xfrm>
            <a:off x="3144547" y="5668376"/>
            <a:ext cx="1960793" cy="276999"/>
          </a:xfrm>
          <a:prstGeom prst="rect">
            <a:avLst/>
          </a:prstGeom>
          <a:noFill/>
        </p:spPr>
        <p:txBody>
          <a:bodyPr wrap="none" rtlCol="0">
            <a:spAutoFit/>
          </a:bodyPr>
          <a:lstStyle/>
          <a:p>
            <a:r>
              <a:rPr lang="en-US" sz="1200" b="1" dirty="0" smtClean="0"/>
              <a:t>through 128.208.191.255</a:t>
            </a:r>
            <a:endParaRPr lang="en-US" sz="12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0" y="314325"/>
            <a:ext cx="9144000" cy="1143000"/>
          </a:xfrm>
        </p:spPr>
        <p:txBody>
          <a:bodyPr/>
          <a:lstStyle/>
          <a:p>
            <a:pPr eaLnBrk="1" hangingPunct="1"/>
            <a:r>
              <a:rPr lang="en-US" dirty="0" smtClean="0">
                <a:latin typeface="Arial" charset="0"/>
                <a:cs typeface="Arial" charset="0"/>
              </a:rPr>
              <a:t>Dividing a Block</a:t>
            </a:r>
          </a:p>
        </p:txBody>
      </p:sp>
      <p:sp>
        <p:nvSpPr>
          <p:cNvPr id="100355" name="Rectangle 3"/>
          <p:cNvSpPr>
            <a:spLocks noGrp="1" noChangeArrowheads="1"/>
          </p:cNvSpPr>
          <p:nvPr>
            <p:ph idx="1"/>
          </p:nvPr>
        </p:nvSpPr>
        <p:spPr>
          <a:xfrm>
            <a:off x="412750" y="1528598"/>
            <a:ext cx="8731250" cy="5124450"/>
          </a:xfrm>
        </p:spPr>
        <p:txBody>
          <a:bodyPr/>
          <a:lstStyle/>
          <a:p>
            <a:pPr marL="0" indent="0" eaLnBrk="1" hangingPunct="1">
              <a:buFontTx/>
              <a:buNone/>
            </a:pPr>
            <a:r>
              <a:rPr lang="en-US" sz="1600" dirty="0">
                <a:latin typeface="Arial" charset="0"/>
                <a:cs typeface="Arial" charset="0"/>
              </a:rPr>
              <a:t>            10000000  11010000        </a:t>
            </a:r>
            <a:r>
              <a:rPr lang="en-US" sz="1600" dirty="0" smtClean="0">
                <a:latin typeface="Arial" charset="0"/>
                <a:cs typeface="Arial" charset="0"/>
              </a:rPr>
              <a:t>       XXXXXXXX </a:t>
            </a:r>
            <a:r>
              <a:rPr lang="en-US" sz="1600" dirty="0" err="1" smtClean="0">
                <a:latin typeface="Arial" charset="0"/>
                <a:cs typeface="Arial" charset="0"/>
              </a:rPr>
              <a:t>XXXXXXXX</a:t>
            </a:r>
            <a:endParaRPr lang="en-US" sz="1600" dirty="0">
              <a:latin typeface="Arial" charset="0"/>
              <a:cs typeface="Arial" charset="0"/>
            </a:endParaRPr>
          </a:p>
          <a:p>
            <a:pPr eaLnBrk="1" hangingPunct="1"/>
            <a:r>
              <a:rPr lang="en-US" sz="1600" dirty="0" smtClean="0">
                <a:latin typeface="Arial" charset="0"/>
                <a:cs typeface="Arial" charset="0"/>
              </a:rPr>
              <a:t>           </a:t>
            </a:r>
            <a:r>
              <a:rPr lang="en-US" sz="1600" dirty="0" smtClean="0">
                <a:latin typeface="Arial" charset="0"/>
                <a:cs typeface="Arial" charset="0"/>
                <a:sym typeface="Wingdings" pitchFamily="2" charset="2"/>
              </a:rPr>
              <a:t>---- /16 </a:t>
            </a:r>
            <a:r>
              <a:rPr lang="en-US" sz="1600" dirty="0">
                <a:latin typeface="Arial" charset="0"/>
                <a:cs typeface="Arial" charset="0"/>
                <a:sym typeface="Wingdings" pitchFamily="2" charset="2"/>
              </a:rPr>
              <a:t>prefix </a:t>
            </a:r>
            <a:r>
              <a:rPr lang="en-US" sz="1600" dirty="0" smtClean="0">
                <a:latin typeface="Arial" charset="0"/>
                <a:cs typeface="Arial" charset="0"/>
                <a:sym typeface="Wingdings" pitchFamily="2" charset="2"/>
              </a:rPr>
              <a:t>----</a:t>
            </a:r>
            <a:r>
              <a:rPr lang="en-US" sz="1600" dirty="0" smtClean="0">
                <a:latin typeface="Arial" charset="0"/>
                <a:cs typeface="Arial" charset="0"/>
              </a:rPr>
              <a:t>                </a:t>
            </a:r>
            <a:r>
              <a:rPr lang="en-US" sz="1600" dirty="0" smtClean="0">
                <a:latin typeface="Arial" charset="0"/>
                <a:cs typeface="Arial" charset="0"/>
                <a:sym typeface="Wingdings" pitchFamily="2" charset="2"/>
              </a:rPr>
              <a:t>- </a:t>
            </a:r>
            <a:r>
              <a:rPr lang="en-US" sz="1600" dirty="0">
                <a:latin typeface="Arial" charset="0"/>
                <a:cs typeface="Arial" charset="0"/>
                <a:sym typeface="Wingdings" pitchFamily="2" charset="2"/>
              </a:rPr>
              <a:t>65,536 </a:t>
            </a:r>
            <a:r>
              <a:rPr lang="en-US" sz="1600" dirty="0" smtClean="0">
                <a:latin typeface="Arial" charset="0"/>
                <a:cs typeface="Arial" charset="0"/>
                <a:sym typeface="Wingdings" pitchFamily="2" charset="2"/>
              </a:rPr>
              <a:t>addresses-</a:t>
            </a:r>
            <a:r>
              <a:rPr lang="en-US" sz="1600" dirty="0">
                <a:latin typeface="Arial" charset="0"/>
                <a:cs typeface="Arial" charset="0"/>
              </a:rPr>
              <a:t> </a:t>
            </a:r>
            <a:r>
              <a:rPr lang="en-US" sz="1600" dirty="0" smtClean="0">
                <a:latin typeface="Arial" charset="0"/>
                <a:cs typeface="Arial" charset="0"/>
              </a:rPr>
              <a:t>   net </a:t>
            </a:r>
            <a:r>
              <a:rPr lang="en-US" sz="1600" dirty="0">
                <a:latin typeface="Arial" charset="0"/>
                <a:cs typeface="Arial" charset="0"/>
              </a:rPr>
              <a:t>mask: 255.255.0.0</a:t>
            </a:r>
          </a:p>
          <a:p>
            <a:pPr marL="0" indent="0" eaLnBrk="1" hangingPunct="1">
              <a:buFontTx/>
              <a:buNone/>
            </a:pPr>
            <a:r>
              <a:rPr lang="en-US" sz="1600" dirty="0">
                <a:latin typeface="Arial" charset="0"/>
                <a:cs typeface="Arial" charset="0"/>
              </a:rPr>
              <a:t>CS:      10000000  </a:t>
            </a:r>
            <a:r>
              <a:rPr lang="en-US" sz="1600" dirty="0" smtClean="0">
                <a:latin typeface="Arial" charset="0"/>
                <a:cs typeface="Arial" charset="0"/>
              </a:rPr>
              <a:t>11010000               1XXXXXXX  </a:t>
            </a:r>
            <a:r>
              <a:rPr lang="en-US" sz="1600" dirty="0">
                <a:latin typeface="Arial" charset="0"/>
                <a:cs typeface="Arial" charset="0"/>
              </a:rPr>
              <a:t>XXXXXXXX </a:t>
            </a:r>
          </a:p>
          <a:p>
            <a:pPr eaLnBrk="1" hangingPunct="1"/>
            <a:r>
              <a:rPr lang="en-US" sz="1600" dirty="0" smtClean="0">
                <a:latin typeface="Arial" charset="0"/>
                <a:cs typeface="Arial" charset="0"/>
              </a:rPr>
              <a:t>           </a:t>
            </a:r>
            <a:r>
              <a:rPr lang="en-US" sz="1600" dirty="0" smtClean="0">
                <a:latin typeface="Arial" charset="0"/>
                <a:cs typeface="Arial" charset="0"/>
                <a:sym typeface="Wingdings" pitchFamily="2" charset="2"/>
              </a:rPr>
              <a:t>---- </a:t>
            </a:r>
            <a:r>
              <a:rPr lang="en-US" sz="1600" dirty="0">
                <a:latin typeface="Arial" charset="0"/>
                <a:cs typeface="Arial" charset="0"/>
                <a:sym typeface="Wingdings" pitchFamily="2" charset="2"/>
              </a:rPr>
              <a:t>/17 prefix </a:t>
            </a:r>
            <a:r>
              <a:rPr lang="en-US" sz="1600" dirty="0" smtClean="0">
                <a:latin typeface="Arial" charset="0"/>
                <a:cs typeface="Arial" charset="0"/>
                <a:sym typeface="Wingdings" pitchFamily="2" charset="2"/>
              </a:rPr>
              <a:t>----</a:t>
            </a:r>
            <a:r>
              <a:rPr lang="en-US" sz="1600" dirty="0">
                <a:latin typeface="Arial" charset="0"/>
                <a:cs typeface="Arial" charset="0"/>
                <a:sym typeface="Wingdings" pitchFamily="2" charset="2"/>
              </a:rPr>
              <a:t></a:t>
            </a:r>
            <a:r>
              <a:rPr lang="en-US" sz="1600" dirty="0">
                <a:latin typeface="Arial" charset="0"/>
                <a:cs typeface="Arial" charset="0"/>
              </a:rPr>
              <a:t>  </a:t>
            </a:r>
            <a:r>
              <a:rPr lang="en-US" sz="1600" dirty="0" smtClean="0">
                <a:latin typeface="Arial" charset="0"/>
                <a:cs typeface="Arial" charset="0"/>
              </a:rPr>
              <a:t>   ½ </a:t>
            </a:r>
            <a:r>
              <a:rPr lang="en-US" sz="1600" dirty="0">
                <a:latin typeface="Arial" charset="0"/>
                <a:cs typeface="Arial" charset="0"/>
              </a:rPr>
              <a:t>block to CS </a:t>
            </a:r>
            <a:r>
              <a:rPr lang="en-US" sz="1600" dirty="0" smtClean="0">
                <a:latin typeface="Arial" charset="0"/>
                <a:cs typeface="Arial" charset="0"/>
              </a:rPr>
              <a:t>                               subnet </a:t>
            </a:r>
            <a:r>
              <a:rPr lang="en-US" sz="1600" dirty="0">
                <a:latin typeface="Arial" charset="0"/>
                <a:cs typeface="Arial" charset="0"/>
              </a:rPr>
              <a:t>mask: </a:t>
            </a:r>
            <a:r>
              <a:rPr lang="en-US" sz="1600" dirty="0" smtClean="0">
                <a:latin typeface="Arial" charset="0"/>
                <a:cs typeface="Arial" charset="0"/>
              </a:rPr>
              <a:t>255.255.128.0 </a:t>
            </a:r>
            <a:endParaRPr lang="en-US" sz="1600" dirty="0">
              <a:latin typeface="Arial" charset="0"/>
              <a:cs typeface="Arial" charset="0"/>
            </a:endParaRPr>
          </a:p>
          <a:p>
            <a:pPr marL="0" indent="0" eaLnBrk="1" hangingPunct="1">
              <a:buFontTx/>
              <a:buNone/>
            </a:pPr>
            <a:r>
              <a:rPr lang="en-US" sz="1600" dirty="0">
                <a:latin typeface="Arial" charset="0"/>
                <a:cs typeface="Arial" charset="0"/>
              </a:rPr>
              <a:t>EE:      10000000  11010000          </a:t>
            </a:r>
            <a:r>
              <a:rPr lang="en-US" sz="1600" dirty="0" smtClean="0">
                <a:latin typeface="Arial" charset="0"/>
                <a:cs typeface="Arial" charset="0"/>
              </a:rPr>
              <a:t>     00XXXXXX XXXXXXXX </a:t>
            </a:r>
            <a:endParaRPr lang="en-US" sz="1600" dirty="0">
              <a:latin typeface="Arial" charset="0"/>
              <a:cs typeface="Arial" charset="0"/>
            </a:endParaRPr>
          </a:p>
          <a:p>
            <a:pPr eaLnBrk="1" hangingPunct="1"/>
            <a:r>
              <a:rPr lang="en-US" sz="1600" dirty="0">
                <a:latin typeface="Arial" charset="0"/>
                <a:cs typeface="Arial" charset="0"/>
              </a:rPr>
              <a:t>         </a:t>
            </a:r>
            <a:r>
              <a:rPr lang="en-US" sz="1600" dirty="0" smtClean="0">
                <a:latin typeface="Arial" charset="0"/>
                <a:cs typeface="Arial" charset="0"/>
              </a:rPr>
              <a:t>   </a:t>
            </a:r>
            <a:r>
              <a:rPr lang="en-US" sz="1600" dirty="0" smtClean="0">
                <a:latin typeface="Arial" charset="0"/>
                <a:cs typeface="Arial" charset="0"/>
                <a:sym typeface="Wingdings" pitchFamily="2" charset="2"/>
              </a:rPr>
              <a:t>---- /</a:t>
            </a:r>
            <a:r>
              <a:rPr lang="en-US" sz="1600" dirty="0">
                <a:latin typeface="Arial" charset="0"/>
                <a:cs typeface="Arial" charset="0"/>
                <a:sym typeface="Wingdings" pitchFamily="2" charset="2"/>
              </a:rPr>
              <a:t>18 prefix </a:t>
            </a:r>
            <a:r>
              <a:rPr lang="en-US" sz="1600" dirty="0" smtClean="0">
                <a:latin typeface="Arial" charset="0"/>
                <a:cs typeface="Arial" charset="0"/>
                <a:sym typeface="Wingdings" pitchFamily="2" charset="2"/>
              </a:rPr>
              <a:t>----</a:t>
            </a:r>
            <a:r>
              <a:rPr lang="en-US" sz="1600" dirty="0">
                <a:latin typeface="Arial" charset="0"/>
                <a:cs typeface="Arial" charset="0"/>
                <a:sym typeface="Wingdings" pitchFamily="2" charset="2"/>
              </a:rPr>
              <a:t></a:t>
            </a:r>
            <a:r>
              <a:rPr lang="en-US" sz="1600" dirty="0">
                <a:latin typeface="Arial" charset="0"/>
                <a:cs typeface="Arial" charset="0"/>
              </a:rPr>
              <a:t> </a:t>
            </a:r>
            <a:r>
              <a:rPr lang="en-US" sz="1600" dirty="0" smtClean="0">
                <a:latin typeface="Arial" charset="0"/>
                <a:cs typeface="Arial" charset="0"/>
              </a:rPr>
              <a:t>    ¼  </a:t>
            </a:r>
            <a:r>
              <a:rPr lang="en-US" sz="1600" dirty="0">
                <a:latin typeface="Arial" charset="0"/>
                <a:cs typeface="Arial" charset="0"/>
              </a:rPr>
              <a:t>block to EE </a:t>
            </a:r>
            <a:r>
              <a:rPr lang="en-US" sz="1600" dirty="0" smtClean="0">
                <a:latin typeface="Arial" charset="0"/>
                <a:cs typeface="Arial" charset="0"/>
              </a:rPr>
              <a:t>                             subnet </a:t>
            </a:r>
            <a:r>
              <a:rPr lang="en-US" sz="1600" dirty="0">
                <a:latin typeface="Arial" charset="0"/>
                <a:cs typeface="Arial" charset="0"/>
              </a:rPr>
              <a:t>mask: </a:t>
            </a:r>
            <a:r>
              <a:rPr lang="en-US" sz="1600" dirty="0" smtClean="0">
                <a:latin typeface="Arial" charset="0"/>
                <a:cs typeface="Arial" charset="0"/>
              </a:rPr>
              <a:t>255.255.192.0</a:t>
            </a:r>
            <a:endParaRPr lang="en-US" sz="1600" dirty="0">
              <a:latin typeface="Arial" charset="0"/>
              <a:cs typeface="Arial" charset="0"/>
            </a:endParaRPr>
          </a:p>
          <a:p>
            <a:pPr marL="0" indent="0" eaLnBrk="1" hangingPunct="1">
              <a:buFontTx/>
              <a:buNone/>
            </a:pPr>
            <a:r>
              <a:rPr lang="en-US" sz="1600" dirty="0" smtClean="0">
                <a:latin typeface="Arial" charset="0"/>
                <a:cs typeface="Arial" charset="0"/>
              </a:rPr>
              <a:t>Art:      10000000  11010000               011XXXXX XXXXXXXX</a:t>
            </a:r>
          </a:p>
          <a:p>
            <a:pPr eaLnBrk="1" hangingPunct="1"/>
            <a:r>
              <a:rPr lang="en-US" sz="1600" dirty="0" smtClean="0">
                <a:latin typeface="Arial" charset="0"/>
                <a:cs typeface="Arial" charset="0"/>
              </a:rPr>
              <a:t>            </a:t>
            </a:r>
            <a:r>
              <a:rPr lang="en-US" sz="1600" dirty="0" smtClean="0">
                <a:latin typeface="Arial" charset="0"/>
                <a:cs typeface="Arial" charset="0"/>
                <a:sym typeface="Wingdings" pitchFamily="2" charset="2"/>
              </a:rPr>
              <a:t>---- </a:t>
            </a:r>
            <a:r>
              <a:rPr lang="en-US" sz="1600" dirty="0">
                <a:latin typeface="Arial" charset="0"/>
                <a:cs typeface="Arial" charset="0"/>
                <a:sym typeface="Wingdings" pitchFamily="2" charset="2"/>
              </a:rPr>
              <a:t>/19 prefix </a:t>
            </a:r>
            <a:r>
              <a:rPr lang="en-US" sz="1600" dirty="0" smtClean="0">
                <a:latin typeface="Arial" charset="0"/>
                <a:cs typeface="Arial" charset="0"/>
                <a:sym typeface="Wingdings" pitchFamily="2" charset="2"/>
              </a:rPr>
              <a:t>----    </a:t>
            </a:r>
            <a:r>
              <a:rPr lang="en-US" sz="1600" dirty="0" smtClean="0">
                <a:latin typeface="Arial" charset="0"/>
                <a:cs typeface="Arial" charset="0"/>
              </a:rPr>
              <a:t>1/8 block </a:t>
            </a:r>
            <a:r>
              <a:rPr lang="en-US" sz="1600" dirty="0">
                <a:latin typeface="Arial" charset="0"/>
                <a:cs typeface="Arial" charset="0"/>
              </a:rPr>
              <a:t>to Art </a:t>
            </a:r>
            <a:r>
              <a:rPr lang="en-US" sz="1600" dirty="0" smtClean="0">
                <a:latin typeface="Arial" charset="0"/>
                <a:cs typeface="Arial" charset="0"/>
              </a:rPr>
              <a:t>                             subnet </a:t>
            </a:r>
            <a:r>
              <a:rPr lang="en-US" sz="1600" dirty="0">
                <a:latin typeface="Arial" charset="0"/>
                <a:cs typeface="Arial" charset="0"/>
              </a:rPr>
              <a:t>mask: </a:t>
            </a:r>
            <a:r>
              <a:rPr lang="en-US" sz="1600" dirty="0" smtClean="0">
                <a:latin typeface="Arial" charset="0"/>
                <a:cs typeface="Arial" charset="0"/>
              </a:rPr>
              <a:t>255.255.224.0 </a:t>
            </a:r>
          </a:p>
          <a:p>
            <a:pPr eaLnBrk="1" hangingPunct="1"/>
            <a:r>
              <a:rPr lang="en-US" sz="1600" dirty="0" smtClean="0">
                <a:latin typeface="Arial" charset="0"/>
                <a:cs typeface="Arial" charset="0"/>
              </a:rPr>
              <a:t>Un:      10000000  </a:t>
            </a:r>
            <a:r>
              <a:rPr lang="en-US" sz="1600" dirty="0">
                <a:latin typeface="Arial" charset="0"/>
                <a:cs typeface="Arial" charset="0"/>
              </a:rPr>
              <a:t>11010000            </a:t>
            </a:r>
            <a:r>
              <a:rPr lang="en-US" sz="1600" dirty="0" smtClean="0">
                <a:latin typeface="Arial" charset="0"/>
                <a:cs typeface="Arial" charset="0"/>
              </a:rPr>
              <a:t>   010XXXXX </a:t>
            </a:r>
            <a:r>
              <a:rPr lang="en-US" sz="1600" dirty="0">
                <a:latin typeface="Arial" charset="0"/>
                <a:cs typeface="Arial" charset="0"/>
              </a:rPr>
              <a:t>XXXXXXXX</a:t>
            </a:r>
            <a:endParaRPr lang="en-US" sz="1600" dirty="0" smtClean="0">
              <a:latin typeface="Arial" charset="0"/>
              <a:cs typeface="Arial" charset="0"/>
            </a:endParaRPr>
          </a:p>
          <a:p>
            <a:pPr eaLnBrk="1" hangingPunct="1"/>
            <a:r>
              <a:rPr lang="en-US" sz="1600" dirty="0" smtClean="0">
                <a:latin typeface="Arial" charset="0"/>
                <a:cs typeface="Arial" charset="0"/>
                <a:sym typeface="Wingdings" pitchFamily="2" charset="2"/>
              </a:rPr>
              <a:t>            ---- /</a:t>
            </a:r>
            <a:r>
              <a:rPr lang="en-US" sz="1600" dirty="0">
                <a:latin typeface="Arial" charset="0"/>
                <a:cs typeface="Arial" charset="0"/>
                <a:sym typeface="Wingdings" pitchFamily="2" charset="2"/>
              </a:rPr>
              <a:t>19 prefix </a:t>
            </a:r>
            <a:r>
              <a:rPr lang="en-US" sz="1600" dirty="0" smtClean="0">
                <a:latin typeface="Arial" charset="0"/>
                <a:cs typeface="Arial" charset="0"/>
                <a:sym typeface="Wingdings" pitchFamily="2" charset="2"/>
              </a:rPr>
              <a:t>----    </a:t>
            </a:r>
            <a:r>
              <a:rPr lang="en-US" sz="1600" dirty="0" smtClean="0">
                <a:latin typeface="Arial" charset="0"/>
                <a:cs typeface="Arial" charset="0"/>
              </a:rPr>
              <a:t>1/8 </a:t>
            </a:r>
            <a:r>
              <a:rPr lang="en-US" sz="1600" dirty="0">
                <a:latin typeface="Arial" charset="0"/>
                <a:cs typeface="Arial" charset="0"/>
              </a:rPr>
              <a:t>block </a:t>
            </a:r>
            <a:r>
              <a:rPr lang="en-US" sz="1600" dirty="0" smtClean="0">
                <a:latin typeface="Arial" charset="0"/>
                <a:cs typeface="Arial" charset="0"/>
              </a:rPr>
              <a:t>Unassigned                    subnet </a:t>
            </a:r>
            <a:r>
              <a:rPr lang="en-US" sz="1600" dirty="0">
                <a:latin typeface="Arial" charset="0"/>
                <a:cs typeface="Arial" charset="0"/>
              </a:rPr>
              <a:t>mask: 255.255.224.0 </a:t>
            </a:r>
          </a:p>
          <a:p>
            <a:pPr eaLnBrk="1" hangingPunct="1"/>
            <a:endParaRPr lang="en-US" sz="1600" dirty="0">
              <a:latin typeface="Arial" charset="0"/>
              <a:cs typeface="Arial" charset="0"/>
            </a:endParaRPr>
          </a:p>
          <a:p>
            <a:pPr eaLnBrk="1" hangingPunct="1"/>
            <a:endParaRPr lang="en-US" sz="1800" dirty="0">
              <a:latin typeface="Arial" charset="0"/>
              <a:cs typeface="Arial" charset="0"/>
            </a:endParaRPr>
          </a:p>
        </p:txBody>
      </p:sp>
      <p:cxnSp>
        <p:nvCxnSpPr>
          <p:cNvPr id="100358" name="Straight Connector 8"/>
          <p:cNvCxnSpPr>
            <a:cxnSpLocks noChangeShapeType="1"/>
          </p:cNvCxnSpPr>
          <p:nvPr/>
        </p:nvCxnSpPr>
        <p:spPr bwMode="auto">
          <a:xfrm flipH="1">
            <a:off x="4271111" y="5344511"/>
            <a:ext cx="1344" cy="305569"/>
          </a:xfrm>
          <a:prstGeom prst="line">
            <a:avLst/>
          </a:prstGeom>
          <a:noFill/>
          <a:ln w="28575" algn="ctr">
            <a:solidFill>
              <a:schemeClr val="accent1"/>
            </a:solidFill>
            <a:round/>
            <a:headEnd/>
            <a:tailEnd/>
          </a:ln>
          <a:extLst>
            <a:ext uri="{909E8E84-426E-40DD-AFC4-6F175D3DCCD1}">
              <a14:hiddenFill xmlns:a14="http://schemas.microsoft.com/office/drawing/2010/main">
                <a:noFill/>
              </a14:hiddenFill>
            </a:ext>
          </a:extLst>
        </p:spPr>
      </p:cxnSp>
      <p:sp>
        <p:nvSpPr>
          <p:cNvPr id="100359" name="TextBox 3"/>
          <p:cNvSpPr txBox="1">
            <a:spLocks noChangeArrowheads="1"/>
          </p:cNvSpPr>
          <p:nvPr/>
        </p:nvSpPr>
        <p:spPr bwMode="auto">
          <a:xfrm>
            <a:off x="1182415" y="1213945"/>
            <a:ext cx="1923392" cy="2616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t>network  128.208</a:t>
            </a:r>
          </a:p>
        </p:txBody>
      </p:sp>
      <p:sp>
        <p:nvSpPr>
          <p:cNvPr id="100360" name="TextBox 11"/>
          <p:cNvSpPr txBox="1">
            <a:spLocks noChangeArrowheads="1"/>
          </p:cNvSpPr>
          <p:nvPr/>
        </p:nvSpPr>
        <p:spPr bwMode="auto">
          <a:xfrm>
            <a:off x="3988677" y="1245913"/>
            <a:ext cx="2144110" cy="24622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000" dirty="0" smtClean="0"/>
              <a:t>Host 0.0</a:t>
            </a:r>
            <a:endParaRPr lang="en-US" sz="1000" dirty="0"/>
          </a:p>
        </p:txBody>
      </p:sp>
      <p:sp>
        <p:nvSpPr>
          <p:cNvPr id="3" name="TextBox 2"/>
          <p:cNvSpPr txBox="1"/>
          <p:nvPr/>
        </p:nvSpPr>
        <p:spPr>
          <a:xfrm>
            <a:off x="6433354" y="2388407"/>
            <a:ext cx="2316507" cy="430887"/>
          </a:xfrm>
          <a:prstGeom prst="rect">
            <a:avLst/>
          </a:prstGeom>
          <a:noFill/>
        </p:spPr>
        <p:txBody>
          <a:bodyPr wrap="square" rtlCol="0">
            <a:spAutoFit/>
          </a:bodyPr>
          <a:lstStyle>
            <a:defPPr>
              <a:defRPr lang="en-US"/>
            </a:defPPr>
            <a:lvl1pPr>
              <a:defRPr sz="1100"/>
            </a:lvl1pPr>
          </a:lstStyle>
          <a:p>
            <a:r>
              <a:rPr lang="en-US" dirty="0"/>
              <a:t>32,768 addresses from  128.208.128.0 to 128.208.255.255</a:t>
            </a:r>
          </a:p>
        </p:txBody>
      </p:sp>
      <p:sp>
        <p:nvSpPr>
          <p:cNvPr id="14" name="TextBox 13"/>
          <p:cNvSpPr txBox="1"/>
          <p:nvPr/>
        </p:nvSpPr>
        <p:spPr>
          <a:xfrm>
            <a:off x="6420284" y="5285377"/>
            <a:ext cx="2329578" cy="430887"/>
          </a:xfrm>
          <a:prstGeom prst="rect">
            <a:avLst/>
          </a:prstGeom>
          <a:noFill/>
        </p:spPr>
        <p:txBody>
          <a:bodyPr wrap="square" rtlCol="0">
            <a:spAutoFit/>
          </a:bodyPr>
          <a:lstStyle>
            <a:defPPr>
              <a:defRPr lang="en-US"/>
            </a:defPPr>
            <a:lvl1pPr>
              <a:defRPr sz="1100"/>
            </a:lvl1pPr>
          </a:lstStyle>
          <a:p>
            <a:r>
              <a:rPr lang="en-US" dirty="0"/>
              <a:t>8,192 addresses from  </a:t>
            </a:r>
            <a:r>
              <a:rPr lang="en-US" dirty="0" smtClean="0"/>
              <a:t>128.208.64.0 </a:t>
            </a:r>
            <a:r>
              <a:rPr lang="en-US" dirty="0"/>
              <a:t>to  </a:t>
            </a:r>
            <a:r>
              <a:rPr lang="en-US" dirty="0" smtClean="0"/>
              <a:t>128.208.95.255</a:t>
            </a:r>
            <a:r>
              <a:rPr lang="en-US" dirty="0"/>
              <a:t>.</a:t>
            </a:r>
          </a:p>
        </p:txBody>
      </p:sp>
      <p:sp>
        <p:nvSpPr>
          <p:cNvPr id="15" name="TextBox 14"/>
          <p:cNvSpPr txBox="1"/>
          <p:nvPr/>
        </p:nvSpPr>
        <p:spPr>
          <a:xfrm>
            <a:off x="6412333" y="3429000"/>
            <a:ext cx="2179874" cy="430887"/>
          </a:xfrm>
          <a:prstGeom prst="rect">
            <a:avLst/>
          </a:prstGeom>
          <a:noFill/>
        </p:spPr>
        <p:txBody>
          <a:bodyPr wrap="square" rtlCol="0">
            <a:spAutoFit/>
          </a:bodyPr>
          <a:lstStyle>
            <a:defPPr>
              <a:defRPr lang="en-US"/>
            </a:defPPr>
            <a:lvl1pPr>
              <a:defRPr sz="1100"/>
            </a:lvl1pPr>
          </a:lstStyle>
          <a:p>
            <a:r>
              <a:rPr lang="en-US" dirty="0"/>
              <a:t>16,384 addresses from  128.208.0.0 to 128.208.63.255</a:t>
            </a:r>
          </a:p>
        </p:txBody>
      </p:sp>
      <p:sp>
        <p:nvSpPr>
          <p:cNvPr id="16" name="TextBox 15"/>
          <p:cNvSpPr txBox="1"/>
          <p:nvPr/>
        </p:nvSpPr>
        <p:spPr>
          <a:xfrm>
            <a:off x="6445912" y="4285524"/>
            <a:ext cx="2303951" cy="430887"/>
          </a:xfrm>
          <a:prstGeom prst="rect">
            <a:avLst/>
          </a:prstGeom>
          <a:noFill/>
        </p:spPr>
        <p:txBody>
          <a:bodyPr wrap="square" rtlCol="0">
            <a:spAutoFit/>
          </a:bodyPr>
          <a:lstStyle>
            <a:defPPr>
              <a:defRPr lang="en-US"/>
            </a:defPPr>
            <a:lvl1pPr>
              <a:defRPr sz="1100"/>
            </a:lvl1pPr>
          </a:lstStyle>
          <a:p>
            <a:r>
              <a:rPr lang="en-US" dirty="0"/>
              <a:t>8,192 addresses from </a:t>
            </a:r>
            <a:r>
              <a:rPr lang="en-US" dirty="0" smtClean="0"/>
              <a:t>128.208.96.0 </a:t>
            </a:r>
            <a:r>
              <a:rPr lang="en-US" dirty="0"/>
              <a:t>to </a:t>
            </a:r>
            <a:r>
              <a:rPr lang="en-US" dirty="0" smtClean="0"/>
              <a:t>128.208.127.255</a:t>
            </a:r>
            <a:endParaRPr lang="en-US" dirty="0"/>
          </a:p>
        </p:txBody>
      </p:sp>
      <p:cxnSp>
        <p:nvCxnSpPr>
          <p:cNvPr id="19" name="Straight Connector 8"/>
          <p:cNvCxnSpPr>
            <a:cxnSpLocks noChangeShapeType="1"/>
          </p:cNvCxnSpPr>
          <p:nvPr/>
        </p:nvCxnSpPr>
        <p:spPr bwMode="auto">
          <a:xfrm flipH="1">
            <a:off x="4281620" y="4409090"/>
            <a:ext cx="1344" cy="305569"/>
          </a:xfrm>
          <a:prstGeom prst="line">
            <a:avLst/>
          </a:prstGeom>
          <a:noFill/>
          <a:ln w="28575" algn="ctr">
            <a:solidFill>
              <a:schemeClr val="accent1"/>
            </a:solidFill>
            <a:round/>
            <a:headEnd/>
            <a:tailEnd/>
          </a:ln>
          <a:extLst>
            <a:ext uri="{909E8E84-426E-40DD-AFC4-6F175D3DCCD1}">
              <a14:hiddenFill xmlns:a14="http://schemas.microsoft.com/office/drawing/2010/main">
                <a:noFill/>
              </a14:hiddenFill>
            </a:ext>
          </a:extLst>
        </p:spPr>
      </p:cxnSp>
      <p:cxnSp>
        <p:nvCxnSpPr>
          <p:cNvPr id="20" name="Straight Connector 8"/>
          <p:cNvCxnSpPr>
            <a:cxnSpLocks noChangeShapeType="1"/>
          </p:cNvCxnSpPr>
          <p:nvPr/>
        </p:nvCxnSpPr>
        <p:spPr bwMode="auto">
          <a:xfrm flipH="1">
            <a:off x="4181772" y="3429000"/>
            <a:ext cx="1344" cy="305569"/>
          </a:xfrm>
          <a:prstGeom prst="line">
            <a:avLst/>
          </a:prstGeom>
          <a:noFill/>
          <a:ln w="28575" algn="ctr">
            <a:solidFill>
              <a:schemeClr val="accent1"/>
            </a:solidFill>
            <a:round/>
            <a:headEnd/>
            <a:tailEnd/>
          </a:ln>
          <a:extLst>
            <a:ext uri="{909E8E84-426E-40DD-AFC4-6F175D3DCCD1}">
              <a14:hiddenFill xmlns:a14="http://schemas.microsoft.com/office/drawing/2010/main">
                <a:noFill/>
              </a14:hiddenFill>
            </a:ext>
          </a:extLst>
        </p:spPr>
      </p:cxnSp>
      <p:cxnSp>
        <p:nvCxnSpPr>
          <p:cNvPr id="21" name="Straight Connector 8"/>
          <p:cNvCxnSpPr>
            <a:cxnSpLocks noChangeShapeType="1"/>
          </p:cNvCxnSpPr>
          <p:nvPr/>
        </p:nvCxnSpPr>
        <p:spPr bwMode="auto">
          <a:xfrm flipH="1">
            <a:off x="4087178" y="2511971"/>
            <a:ext cx="1344" cy="305569"/>
          </a:xfrm>
          <a:prstGeom prst="line">
            <a:avLst/>
          </a:prstGeom>
          <a:noFill/>
          <a:ln w="28575" algn="ctr">
            <a:solidFill>
              <a:schemeClr val="accent1"/>
            </a:solidFill>
            <a:round/>
            <a:headEnd/>
            <a:tailEnd/>
          </a:ln>
          <a:extLst>
            <a:ext uri="{909E8E84-426E-40DD-AFC4-6F175D3DCCD1}">
              <a14:hiddenFill xmlns:a14="http://schemas.microsoft.com/office/drawing/2010/main">
                <a:noFill/>
              </a14:hiddenFill>
            </a:ext>
          </a:extLst>
        </p:spPr>
      </p:cxnSp>
      <p:sp>
        <p:nvSpPr>
          <p:cNvPr id="22" name="TextBox 21"/>
          <p:cNvSpPr txBox="1"/>
          <p:nvPr/>
        </p:nvSpPr>
        <p:spPr>
          <a:xfrm>
            <a:off x="6428099" y="1169206"/>
            <a:ext cx="2316507" cy="430887"/>
          </a:xfrm>
          <a:prstGeom prst="rect">
            <a:avLst/>
          </a:prstGeom>
          <a:noFill/>
        </p:spPr>
        <p:txBody>
          <a:bodyPr wrap="square" rtlCol="0">
            <a:spAutoFit/>
          </a:bodyPr>
          <a:lstStyle/>
          <a:p>
            <a:r>
              <a:rPr lang="en-US" sz="1100" dirty="0" smtClean="0"/>
              <a:t>65,536 addresses from      128.208.0.0 to 128.208.255.255</a:t>
            </a:r>
            <a:endParaRPr lang="en-US" sz="1100" dirty="0"/>
          </a:p>
        </p:txBody>
      </p:sp>
      <p:sp>
        <p:nvSpPr>
          <p:cNvPr id="5" name="Action Button: Forward or Next 4">
            <a:hlinkClick r:id="" action="ppaction://hlinkshowjump?jump=nextslide" highlightClick="1"/>
          </p:cNvPr>
          <p:cNvSpPr/>
          <p:nvPr/>
        </p:nvSpPr>
        <p:spPr bwMode="auto">
          <a:xfrm>
            <a:off x="7362497" y="6306207"/>
            <a:ext cx="441434" cy="268014"/>
          </a:xfrm>
          <a:prstGeom prst="actionButtonForwardNex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27406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Dividing a Block</a:t>
            </a:r>
            <a:r>
              <a:rPr lang="en-US" dirty="0" smtClean="0"/>
              <a:t> (2)</a:t>
            </a:r>
            <a:endParaRPr lang="en-US" dirty="0"/>
          </a:p>
        </p:txBody>
      </p:sp>
      <p:sp>
        <p:nvSpPr>
          <p:cNvPr id="4" name="Footer Placeholder 3"/>
          <p:cNvSpPr>
            <a:spLocks noGrp="1"/>
          </p:cNvSpPr>
          <p:nvPr>
            <p:ph type="ftr" sz="quarter" idx="11"/>
          </p:nvPr>
        </p:nvSpPr>
        <p:spPr/>
        <p:txBody>
          <a:bodyPr/>
          <a:lstStyle/>
          <a:p>
            <a:r>
              <a:rPr lang="en-US" smtClean="0"/>
              <a:t>Computer Networks</a:t>
            </a:r>
            <a:endParaRPr lang="en-US" dirty="0"/>
          </a:p>
        </p:txBody>
      </p:sp>
      <p:sp>
        <p:nvSpPr>
          <p:cNvPr id="5" name="Slide Number Placeholder 4"/>
          <p:cNvSpPr>
            <a:spLocks noGrp="1"/>
          </p:cNvSpPr>
          <p:nvPr>
            <p:ph type="sldNum" sz="quarter" idx="12"/>
          </p:nvPr>
        </p:nvSpPr>
        <p:spPr>
          <a:xfrm>
            <a:off x="6490138" y="6232634"/>
            <a:ext cx="1905000" cy="457200"/>
          </a:xfrm>
        </p:spPr>
        <p:txBody>
          <a:bodyPr/>
          <a:lstStyle/>
          <a:p>
            <a:fld id="{E7CA9478-788D-42C7-BC35-88005760C6DD}" type="slidenum">
              <a:rPr lang="en-US" smtClean="0"/>
              <a:t>43</a:t>
            </a:fld>
            <a:endParaRPr lang="en-US"/>
          </a:p>
        </p:txBody>
      </p:sp>
      <p:grpSp>
        <p:nvGrpSpPr>
          <p:cNvPr id="18" name="Group 17"/>
          <p:cNvGrpSpPr/>
          <p:nvPr/>
        </p:nvGrpSpPr>
        <p:grpSpPr>
          <a:xfrm>
            <a:off x="3130980" y="1970690"/>
            <a:ext cx="5129191" cy="4489774"/>
            <a:chOff x="2956959" y="1487542"/>
            <a:chExt cx="5129191" cy="3367330"/>
          </a:xfrm>
        </p:grpSpPr>
        <p:sp>
          <p:nvSpPr>
            <p:cNvPr id="7" name="Rectangle 6"/>
            <p:cNvSpPr/>
            <p:nvPr/>
          </p:nvSpPr>
          <p:spPr>
            <a:xfrm>
              <a:off x="4224558" y="1487542"/>
              <a:ext cx="2566768" cy="3133397"/>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6843822" y="3858061"/>
              <a:ext cx="1242328" cy="161583"/>
            </a:xfrm>
            <a:prstGeom prst="rect">
              <a:avLst/>
            </a:prstGeom>
            <a:solidFill>
              <a:schemeClr val="bg1"/>
            </a:solidFill>
          </p:spPr>
          <p:txBody>
            <a:bodyPr wrap="none" lIns="0" tIns="0" rIns="0" bIns="0" rtlCol="0">
              <a:spAutoFit/>
            </a:bodyPr>
            <a:lstStyle>
              <a:defPPr>
                <a:defRPr lang="en-US"/>
              </a:defPPr>
              <a:lvl1pPr>
                <a:defRPr sz="1400"/>
              </a:lvl1pPr>
            </a:lstStyle>
            <a:p>
              <a:r>
                <a:rPr lang="en-US" dirty="0"/>
                <a:t>128.208.63.255</a:t>
              </a:r>
            </a:p>
          </p:txBody>
        </p:sp>
        <p:cxnSp>
          <p:nvCxnSpPr>
            <p:cNvPr id="16" name="Straight Arrow Connector 15"/>
            <p:cNvCxnSpPr/>
            <p:nvPr/>
          </p:nvCxnSpPr>
          <p:spPr>
            <a:xfrm flipH="1" flipV="1">
              <a:off x="3609702" y="4230739"/>
              <a:ext cx="5179" cy="35412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56959" y="4577873"/>
              <a:ext cx="1283365" cy="276999"/>
            </a:xfrm>
            <a:prstGeom prst="rect">
              <a:avLst/>
            </a:prstGeom>
            <a:noFill/>
          </p:spPr>
          <p:txBody>
            <a:bodyPr wrap="none" rtlCol="0">
              <a:spAutoFit/>
            </a:bodyPr>
            <a:lstStyle/>
            <a:p>
              <a:r>
                <a:rPr lang="en-US" dirty="0" smtClean="0"/>
                <a:t>IP address</a:t>
              </a:r>
              <a:endParaRPr lang="en-US" dirty="0"/>
            </a:p>
          </p:txBody>
        </p:sp>
      </p:grpSp>
      <p:sp>
        <p:nvSpPr>
          <p:cNvPr id="3" name="TextBox 2"/>
          <p:cNvSpPr txBox="1"/>
          <p:nvPr/>
        </p:nvSpPr>
        <p:spPr>
          <a:xfrm>
            <a:off x="5455428" y="5369223"/>
            <a:ext cx="736988" cy="400110"/>
          </a:xfrm>
          <a:prstGeom prst="rect">
            <a:avLst/>
          </a:prstGeom>
          <a:noFill/>
        </p:spPr>
        <p:txBody>
          <a:bodyPr wrap="square" rtlCol="0">
            <a:spAutoFit/>
          </a:bodyPr>
          <a:lstStyle/>
          <a:p>
            <a:pPr algn="ctr"/>
            <a:r>
              <a:rPr lang="en-US" sz="2000" dirty="0" smtClean="0"/>
              <a:t>EE</a:t>
            </a:r>
            <a:endParaRPr lang="en-US" sz="2000" dirty="0"/>
          </a:p>
        </p:txBody>
      </p:sp>
      <p:sp>
        <p:nvSpPr>
          <p:cNvPr id="23" name="TextBox 22"/>
          <p:cNvSpPr txBox="1"/>
          <p:nvPr/>
        </p:nvSpPr>
        <p:spPr>
          <a:xfrm>
            <a:off x="5471918" y="4615267"/>
            <a:ext cx="736988" cy="400110"/>
          </a:xfrm>
          <a:prstGeom prst="rect">
            <a:avLst/>
          </a:prstGeom>
          <a:noFill/>
        </p:spPr>
        <p:txBody>
          <a:bodyPr wrap="square" rtlCol="0">
            <a:spAutoFit/>
          </a:bodyPr>
          <a:lstStyle/>
          <a:p>
            <a:pPr algn="ctr"/>
            <a:r>
              <a:rPr lang="en-US" sz="2000" dirty="0" smtClean="0"/>
              <a:t>UA</a:t>
            </a:r>
            <a:endParaRPr lang="en-US" sz="2000" dirty="0"/>
          </a:p>
        </p:txBody>
      </p:sp>
      <p:sp>
        <p:nvSpPr>
          <p:cNvPr id="24" name="TextBox 23"/>
          <p:cNvSpPr txBox="1"/>
          <p:nvPr/>
        </p:nvSpPr>
        <p:spPr>
          <a:xfrm>
            <a:off x="5408854" y="2869977"/>
            <a:ext cx="736988" cy="400110"/>
          </a:xfrm>
          <a:prstGeom prst="rect">
            <a:avLst/>
          </a:prstGeom>
          <a:noFill/>
        </p:spPr>
        <p:txBody>
          <a:bodyPr wrap="square" rtlCol="0">
            <a:spAutoFit/>
          </a:bodyPr>
          <a:lstStyle/>
          <a:p>
            <a:pPr algn="ctr"/>
            <a:r>
              <a:rPr lang="en-US" sz="2000" dirty="0" smtClean="0"/>
              <a:t>CS</a:t>
            </a:r>
            <a:endParaRPr lang="en-US" sz="2000" dirty="0"/>
          </a:p>
        </p:txBody>
      </p:sp>
      <p:sp>
        <p:nvSpPr>
          <p:cNvPr id="25" name="TextBox 24"/>
          <p:cNvSpPr txBox="1"/>
          <p:nvPr/>
        </p:nvSpPr>
        <p:spPr>
          <a:xfrm>
            <a:off x="7044119" y="3854669"/>
            <a:ext cx="1142942" cy="215444"/>
          </a:xfrm>
          <a:prstGeom prst="rect">
            <a:avLst/>
          </a:prstGeom>
          <a:solidFill>
            <a:schemeClr val="bg1"/>
          </a:solidFill>
        </p:spPr>
        <p:txBody>
          <a:bodyPr wrap="none" lIns="0" tIns="0" rIns="0" bIns="0" rtlCol="0">
            <a:spAutoFit/>
          </a:bodyPr>
          <a:lstStyle>
            <a:defPPr>
              <a:defRPr lang="en-US"/>
            </a:defPPr>
            <a:lvl1pPr>
              <a:defRPr sz="1400"/>
            </a:lvl1pPr>
          </a:lstStyle>
          <a:p>
            <a:r>
              <a:rPr lang="en-US" dirty="0"/>
              <a:t>128.208.128.0</a:t>
            </a:r>
          </a:p>
        </p:txBody>
      </p:sp>
      <p:sp>
        <p:nvSpPr>
          <p:cNvPr id="36" name="TextBox 35"/>
          <p:cNvSpPr txBox="1"/>
          <p:nvPr/>
        </p:nvSpPr>
        <p:spPr>
          <a:xfrm>
            <a:off x="7044120" y="4038304"/>
            <a:ext cx="1341714" cy="215444"/>
          </a:xfrm>
          <a:prstGeom prst="rect">
            <a:avLst/>
          </a:prstGeom>
          <a:solidFill>
            <a:schemeClr val="bg1"/>
          </a:solidFill>
        </p:spPr>
        <p:txBody>
          <a:bodyPr wrap="none" lIns="0" tIns="0" rIns="0" bIns="0" rtlCol="0">
            <a:spAutoFit/>
          </a:bodyPr>
          <a:lstStyle>
            <a:defPPr>
              <a:defRPr lang="en-US"/>
            </a:defPPr>
            <a:lvl1pPr>
              <a:defRPr sz="1400"/>
            </a:lvl1pPr>
          </a:lstStyle>
          <a:p>
            <a:r>
              <a:rPr lang="en-US" dirty="0"/>
              <a:t>128.208.127.255</a:t>
            </a:r>
          </a:p>
        </p:txBody>
      </p:sp>
      <p:sp>
        <p:nvSpPr>
          <p:cNvPr id="37" name="TextBox 36"/>
          <p:cNvSpPr txBox="1"/>
          <p:nvPr/>
        </p:nvSpPr>
        <p:spPr>
          <a:xfrm>
            <a:off x="7054629" y="1999297"/>
            <a:ext cx="1341714" cy="215444"/>
          </a:xfrm>
          <a:prstGeom prst="rect">
            <a:avLst/>
          </a:prstGeom>
          <a:solidFill>
            <a:schemeClr val="bg1"/>
          </a:solidFill>
        </p:spPr>
        <p:txBody>
          <a:bodyPr wrap="none" lIns="0" tIns="0" rIns="0" bIns="0" rtlCol="0">
            <a:spAutoFit/>
          </a:bodyPr>
          <a:lstStyle/>
          <a:p>
            <a:r>
              <a:rPr lang="en-US" sz="1400" dirty="0" smtClean="0"/>
              <a:t>128.208.255.255</a:t>
            </a:r>
            <a:endParaRPr lang="en-US" sz="1400" dirty="0"/>
          </a:p>
        </p:txBody>
      </p:sp>
      <p:sp>
        <p:nvSpPr>
          <p:cNvPr id="39" name="TextBox 38"/>
          <p:cNvSpPr txBox="1"/>
          <p:nvPr/>
        </p:nvSpPr>
        <p:spPr>
          <a:xfrm>
            <a:off x="7012587" y="4889642"/>
            <a:ext cx="1043555" cy="215444"/>
          </a:xfrm>
          <a:prstGeom prst="rect">
            <a:avLst/>
          </a:prstGeom>
          <a:solidFill>
            <a:schemeClr val="bg1"/>
          </a:solidFill>
        </p:spPr>
        <p:txBody>
          <a:bodyPr wrap="none" lIns="0" tIns="0" rIns="0" bIns="0" rtlCol="0">
            <a:spAutoFit/>
          </a:bodyPr>
          <a:lstStyle>
            <a:defPPr>
              <a:defRPr lang="en-US"/>
            </a:defPPr>
            <a:lvl1pPr>
              <a:defRPr sz="1400"/>
            </a:lvl1pPr>
          </a:lstStyle>
          <a:p>
            <a:r>
              <a:rPr lang="en-US" dirty="0"/>
              <a:t>128.208.64.0</a:t>
            </a:r>
          </a:p>
        </p:txBody>
      </p:sp>
      <p:cxnSp>
        <p:nvCxnSpPr>
          <p:cNvPr id="40" name="Straight Connector 39"/>
          <p:cNvCxnSpPr>
            <a:stCxn id="7" idx="1"/>
            <a:endCxn id="7" idx="3"/>
          </p:cNvCxnSpPr>
          <p:nvPr/>
        </p:nvCxnSpPr>
        <p:spPr bwMode="auto">
          <a:xfrm>
            <a:off x="4398579" y="4059622"/>
            <a:ext cx="256676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55" name="TextBox 54"/>
          <p:cNvSpPr txBox="1"/>
          <p:nvPr/>
        </p:nvSpPr>
        <p:spPr>
          <a:xfrm>
            <a:off x="7044118" y="5945934"/>
            <a:ext cx="944169" cy="215444"/>
          </a:xfrm>
          <a:prstGeom prst="rect">
            <a:avLst/>
          </a:prstGeom>
          <a:solidFill>
            <a:schemeClr val="bg1"/>
          </a:solidFill>
        </p:spPr>
        <p:txBody>
          <a:bodyPr wrap="none" lIns="0" tIns="0" rIns="0" bIns="0" rtlCol="0">
            <a:spAutoFit/>
          </a:bodyPr>
          <a:lstStyle/>
          <a:p>
            <a:r>
              <a:rPr lang="en-US" sz="1400" dirty="0" smtClean="0"/>
              <a:t>128.208.0.0</a:t>
            </a:r>
            <a:endParaRPr lang="en-US" sz="1400" dirty="0"/>
          </a:p>
        </p:txBody>
      </p:sp>
      <p:sp>
        <p:nvSpPr>
          <p:cNvPr id="57" name="TextBox 56"/>
          <p:cNvSpPr txBox="1"/>
          <p:nvPr/>
        </p:nvSpPr>
        <p:spPr>
          <a:xfrm>
            <a:off x="7023099" y="4364124"/>
            <a:ext cx="1043555" cy="215444"/>
          </a:xfrm>
          <a:prstGeom prst="rect">
            <a:avLst/>
          </a:prstGeom>
          <a:solidFill>
            <a:schemeClr val="bg1"/>
          </a:solidFill>
        </p:spPr>
        <p:txBody>
          <a:bodyPr wrap="none" lIns="0" tIns="0" rIns="0" bIns="0" rtlCol="0">
            <a:spAutoFit/>
          </a:bodyPr>
          <a:lstStyle>
            <a:defPPr>
              <a:defRPr lang="en-US"/>
            </a:defPPr>
            <a:lvl1pPr>
              <a:defRPr sz="1400"/>
            </a:lvl1pPr>
          </a:lstStyle>
          <a:p>
            <a:r>
              <a:rPr lang="en-US" dirty="0"/>
              <a:t>128.208.96.0</a:t>
            </a:r>
          </a:p>
        </p:txBody>
      </p:sp>
      <p:sp>
        <p:nvSpPr>
          <p:cNvPr id="58" name="TextBox 57"/>
          <p:cNvSpPr txBox="1"/>
          <p:nvPr/>
        </p:nvSpPr>
        <p:spPr>
          <a:xfrm>
            <a:off x="7033609" y="4563821"/>
            <a:ext cx="1242328" cy="215444"/>
          </a:xfrm>
          <a:prstGeom prst="rect">
            <a:avLst/>
          </a:prstGeom>
          <a:solidFill>
            <a:schemeClr val="bg1"/>
          </a:solidFill>
        </p:spPr>
        <p:txBody>
          <a:bodyPr wrap="none" lIns="0" tIns="0" rIns="0" bIns="0" rtlCol="0">
            <a:spAutoFit/>
          </a:bodyPr>
          <a:lstStyle>
            <a:defPPr>
              <a:defRPr lang="en-US"/>
            </a:defPPr>
            <a:lvl1pPr>
              <a:defRPr sz="1400"/>
            </a:lvl1pPr>
          </a:lstStyle>
          <a:p>
            <a:r>
              <a:rPr lang="en-US" dirty="0" smtClean="0"/>
              <a:t>128.208.95.255</a:t>
            </a:r>
            <a:endParaRPr lang="en-US" dirty="0"/>
          </a:p>
        </p:txBody>
      </p:sp>
      <p:sp>
        <p:nvSpPr>
          <p:cNvPr id="59" name="TextBox 58"/>
          <p:cNvSpPr txBox="1"/>
          <p:nvPr/>
        </p:nvSpPr>
        <p:spPr>
          <a:xfrm>
            <a:off x="7080905" y="1789090"/>
            <a:ext cx="944169" cy="215444"/>
          </a:xfrm>
          <a:prstGeom prst="rect">
            <a:avLst/>
          </a:prstGeom>
          <a:solidFill>
            <a:schemeClr val="bg1"/>
          </a:solidFill>
        </p:spPr>
        <p:txBody>
          <a:bodyPr wrap="none" lIns="0" tIns="0" rIns="0" bIns="0" rtlCol="0">
            <a:spAutoFit/>
          </a:bodyPr>
          <a:lstStyle/>
          <a:p>
            <a:r>
              <a:rPr lang="en-US" sz="1400" dirty="0" smtClean="0"/>
              <a:t>128.209.0.0</a:t>
            </a:r>
            <a:endParaRPr lang="en-US" sz="1400" dirty="0"/>
          </a:p>
        </p:txBody>
      </p:sp>
      <p:sp>
        <p:nvSpPr>
          <p:cNvPr id="60" name="TextBox 59"/>
          <p:cNvSpPr txBox="1"/>
          <p:nvPr/>
        </p:nvSpPr>
        <p:spPr>
          <a:xfrm>
            <a:off x="362606" y="1497724"/>
            <a:ext cx="1858201" cy="2308324"/>
          </a:xfrm>
          <a:prstGeom prst="rect">
            <a:avLst/>
          </a:prstGeom>
          <a:noFill/>
          <a:ln>
            <a:solidFill>
              <a:schemeClr val="tx1"/>
            </a:solidFill>
          </a:ln>
        </p:spPr>
        <p:txBody>
          <a:bodyPr wrap="none" rtlCol="0">
            <a:spAutoFit/>
          </a:bodyPr>
          <a:lstStyle/>
          <a:p>
            <a:r>
              <a:rPr lang="en-US" dirty="0" smtClean="0"/>
              <a:t>10000000 = 128</a:t>
            </a:r>
          </a:p>
          <a:p>
            <a:r>
              <a:rPr lang="en-US" dirty="0" smtClean="0"/>
              <a:t>11000000 = 192</a:t>
            </a:r>
          </a:p>
          <a:p>
            <a:r>
              <a:rPr lang="en-US" dirty="0" smtClean="0"/>
              <a:t>11100000 = 224</a:t>
            </a:r>
          </a:p>
          <a:p>
            <a:r>
              <a:rPr lang="en-US" dirty="0" smtClean="0"/>
              <a:t>11110000 = 240</a:t>
            </a:r>
          </a:p>
          <a:p>
            <a:r>
              <a:rPr lang="en-US" dirty="0" smtClean="0"/>
              <a:t>11111000 = 248</a:t>
            </a:r>
          </a:p>
          <a:p>
            <a:r>
              <a:rPr lang="en-US" dirty="0" smtClean="0"/>
              <a:t>11111100 = 252</a:t>
            </a:r>
          </a:p>
          <a:p>
            <a:r>
              <a:rPr lang="en-US" dirty="0" smtClean="0"/>
              <a:t>11111110 = 254</a:t>
            </a:r>
          </a:p>
          <a:p>
            <a:r>
              <a:rPr lang="en-US" dirty="0" smtClean="0"/>
              <a:t>11111111 = 255</a:t>
            </a:r>
            <a:endParaRPr lang="en-US" dirty="0"/>
          </a:p>
        </p:txBody>
      </p:sp>
      <p:sp>
        <p:nvSpPr>
          <p:cNvPr id="61" name="TextBox 60"/>
          <p:cNvSpPr txBox="1"/>
          <p:nvPr/>
        </p:nvSpPr>
        <p:spPr>
          <a:xfrm>
            <a:off x="2406870" y="1508236"/>
            <a:ext cx="1858201" cy="2308324"/>
          </a:xfrm>
          <a:prstGeom prst="rect">
            <a:avLst/>
          </a:prstGeom>
          <a:noFill/>
          <a:ln>
            <a:solidFill>
              <a:schemeClr val="tx1"/>
            </a:solidFill>
          </a:ln>
        </p:spPr>
        <p:txBody>
          <a:bodyPr wrap="none" rtlCol="0">
            <a:spAutoFit/>
          </a:bodyPr>
          <a:lstStyle/>
          <a:p>
            <a:r>
              <a:rPr lang="en-US" dirty="0" smtClean="0"/>
              <a:t>10000000 = 128</a:t>
            </a:r>
          </a:p>
          <a:p>
            <a:r>
              <a:rPr lang="en-US" dirty="0" smtClean="0"/>
              <a:t>01000000 =   64</a:t>
            </a:r>
          </a:p>
          <a:p>
            <a:r>
              <a:rPr lang="en-US" dirty="0" smtClean="0"/>
              <a:t>00100000 =   32</a:t>
            </a:r>
          </a:p>
          <a:p>
            <a:r>
              <a:rPr lang="en-US" dirty="0" smtClean="0"/>
              <a:t>00010000 =   16</a:t>
            </a:r>
          </a:p>
          <a:p>
            <a:r>
              <a:rPr lang="en-US" dirty="0" smtClean="0"/>
              <a:t>00001000 =     8</a:t>
            </a:r>
          </a:p>
          <a:p>
            <a:r>
              <a:rPr lang="en-US" dirty="0" smtClean="0"/>
              <a:t>00000100 =     4</a:t>
            </a:r>
          </a:p>
          <a:p>
            <a:r>
              <a:rPr lang="en-US" dirty="0" smtClean="0"/>
              <a:t>00000010 =     2</a:t>
            </a:r>
          </a:p>
          <a:p>
            <a:r>
              <a:rPr lang="en-US" dirty="0" smtClean="0"/>
              <a:t>00000001 =     1</a:t>
            </a:r>
            <a:endParaRPr lang="en-US" dirty="0"/>
          </a:p>
        </p:txBody>
      </p:sp>
      <p:sp>
        <p:nvSpPr>
          <p:cNvPr id="63" name="TextBox 62"/>
          <p:cNvSpPr txBox="1"/>
          <p:nvPr/>
        </p:nvSpPr>
        <p:spPr>
          <a:xfrm>
            <a:off x="5466663" y="4105515"/>
            <a:ext cx="736988" cy="400110"/>
          </a:xfrm>
          <a:prstGeom prst="rect">
            <a:avLst/>
          </a:prstGeom>
          <a:noFill/>
        </p:spPr>
        <p:txBody>
          <a:bodyPr wrap="square" rtlCol="0">
            <a:spAutoFit/>
          </a:bodyPr>
          <a:lstStyle/>
          <a:p>
            <a:pPr algn="ctr"/>
            <a:r>
              <a:rPr lang="en-US" sz="2000" dirty="0" smtClean="0"/>
              <a:t>Art</a:t>
            </a:r>
            <a:endParaRPr lang="en-US" sz="2000" dirty="0"/>
          </a:p>
        </p:txBody>
      </p:sp>
      <p:sp>
        <p:nvSpPr>
          <p:cNvPr id="64" name="TextBox 63"/>
          <p:cNvSpPr txBox="1"/>
          <p:nvPr/>
        </p:nvSpPr>
        <p:spPr>
          <a:xfrm>
            <a:off x="352098" y="4056994"/>
            <a:ext cx="1883721" cy="2308324"/>
          </a:xfrm>
          <a:prstGeom prst="rect">
            <a:avLst/>
          </a:prstGeom>
          <a:noFill/>
          <a:ln>
            <a:solidFill>
              <a:schemeClr val="tx1"/>
            </a:solidFill>
          </a:ln>
        </p:spPr>
        <p:txBody>
          <a:bodyPr wrap="none" rtlCol="0">
            <a:spAutoFit/>
          </a:bodyPr>
          <a:lstStyle/>
          <a:p>
            <a:r>
              <a:rPr lang="en-US" dirty="0" smtClean="0"/>
              <a:t>11111111 =   255</a:t>
            </a:r>
          </a:p>
          <a:p>
            <a:r>
              <a:rPr lang="en-US" dirty="0" smtClean="0"/>
              <a:t>01111111 =   127</a:t>
            </a:r>
          </a:p>
          <a:p>
            <a:r>
              <a:rPr lang="en-US" dirty="0" smtClean="0"/>
              <a:t>00111111 =    63</a:t>
            </a:r>
          </a:p>
          <a:p>
            <a:r>
              <a:rPr lang="en-US" dirty="0" smtClean="0"/>
              <a:t>00011111 =    31</a:t>
            </a:r>
          </a:p>
          <a:p>
            <a:r>
              <a:rPr lang="en-US" dirty="0" smtClean="0"/>
              <a:t>00001111 =    15</a:t>
            </a:r>
          </a:p>
          <a:p>
            <a:r>
              <a:rPr lang="en-US" dirty="0" smtClean="0"/>
              <a:t>00000111 =     7</a:t>
            </a:r>
          </a:p>
          <a:p>
            <a:r>
              <a:rPr lang="en-US" dirty="0" smtClean="0"/>
              <a:t>00000011 =     3</a:t>
            </a:r>
          </a:p>
          <a:p>
            <a:r>
              <a:rPr lang="en-US" dirty="0" smtClean="0"/>
              <a:t>00000001 =     1</a:t>
            </a:r>
            <a:endParaRPr lang="en-US" dirty="0"/>
          </a:p>
        </p:txBody>
      </p:sp>
      <p:cxnSp>
        <p:nvCxnSpPr>
          <p:cNvPr id="65" name="Straight Connector 64"/>
          <p:cNvCxnSpPr/>
          <p:nvPr/>
        </p:nvCxnSpPr>
        <p:spPr bwMode="auto">
          <a:xfrm>
            <a:off x="4424854" y="4606160"/>
            <a:ext cx="256676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cxnSp>
        <p:nvCxnSpPr>
          <p:cNvPr id="66" name="Straight Connector 65"/>
          <p:cNvCxnSpPr/>
          <p:nvPr/>
        </p:nvCxnSpPr>
        <p:spPr bwMode="auto">
          <a:xfrm>
            <a:off x="4419600" y="5136931"/>
            <a:ext cx="2566768" cy="0"/>
          </a:xfrm>
          <a:prstGeom prst="line">
            <a:avLst/>
          </a:prstGeom>
          <a:solidFill>
            <a:schemeClr val="accent1"/>
          </a:solidFill>
          <a:ln w="12700" cap="flat" cmpd="sng" algn="ctr">
            <a:solidFill>
              <a:schemeClr val="tx1"/>
            </a:solidFill>
            <a:prstDash val="solid"/>
            <a:round/>
            <a:headEnd type="none" w="med" len="med"/>
            <a:tailEnd type="none" w="med" len="med"/>
          </a:ln>
          <a:effectLst/>
        </p:spPr>
      </p:cxnSp>
      <p:sp>
        <p:nvSpPr>
          <p:cNvPr id="67" name="Action Button: Back or Previous 66">
            <a:hlinkClick r:id="" action="ppaction://hlinkshowjump?jump=previousslide" highlightClick="1"/>
          </p:cNvPr>
          <p:cNvSpPr/>
          <p:nvPr/>
        </p:nvSpPr>
        <p:spPr bwMode="auto">
          <a:xfrm>
            <a:off x="7409793" y="6353503"/>
            <a:ext cx="457200" cy="252248"/>
          </a:xfrm>
          <a:prstGeom prst="actionButtonBackPrevious">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4256731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0" y="314325"/>
            <a:ext cx="9144000" cy="1143000"/>
          </a:xfrm>
        </p:spPr>
        <p:txBody>
          <a:bodyPr/>
          <a:lstStyle/>
          <a:p>
            <a:pPr eaLnBrk="1" hangingPunct="1"/>
            <a:r>
              <a:rPr lang="en-US" smtClean="0">
                <a:latin typeface="Arial" charset="0"/>
                <a:cs typeface="Arial" charset="0"/>
              </a:rPr>
              <a:t>Routing a Packet</a:t>
            </a:r>
          </a:p>
        </p:txBody>
      </p:sp>
      <p:sp>
        <p:nvSpPr>
          <p:cNvPr id="101379" name="Rectangle 3"/>
          <p:cNvSpPr>
            <a:spLocks noGrp="1" noChangeArrowheads="1"/>
          </p:cNvSpPr>
          <p:nvPr>
            <p:ph idx="1"/>
          </p:nvPr>
        </p:nvSpPr>
        <p:spPr>
          <a:xfrm>
            <a:off x="206375" y="1722438"/>
            <a:ext cx="8731250" cy="4519612"/>
          </a:xfrm>
        </p:spPr>
        <p:txBody>
          <a:bodyPr/>
          <a:lstStyle/>
          <a:p>
            <a:pPr marL="0" indent="0" eaLnBrk="1" hangingPunct="1">
              <a:buFontTx/>
              <a:buNone/>
            </a:pPr>
            <a:r>
              <a:rPr lang="en-US" sz="2600" dirty="0" smtClean="0">
                <a:latin typeface="Arial" charset="0"/>
                <a:cs typeface="Arial" charset="0"/>
              </a:rPr>
              <a:t>Packet arrives for 128.208.2.151 – where to send it?</a:t>
            </a:r>
          </a:p>
          <a:p>
            <a:pPr marL="0" indent="0" eaLnBrk="1" hangingPunct="1">
              <a:buFontTx/>
              <a:buNone/>
            </a:pPr>
            <a:r>
              <a:rPr lang="en-US" sz="2600" dirty="0" smtClean="0">
                <a:latin typeface="Arial" charset="0"/>
                <a:cs typeface="Arial" charset="0"/>
              </a:rPr>
              <a:t>AND with each of these subnet masks, search for a match on prefix</a:t>
            </a:r>
          </a:p>
          <a:p>
            <a:pPr marL="0" indent="0" eaLnBrk="1" hangingPunct="1">
              <a:buFontTx/>
              <a:buNone/>
            </a:pPr>
            <a:endParaRPr lang="en-US" sz="2800" dirty="0" smtClean="0">
              <a:latin typeface="Arial" charset="0"/>
              <a:cs typeface="Arial" charset="0"/>
            </a:endParaRPr>
          </a:p>
          <a:p>
            <a:pPr marL="0" indent="0" eaLnBrk="1" hangingPunct="1">
              <a:buFontTx/>
              <a:buNone/>
            </a:pPr>
            <a:endParaRPr lang="en-US" sz="2800" dirty="0" smtClean="0">
              <a:latin typeface="Arial" charset="0"/>
              <a:cs typeface="Arial" charset="0"/>
            </a:endParaRPr>
          </a:p>
        </p:txBody>
      </p:sp>
      <p:sp>
        <p:nvSpPr>
          <p:cNvPr id="101380" name="TextBox 9"/>
          <p:cNvSpPr txBox="1">
            <a:spLocks noChangeArrowheads="1"/>
          </p:cNvSpPr>
          <p:nvPr/>
        </p:nvSpPr>
        <p:spPr bwMode="auto">
          <a:xfrm>
            <a:off x="298450" y="4325322"/>
            <a:ext cx="20621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128.208.    2.151</a:t>
            </a:r>
          </a:p>
          <a:p>
            <a:pPr eaLnBrk="1" hangingPunct="1"/>
            <a:r>
              <a:rPr lang="en-US" dirty="0"/>
              <a:t>255.255.128.    0</a:t>
            </a:r>
          </a:p>
          <a:p>
            <a:pPr eaLnBrk="1" hangingPunct="1"/>
            <a:r>
              <a:rPr lang="en-US" dirty="0"/>
              <a:t>128.208.    0.    0</a:t>
            </a:r>
          </a:p>
          <a:p>
            <a:pPr eaLnBrk="1" hangingPunct="1"/>
            <a:r>
              <a:rPr lang="en-US" sz="2400" dirty="0"/>
              <a:t>= </a:t>
            </a:r>
            <a:r>
              <a:rPr lang="en-US" dirty="0"/>
              <a:t>128.208.128.0</a:t>
            </a:r>
          </a:p>
          <a:p>
            <a:pPr eaLnBrk="1" hangingPunct="1"/>
            <a:endParaRPr lang="en-US" dirty="0"/>
          </a:p>
        </p:txBody>
      </p:sp>
      <p:cxnSp>
        <p:nvCxnSpPr>
          <p:cNvPr id="101381" name="Straight Connector 12"/>
          <p:cNvCxnSpPr>
            <a:cxnSpLocks noChangeShapeType="1"/>
          </p:cNvCxnSpPr>
          <p:nvPr/>
        </p:nvCxnSpPr>
        <p:spPr bwMode="auto">
          <a:xfrm>
            <a:off x="382588" y="4928903"/>
            <a:ext cx="1733550"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101382" name="Straight Connector 14"/>
          <p:cNvCxnSpPr>
            <a:cxnSpLocks noChangeShapeType="1"/>
          </p:cNvCxnSpPr>
          <p:nvPr/>
        </p:nvCxnSpPr>
        <p:spPr bwMode="auto">
          <a:xfrm flipH="1">
            <a:off x="382588" y="5297488"/>
            <a:ext cx="180975" cy="2794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01383" name="TextBox 18"/>
          <p:cNvSpPr txBox="1">
            <a:spLocks noChangeArrowheads="1"/>
          </p:cNvSpPr>
          <p:nvPr/>
        </p:nvSpPr>
        <p:spPr bwMode="auto">
          <a:xfrm>
            <a:off x="3252788" y="4284663"/>
            <a:ext cx="2144712"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128.208.    2.151</a:t>
            </a:r>
          </a:p>
          <a:p>
            <a:pPr eaLnBrk="1" hangingPunct="1"/>
            <a:r>
              <a:rPr lang="en-US"/>
              <a:t>255.255.192.    0</a:t>
            </a:r>
          </a:p>
          <a:p>
            <a:pPr eaLnBrk="1" hangingPunct="1"/>
            <a:r>
              <a:rPr lang="en-US"/>
              <a:t>128.208.0.0</a:t>
            </a:r>
          </a:p>
          <a:p>
            <a:pPr eaLnBrk="1" hangingPunct="1"/>
            <a:r>
              <a:rPr lang="en-US"/>
              <a:t>= 128.208.0.0</a:t>
            </a:r>
          </a:p>
          <a:p>
            <a:pPr eaLnBrk="1" hangingPunct="1"/>
            <a:endParaRPr lang="en-US"/>
          </a:p>
        </p:txBody>
      </p:sp>
      <p:cxnSp>
        <p:nvCxnSpPr>
          <p:cNvPr id="101384" name="Straight Connector 19"/>
          <p:cNvCxnSpPr>
            <a:cxnSpLocks noChangeShapeType="1"/>
          </p:cNvCxnSpPr>
          <p:nvPr/>
        </p:nvCxnSpPr>
        <p:spPr bwMode="auto">
          <a:xfrm>
            <a:off x="3309938" y="4887913"/>
            <a:ext cx="1836737"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101385" name="TextBox 24"/>
          <p:cNvSpPr txBox="1">
            <a:spLocks noChangeArrowheads="1"/>
          </p:cNvSpPr>
          <p:nvPr/>
        </p:nvSpPr>
        <p:spPr bwMode="auto">
          <a:xfrm>
            <a:off x="5821363" y="4284663"/>
            <a:ext cx="214471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128.208.    2.151</a:t>
            </a:r>
          </a:p>
          <a:p>
            <a:pPr eaLnBrk="1" hangingPunct="1"/>
            <a:r>
              <a:rPr lang="en-US"/>
              <a:t>255.255.224.    0</a:t>
            </a:r>
          </a:p>
          <a:p>
            <a:pPr eaLnBrk="1" hangingPunct="1"/>
            <a:r>
              <a:rPr lang="en-US"/>
              <a:t>128.208.0.0</a:t>
            </a:r>
          </a:p>
          <a:p>
            <a:pPr eaLnBrk="1" hangingPunct="1"/>
            <a:r>
              <a:rPr lang="en-US" sz="2400"/>
              <a:t>= </a:t>
            </a:r>
            <a:r>
              <a:rPr lang="en-US"/>
              <a:t>128.208.96.0</a:t>
            </a:r>
          </a:p>
          <a:p>
            <a:pPr eaLnBrk="1" hangingPunct="1"/>
            <a:endParaRPr lang="en-US"/>
          </a:p>
        </p:txBody>
      </p:sp>
      <p:cxnSp>
        <p:nvCxnSpPr>
          <p:cNvPr id="101386" name="Straight Connector 27"/>
          <p:cNvCxnSpPr>
            <a:cxnSpLocks noChangeShapeType="1"/>
          </p:cNvCxnSpPr>
          <p:nvPr/>
        </p:nvCxnSpPr>
        <p:spPr bwMode="auto">
          <a:xfrm>
            <a:off x="5821363" y="4897438"/>
            <a:ext cx="1836737" cy="0"/>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101387" name="Straight Connector 28"/>
          <p:cNvCxnSpPr>
            <a:cxnSpLocks noChangeShapeType="1"/>
          </p:cNvCxnSpPr>
          <p:nvPr/>
        </p:nvCxnSpPr>
        <p:spPr bwMode="auto">
          <a:xfrm flipH="1">
            <a:off x="5892800" y="5213350"/>
            <a:ext cx="180975" cy="2794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aphicFrame>
        <p:nvGraphicFramePr>
          <p:cNvPr id="4" name="Table 3"/>
          <p:cNvGraphicFramePr>
            <a:graphicFrameLocks noGrp="1"/>
          </p:cNvGraphicFramePr>
          <p:nvPr>
            <p:extLst>
              <p:ext uri="{D42A27DB-BD31-4B8C-83A1-F6EECF244321}">
                <p14:modId xmlns:p14="http://schemas.microsoft.com/office/powerpoint/2010/main" val="1922150060"/>
              </p:ext>
            </p:extLst>
          </p:nvPr>
        </p:nvGraphicFramePr>
        <p:xfrm>
          <a:off x="1993900" y="2863850"/>
          <a:ext cx="6096000" cy="1107678"/>
        </p:xfrm>
        <a:graphic>
          <a:graphicData uri="http://schemas.openxmlformats.org/drawingml/2006/table">
            <a:tbl>
              <a:tblPr firstRow="1" bandRow="1">
                <a:tableStyleId>{5C22544A-7EE6-4342-B048-85BDC9FD1C3A}</a:tableStyleId>
              </a:tblPr>
              <a:tblGrid>
                <a:gridCol w="1524000"/>
                <a:gridCol w="1524000"/>
                <a:gridCol w="1524000"/>
                <a:gridCol w="1524000"/>
              </a:tblGrid>
              <a:tr h="370946">
                <a:tc>
                  <a:txBody>
                    <a:bodyPr/>
                    <a:lstStyle/>
                    <a:p>
                      <a:endParaRPr lang="en-US" sz="1800" dirty="0"/>
                    </a:p>
                  </a:txBody>
                  <a:tcPr marT="45733" marB="45733"/>
                </a:tc>
                <a:tc>
                  <a:txBody>
                    <a:bodyPr/>
                    <a:lstStyle/>
                    <a:p>
                      <a:r>
                        <a:rPr lang="en-US" sz="1800" dirty="0" smtClean="0"/>
                        <a:t>CS</a:t>
                      </a:r>
                      <a:endParaRPr lang="en-US" sz="1800" dirty="0"/>
                    </a:p>
                  </a:txBody>
                  <a:tcPr marT="45733" marB="45733"/>
                </a:tc>
                <a:tc>
                  <a:txBody>
                    <a:bodyPr/>
                    <a:lstStyle/>
                    <a:p>
                      <a:r>
                        <a:rPr lang="en-US" sz="1800" dirty="0" smtClean="0"/>
                        <a:t>EE</a:t>
                      </a:r>
                      <a:endParaRPr lang="en-US" sz="1800" dirty="0"/>
                    </a:p>
                  </a:txBody>
                  <a:tcPr marT="45733" marB="45733"/>
                </a:tc>
                <a:tc>
                  <a:txBody>
                    <a:bodyPr/>
                    <a:lstStyle/>
                    <a:p>
                      <a:r>
                        <a:rPr lang="en-US" sz="1800" dirty="0" smtClean="0"/>
                        <a:t>Art</a:t>
                      </a:r>
                      <a:endParaRPr lang="en-US" sz="1800" dirty="0"/>
                    </a:p>
                  </a:txBody>
                  <a:tcPr marT="45733" marB="45733"/>
                </a:tc>
              </a:tr>
              <a:tr h="328211">
                <a:tc>
                  <a:txBody>
                    <a:bodyPr/>
                    <a:lstStyle/>
                    <a:p>
                      <a:r>
                        <a:rPr lang="en-US" sz="1800" dirty="0" smtClean="0"/>
                        <a:t>Subnet mask</a:t>
                      </a:r>
                      <a:endParaRPr lang="en-US" sz="1800" dirty="0"/>
                    </a:p>
                  </a:txBody>
                  <a:tcPr marT="45733" marB="45733"/>
                </a:tc>
                <a:tc>
                  <a:txBody>
                    <a:bodyPr/>
                    <a:lstStyle/>
                    <a:p>
                      <a:r>
                        <a:rPr lang="en-US" sz="1800" dirty="0" smtClean="0"/>
                        <a:t>255.255.128.0</a:t>
                      </a:r>
                      <a:endParaRPr lang="en-US" sz="1800" dirty="0"/>
                    </a:p>
                  </a:txBody>
                  <a:tcPr marT="45733" marB="45733"/>
                </a:tc>
                <a:tc>
                  <a:txBody>
                    <a:bodyPr/>
                    <a:lstStyle/>
                    <a:p>
                      <a:r>
                        <a:rPr lang="en-US" sz="1800" dirty="0" smtClean="0"/>
                        <a:t>255.255.192.0</a:t>
                      </a:r>
                      <a:endParaRPr lang="en-US" sz="1800" dirty="0"/>
                    </a:p>
                  </a:txBody>
                  <a:tcPr marT="45733" marB="45733"/>
                </a:tc>
                <a:tc>
                  <a:txBody>
                    <a:bodyPr/>
                    <a:lstStyle/>
                    <a:p>
                      <a:r>
                        <a:rPr lang="en-US" sz="1800" dirty="0" smtClean="0"/>
                        <a:t>255.255.224</a:t>
                      </a:r>
                      <a:endParaRPr lang="en-US" sz="1800" dirty="0"/>
                    </a:p>
                  </a:txBody>
                  <a:tcPr marT="45733" marB="45733"/>
                </a:tc>
              </a:tr>
              <a:tr h="370946">
                <a:tc>
                  <a:txBody>
                    <a:bodyPr/>
                    <a:lstStyle/>
                    <a:p>
                      <a:r>
                        <a:rPr lang="en-US" sz="1800" dirty="0" smtClean="0"/>
                        <a:t>Prefix</a:t>
                      </a:r>
                      <a:endParaRPr lang="en-US" sz="1800" dirty="0"/>
                    </a:p>
                  </a:txBody>
                  <a:tcPr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128.208.128.0</a:t>
                      </a:r>
                      <a:endParaRPr lang="en-US" sz="1800" dirty="0"/>
                    </a:p>
                  </a:txBody>
                  <a:tcPr marT="45733" marB="45733"/>
                </a:tc>
                <a:tc>
                  <a:txBody>
                    <a:bodyPr/>
                    <a:lstStyle/>
                    <a:p>
                      <a:r>
                        <a:rPr lang="en-US" sz="1800" dirty="0" smtClean="0"/>
                        <a:t>128.208.00.0</a:t>
                      </a:r>
                      <a:endParaRPr lang="en-US" sz="1800" dirty="0"/>
                    </a:p>
                  </a:txBody>
                  <a:tcPr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128.208.96.0</a:t>
                      </a:r>
                      <a:endParaRPr lang="en-US" sz="1800" dirty="0"/>
                    </a:p>
                  </a:txBody>
                  <a:tcPr marT="45733" marB="45733"/>
                </a:tc>
              </a:tr>
            </a:tbl>
          </a:graphicData>
        </a:graphic>
      </p:graphicFrame>
      <p:sp>
        <p:nvSpPr>
          <p:cNvPr id="101410" name="Oval 1"/>
          <p:cNvSpPr>
            <a:spLocks noChangeArrowheads="1"/>
          </p:cNvSpPr>
          <p:nvPr/>
        </p:nvSpPr>
        <p:spPr bwMode="auto">
          <a:xfrm>
            <a:off x="3157538" y="5156200"/>
            <a:ext cx="1851025" cy="512763"/>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cxnSp>
        <p:nvCxnSpPr>
          <p:cNvPr id="101411" name="Straight Arrow Connector 4"/>
          <p:cNvCxnSpPr>
            <a:cxnSpLocks noChangeShapeType="1"/>
          </p:cNvCxnSpPr>
          <p:nvPr/>
        </p:nvCxnSpPr>
        <p:spPr bwMode="auto">
          <a:xfrm flipV="1">
            <a:off x="4891088" y="4019550"/>
            <a:ext cx="712787" cy="1277938"/>
          </a:xfrm>
          <a:prstGeom prst="straightConnector1">
            <a:avLst/>
          </a:prstGeom>
          <a:noFill/>
          <a:ln w="25400"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101412" name="TextBox 5"/>
          <p:cNvSpPr txBox="1">
            <a:spLocks noChangeArrowheads="1"/>
          </p:cNvSpPr>
          <p:nvPr/>
        </p:nvSpPr>
        <p:spPr bwMode="auto">
          <a:xfrm>
            <a:off x="2962933" y="5722883"/>
            <a:ext cx="26653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solidFill>
                  <a:schemeClr val="accent1"/>
                </a:solidFill>
              </a:rPr>
              <a:t>Matches 128.208.0.0, so send it to EE LAN</a:t>
            </a:r>
          </a:p>
        </p:txBody>
      </p:sp>
      <p:sp>
        <p:nvSpPr>
          <p:cNvPr id="17" name="Oval 1"/>
          <p:cNvSpPr>
            <a:spLocks noChangeArrowheads="1"/>
          </p:cNvSpPr>
          <p:nvPr/>
        </p:nvSpPr>
        <p:spPr bwMode="auto">
          <a:xfrm>
            <a:off x="314490" y="5166710"/>
            <a:ext cx="1851025" cy="512763"/>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cxnSp>
        <p:nvCxnSpPr>
          <p:cNvPr id="18" name="Straight Arrow Connector 4"/>
          <p:cNvCxnSpPr>
            <a:cxnSpLocks noChangeShapeType="1"/>
          </p:cNvCxnSpPr>
          <p:nvPr/>
        </p:nvCxnSpPr>
        <p:spPr bwMode="auto">
          <a:xfrm flipV="1">
            <a:off x="2128345" y="3935467"/>
            <a:ext cx="1389226" cy="1345981"/>
          </a:xfrm>
          <a:prstGeom prst="straightConnector1">
            <a:avLst/>
          </a:prstGeom>
          <a:noFill/>
          <a:ln w="25400" algn="ctr">
            <a:solidFill>
              <a:schemeClr val="accent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4"/>
          <p:cNvCxnSpPr>
            <a:cxnSpLocks noChangeShapeType="1"/>
          </p:cNvCxnSpPr>
          <p:nvPr/>
        </p:nvCxnSpPr>
        <p:spPr bwMode="auto">
          <a:xfrm flipV="1">
            <a:off x="7662041" y="3966998"/>
            <a:ext cx="269875" cy="1377512"/>
          </a:xfrm>
          <a:prstGeom prst="straightConnector1">
            <a:avLst/>
          </a:prstGeom>
          <a:noFill/>
          <a:ln w="25400" algn="ctr">
            <a:solidFill>
              <a:schemeClr val="accent1"/>
            </a:solidFill>
            <a:round/>
            <a:headEnd/>
            <a:tailEnd type="arrow" w="med" len="med"/>
          </a:ln>
          <a:extLst>
            <a:ext uri="{909E8E84-426E-40DD-AFC4-6F175D3DCCD1}">
              <a14:hiddenFill xmlns:a14="http://schemas.microsoft.com/office/drawing/2010/main">
                <a:noFill/>
              </a14:hiddenFill>
            </a:ext>
          </a:extLst>
        </p:spPr>
      </p:cxnSp>
      <p:sp>
        <p:nvSpPr>
          <p:cNvPr id="21" name="Oval 1"/>
          <p:cNvSpPr>
            <a:spLocks noChangeArrowheads="1"/>
          </p:cNvSpPr>
          <p:nvPr/>
        </p:nvSpPr>
        <p:spPr bwMode="auto">
          <a:xfrm>
            <a:off x="5769359" y="5135179"/>
            <a:ext cx="1851025" cy="512763"/>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en-US"/>
          </a:p>
        </p:txBody>
      </p:sp>
      <p:sp>
        <p:nvSpPr>
          <p:cNvPr id="2" name="TextBox 1"/>
          <p:cNvSpPr txBox="1"/>
          <p:nvPr/>
        </p:nvSpPr>
        <p:spPr>
          <a:xfrm>
            <a:off x="5486402" y="5943602"/>
            <a:ext cx="3499946" cy="584775"/>
          </a:xfrm>
          <a:prstGeom prst="rect">
            <a:avLst/>
          </a:prstGeom>
          <a:noFill/>
        </p:spPr>
        <p:txBody>
          <a:bodyPr wrap="square" rtlCol="0">
            <a:spAutoFit/>
          </a:bodyPr>
          <a:lstStyle/>
          <a:p>
            <a:r>
              <a:rPr lang="en-US" sz="1600" dirty="0" smtClean="0"/>
              <a:t>Subnet mask for Un = 255.255.224 but Prefix = 128.208.64.0</a:t>
            </a:r>
            <a:endParaRPr lang="en-US" sz="1600" dirty="0"/>
          </a:p>
        </p:txBody>
      </p:sp>
    </p:spTree>
    <p:extLst>
      <p:ext uri="{BB962C8B-B14F-4D97-AF65-F5344CB8AC3E}">
        <p14:creationId xmlns:p14="http://schemas.microsoft.com/office/powerpoint/2010/main" val="6824851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smtClean="0"/>
              <a:t>IP Addresses (3) – Aggregation </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0899" name="Rectangle 3"/>
          <p:cNvSpPr>
            <a:spLocks noGrp="1" noChangeArrowheads="1"/>
          </p:cNvSpPr>
          <p:nvPr>
            <p:ph idx="1"/>
          </p:nvPr>
        </p:nvSpPr>
        <p:spPr>
          <a:xfrm>
            <a:off x="914399" y="1492729"/>
            <a:ext cx="7790214" cy="4600081"/>
          </a:xfrm>
        </p:spPr>
        <p:txBody>
          <a:bodyPr/>
          <a:lstStyle/>
          <a:p>
            <a:r>
              <a:rPr lang="en-US" dirty="0" smtClean="0"/>
              <a:t>Aggregation joins multiple IP prefixes into a single  larger prefix to reduce routing table size</a:t>
            </a:r>
          </a:p>
        </p:txBody>
      </p:sp>
      <p:pic>
        <p:nvPicPr>
          <p:cNvPr id="80900"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995363" y="2241122"/>
            <a:ext cx="7153275" cy="3771900"/>
          </a:xfrm>
          <a:prstGeom prst="rect">
            <a:avLst/>
          </a:prstGeom>
          <a:noFill/>
          <a:ln w="9525">
            <a:noFill/>
            <a:miter lim="800000"/>
            <a:headEnd/>
            <a:tailEnd/>
          </a:ln>
        </p:spPr>
      </p:pic>
      <p:sp>
        <p:nvSpPr>
          <p:cNvPr id="9" name="TextBox 8"/>
          <p:cNvSpPr txBox="1"/>
          <p:nvPr/>
        </p:nvSpPr>
        <p:spPr>
          <a:xfrm>
            <a:off x="4621175" y="5909167"/>
            <a:ext cx="4070553" cy="276999"/>
          </a:xfrm>
          <a:prstGeom prst="rect">
            <a:avLst/>
          </a:prstGeom>
          <a:solidFill>
            <a:schemeClr val="bg1"/>
          </a:solidFill>
        </p:spPr>
        <p:txBody>
          <a:bodyPr wrap="square" lIns="0" tIns="0" rIns="0" bIns="0" rtlCol="0">
            <a:spAutoFit/>
          </a:bodyPr>
          <a:lstStyle/>
          <a:p>
            <a:r>
              <a:rPr lang="en-US" dirty="0" smtClean="0">
                <a:solidFill>
                  <a:srgbClr val="FF2BD8"/>
                </a:solidFill>
              </a:rPr>
              <a:t> ISP customers have different prefixes</a:t>
            </a:r>
            <a:endParaRPr lang="en-US" dirty="0">
              <a:solidFill>
                <a:srgbClr val="FF2BD8"/>
              </a:solidFill>
            </a:endParaRPr>
          </a:p>
        </p:txBody>
      </p:sp>
      <p:sp>
        <p:nvSpPr>
          <p:cNvPr id="10" name="TextBox 9"/>
          <p:cNvSpPr txBox="1"/>
          <p:nvPr/>
        </p:nvSpPr>
        <p:spPr>
          <a:xfrm>
            <a:off x="2367128" y="4586731"/>
            <a:ext cx="1949248" cy="553998"/>
          </a:xfrm>
          <a:prstGeom prst="rect">
            <a:avLst/>
          </a:prstGeom>
          <a:solidFill>
            <a:schemeClr val="bg1"/>
          </a:solidFill>
        </p:spPr>
        <p:txBody>
          <a:bodyPr wrap="square" lIns="0" tIns="0" rIns="0" bIns="0" rtlCol="0">
            <a:spAutoFit/>
          </a:bodyPr>
          <a:lstStyle/>
          <a:p>
            <a:pPr algn="ctr"/>
            <a:r>
              <a:rPr lang="en-US" dirty="0" smtClean="0">
                <a:solidFill>
                  <a:srgbClr val="FF2BD8"/>
                </a:solidFill>
              </a:rPr>
              <a:t> ISP advertises</a:t>
            </a:r>
          </a:p>
          <a:p>
            <a:pPr algn="ctr"/>
            <a:r>
              <a:rPr lang="en-US" dirty="0">
                <a:solidFill>
                  <a:srgbClr val="FF2BD8"/>
                </a:solidFill>
              </a:rPr>
              <a:t>a</a:t>
            </a:r>
            <a:r>
              <a:rPr lang="en-US" dirty="0" smtClean="0">
                <a:solidFill>
                  <a:srgbClr val="FF2BD8"/>
                </a:solidFill>
              </a:rPr>
              <a:t> single prefix</a:t>
            </a:r>
            <a:endParaRPr lang="en-US" dirty="0">
              <a:solidFill>
                <a:srgbClr val="FF2BD8"/>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dirty="0" smtClean="0"/>
              <a:t>IP Addresses (4) – Longest Matching Prefix</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1923" name="Rectangle 3"/>
          <p:cNvSpPr>
            <a:spLocks noGrp="1" noChangeArrowheads="1"/>
          </p:cNvSpPr>
          <p:nvPr>
            <p:ph idx="1"/>
          </p:nvPr>
        </p:nvSpPr>
        <p:spPr/>
        <p:txBody>
          <a:bodyPr/>
          <a:lstStyle/>
          <a:p>
            <a:r>
              <a:rPr lang="en-US" dirty="0" smtClean="0"/>
              <a:t>Packets are forwarded to the entry with the </a:t>
            </a:r>
            <a:r>
              <a:rPr lang="en-US" u="sng" dirty="0" smtClean="0"/>
              <a:t>longest matching prefix</a:t>
            </a:r>
            <a:r>
              <a:rPr lang="en-US" dirty="0" smtClean="0"/>
              <a:t> or smallest address block</a:t>
            </a:r>
          </a:p>
          <a:p>
            <a:pPr lvl="1"/>
            <a:r>
              <a:rPr lang="en-US" dirty="0" smtClean="0"/>
              <a:t>Complicates forwarding but adds flexibility</a:t>
            </a:r>
          </a:p>
        </p:txBody>
      </p:sp>
      <p:pic>
        <p:nvPicPr>
          <p:cNvPr id="81924" name="Picture 2"/>
          <p:cNvPicPr>
            <a:picLocks noChangeAspect="1" noChangeArrowheads="1"/>
          </p:cNvPicPr>
          <p:nvPr/>
        </p:nvPicPr>
        <p:blipFill>
          <a:blip r:embed="rId3" cstate="print"/>
          <a:srcRect/>
          <a:stretch>
            <a:fillRect/>
          </a:stretch>
        </p:blipFill>
        <p:spPr bwMode="auto">
          <a:xfrm>
            <a:off x="420947" y="3223146"/>
            <a:ext cx="8420100" cy="2324100"/>
          </a:xfrm>
          <a:prstGeom prst="rect">
            <a:avLst/>
          </a:prstGeom>
          <a:noFill/>
          <a:ln w="9525">
            <a:noFill/>
            <a:miter lim="800000"/>
            <a:headEnd/>
            <a:tailEnd/>
          </a:ln>
        </p:spPr>
      </p:pic>
      <p:sp>
        <p:nvSpPr>
          <p:cNvPr id="9" name="TextBox 8"/>
          <p:cNvSpPr txBox="1"/>
          <p:nvPr/>
        </p:nvSpPr>
        <p:spPr>
          <a:xfrm>
            <a:off x="4729334" y="4876783"/>
            <a:ext cx="1986101" cy="553998"/>
          </a:xfrm>
          <a:prstGeom prst="rect">
            <a:avLst/>
          </a:prstGeom>
          <a:solidFill>
            <a:schemeClr val="bg1"/>
          </a:solidFill>
        </p:spPr>
        <p:txBody>
          <a:bodyPr wrap="square" lIns="0" tIns="0" rIns="0" bIns="0" rtlCol="0">
            <a:spAutoFit/>
          </a:bodyPr>
          <a:lstStyle/>
          <a:p>
            <a:r>
              <a:rPr lang="en-US" dirty="0" smtClean="0">
                <a:solidFill>
                  <a:srgbClr val="FF2BD8"/>
                </a:solidFill>
              </a:rPr>
              <a:t>Main prefix goes this way</a:t>
            </a:r>
            <a:endParaRPr lang="en-US" dirty="0">
              <a:solidFill>
                <a:srgbClr val="FF2BD8"/>
              </a:solidFill>
            </a:endParaRPr>
          </a:p>
        </p:txBody>
      </p:sp>
      <p:sp>
        <p:nvSpPr>
          <p:cNvPr id="10" name="TextBox 9"/>
          <p:cNvSpPr txBox="1"/>
          <p:nvPr/>
        </p:nvSpPr>
        <p:spPr>
          <a:xfrm>
            <a:off x="2743212" y="4871864"/>
            <a:ext cx="1415830" cy="553998"/>
          </a:xfrm>
          <a:prstGeom prst="rect">
            <a:avLst/>
          </a:prstGeom>
          <a:solidFill>
            <a:schemeClr val="bg1"/>
          </a:solidFill>
        </p:spPr>
        <p:txBody>
          <a:bodyPr wrap="square" lIns="0" tIns="0" rIns="0" bIns="0" rtlCol="0">
            <a:spAutoFit/>
          </a:bodyPr>
          <a:lstStyle/>
          <a:p>
            <a:r>
              <a:rPr lang="en-US" dirty="0" smtClean="0">
                <a:solidFill>
                  <a:srgbClr val="FF2BD8"/>
                </a:solidFill>
              </a:rPr>
              <a:t>Except for this part!</a:t>
            </a:r>
            <a:endParaRPr lang="en-US" dirty="0">
              <a:solidFill>
                <a:srgbClr val="FF2BD8"/>
              </a:solidFill>
            </a:endParaRPr>
          </a:p>
        </p:txBody>
      </p:sp>
      <p:cxnSp>
        <p:nvCxnSpPr>
          <p:cNvPr id="12" name="Straight Arrow Connector 11"/>
          <p:cNvCxnSpPr/>
          <p:nvPr/>
        </p:nvCxnSpPr>
        <p:spPr bwMode="auto">
          <a:xfrm rot="5400000" flipH="1" flipV="1">
            <a:off x="3121741" y="4744064"/>
            <a:ext cx="245806"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rot="5400000" flipH="1" flipV="1">
            <a:off x="5093109" y="4748980"/>
            <a:ext cx="245806"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 name="TextBox 1"/>
          <p:cNvSpPr txBox="1"/>
          <p:nvPr/>
        </p:nvSpPr>
        <p:spPr>
          <a:xfrm>
            <a:off x="1387364" y="5123004"/>
            <a:ext cx="126124" cy="338554"/>
          </a:xfrm>
          <a:prstGeom prst="rect">
            <a:avLst/>
          </a:prstGeom>
          <a:noFill/>
        </p:spPr>
        <p:txBody>
          <a:bodyPr wrap="square" rtlCol="0">
            <a:spAutoFit/>
          </a:bodyPr>
          <a:lstStyle/>
          <a:p>
            <a:r>
              <a:rPr lang="en-US" sz="1600" b="1" dirty="0" smtClean="0"/>
              <a:t>.</a:t>
            </a:r>
            <a:endParaRPr lang="en-US" sz="1600" b="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Longest Matching Prefix (2)</a:t>
            </a:r>
            <a:endParaRPr lang="en-US" dirty="0"/>
          </a:p>
        </p:txBody>
      </p:sp>
      <p:sp>
        <p:nvSpPr>
          <p:cNvPr id="4" name="Footer Placeholder 3"/>
          <p:cNvSpPr>
            <a:spLocks noGrp="1"/>
          </p:cNvSpPr>
          <p:nvPr>
            <p:ph type="ftr" sz="quarter" idx="11"/>
          </p:nvPr>
        </p:nvSpPr>
        <p:spPr/>
        <p:txBody>
          <a:bodyPr/>
          <a:lstStyle/>
          <a:p>
            <a:r>
              <a:rPr lang="en-US" smtClean="0"/>
              <a:t>Computer Networks</a:t>
            </a:r>
            <a:endParaRPr lang="en-US" dirty="0"/>
          </a:p>
        </p:txBody>
      </p:sp>
      <p:sp>
        <p:nvSpPr>
          <p:cNvPr id="5" name="Slide Number Placeholder 4"/>
          <p:cNvSpPr>
            <a:spLocks noGrp="1"/>
          </p:cNvSpPr>
          <p:nvPr>
            <p:ph type="sldNum" sz="quarter" idx="12"/>
          </p:nvPr>
        </p:nvSpPr>
        <p:spPr/>
        <p:txBody>
          <a:bodyPr/>
          <a:lstStyle/>
          <a:p>
            <a:fld id="{E7CA9478-788D-42C7-BC35-88005760C6DD}" type="slidenum">
              <a:rPr lang="en-US" smtClean="0"/>
              <a:t>47</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58954491"/>
              </p:ext>
            </p:extLst>
          </p:nvPr>
        </p:nvGraphicFramePr>
        <p:xfrm>
          <a:off x="904875" y="2336800"/>
          <a:ext cx="3114674" cy="1730182"/>
        </p:xfrm>
        <a:graphic>
          <a:graphicData uri="http://schemas.openxmlformats.org/drawingml/2006/table">
            <a:tbl>
              <a:tblPr firstRow="1" bandRow="1">
                <a:tableStyleId>{5C22544A-7EE6-4342-B048-85BDC9FD1C3A}</a:tableStyleId>
              </a:tblPr>
              <a:tblGrid>
                <a:gridCol w="2043277"/>
                <a:gridCol w="1071397"/>
              </a:tblGrid>
              <a:tr h="460340">
                <a:tc>
                  <a:txBody>
                    <a:bodyPr/>
                    <a:lstStyle/>
                    <a:p>
                      <a:pPr algn="ctr" fontAlgn="b"/>
                      <a:r>
                        <a:rPr lang="en-US" sz="2400" b="1" i="0" u="none" strike="noStrike" dirty="0" smtClean="0">
                          <a:solidFill>
                            <a:srgbClr val="000000"/>
                          </a:solidFill>
                          <a:latin typeface="+mn-lt"/>
                        </a:rPr>
                        <a:t>Prefix</a:t>
                      </a:r>
                      <a:endParaRPr lang="en-US" sz="2400" b="1" i="0" u="none" strike="noStrike" dirty="0">
                        <a:solidFill>
                          <a:srgbClr val="000000"/>
                        </a:solidFill>
                        <a:latin typeface="+mn-lt"/>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b"/>
                      <a:r>
                        <a:rPr lang="en-US" sz="2400" b="1" i="0" u="none" strike="noStrike" dirty="0" smtClean="0">
                          <a:solidFill>
                            <a:srgbClr val="000000"/>
                          </a:solidFill>
                          <a:latin typeface="+mn-lt"/>
                        </a:rPr>
                        <a:t>Next Hop</a:t>
                      </a:r>
                      <a:endParaRPr lang="en-US" sz="2400" b="1" i="0" u="none" strike="noStrike" dirty="0">
                        <a:solidFill>
                          <a:srgbClr val="000000"/>
                        </a:solidFill>
                        <a:latin typeface="+mn-lt"/>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chemeClr val="bg1"/>
                    </a:solidFill>
                  </a:tcPr>
                </a:tc>
              </a:tr>
              <a:tr h="451873">
                <a:tc>
                  <a:txBody>
                    <a:bodyPr/>
                    <a:lstStyle/>
                    <a:p>
                      <a:pPr algn="ctr" fontAlgn="b"/>
                      <a:r>
                        <a:rPr lang="en-US" sz="2400" b="0" i="0" u="none" strike="noStrike" dirty="0" smtClean="0">
                          <a:solidFill>
                            <a:srgbClr val="000000"/>
                          </a:solidFill>
                          <a:latin typeface="+mn-lt"/>
                        </a:rPr>
                        <a:t>192.24.0.0/18</a:t>
                      </a:r>
                      <a:endParaRPr lang="en-US" sz="2400" b="0" i="0" u="none" strike="noStrike" dirty="0">
                        <a:solidFill>
                          <a:srgbClr val="000000"/>
                        </a:solidFill>
                        <a:latin typeface="+mn-lt"/>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b"/>
                      <a:r>
                        <a:rPr lang="en-US" sz="2400" b="0" i="0" u="none" strike="noStrike" dirty="0" smtClean="0">
                          <a:solidFill>
                            <a:srgbClr val="000000"/>
                          </a:solidFill>
                          <a:latin typeface="+mn-lt"/>
                        </a:rPr>
                        <a:t>D</a:t>
                      </a:r>
                      <a:endParaRPr lang="en-US" sz="2400" b="0" i="0" u="none" strike="noStrike" dirty="0">
                        <a:solidFill>
                          <a:srgbClr val="000000"/>
                        </a:solidFill>
                        <a:latin typeface="+mn-lt"/>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chemeClr val="bg1"/>
                    </a:solidFill>
                  </a:tcPr>
                </a:tc>
              </a:tr>
              <a:tr h="498021">
                <a:tc>
                  <a:txBody>
                    <a:bodyPr/>
                    <a:lstStyle/>
                    <a:p>
                      <a:pPr algn="ctr" fontAlgn="b"/>
                      <a:r>
                        <a:rPr lang="en-US" sz="2400" b="0" i="0" u="none" strike="noStrike" dirty="0" smtClean="0">
                          <a:solidFill>
                            <a:srgbClr val="000000"/>
                          </a:solidFill>
                          <a:latin typeface="+mn-lt"/>
                        </a:rPr>
                        <a:t>192.24.12.0/22</a:t>
                      </a:r>
                      <a:endParaRPr lang="en-US" sz="2400" b="0" i="0" u="none" strike="noStrike" dirty="0">
                        <a:solidFill>
                          <a:srgbClr val="000000"/>
                        </a:solidFill>
                        <a:latin typeface="+mn-lt"/>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b"/>
                      <a:r>
                        <a:rPr lang="en-US" sz="2400" b="0" i="0" u="none" strike="noStrike" dirty="0" smtClean="0">
                          <a:solidFill>
                            <a:srgbClr val="000000"/>
                          </a:solidFill>
                          <a:latin typeface="+mn-lt"/>
                        </a:rPr>
                        <a:t>B</a:t>
                      </a:r>
                      <a:endParaRPr lang="en-US" sz="2400" b="0" i="0" u="none" strike="noStrike" dirty="0">
                        <a:solidFill>
                          <a:srgbClr val="000000"/>
                        </a:solidFill>
                        <a:latin typeface="+mn-lt"/>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grpSp>
        <p:nvGrpSpPr>
          <p:cNvPr id="18" name="Group 17"/>
          <p:cNvGrpSpPr/>
          <p:nvPr/>
        </p:nvGrpSpPr>
        <p:grpSpPr>
          <a:xfrm>
            <a:off x="5346097" y="1815068"/>
            <a:ext cx="2902000" cy="3846731"/>
            <a:chOff x="5172076" y="1370826"/>
            <a:chExt cx="2902000" cy="2885048"/>
          </a:xfrm>
        </p:grpSpPr>
        <p:sp>
          <p:nvSpPr>
            <p:cNvPr id="7" name="Rectangle 6"/>
            <p:cNvSpPr/>
            <p:nvPr/>
          </p:nvSpPr>
          <p:spPr>
            <a:xfrm>
              <a:off x="5172076" y="1647825"/>
              <a:ext cx="1619250" cy="238125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5264648" y="4048125"/>
              <a:ext cx="1274708" cy="207749"/>
            </a:xfrm>
            <a:prstGeom prst="rect">
              <a:avLst/>
            </a:prstGeom>
            <a:solidFill>
              <a:schemeClr val="bg1"/>
            </a:solidFill>
          </p:spPr>
          <p:txBody>
            <a:bodyPr wrap="none" tIns="0" bIns="0" rtlCol="0">
              <a:spAutoFit/>
            </a:bodyPr>
            <a:lstStyle/>
            <a:p>
              <a:r>
                <a:rPr lang="en-US" dirty="0" smtClean="0"/>
                <a:t>192.24.0.0</a:t>
              </a:r>
              <a:endParaRPr lang="en-US" dirty="0"/>
            </a:p>
          </p:txBody>
        </p:sp>
        <p:sp>
          <p:nvSpPr>
            <p:cNvPr id="9" name="TextBox 8"/>
            <p:cNvSpPr txBox="1"/>
            <p:nvPr/>
          </p:nvSpPr>
          <p:spPr>
            <a:xfrm>
              <a:off x="5246285" y="1370826"/>
              <a:ext cx="1659429" cy="207749"/>
            </a:xfrm>
            <a:prstGeom prst="rect">
              <a:avLst/>
            </a:prstGeom>
            <a:solidFill>
              <a:schemeClr val="bg1"/>
            </a:solidFill>
          </p:spPr>
          <p:txBody>
            <a:bodyPr wrap="none" tIns="0" bIns="0" rtlCol="0">
              <a:spAutoFit/>
            </a:bodyPr>
            <a:lstStyle/>
            <a:p>
              <a:r>
                <a:rPr lang="en-US" dirty="0" smtClean="0"/>
                <a:t>192.24.63.255</a:t>
              </a:r>
              <a:endParaRPr lang="en-US" dirty="0"/>
            </a:p>
          </p:txBody>
        </p:sp>
        <p:sp>
          <p:nvSpPr>
            <p:cNvPr id="10" name="TextBox 9"/>
            <p:cNvSpPr txBox="1"/>
            <p:nvPr/>
          </p:nvSpPr>
          <p:spPr>
            <a:xfrm>
              <a:off x="6233453" y="1810284"/>
              <a:ext cx="505267" cy="242374"/>
            </a:xfrm>
            <a:prstGeom prst="rect">
              <a:avLst/>
            </a:prstGeom>
            <a:solidFill>
              <a:schemeClr val="bg1"/>
            </a:solidFill>
          </p:spPr>
          <p:txBody>
            <a:bodyPr wrap="none" tIns="0" rtlCol="0">
              <a:spAutoFit/>
            </a:bodyPr>
            <a:lstStyle/>
            <a:p>
              <a:r>
                <a:rPr lang="en-US" dirty="0" smtClean="0"/>
                <a:t>/18</a:t>
              </a:r>
              <a:endParaRPr lang="en-US" dirty="0"/>
            </a:p>
          </p:txBody>
        </p:sp>
        <p:sp>
          <p:nvSpPr>
            <p:cNvPr id="11" name="Rectangle 10"/>
            <p:cNvSpPr/>
            <p:nvPr/>
          </p:nvSpPr>
          <p:spPr>
            <a:xfrm>
              <a:off x="5172076" y="2486025"/>
              <a:ext cx="2619374" cy="600075"/>
            </a:xfrm>
            <a:prstGeom prst="rect">
              <a:avLst/>
            </a:prstGeom>
            <a:solidFill>
              <a:srgbClr val="FFDDF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51984" y="2627172"/>
              <a:ext cx="505267" cy="242374"/>
            </a:xfrm>
            <a:prstGeom prst="rect">
              <a:avLst/>
            </a:prstGeom>
            <a:solidFill>
              <a:schemeClr val="bg1"/>
            </a:solidFill>
          </p:spPr>
          <p:txBody>
            <a:bodyPr wrap="none" tIns="0" rtlCol="0">
              <a:spAutoFit/>
            </a:bodyPr>
            <a:lstStyle/>
            <a:p>
              <a:r>
                <a:rPr lang="en-US" dirty="0" smtClean="0"/>
                <a:t>/22</a:t>
              </a:r>
              <a:endParaRPr lang="en-US" dirty="0"/>
            </a:p>
          </p:txBody>
        </p:sp>
        <p:sp>
          <p:nvSpPr>
            <p:cNvPr id="13" name="TextBox 12"/>
            <p:cNvSpPr txBox="1"/>
            <p:nvPr/>
          </p:nvSpPr>
          <p:spPr>
            <a:xfrm>
              <a:off x="5346097" y="2947600"/>
              <a:ext cx="1218282" cy="207749"/>
            </a:xfrm>
            <a:prstGeom prst="rect">
              <a:avLst/>
            </a:prstGeom>
            <a:solidFill>
              <a:schemeClr val="bg1"/>
            </a:solidFill>
          </p:spPr>
          <p:txBody>
            <a:bodyPr wrap="none" lIns="0" tIns="0" rIns="0" bIns="0" rtlCol="0">
              <a:spAutoFit/>
            </a:bodyPr>
            <a:lstStyle/>
            <a:p>
              <a:r>
                <a:rPr lang="en-US" dirty="0" smtClean="0"/>
                <a:t>192.24.12.0</a:t>
              </a:r>
              <a:endParaRPr lang="en-US" dirty="0"/>
            </a:p>
          </p:txBody>
        </p:sp>
        <p:sp>
          <p:nvSpPr>
            <p:cNvPr id="14" name="TextBox 13"/>
            <p:cNvSpPr txBox="1"/>
            <p:nvPr/>
          </p:nvSpPr>
          <p:spPr>
            <a:xfrm>
              <a:off x="5340849" y="2347525"/>
              <a:ext cx="1474763" cy="207749"/>
            </a:xfrm>
            <a:prstGeom prst="rect">
              <a:avLst/>
            </a:prstGeom>
            <a:solidFill>
              <a:schemeClr val="bg1"/>
            </a:solidFill>
          </p:spPr>
          <p:txBody>
            <a:bodyPr wrap="none" lIns="0" tIns="0" rIns="0" bIns="0" rtlCol="0">
              <a:spAutoFit/>
            </a:bodyPr>
            <a:lstStyle/>
            <a:p>
              <a:r>
                <a:rPr lang="en-US" dirty="0" smtClean="0"/>
                <a:t>192.24.15.255</a:t>
              </a:r>
              <a:endParaRPr lang="en-US" dirty="0"/>
            </a:p>
          </p:txBody>
        </p:sp>
        <p:cxnSp>
          <p:nvCxnSpPr>
            <p:cNvPr id="16" name="Straight Arrow Connector 15"/>
            <p:cNvCxnSpPr/>
            <p:nvPr/>
          </p:nvCxnSpPr>
          <p:spPr>
            <a:xfrm flipV="1">
              <a:off x="7351310" y="3462562"/>
              <a:ext cx="0" cy="5429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790711" y="3974842"/>
              <a:ext cx="1283365" cy="276999"/>
            </a:xfrm>
            <a:prstGeom prst="rect">
              <a:avLst/>
            </a:prstGeom>
            <a:noFill/>
          </p:spPr>
          <p:txBody>
            <a:bodyPr wrap="none" rtlCol="0">
              <a:spAutoFit/>
            </a:bodyPr>
            <a:lstStyle/>
            <a:p>
              <a:r>
                <a:rPr lang="en-US" dirty="0" smtClean="0"/>
                <a:t>IP address</a:t>
              </a:r>
              <a:endParaRPr lang="en-US" dirty="0"/>
            </a:p>
          </p:txBody>
        </p:sp>
      </p:grpSp>
      <p:cxnSp>
        <p:nvCxnSpPr>
          <p:cNvPr id="20" name="Straight Arrow Connector 19"/>
          <p:cNvCxnSpPr/>
          <p:nvPr/>
        </p:nvCxnSpPr>
        <p:spPr>
          <a:xfrm flipV="1">
            <a:off x="4019549" y="2184402"/>
            <a:ext cx="1326548" cy="152399"/>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019549" y="3702050"/>
            <a:ext cx="1326548" cy="1657351"/>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81050" y="4345741"/>
            <a:ext cx="2536272" cy="1200329"/>
          </a:xfrm>
          <a:prstGeom prst="rect">
            <a:avLst/>
          </a:prstGeom>
          <a:noFill/>
        </p:spPr>
        <p:txBody>
          <a:bodyPr wrap="none" rtlCol="0">
            <a:spAutoFit/>
          </a:bodyPr>
          <a:lstStyle/>
          <a:p>
            <a:r>
              <a:rPr lang="en-US" sz="2400" dirty="0" smtClean="0"/>
              <a:t>192.24.6.0      </a:t>
            </a:r>
            <a:r>
              <a:rPr lang="en-US" sz="2400" dirty="0" smtClean="0">
                <a:sym typeface="Wingdings" pitchFamily="2" charset="2"/>
              </a:rPr>
              <a:t> </a:t>
            </a:r>
          </a:p>
          <a:p>
            <a:r>
              <a:rPr lang="en-US" sz="2400" dirty="0">
                <a:sym typeface="Wingdings" pitchFamily="2" charset="2"/>
              </a:rPr>
              <a:t>192.24.14.32  </a:t>
            </a:r>
            <a:r>
              <a:rPr lang="en-US" sz="2400" dirty="0" smtClean="0">
                <a:sym typeface="Wingdings" pitchFamily="2" charset="2"/>
              </a:rPr>
              <a:t></a:t>
            </a:r>
          </a:p>
          <a:p>
            <a:r>
              <a:rPr lang="en-US" sz="2400" dirty="0" smtClean="0">
                <a:sym typeface="Wingdings" pitchFamily="2" charset="2"/>
              </a:rPr>
              <a:t>192.24.54.0    </a:t>
            </a:r>
            <a:endParaRPr lang="en-US" sz="2400" dirty="0"/>
          </a:p>
        </p:txBody>
      </p:sp>
      <p:cxnSp>
        <p:nvCxnSpPr>
          <p:cNvPr id="28" name="Straight Arrow Connector 27"/>
          <p:cNvCxnSpPr/>
          <p:nvPr/>
        </p:nvCxnSpPr>
        <p:spPr>
          <a:xfrm flipH="1">
            <a:off x="7239000" y="2694337"/>
            <a:ext cx="179658" cy="607663"/>
          </a:xfrm>
          <a:prstGeom prst="straightConnector1">
            <a:avLst/>
          </a:prstGeom>
          <a:ln w="28575">
            <a:solidFill>
              <a:schemeClr val="accent3">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200528" y="1814076"/>
            <a:ext cx="1040671" cy="707886"/>
          </a:xfrm>
          <a:prstGeom prst="rect">
            <a:avLst/>
          </a:prstGeom>
          <a:noFill/>
        </p:spPr>
        <p:txBody>
          <a:bodyPr wrap="none" rtlCol="0">
            <a:spAutoFit/>
          </a:bodyPr>
          <a:lstStyle/>
          <a:p>
            <a:pPr algn="ctr"/>
            <a:r>
              <a:rPr lang="en-US" sz="2000" dirty="0" smtClean="0"/>
              <a:t>More </a:t>
            </a:r>
          </a:p>
          <a:p>
            <a:pPr algn="ctr"/>
            <a:r>
              <a:rPr lang="en-US" sz="2000" dirty="0" smtClean="0"/>
              <a:t>specific</a:t>
            </a:r>
            <a:endParaRPr lang="en-US" sz="2000" dirty="0"/>
          </a:p>
        </p:txBody>
      </p:sp>
      <p:sp>
        <p:nvSpPr>
          <p:cNvPr id="3" name="TextBox 2"/>
          <p:cNvSpPr txBox="1"/>
          <p:nvPr/>
        </p:nvSpPr>
        <p:spPr>
          <a:xfrm>
            <a:off x="5818034" y="4612479"/>
            <a:ext cx="736988" cy="400110"/>
          </a:xfrm>
          <a:prstGeom prst="rect">
            <a:avLst/>
          </a:prstGeom>
          <a:noFill/>
        </p:spPr>
        <p:txBody>
          <a:bodyPr wrap="square" rtlCol="0">
            <a:spAutoFit/>
          </a:bodyPr>
          <a:lstStyle/>
          <a:p>
            <a:pPr algn="ctr"/>
            <a:r>
              <a:rPr lang="en-US" sz="2000" dirty="0" smtClean="0"/>
              <a:t>D</a:t>
            </a:r>
            <a:endParaRPr lang="en-US" sz="2000" dirty="0"/>
          </a:p>
        </p:txBody>
      </p:sp>
      <p:sp>
        <p:nvSpPr>
          <p:cNvPr id="23" name="TextBox 22"/>
          <p:cNvSpPr txBox="1"/>
          <p:nvPr/>
        </p:nvSpPr>
        <p:spPr>
          <a:xfrm>
            <a:off x="5787228" y="3417088"/>
            <a:ext cx="736988" cy="400110"/>
          </a:xfrm>
          <a:prstGeom prst="rect">
            <a:avLst/>
          </a:prstGeom>
          <a:noFill/>
        </p:spPr>
        <p:txBody>
          <a:bodyPr wrap="square" rtlCol="0">
            <a:spAutoFit/>
          </a:bodyPr>
          <a:lstStyle/>
          <a:p>
            <a:pPr algn="ctr"/>
            <a:r>
              <a:rPr lang="en-US" sz="2000" dirty="0" smtClean="0"/>
              <a:t>B</a:t>
            </a:r>
            <a:endParaRPr lang="en-US" sz="2000" dirty="0"/>
          </a:p>
        </p:txBody>
      </p:sp>
      <p:sp>
        <p:nvSpPr>
          <p:cNvPr id="24" name="TextBox 23"/>
          <p:cNvSpPr txBox="1"/>
          <p:nvPr/>
        </p:nvSpPr>
        <p:spPr>
          <a:xfrm>
            <a:off x="5787227" y="2349715"/>
            <a:ext cx="736988" cy="400110"/>
          </a:xfrm>
          <a:prstGeom prst="rect">
            <a:avLst/>
          </a:prstGeom>
          <a:noFill/>
        </p:spPr>
        <p:txBody>
          <a:bodyPr wrap="square" rtlCol="0">
            <a:spAutoFit/>
          </a:bodyPr>
          <a:lstStyle/>
          <a:p>
            <a:pPr algn="ctr"/>
            <a:r>
              <a:rPr lang="en-US" sz="2000" dirty="0" smtClean="0"/>
              <a:t>D</a:t>
            </a:r>
            <a:endParaRPr lang="en-US" sz="2000" dirty="0"/>
          </a:p>
        </p:txBody>
      </p:sp>
    </p:spTree>
    <p:extLst>
      <p:ext uri="{BB962C8B-B14F-4D97-AF65-F5344CB8AC3E}">
        <p14:creationId xmlns:p14="http://schemas.microsoft.com/office/powerpoint/2010/main" val="26816435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Forwarding</a:t>
            </a:r>
            <a:endParaRPr lang="en-US" dirty="0"/>
          </a:p>
        </p:txBody>
      </p:sp>
      <p:sp>
        <p:nvSpPr>
          <p:cNvPr id="3" name="Content Placeholder 2"/>
          <p:cNvSpPr>
            <a:spLocks noGrp="1"/>
          </p:cNvSpPr>
          <p:nvPr>
            <p:ph idx="1"/>
          </p:nvPr>
        </p:nvSpPr>
        <p:spPr/>
        <p:txBody>
          <a:bodyPr>
            <a:normAutofit/>
          </a:bodyPr>
          <a:lstStyle/>
          <a:p>
            <a:pPr>
              <a:lnSpc>
                <a:spcPct val="90000"/>
              </a:lnSpc>
            </a:pPr>
            <a:r>
              <a:rPr lang="en-US" sz="2800" dirty="0" smtClean="0"/>
              <a:t>IP addresses </a:t>
            </a:r>
            <a:r>
              <a:rPr lang="en-US" sz="2800" dirty="0"/>
              <a:t>on one network belong to the same prefix</a:t>
            </a:r>
          </a:p>
          <a:p>
            <a:pPr>
              <a:lnSpc>
                <a:spcPct val="90000"/>
              </a:lnSpc>
            </a:pPr>
            <a:r>
              <a:rPr lang="en-US" sz="2800" dirty="0" smtClean="0"/>
              <a:t>Node uses a table that lists the next hop for IP prefixes</a:t>
            </a:r>
            <a:endParaRPr lang="en-US" sz="2800" dirty="0"/>
          </a:p>
        </p:txBody>
      </p:sp>
      <p:sp>
        <p:nvSpPr>
          <p:cNvPr id="4" name="Footer Placeholder 3"/>
          <p:cNvSpPr>
            <a:spLocks noGrp="1"/>
          </p:cNvSpPr>
          <p:nvPr>
            <p:ph type="ftr" sz="quarter" idx="11"/>
          </p:nvPr>
        </p:nvSpPr>
        <p:spPr/>
        <p:txBody>
          <a:bodyPr/>
          <a:lstStyle/>
          <a:p>
            <a:r>
              <a:rPr lang="en-US" smtClean="0"/>
              <a:t>Computer Networks</a:t>
            </a:r>
            <a:endParaRPr lang="en-US" dirty="0"/>
          </a:p>
        </p:txBody>
      </p:sp>
      <p:sp>
        <p:nvSpPr>
          <p:cNvPr id="5" name="Slide Number Placeholder 4"/>
          <p:cNvSpPr>
            <a:spLocks noGrp="1"/>
          </p:cNvSpPr>
          <p:nvPr>
            <p:ph type="sldNum" sz="quarter" idx="12"/>
          </p:nvPr>
        </p:nvSpPr>
        <p:spPr/>
        <p:txBody>
          <a:bodyPr/>
          <a:lstStyle/>
          <a:p>
            <a:fld id="{E7CA9478-788D-42C7-BC35-88005760C6DD}" type="slidenum">
              <a:rPr lang="en-US" smtClean="0"/>
              <a:t>48</a:t>
            </a:fld>
            <a:endParaRPr lang="en-US"/>
          </a:p>
        </p:txBody>
      </p:sp>
      <p:grpSp>
        <p:nvGrpSpPr>
          <p:cNvPr id="27" name="Group 26"/>
          <p:cNvGrpSpPr/>
          <p:nvPr/>
        </p:nvGrpSpPr>
        <p:grpSpPr>
          <a:xfrm>
            <a:off x="3310029" y="4972267"/>
            <a:ext cx="3051828" cy="1034214"/>
            <a:chOff x="797598" y="3581951"/>
            <a:chExt cx="3051828" cy="775661"/>
          </a:xfrm>
        </p:grpSpPr>
        <p:grpSp>
          <p:nvGrpSpPr>
            <p:cNvPr id="7" name="Group 6"/>
            <p:cNvGrpSpPr/>
            <p:nvPr/>
          </p:nvGrpSpPr>
          <p:grpSpPr>
            <a:xfrm>
              <a:off x="797598" y="3630514"/>
              <a:ext cx="3051828" cy="727098"/>
              <a:chOff x="988750" y="3097445"/>
              <a:chExt cx="3870326" cy="922105"/>
            </a:xfrm>
          </p:grpSpPr>
          <p:grpSp>
            <p:nvGrpSpPr>
              <p:cNvPr id="8" name="Group 7"/>
              <p:cNvGrpSpPr/>
              <p:nvPr/>
            </p:nvGrpSpPr>
            <p:grpSpPr>
              <a:xfrm>
                <a:off x="988750" y="3097445"/>
                <a:ext cx="3870326" cy="922105"/>
                <a:chOff x="-241303" y="3258897"/>
                <a:chExt cx="3870326" cy="922105"/>
              </a:xfrm>
            </p:grpSpPr>
            <p:pic>
              <p:nvPicPr>
                <p:cNvPr id="13"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78" y="3258897"/>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497" y="3803681"/>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a:stCxn id="13" idx="3"/>
                  <a:endCxn id="17" idx="1"/>
                </p:cNvCxnSpPr>
                <p:nvPr/>
              </p:nvCxnSpPr>
              <p:spPr>
                <a:xfrm>
                  <a:off x="2128041" y="3441213"/>
                  <a:ext cx="632619"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3"/>
                  <a:endCxn id="14" idx="1"/>
                </p:cNvCxnSpPr>
                <p:nvPr/>
              </p:nvCxnSpPr>
              <p:spPr>
                <a:xfrm>
                  <a:off x="2046404" y="3985996"/>
                  <a:ext cx="684093"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660" y="3258898"/>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3" y="3816371"/>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p:cNvCxnSpPr>
                  <a:stCxn id="21" idx="3"/>
                  <a:endCxn id="13" idx="1"/>
                </p:cNvCxnSpPr>
                <p:nvPr/>
              </p:nvCxnSpPr>
              <p:spPr>
                <a:xfrm flipV="1">
                  <a:off x="627060" y="3441213"/>
                  <a:ext cx="632618" cy="126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8" idx="3"/>
                  <a:endCxn id="9" idx="1"/>
                </p:cNvCxnSpPr>
                <p:nvPr/>
              </p:nvCxnSpPr>
              <p:spPr>
                <a:xfrm flipV="1">
                  <a:off x="627060" y="3985996"/>
                  <a:ext cx="550981" cy="126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3" y="3271588"/>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094" y="3642228"/>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Connector 9"/>
              <p:cNvCxnSpPr/>
              <p:nvPr/>
            </p:nvCxnSpPr>
            <p:spPr>
              <a:xfrm flipV="1">
                <a:off x="1856116" y="3457406"/>
                <a:ext cx="633615" cy="2098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260328" y="3457406"/>
                <a:ext cx="730385" cy="257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0"/>
              </p:cNvCxnSpPr>
              <p:nvPr/>
            </p:nvCxnSpPr>
            <p:spPr>
              <a:xfrm flipH="1" flipV="1">
                <a:off x="2842275" y="3474767"/>
                <a:ext cx="1" cy="1674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3366321" y="3586631"/>
              <a:ext cx="315151" cy="249299"/>
            </a:xfrm>
            <a:prstGeom prst="rect">
              <a:avLst/>
            </a:prstGeom>
            <a:solidFill>
              <a:schemeClr val="bg1"/>
            </a:solidFill>
            <a:ln w="12700">
              <a:solidFill>
                <a:schemeClr val="tx1"/>
              </a:solidFill>
            </a:ln>
          </p:spPr>
          <p:txBody>
            <a:bodyPr wrap="none" lIns="45720" tIns="0" rIns="45720" bIns="0" rtlCol="0">
              <a:spAutoFit/>
            </a:bodyPr>
            <a:lstStyle/>
            <a:p>
              <a:pPr>
                <a:lnSpc>
                  <a:spcPct val="90000"/>
                </a:lnSpc>
              </a:pPr>
              <a:r>
                <a:rPr lang="en-US" sz="2400" dirty="0" smtClean="0"/>
                <a:t>D</a:t>
              </a:r>
              <a:endParaRPr lang="en-US" sz="2400" dirty="0"/>
            </a:p>
          </p:txBody>
        </p:sp>
        <p:sp>
          <p:nvSpPr>
            <p:cNvPr id="23" name="TextBox 22"/>
            <p:cNvSpPr txBox="1"/>
            <p:nvPr/>
          </p:nvSpPr>
          <p:spPr>
            <a:xfrm>
              <a:off x="2131219" y="4042649"/>
              <a:ext cx="315151" cy="249299"/>
            </a:xfrm>
            <a:prstGeom prst="rect">
              <a:avLst/>
            </a:prstGeom>
            <a:solidFill>
              <a:schemeClr val="bg1"/>
            </a:solidFill>
            <a:ln w="12700">
              <a:solidFill>
                <a:schemeClr val="tx1"/>
              </a:solidFill>
            </a:ln>
          </p:spPr>
          <p:txBody>
            <a:bodyPr wrap="none" lIns="45720" tIns="0" rIns="45720" bIns="0" rtlCol="0">
              <a:spAutoFit/>
            </a:bodyPr>
            <a:lstStyle/>
            <a:p>
              <a:pPr>
                <a:lnSpc>
                  <a:spcPct val="90000"/>
                </a:lnSpc>
              </a:pPr>
              <a:r>
                <a:rPr lang="en-US" sz="2400" dirty="0"/>
                <a:t>C</a:t>
              </a:r>
            </a:p>
          </p:txBody>
        </p:sp>
        <p:sp>
          <p:nvSpPr>
            <p:cNvPr id="24" name="TextBox 23"/>
            <p:cNvSpPr txBox="1"/>
            <p:nvPr/>
          </p:nvSpPr>
          <p:spPr>
            <a:xfrm>
              <a:off x="1004824" y="4079851"/>
              <a:ext cx="297517" cy="249299"/>
            </a:xfrm>
            <a:prstGeom prst="rect">
              <a:avLst/>
            </a:prstGeom>
            <a:solidFill>
              <a:schemeClr val="bg1"/>
            </a:solidFill>
            <a:ln w="12700">
              <a:solidFill>
                <a:schemeClr val="tx1"/>
              </a:solidFill>
            </a:ln>
          </p:spPr>
          <p:txBody>
            <a:bodyPr wrap="none" lIns="45720" tIns="0" rIns="45720" bIns="0" rtlCol="0">
              <a:spAutoFit/>
            </a:bodyPr>
            <a:lstStyle/>
            <a:p>
              <a:pPr>
                <a:lnSpc>
                  <a:spcPct val="90000"/>
                </a:lnSpc>
              </a:pPr>
              <a:r>
                <a:rPr lang="en-US" sz="2400" dirty="0" smtClean="0"/>
                <a:t>B</a:t>
              </a:r>
              <a:endParaRPr lang="en-US" sz="2400" dirty="0"/>
            </a:p>
          </p:txBody>
        </p:sp>
        <p:sp>
          <p:nvSpPr>
            <p:cNvPr id="25" name="TextBox 24"/>
            <p:cNvSpPr txBox="1"/>
            <p:nvPr/>
          </p:nvSpPr>
          <p:spPr>
            <a:xfrm>
              <a:off x="1004824" y="3581951"/>
              <a:ext cx="297517" cy="249299"/>
            </a:xfrm>
            <a:prstGeom prst="rect">
              <a:avLst/>
            </a:prstGeom>
            <a:solidFill>
              <a:schemeClr val="bg1"/>
            </a:solidFill>
            <a:ln w="12700">
              <a:solidFill>
                <a:schemeClr val="tx1"/>
              </a:solidFill>
            </a:ln>
          </p:spPr>
          <p:txBody>
            <a:bodyPr wrap="none" lIns="45720" tIns="0" rIns="45720" bIns="0" rtlCol="0">
              <a:spAutoFit/>
            </a:bodyPr>
            <a:lstStyle/>
            <a:p>
              <a:pPr>
                <a:lnSpc>
                  <a:spcPct val="90000"/>
                </a:lnSpc>
              </a:pPr>
              <a:r>
                <a:rPr lang="en-US" sz="2400" dirty="0" smtClean="0"/>
                <a:t>A</a:t>
              </a:r>
              <a:endParaRPr lang="en-US" sz="2400" dirty="0"/>
            </a:p>
          </p:txBody>
        </p:sp>
      </p:grpSp>
      <p:sp>
        <p:nvSpPr>
          <p:cNvPr id="29" name="Rounded Rectangular Callout 28"/>
          <p:cNvSpPr/>
          <p:nvPr/>
        </p:nvSpPr>
        <p:spPr>
          <a:xfrm>
            <a:off x="2585544" y="3704897"/>
            <a:ext cx="2572063" cy="1021850"/>
          </a:xfrm>
          <a:prstGeom prst="wedgeRoundRectCallout">
            <a:avLst>
              <a:gd name="adj1" fmla="val 36402"/>
              <a:gd name="adj2" fmla="val 76023"/>
              <a:gd name="adj3" fmla="val 16667"/>
            </a:avLst>
          </a:prstGeom>
          <a:solidFill>
            <a:srgbClr val="FFEFF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097113999"/>
              </p:ext>
            </p:extLst>
          </p:nvPr>
        </p:nvGraphicFramePr>
        <p:xfrm>
          <a:off x="2317532" y="2806261"/>
          <a:ext cx="3200399" cy="1954925"/>
        </p:xfrm>
        <a:graphic>
          <a:graphicData uri="http://schemas.openxmlformats.org/drawingml/2006/table">
            <a:tbl>
              <a:tblPr firstRow="1" bandRow="1">
                <a:tableStyleId>{5C22544A-7EE6-4342-B048-85BDC9FD1C3A}</a:tableStyleId>
              </a:tblPr>
              <a:tblGrid>
                <a:gridCol w="1893907"/>
                <a:gridCol w="1306492"/>
              </a:tblGrid>
              <a:tr h="757984">
                <a:tc>
                  <a:txBody>
                    <a:bodyPr/>
                    <a:lstStyle/>
                    <a:p>
                      <a:pPr algn="ctr" fontAlgn="b"/>
                      <a:r>
                        <a:rPr lang="en-US" sz="2200" b="1" i="0" u="none" strike="noStrike" dirty="0" smtClean="0">
                          <a:solidFill>
                            <a:srgbClr val="000000"/>
                          </a:solidFill>
                          <a:latin typeface="+mn-lt"/>
                        </a:rPr>
                        <a:t>Prefix</a:t>
                      </a:r>
                      <a:endParaRPr lang="en-US" sz="2200" b="1" i="0" u="none" strike="noStrike" dirty="0">
                        <a:solidFill>
                          <a:srgbClr val="000000"/>
                        </a:solidFill>
                        <a:latin typeface="+mn-lt"/>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rgbClr val="FFEFFC"/>
                    </a:solidFill>
                  </a:tcPr>
                </a:tc>
                <a:tc>
                  <a:txBody>
                    <a:bodyPr/>
                    <a:lstStyle/>
                    <a:p>
                      <a:pPr algn="ctr" fontAlgn="b"/>
                      <a:r>
                        <a:rPr lang="en-US" sz="2200" b="1" i="0" u="none" strike="noStrike" dirty="0" smtClean="0">
                          <a:solidFill>
                            <a:srgbClr val="000000"/>
                          </a:solidFill>
                          <a:latin typeface="+mn-lt"/>
                        </a:rPr>
                        <a:t>Next Hop</a:t>
                      </a:r>
                      <a:endParaRPr lang="en-US" sz="2200" b="1" i="0" u="none" strike="noStrike" dirty="0">
                        <a:solidFill>
                          <a:srgbClr val="000000"/>
                        </a:solidFill>
                        <a:latin typeface="+mn-lt"/>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rgbClr val="FFEFFC"/>
                    </a:solidFill>
                  </a:tcPr>
                </a:tc>
              </a:tr>
              <a:tr h="438957">
                <a:tc>
                  <a:txBody>
                    <a:bodyPr/>
                    <a:lstStyle/>
                    <a:p>
                      <a:pPr algn="ctr" fontAlgn="b"/>
                      <a:r>
                        <a:rPr lang="en-US" sz="2200" b="0" i="0" u="none" strike="noStrike" dirty="0" smtClean="0">
                          <a:solidFill>
                            <a:srgbClr val="000000"/>
                          </a:solidFill>
                          <a:latin typeface="+mn-lt"/>
                        </a:rPr>
                        <a:t>192.24.0.0/18</a:t>
                      </a:r>
                      <a:endParaRPr lang="en-US" sz="2200" b="0" i="0" u="none" strike="noStrike" dirty="0">
                        <a:solidFill>
                          <a:srgbClr val="000000"/>
                        </a:solidFill>
                        <a:latin typeface="+mn-lt"/>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rgbClr val="FFEFFC"/>
                    </a:solidFill>
                  </a:tcPr>
                </a:tc>
                <a:tc>
                  <a:txBody>
                    <a:bodyPr/>
                    <a:lstStyle/>
                    <a:p>
                      <a:pPr algn="ctr" fontAlgn="b"/>
                      <a:r>
                        <a:rPr lang="en-US" sz="2200" b="0" i="0" u="none" strike="noStrike" dirty="0" smtClean="0">
                          <a:solidFill>
                            <a:srgbClr val="000000"/>
                          </a:solidFill>
                          <a:latin typeface="+mn-lt"/>
                        </a:rPr>
                        <a:t>D</a:t>
                      </a:r>
                      <a:endParaRPr lang="en-US" sz="2200" b="0" i="0" u="none" strike="noStrike" dirty="0">
                        <a:solidFill>
                          <a:srgbClr val="000000"/>
                        </a:solidFill>
                        <a:latin typeface="+mn-lt"/>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rgbClr val="FFEFFC"/>
                    </a:solidFill>
                  </a:tcPr>
                </a:tc>
              </a:tr>
              <a:tr h="757984">
                <a:tc>
                  <a:txBody>
                    <a:bodyPr/>
                    <a:lstStyle/>
                    <a:p>
                      <a:pPr algn="ctr" fontAlgn="b"/>
                      <a:r>
                        <a:rPr lang="en-US" sz="2200" b="0" i="0" u="none" strike="noStrike" dirty="0" smtClean="0">
                          <a:solidFill>
                            <a:srgbClr val="000000"/>
                          </a:solidFill>
                          <a:latin typeface="+mn-lt"/>
                        </a:rPr>
                        <a:t>192.24.12.0/22</a:t>
                      </a:r>
                      <a:endParaRPr lang="en-US" sz="2200" b="0" i="0" u="none" strike="noStrike" dirty="0">
                        <a:solidFill>
                          <a:srgbClr val="000000"/>
                        </a:solidFill>
                        <a:latin typeface="+mn-lt"/>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rgbClr val="FFEFFC"/>
                    </a:solidFill>
                  </a:tcPr>
                </a:tc>
                <a:tc>
                  <a:txBody>
                    <a:bodyPr/>
                    <a:lstStyle/>
                    <a:p>
                      <a:pPr algn="ctr" fontAlgn="b"/>
                      <a:r>
                        <a:rPr lang="en-US" sz="2200" b="0" i="0" u="none" strike="noStrike" dirty="0" smtClean="0">
                          <a:solidFill>
                            <a:srgbClr val="000000"/>
                          </a:solidFill>
                          <a:latin typeface="+mn-lt"/>
                        </a:rPr>
                        <a:t>B</a:t>
                      </a:r>
                      <a:endParaRPr lang="en-US" sz="2200" b="0" i="0" u="none" strike="noStrike" dirty="0">
                        <a:solidFill>
                          <a:srgbClr val="000000"/>
                        </a:solidFill>
                        <a:latin typeface="+mn-lt"/>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rgbClr val="FFEFFC"/>
                    </a:solidFill>
                  </a:tcPr>
                </a:tc>
              </a:tr>
            </a:tbl>
          </a:graphicData>
        </a:graphic>
      </p:graphicFrame>
    </p:spTree>
    <p:extLst>
      <p:ext uri="{BB962C8B-B14F-4D97-AF65-F5344CB8AC3E}">
        <p14:creationId xmlns:p14="http://schemas.microsoft.com/office/powerpoint/2010/main" val="3127073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Host/Router Distinction</a:t>
            </a:r>
            <a:endParaRPr lang="en-US" dirty="0"/>
          </a:p>
        </p:txBody>
      </p:sp>
      <p:sp>
        <p:nvSpPr>
          <p:cNvPr id="3" name="Content Placeholder 2"/>
          <p:cNvSpPr>
            <a:spLocks noGrp="1"/>
          </p:cNvSpPr>
          <p:nvPr>
            <p:ph idx="1"/>
          </p:nvPr>
        </p:nvSpPr>
        <p:spPr/>
        <p:txBody>
          <a:bodyPr>
            <a:normAutofit/>
          </a:bodyPr>
          <a:lstStyle/>
          <a:p>
            <a:r>
              <a:rPr lang="en-US" sz="2800" dirty="0" smtClean="0"/>
              <a:t>In the Internet:</a:t>
            </a:r>
          </a:p>
          <a:p>
            <a:pPr lvl="1"/>
            <a:r>
              <a:rPr lang="en-US" sz="2400" dirty="0" smtClean="0"/>
              <a:t>Routers do the routing, know which way to all destinations</a:t>
            </a:r>
          </a:p>
          <a:p>
            <a:pPr lvl="1"/>
            <a:r>
              <a:rPr lang="en-US" sz="2400" dirty="0" smtClean="0"/>
              <a:t>Hosts send remote traffic (out of prefix) to nearest router</a:t>
            </a:r>
            <a:endParaRPr lang="en-US" sz="2400" dirty="0"/>
          </a:p>
        </p:txBody>
      </p:sp>
      <p:sp>
        <p:nvSpPr>
          <p:cNvPr id="4" name="Footer Placeholder 3"/>
          <p:cNvSpPr>
            <a:spLocks noGrp="1"/>
          </p:cNvSpPr>
          <p:nvPr>
            <p:ph type="ftr" sz="quarter" idx="11"/>
          </p:nvPr>
        </p:nvSpPr>
        <p:spPr/>
        <p:txBody>
          <a:bodyPr/>
          <a:lstStyle/>
          <a:p>
            <a:r>
              <a:rPr lang="en-US" smtClean="0"/>
              <a:t>Computer Networks</a:t>
            </a:r>
            <a:endParaRPr lang="en-US" dirty="0"/>
          </a:p>
        </p:txBody>
      </p:sp>
      <p:sp>
        <p:nvSpPr>
          <p:cNvPr id="5" name="Slide Number Placeholder 4"/>
          <p:cNvSpPr>
            <a:spLocks noGrp="1"/>
          </p:cNvSpPr>
          <p:nvPr>
            <p:ph type="sldNum" sz="quarter" idx="12"/>
          </p:nvPr>
        </p:nvSpPr>
        <p:spPr/>
        <p:txBody>
          <a:bodyPr/>
          <a:lstStyle/>
          <a:p>
            <a:fld id="{E7CA9478-788D-42C7-BC35-88005760C6DD}" type="slidenum">
              <a:rPr lang="en-US" smtClean="0"/>
              <a:t>49</a:t>
            </a:fld>
            <a:endParaRPr lang="en-US"/>
          </a:p>
        </p:txBody>
      </p:sp>
      <p:grpSp>
        <p:nvGrpSpPr>
          <p:cNvPr id="15" name="Group 14"/>
          <p:cNvGrpSpPr/>
          <p:nvPr/>
        </p:nvGrpSpPr>
        <p:grpSpPr>
          <a:xfrm>
            <a:off x="1280293" y="3729433"/>
            <a:ext cx="6231281" cy="2174076"/>
            <a:chOff x="1280292" y="2597049"/>
            <a:chExt cx="6231281" cy="1630557"/>
          </a:xfrm>
        </p:grpSpPr>
        <p:cxnSp>
          <p:nvCxnSpPr>
            <p:cNvPr id="6" name="Straight Connector 5"/>
            <p:cNvCxnSpPr>
              <a:stCxn id="8" idx="3"/>
              <a:endCxn id="9" idx="1"/>
            </p:cNvCxnSpPr>
            <p:nvPr/>
          </p:nvCxnSpPr>
          <p:spPr>
            <a:xfrm flipV="1">
              <a:off x="3494854" y="3849719"/>
              <a:ext cx="1291300" cy="720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9" idx="3"/>
            </p:cNvCxnSpPr>
            <p:nvPr/>
          </p:nvCxnSpPr>
          <p:spPr>
            <a:xfrm flipV="1">
              <a:off x="5714841" y="3842465"/>
              <a:ext cx="1082357" cy="72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0454" y="3486243"/>
              <a:ext cx="9144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154" y="3580638"/>
              <a:ext cx="92868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ounded Rectangular Callout 12"/>
            <p:cNvSpPr/>
            <p:nvPr/>
          </p:nvSpPr>
          <p:spPr>
            <a:xfrm>
              <a:off x="5250497" y="2597502"/>
              <a:ext cx="2261076" cy="698129"/>
            </a:xfrm>
            <a:prstGeom prst="wedgeRoundRectCallout">
              <a:avLst>
                <a:gd name="adj1" fmla="val -37466"/>
                <a:gd name="adj2" fmla="val 94136"/>
                <a:gd name="adj3" fmla="val 16667"/>
              </a:avLst>
            </a:prstGeom>
            <a:solidFill>
              <a:srgbClr val="FFB8F2">
                <a:alpha val="5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t"/>
            <a:lstStyle/>
            <a:p>
              <a:pPr algn="ctr"/>
              <a:r>
                <a:rPr lang="en-US" sz="2000" dirty="0" smtClean="0">
                  <a:solidFill>
                    <a:schemeClr val="tx1"/>
                  </a:solidFill>
                </a:rPr>
                <a:t>It’s my job to know which way to go …</a:t>
              </a:r>
              <a:endParaRPr lang="en-US" sz="2000" dirty="0">
                <a:solidFill>
                  <a:schemeClr val="tx1"/>
                </a:solidFill>
              </a:endParaRPr>
            </a:p>
          </p:txBody>
        </p:sp>
        <p:sp>
          <p:nvSpPr>
            <p:cNvPr id="14" name="Rounded Rectangular Callout 13"/>
            <p:cNvSpPr/>
            <p:nvPr/>
          </p:nvSpPr>
          <p:spPr>
            <a:xfrm>
              <a:off x="1280292" y="2597049"/>
              <a:ext cx="2373656" cy="753415"/>
            </a:xfrm>
            <a:prstGeom prst="wedgeRoundRectCallout">
              <a:avLst>
                <a:gd name="adj1" fmla="val 21761"/>
                <a:gd name="adj2" fmla="val 79365"/>
                <a:gd name="adj3" fmla="val 16667"/>
              </a:avLst>
            </a:prstGeom>
            <a:solidFill>
              <a:srgbClr val="FFB8F2">
                <a:alpha val="5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t"/>
            <a:lstStyle/>
            <a:p>
              <a:pPr algn="ctr"/>
              <a:r>
                <a:rPr lang="en-US" sz="2000" dirty="0" smtClean="0">
                  <a:solidFill>
                    <a:schemeClr val="tx1"/>
                  </a:solidFill>
                </a:rPr>
                <a:t>Not for my network? Send it to the router</a:t>
              </a:r>
              <a:endParaRPr lang="en-US" sz="2000" dirty="0">
                <a:solidFill>
                  <a:schemeClr val="tx1"/>
                </a:solidFill>
              </a:endParaRPr>
            </a:p>
          </p:txBody>
        </p:sp>
      </p:grpSp>
    </p:spTree>
    <p:extLst>
      <p:ext uri="{BB962C8B-B14F-4D97-AF65-F5344CB8AC3E}">
        <p14:creationId xmlns:p14="http://schemas.microsoft.com/office/powerpoint/2010/main" val="2157672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t>5</a:t>
            </a:fld>
            <a:endParaRPr lang="en-US" dirty="0"/>
          </a:p>
        </p:txBody>
      </p:sp>
      <p:sp>
        <p:nvSpPr>
          <p:cNvPr id="4" name="Title 3"/>
          <p:cNvSpPr>
            <a:spLocks noGrp="1"/>
          </p:cNvSpPr>
          <p:nvPr>
            <p:ph type="title"/>
          </p:nvPr>
        </p:nvSpPr>
        <p:spPr/>
        <p:txBody>
          <a:bodyPr/>
          <a:lstStyle/>
          <a:p>
            <a:r>
              <a:rPr lang="en-US" dirty="0" smtClean="0"/>
              <a:t>Shortcomings of Switches (2)</a:t>
            </a:r>
            <a:endParaRPr lang="en-US" dirty="0"/>
          </a:p>
        </p:txBody>
      </p:sp>
      <p:sp>
        <p:nvSpPr>
          <p:cNvPr id="5" name="Text Placeholder 4"/>
          <p:cNvSpPr>
            <a:spLocks noGrp="1"/>
          </p:cNvSpPr>
          <p:nvPr>
            <p:ph type="body" sz="quarter" idx="4294967295"/>
          </p:nvPr>
        </p:nvSpPr>
        <p:spPr>
          <a:xfrm>
            <a:off x="228600" y="1701800"/>
            <a:ext cx="5715000" cy="4470400"/>
          </a:xfrm>
          <a:prstGeom prst="rect">
            <a:avLst/>
          </a:prstGeom>
        </p:spPr>
        <p:txBody>
          <a:bodyPr>
            <a:normAutofit/>
          </a:bodyPr>
          <a:lstStyle/>
          <a:p>
            <a:pPr marL="514350" indent="-514350">
              <a:buFont typeface="+mj-lt"/>
              <a:buAutoNum type="arabicPeriod" startAt="2"/>
            </a:pPr>
            <a:r>
              <a:rPr lang="en-US" sz="2800" dirty="0" smtClean="0"/>
              <a:t>Don’t work across more than one link layer technology</a:t>
            </a:r>
          </a:p>
          <a:p>
            <a:pPr lvl="1"/>
            <a:r>
              <a:rPr lang="en-US" sz="2400" dirty="0" smtClean="0"/>
              <a:t>Hosts on Ethernet + 3G + 802.11  …</a:t>
            </a:r>
          </a:p>
        </p:txBody>
      </p:sp>
      <p:grpSp>
        <p:nvGrpSpPr>
          <p:cNvPr id="6" name="Group 5"/>
          <p:cNvGrpSpPr/>
          <p:nvPr/>
        </p:nvGrpSpPr>
        <p:grpSpPr>
          <a:xfrm>
            <a:off x="2193528" y="4507376"/>
            <a:ext cx="3001963" cy="953624"/>
            <a:chOff x="988750" y="3097445"/>
            <a:chExt cx="3870326" cy="922105"/>
          </a:xfrm>
        </p:grpSpPr>
        <p:grpSp>
          <p:nvGrpSpPr>
            <p:cNvPr id="7" name="Group 6"/>
            <p:cNvGrpSpPr/>
            <p:nvPr/>
          </p:nvGrpSpPr>
          <p:grpSpPr>
            <a:xfrm>
              <a:off x="988750" y="3097445"/>
              <a:ext cx="3870326" cy="922105"/>
              <a:chOff x="-241303" y="3258897"/>
              <a:chExt cx="3870326" cy="922105"/>
            </a:xfrm>
          </p:grpSpPr>
          <p:pic>
            <p:nvPicPr>
              <p:cNvPr id="12" name="Picture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78" y="3258897"/>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497" y="3803681"/>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stCxn id="12" idx="3"/>
                <a:endCxn id="16" idx="1"/>
              </p:cNvCxnSpPr>
              <p:nvPr/>
            </p:nvCxnSpPr>
            <p:spPr>
              <a:xfrm>
                <a:off x="2128041" y="3441213"/>
                <a:ext cx="632619"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13" idx="1"/>
              </p:cNvCxnSpPr>
              <p:nvPr/>
            </p:nvCxnSpPr>
            <p:spPr>
              <a:xfrm>
                <a:off x="2046404" y="3985996"/>
                <a:ext cx="684093"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660" y="3258898"/>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3" y="3816371"/>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p:cNvCxnSpPr>
                <a:stCxn id="20" idx="3"/>
                <a:endCxn id="12" idx="1"/>
              </p:cNvCxnSpPr>
              <p:nvPr/>
            </p:nvCxnSpPr>
            <p:spPr>
              <a:xfrm flipV="1">
                <a:off x="627060" y="3441213"/>
                <a:ext cx="632618" cy="126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7" idx="3"/>
                <a:endCxn id="8" idx="1"/>
              </p:cNvCxnSpPr>
              <p:nvPr/>
            </p:nvCxnSpPr>
            <p:spPr>
              <a:xfrm flipV="1">
                <a:off x="627060" y="3985996"/>
                <a:ext cx="550981" cy="126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3" y="3271588"/>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094" y="3642228"/>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flipV="1">
              <a:off x="1856116" y="3457406"/>
              <a:ext cx="633615" cy="2098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260328" y="3457406"/>
              <a:ext cx="730385" cy="257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0"/>
            </p:cNvCxnSpPr>
            <p:nvPr/>
          </p:nvCxnSpPr>
          <p:spPr>
            <a:xfrm flipH="1" flipV="1">
              <a:off x="2842275" y="3474767"/>
              <a:ext cx="1" cy="1674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573410" y="3733801"/>
            <a:ext cx="2457522" cy="2086988"/>
            <a:chOff x="2376763" y="2545744"/>
            <a:chExt cx="3119884" cy="1987114"/>
          </a:xfrm>
        </p:grpSpPr>
        <p:pic>
          <p:nvPicPr>
            <p:cNvPr id="22" name="Picture 2" descr="http://pixabay.com/static/uploads/photo/2012/04/01/12/40/computer-23240_64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76763" y="3513123"/>
              <a:ext cx="952815" cy="101973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8883" y="2859971"/>
              <a:ext cx="739740" cy="599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ounded Rectangular Callout 27"/>
            <p:cNvSpPr/>
            <p:nvPr/>
          </p:nvSpPr>
          <p:spPr>
            <a:xfrm>
              <a:off x="3293347" y="2545744"/>
              <a:ext cx="2203300" cy="381000"/>
            </a:xfrm>
            <a:prstGeom prst="wedgeRoundRectCallout">
              <a:avLst>
                <a:gd name="adj1" fmla="val -55622"/>
                <a:gd name="adj2" fmla="val 116348"/>
                <a:gd name="adj3" fmla="val 16667"/>
              </a:avLst>
            </a:prstGeom>
            <a:solidFill>
              <a:srgbClr val="FFB8F2">
                <a:alpha val="5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Can we play too?</a:t>
              </a:r>
              <a:endParaRPr lang="en-US" dirty="0">
                <a:solidFill>
                  <a:schemeClr val="tx1"/>
                </a:solidFill>
              </a:endParaRPr>
            </a:p>
          </p:txBody>
        </p:sp>
      </p:grpSp>
      <p:sp>
        <p:nvSpPr>
          <p:cNvPr id="29" name="Rounded Rectangular Callout 28"/>
          <p:cNvSpPr/>
          <p:nvPr/>
        </p:nvSpPr>
        <p:spPr>
          <a:xfrm>
            <a:off x="3454146" y="3740051"/>
            <a:ext cx="965454" cy="400149"/>
          </a:xfrm>
          <a:prstGeom prst="wedgeRoundRectCallout">
            <a:avLst>
              <a:gd name="adj1" fmla="val -29827"/>
              <a:gd name="adj2" fmla="val 144912"/>
              <a:gd name="adj3" fmla="val 16667"/>
            </a:avLst>
          </a:prstGeom>
          <a:solidFill>
            <a:srgbClr val="FFB8F2">
              <a:alpha val="5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Go away!</a:t>
            </a:r>
            <a:endParaRPr lang="en-US" dirty="0">
              <a:solidFill>
                <a:schemeClr val="tx1"/>
              </a:solidFill>
            </a:endParaRPr>
          </a:p>
        </p:txBody>
      </p:sp>
    </p:spTree>
    <p:extLst>
      <p:ext uri="{BB962C8B-B14F-4D97-AF65-F5344CB8AC3E}">
        <p14:creationId xmlns:p14="http://schemas.microsoft.com/office/powerpoint/2010/main" val="29503481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Computer Networks</a:t>
            </a:r>
            <a:endParaRPr lang="en-US" dirty="0"/>
          </a:p>
        </p:txBody>
      </p:sp>
      <p:sp>
        <p:nvSpPr>
          <p:cNvPr id="5" name="Slide Number Placeholder 4"/>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t>50</a:t>
            </a:fld>
            <a:endParaRPr lang="en-US"/>
          </a:p>
        </p:txBody>
      </p:sp>
      <p:sp>
        <p:nvSpPr>
          <p:cNvPr id="2" name="Title 1"/>
          <p:cNvSpPr>
            <a:spLocks noGrp="1"/>
          </p:cNvSpPr>
          <p:nvPr>
            <p:ph type="title"/>
          </p:nvPr>
        </p:nvSpPr>
        <p:spPr/>
        <p:txBody>
          <a:bodyPr/>
          <a:lstStyle/>
          <a:p>
            <a:r>
              <a:rPr lang="en-US" dirty="0" smtClean="0"/>
              <a:t>Host Forwarding Table</a:t>
            </a:r>
            <a:endParaRPr lang="en-US" dirty="0"/>
          </a:p>
        </p:txBody>
      </p:sp>
      <p:sp>
        <p:nvSpPr>
          <p:cNvPr id="7" name="Text Placeholder 6"/>
          <p:cNvSpPr>
            <a:spLocks noGrp="1"/>
          </p:cNvSpPr>
          <p:nvPr>
            <p:ph type="body" sz="quarter" idx="4294967295"/>
          </p:nvPr>
        </p:nvSpPr>
        <p:spPr>
          <a:xfrm>
            <a:off x="228600" y="1397000"/>
            <a:ext cx="5715000" cy="4775200"/>
          </a:xfrm>
          <a:prstGeom prst="rect">
            <a:avLst/>
          </a:prstGeom>
        </p:spPr>
        <p:txBody>
          <a:bodyPr>
            <a:normAutofit/>
          </a:bodyPr>
          <a:lstStyle/>
          <a:p>
            <a:r>
              <a:rPr lang="en-US" sz="2800" dirty="0" smtClean="0"/>
              <a:t>Give using longest matching prefix</a:t>
            </a:r>
          </a:p>
          <a:p>
            <a:pPr lvl="1"/>
            <a:r>
              <a:rPr lang="en-US" sz="2400" dirty="0" smtClean="0"/>
              <a:t>0.0.0.0/0 is a default route that catches all IP addresses</a:t>
            </a:r>
            <a:endParaRPr lang="en-US" sz="2400" dirty="0"/>
          </a:p>
        </p:txBody>
      </p:sp>
      <p:graphicFrame>
        <p:nvGraphicFramePr>
          <p:cNvPr id="6" name="Content Placeholder 5"/>
          <p:cNvGraphicFramePr>
            <a:graphicFrameLocks/>
          </p:cNvGraphicFramePr>
          <p:nvPr>
            <p:extLst>
              <p:ext uri="{D42A27DB-BD31-4B8C-83A1-F6EECF244321}">
                <p14:modId xmlns:p14="http://schemas.microsoft.com/office/powerpoint/2010/main" val="2552965770"/>
              </p:ext>
            </p:extLst>
          </p:nvPr>
        </p:nvGraphicFramePr>
        <p:xfrm>
          <a:off x="933451" y="3441700"/>
          <a:ext cx="4135507" cy="1995516"/>
        </p:xfrm>
        <a:graphic>
          <a:graphicData uri="http://schemas.openxmlformats.org/drawingml/2006/table">
            <a:tbl>
              <a:tblPr firstRow="1" bandRow="1">
                <a:tableStyleId>{5C22544A-7EE6-4342-B048-85BDC9FD1C3A}</a:tableStyleId>
              </a:tblPr>
              <a:tblGrid>
                <a:gridCol w="2010241"/>
                <a:gridCol w="2125266"/>
              </a:tblGrid>
              <a:tr h="434940">
                <a:tc>
                  <a:txBody>
                    <a:bodyPr/>
                    <a:lstStyle/>
                    <a:p>
                      <a:pPr algn="ctr" fontAlgn="b"/>
                      <a:r>
                        <a:rPr lang="en-US" sz="2400" b="1" i="0" u="none" strike="noStrike" dirty="0" smtClean="0">
                          <a:solidFill>
                            <a:srgbClr val="000000"/>
                          </a:solidFill>
                          <a:latin typeface="+mn-lt"/>
                        </a:rPr>
                        <a:t>Prefix</a:t>
                      </a:r>
                      <a:endParaRPr lang="en-US" sz="2400" b="1" i="0" u="none" strike="noStrike" dirty="0">
                        <a:solidFill>
                          <a:srgbClr val="000000"/>
                        </a:solidFill>
                        <a:latin typeface="+mn-lt"/>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b"/>
                      <a:r>
                        <a:rPr lang="en-US" sz="2400" b="1" i="0" u="none" strike="noStrike" dirty="0" smtClean="0">
                          <a:solidFill>
                            <a:srgbClr val="000000"/>
                          </a:solidFill>
                          <a:latin typeface="+mn-lt"/>
                        </a:rPr>
                        <a:t>Next Hop</a:t>
                      </a:r>
                      <a:endParaRPr lang="en-US" sz="2400" b="1" i="0" u="none" strike="noStrike" dirty="0">
                        <a:solidFill>
                          <a:srgbClr val="000000"/>
                        </a:solidFill>
                        <a:latin typeface="+mn-lt"/>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chemeClr val="bg1"/>
                    </a:solidFill>
                  </a:tcPr>
                </a:tc>
              </a:tr>
              <a:tr h="451873">
                <a:tc>
                  <a:txBody>
                    <a:bodyPr/>
                    <a:lstStyle/>
                    <a:p>
                      <a:pPr algn="ctr" fontAlgn="b"/>
                      <a:r>
                        <a:rPr lang="en-US" sz="2400" b="0" i="0" u="none" strike="noStrike" dirty="0" smtClean="0">
                          <a:solidFill>
                            <a:srgbClr val="000000"/>
                          </a:solidFill>
                          <a:latin typeface="+mn-lt"/>
                        </a:rPr>
                        <a:t>My network prefix</a:t>
                      </a:r>
                      <a:endParaRPr lang="en-US" sz="2400" b="0" i="0" u="none" strike="noStrike" dirty="0">
                        <a:solidFill>
                          <a:srgbClr val="000000"/>
                        </a:solidFill>
                        <a:latin typeface="+mn-lt"/>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b"/>
                      <a:r>
                        <a:rPr lang="en-US" sz="2400" b="0" i="0" u="none" strike="noStrike" dirty="0" smtClean="0">
                          <a:solidFill>
                            <a:srgbClr val="000000"/>
                          </a:solidFill>
                          <a:latin typeface="+mn-lt"/>
                        </a:rPr>
                        <a:t>Send direct to that IP</a:t>
                      </a:r>
                      <a:endParaRPr lang="en-US" sz="2400" b="0" i="0" u="none" strike="noStrike" dirty="0">
                        <a:solidFill>
                          <a:srgbClr val="000000"/>
                        </a:solidFill>
                        <a:latin typeface="+mn-lt"/>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chemeClr val="bg1"/>
                    </a:solidFill>
                  </a:tcPr>
                </a:tc>
              </a:tr>
              <a:tr h="498021">
                <a:tc>
                  <a:txBody>
                    <a:bodyPr/>
                    <a:lstStyle/>
                    <a:p>
                      <a:pPr algn="ctr" fontAlgn="b"/>
                      <a:r>
                        <a:rPr lang="en-US" sz="2400" b="0" i="0" u="none" strike="noStrike" dirty="0" smtClean="0">
                          <a:solidFill>
                            <a:srgbClr val="000000"/>
                          </a:solidFill>
                          <a:latin typeface="+mn-lt"/>
                        </a:rPr>
                        <a:t>0.0.0.0/0</a:t>
                      </a:r>
                      <a:endParaRPr lang="en-US" sz="2400" b="0" i="0" u="none" strike="noStrike" dirty="0">
                        <a:solidFill>
                          <a:srgbClr val="000000"/>
                        </a:solidFill>
                        <a:latin typeface="+mn-lt"/>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b"/>
                      <a:r>
                        <a:rPr lang="en-US" sz="2400" b="0" i="0" u="none" strike="noStrike" dirty="0" smtClean="0">
                          <a:solidFill>
                            <a:srgbClr val="000000"/>
                          </a:solidFill>
                          <a:latin typeface="+mn-lt"/>
                        </a:rPr>
                        <a:t>Send to my router</a:t>
                      </a:r>
                      <a:endParaRPr lang="en-US" sz="2400" b="0" i="0" u="none" strike="noStrike" dirty="0">
                        <a:solidFill>
                          <a:srgbClr val="000000"/>
                        </a:solidFill>
                        <a:latin typeface="+mn-lt"/>
                      </a:endParaRPr>
                    </a:p>
                  </a:txBody>
                  <a:tcPr marL="45720" marR="45720" marT="24384" marB="24384"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solidFill>
                      <a:schemeClr val="bg1"/>
                    </a:solidFill>
                  </a:tcPr>
                </a:tc>
              </a:tr>
            </a:tbl>
          </a:graphicData>
        </a:graphic>
      </p:graphicFrame>
      <p:sp>
        <p:nvSpPr>
          <p:cNvPr id="3" name="TextBox 2"/>
          <p:cNvSpPr txBox="1"/>
          <p:nvPr/>
        </p:nvSpPr>
        <p:spPr>
          <a:xfrm>
            <a:off x="5785946" y="4587765"/>
            <a:ext cx="3090040" cy="1200329"/>
          </a:xfrm>
          <a:prstGeom prst="rect">
            <a:avLst/>
          </a:prstGeom>
          <a:noFill/>
          <a:ln>
            <a:solidFill>
              <a:srgbClr val="FF0000"/>
            </a:solidFill>
          </a:ln>
        </p:spPr>
        <p:txBody>
          <a:bodyPr wrap="square" rtlCol="0">
            <a:spAutoFit/>
          </a:bodyPr>
          <a:lstStyle/>
          <a:p>
            <a:r>
              <a:rPr lang="en-US" dirty="0" smtClean="0"/>
              <a:t>Means all (other) hosts (because no bits specified for the network portion of address)</a:t>
            </a:r>
            <a:endParaRPr lang="en-US" dirty="0"/>
          </a:p>
        </p:txBody>
      </p:sp>
      <p:cxnSp>
        <p:nvCxnSpPr>
          <p:cNvPr id="9" name="Straight Arrow Connector 8"/>
          <p:cNvCxnSpPr/>
          <p:nvPr/>
        </p:nvCxnSpPr>
        <p:spPr bwMode="auto">
          <a:xfrm flipH="1">
            <a:off x="5044966" y="5029200"/>
            <a:ext cx="646386" cy="15766"/>
          </a:xfrm>
          <a:prstGeom prst="straightConnector1">
            <a:avLst/>
          </a:prstGeom>
          <a:noFill/>
          <a:ln>
            <a:solidFill>
              <a:srgbClr val="FF0000"/>
            </a:solidFill>
            <a:tailEnd type="arrow" w="lg" len="med"/>
          </a:ln>
        </p:spPr>
      </p:cxnSp>
    </p:spTree>
    <p:extLst>
      <p:ext uri="{BB962C8B-B14F-4D97-AF65-F5344CB8AC3E}">
        <p14:creationId xmlns:p14="http://schemas.microsoft.com/office/powerpoint/2010/main" val="289082952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pPr/>
              <a:t>51</a:t>
            </a:fld>
            <a:endParaRPr lang="en-US"/>
          </a:p>
        </p:txBody>
      </p:sp>
      <p:sp>
        <p:nvSpPr>
          <p:cNvPr id="4" name="Title 3"/>
          <p:cNvSpPr>
            <a:spLocks noGrp="1"/>
          </p:cNvSpPr>
          <p:nvPr>
            <p:ph type="title"/>
          </p:nvPr>
        </p:nvSpPr>
        <p:spPr/>
        <p:txBody>
          <a:bodyPr/>
          <a:lstStyle/>
          <a:p>
            <a:r>
              <a:rPr lang="en-US" dirty="0" smtClean="0"/>
              <a:t>Flexibility of Longest Matching Prefix</a:t>
            </a:r>
            <a:endParaRPr lang="en-US" dirty="0"/>
          </a:p>
        </p:txBody>
      </p:sp>
      <p:sp>
        <p:nvSpPr>
          <p:cNvPr id="5" name="Text Placeholder 4"/>
          <p:cNvSpPr>
            <a:spLocks noGrp="1"/>
          </p:cNvSpPr>
          <p:nvPr>
            <p:ph type="body" sz="quarter" idx="4294967295"/>
          </p:nvPr>
        </p:nvSpPr>
        <p:spPr>
          <a:xfrm>
            <a:off x="228600" y="1701800"/>
            <a:ext cx="5715000" cy="4470400"/>
          </a:xfrm>
          <a:prstGeom prst="rect">
            <a:avLst/>
          </a:prstGeom>
        </p:spPr>
        <p:txBody>
          <a:bodyPr>
            <a:normAutofit/>
          </a:bodyPr>
          <a:lstStyle/>
          <a:p>
            <a:r>
              <a:rPr lang="en-US" dirty="0" smtClean="0"/>
              <a:t>Can provide default behavior, with less specific prefixes</a:t>
            </a:r>
          </a:p>
          <a:p>
            <a:pPr lvl="1"/>
            <a:r>
              <a:rPr lang="en-US" dirty="0" smtClean="0"/>
              <a:t>To send traffic going outside an organization to a border router</a:t>
            </a:r>
          </a:p>
          <a:p>
            <a:pPr lvl="4"/>
            <a:endParaRPr lang="en-US" dirty="0" smtClean="0"/>
          </a:p>
          <a:p>
            <a:r>
              <a:rPr lang="en-US" dirty="0" smtClean="0"/>
              <a:t>Can special case behavior, </a:t>
            </a:r>
            <a:r>
              <a:rPr lang="en-US" smtClean="0"/>
              <a:t>with  more </a:t>
            </a:r>
            <a:r>
              <a:rPr lang="en-US" dirty="0" smtClean="0"/>
              <a:t>specific prefixes</a:t>
            </a:r>
          </a:p>
          <a:p>
            <a:pPr lvl="1"/>
            <a:r>
              <a:rPr lang="en-US" dirty="0" smtClean="0"/>
              <a:t>For performance, economics,   security, …</a:t>
            </a:r>
            <a:endParaRPr lang="en-US" dirty="0"/>
          </a:p>
        </p:txBody>
      </p:sp>
    </p:spTree>
    <p:extLst>
      <p:ext uri="{BB962C8B-B14F-4D97-AF65-F5344CB8AC3E}">
        <p14:creationId xmlns:p14="http://schemas.microsoft.com/office/powerpoint/2010/main" val="29629059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pPr/>
              <a:t>52</a:t>
            </a:fld>
            <a:endParaRPr lang="en-US"/>
          </a:p>
        </p:txBody>
      </p:sp>
      <p:sp>
        <p:nvSpPr>
          <p:cNvPr id="4" name="Title 3"/>
          <p:cNvSpPr>
            <a:spLocks noGrp="1"/>
          </p:cNvSpPr>
          <p:nvPr>
            <p:ph type="title"/>
          </p:nvPr>
        </p:nvSpPr>
        <p:spPr/>
        <p:txBody>
          <a:bodyPr>
            <a:normAutofit/>
          </a:bodyPr>
          <a:lstStyle/>
          <a:p>
            <a:r>
              <a:rPr lang="en-US" smtClean="0"/>
              <a:t>Performance of Longest Matching Prefix</a:t>
            </a:r>
            <a:endParaRPr lang="en-US" dirty="0"/>
          </a:p>
        </p:txBody>
      </p:sp>
      <p:sp>
        <p:nvSpPr>
          <p:cNvPr id="5" name="Text Placeholder 4"/>
          <p:cNvSpPr>
            <a:spLocks noGrp="1"/>
          </p:cNvSpPr>
          <p:nvPr>
            <p:ph type="body" sz="quarter" idx="4294967295"/>
          </p:nvPr>
        </p:nvSpPr>
        <p:spPr>
          <a:xfrm>
            <a:off x="228600" y="1701800"/>
            <a:ext cx="5715000" cy="4470400"/>
          </a:xfrm>
          <a:prstGeom prst="rect">
            <a:avLst/>
          </a:prstGeom>
        </p:spPr>
        <p:txBody>
          <a:bodyPr>
            <a:normAutofit/>
          </a:bodyPr>
          <a:lstStyle/>
          <a:p>
            <a:r>
              <a:rPr lang="en-US" sz="2800" dirty="0" smtClean="0"/>
              <a:t>Uses hierarchy for a compact table</a:t>
            </a:r>
          </a:p>
          <a:p>
            <a:pPr lvl="1"/>
            <a:r>
              <a:rPr lang="en-US" sz="2400" dirty="0" smtClean="0"/>
              <a:t>Benefits from less specific prefixes</a:t>
            </a:r>
          </a:p>
          <a:p>
            <a:pPr lvl="4"/>
            <a:endParaRPr lang="en-US" sz="1600" dirty="0" smtClean="0"/>
          </a:p>
          <a:p>
            <a:r>
              <a:rPr lang="en-US" sz="2800" dirty="0" smtClean="0"/>
              <a:t>Lookup more complex than table</a:t>
            </a:r>
          </a:p>
          <a:p>
            <a:pPr lvl="1"/>
            <a:r>
              <a:rPr lang="en-US" sz="2400" dirty="0" smtClean="0"/>
              <a:t>Was a concern for fast routers, but</a:t>
            </a:r>
            <a:r>
              <a:rPr lang="en-US" sz="2400" dirty="0"/>
              <a:t> </a:t>
            </a:r>
            <a:r>
              <a:rPr lang="en-US" sz="2400" dirty="0" smtClean="0"/>
              <a:t> not an issue in practice these days</a:t>
            </a:r>
            <a:endParaRPr lang="en-US" sz="2400" dirty="0"/>
          </a:p>
        </p:txBody>
      </p:sp>
    </p:spTree>
    <p:extLst>
      <p:ext uri="{BB962C8B-B14F-4D97-AF65-F5344CB8AC3E}">
        <p14:creationId xmlns:p14="http://schemas.microsoft.com/office/powerpoint/2010/main" val="18013794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Control Protocols (1)</a:t>
            </a:r>
            <a:endParaRPr lang="en-US" dirty="0"/>
          </a:p>
        </p:txBody>
      </p:sp>
      <p:sp>
        <p:nvSpPr>
          <p:cNvPr id="3" name="Footer Placeholder 2"/>
          <p:cNvSpPr>
            <a:spLocks noGrp="1"/>
          </p:cNvSpPr>
          <p:nvPr>
            <p:ph type="ftr" sz="quarter" idx="10"/>
          </p:nvPr>
        </p:nvSpPr>
        <p:spPr/>
        <p:txBody>
          <a:bodyPr/>
          <a:lstStyle/>
          <a:p>
            <a:pPr>
              <a:defRPr/>
            </a:pPr>
            <a:r>
              <a:rPr lang="en-US" smtClean="0"/>
              <a:t>CN5E by Tanenbaum &amp; Wetherall, © Pearson Education-Prentice Hall and D. Wetherall, 2011</a:t>
            </a:r>
            <a:endParaRPr lang="en-US" i="0" dirty="0"/>
          </a:p>
        </p:txBody>
      </p:sp>
      <p:sp>
        <p:nvSpPr>
          <p:cNvPr id="4" name="Content Placeholder 3"/>
          <p:cNvSpPr>
            <a:spLocks noGrp="1"/>
          </p:cNvSpPr>
          <p:nvPr>
            <p:ph idx="1"/>
          </p:nvPr>
        </p:nvSpPr>
        <p:spPr/>
        <p:txBody>
          <a:bodyPr/>
          <a:lstStyle/>
          <a:p>
            <a:r>
              <a:rPr lang="en-US" dirty="0" smtClean="0"/>
              <a:t>IP works with the help of several control protocols:</a:t>
            </a:r>
          </a:p>
          <a:p>
            <a:pPr lvl="1"/>
            <a:r>
              <a:rPr lang="en-US" u="sng" dirty="0"/>
              <a:t>DHCP</a:t>
            </a:r>
            <a:r>
              <a:rPr lang="en-US" dirty="0"/>
              <a:t> assigns a local IP address to a host</a:t>
            </a:r>
          </a:p>
          <a:p>
            <a:pPr lvl="2"/>
            <a:r>
              <a:rPr lang="en-US" dirty="0"/>
              <a:t>Gets host started by automatically configuring it</a:t>
            </a:r>
          </a:p>
          <a:p>
            <a:pPr lvl="2"/>
            <a:r>
              <a:rPr lang="en-US" dirty="0"/>
              <a:t>Host sends request to server, which grants a lease</a:t>
            </a:r>
          </a:p>
          <a:p>
            <a:pPr lvl="2"/>
            <a:r>
              <a:rPr lang="en-US" dirty="0"/>
              <a:t>Also gets gateway, DNS and NTP server addresses, subnet mask, etc.</a:t>
            </a:r>
          </a:p>
          <a:p>
            <a:pPr lvl="1"/>
            <a:r>
              <a:rPr lang="en-US" u="sng" dirty="0" smtClean="0"/>
              <a:t>ARP</a:t>
            </a:r>
            <a:r>
              <a:rPr lang="en-US" dirty="0" smtClean="0"/>
              <a:t> finds Ethernet address of a local IP address</a:t>
            </a:r>
          </a:p>
          <a:p>
            <a:pPr lvl="2"/>
            <a:r>
              <a:rPr lang="en-US" dirty="0" smtClean="0"/>
              <a:t>Glue that is needed to send any IP packets</a:t>
            </a:r>
          </a:p>
          <a:p>
            <a:pPr lvl="2"/>
            <a:r>
              <a:rPr lang="en-US" dirty="0" smtClean="0"/>
              <a:t>Host queries an address and the owner replies </a:t>
            </a:r>
          </a:p>
          <a:p>
            <a:pPr lvl="1"/>
            <a:r>
              <a:rPr lang="en-US" u="sng" dirty="0"/>
              <a:t>ICMP</a:t>
            </a:r>
            <a:r>
              <a:rPr lang="en-US" dirty="0"/>
              <a:t> is a companion to IP that returns error info</a:t>
            </a:r>
          </a:p>
          <a:p>
            <a:pPr lvl="2"/>
            <a:r>
              <a:rPr lang="en-US" dirty="0"/>
              <a:t>Required, and used in many ways, e.g., for </a:t>
            </a:r>
            <a:r>
              <a:rPr lang="en-US" dirty="0" err="1"/>
              <a:t>traceroute</a:t>
            </a:r>
            <a:endParaRPr lang="en-US" dirty="0"/>
          </a:p>
          <a:p>
            <a:pPr lvl="3"/>
            <a:r>
              <a:rPr lang="en-US" dirty="0"/>
              <a:t>Start with TTL = 1, get back Unreachable, then TTL = 2, etc.</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t>54</a:t>
            </a:fld>
            <a:endParaRPr lang="en-US"/>
          </a:p>
        </p:txBody>
      </p:sp>
      <p:sp>
        <p:nvSpPr>
          <p:cNvPr id="4" name="Title 3"/>
          <p:cNvSpPr>
            <a:spLocks noGrp="1"/>
          </p:cNvSpPr>
          <p:nvPr>
            <p:ph type="title"/>
          </p:nvPr>
        </p:nvSpPr>
        <p:spPr/>
        <p:txBody>
          <a:bodyPr/>
          <a:lstStyle/>
          <a:p>
            <a:r>
              <a:rPr lang="en-US" dirty="0" smtClean="0"/>
              <a:t>Getting IP Addresses</a:t>
            </a:r>
            <a:endParaRPr lang="en-US" dirty="0"/>
          </a:p>
        </p:txBody>
      </p:sp>
      <p:sp>
        <p:nvSpPr>
          <p:cNvPr id="5" name="Text Placeholder 4"/>
          <p:cNvSpPr>
            <a:spLocks noGrp="1"/>
          </p:cNvSpPr>
          <p:nvPr>
            <p:ph type="body" sz="quarter" idx="4294967295"/>
          </p:nvPr>
        </p:nvSpPr>
        <p:spPr>
          <a:xfrm>
            <a:off x="228600" y="1397000"/>
            <a:ext cx="5715000" cy="4775200"/>
          </a:xfrm>
          <a:prstGeom prst="rect">
            <a:avLst/>
          </a:prstGeom>
        </p:spPr>
        <p:txBody>
          <a:bodyPr>
            <a:normAutofit/>
          </a:bodyPr>
          <a:lstStyle/>
          <a:p>
            <a:r>
              <a:rPr lang="en-US" sz="2800" dirty="0" smtClean="0"/>
              <a:t>Problem:</a:t>
            </a:r>
          </a:p>
          <a:p>
            <a:pPr lvl="1"/>
            <a:r>
              <a:rPr lang="en-US" sz="2400" dirty="0" smtClean="0"/>
              <a:t>A node wakes up for the first time …</a:t>
            </a:r>
          </a:p>
          <a:p>
            <a:pPr lvl="1"/>
            <a:r>
              <a:rPr lang="en-US" sz="2400" dirty="0" smtClean="0"/>
              <a:t>What is its IP address? What’s the      IP address of its router? Etc.</a:t>
            </a:r>
          </a:p>
          <a:p>
            <a:pPr lvl="1"/>
            <a:r>
              <a:rPr lang="en-US" sz="2400" dirty="0" smtClean="0"/>
              <a:t>At least Ethernet address is on NIC</a:t>
            </a:r>
            <a:endParaRPr lang="en-US" sz="2400" dirty="0"/>
          </a:p>
        </p:txBody>
      </p:sp>
      <p:grpSp>
        <p:nvGrpSpPr>
          <p:cNvPr id="9" name="Group 8"/>
          <p:cNvGrpSpPr/>
          <p:nvPr/>
        </p:nvGrpSpPr>
        <p:grpSpPr>
          <a:xfrm>
            <a:off x="1609542" y="4518186"/>
            <a:ext cx="2649969" cy="1654015"/>
            <a:chOff x="1399991" y="3245236"/>
            <a:chExt cx="2649969" cy="1240511"/>
          </a:xfrm>
        </p:grpSpPr>
        <p:cxnSp>
          <p:nvCxnSpPr>
            <p:cNvPr id="6" name="Straight Connector 5"/>
            <p:cNvCxnSpPr/>
            <p:nvPr/>
          </p:nvCxnSpPr>
          <p:spPr>
            <a:xfrm>
              <a:off x="3292060" y="4165010"/>
              <a:ext cx="757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7660" y="3744384"/>
              <a:ext cx="9144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ular Callout 7"/>
            <p:cNvSpPr/>
            <p:nvPr/>
          </p:nvSpPr>
          <p:spPr>
            <a:xfrm>
              <a:off x="1399991" y="3245236"/>
              <a:ext cx="1955338" cy="403898"/>
            </a:xfrm>
            <a:prstGeom prst="wedgeRoundRectCallout">
              <a:avLst>
                <a:gd name="adj1" fmla="val 21761"/>
                <a:gd name="adj2" fmla="val 119456"/>
                <a:gd name="adj3" fmla="val 16667"/>
              </a:avLst>
            </a:prstGeom>
            <a:solidFill>
              <a:srgbClr val="FFB8F2">
                <a:alpha val="5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t"/>
            <a:lstStyle/>
            <a:p>
              <a:pPr algn="ctr"/>
              <a:r>
                <a:rPr lang="en-US" sz="2000" dirty="0" smtClean="0">
                  <a:solidFill>
                    <a:schemeClr val="tx1"/>
                  </a:solidFill>
                </a:rPr>
                <a:t>Hey, where am I?</a:t>
              </a:r>
              <a:endParaRPr lang="en-US" sz="2000" dirty="0">
                <a:solidFill>
                  <a:schemeClr val="tx1"/>
                </a:solidFill>
              </a:endParaRPr>
            </a:p>
          </p:txBody>
        </p:sp>
      </p:grpSp>
    </p:spTree>
    <p:extLst>
      <p:ext uri="{BB962C8B-B14F-4D97-AF65-F5344CB8AC3E}">
        <p14:creationId xmlns:p14="http://schemas.microsoft.com/office/powerpoint/2010/main" val="25637914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pPr/>
              <a:t>55</a:t>
            </a:fld>
            <a:endParaRPr lang="en-US"/>
          </a:p>
        </p:txBody>
      </p:sp>
      <p:sp>
        <p:nvSpPr>
          <p:cNvPr id="4" name="Title 3"/>
          <p:cNvSpPr>
            <a:spLocks noGrp="1"/>
          </p:cNvSpPr>
          <p:nvPr>
            <p:ph type="title"/>
          </p:nvPr>
        </p:nvSpPr>
        <p:spPr/>
        <p:txBody>
          <a:bodyPr/>
          <a:lstStyle/>
          <a:p>
            <a:r>
              <a:rPr lang="en-US" dirty="0" smtClean="0"/>
              <a:t>Getting IP Addresses (2)</a:t>
            </a:r>
            <a:endParaRPr lang="en-US" dirty="0"/>
          </a:p>
        </p:txBody>
      </p:sp>
      <p:sp>
        <p:nvSpPr>
          <p:cNvPr id="5" name="Text Placeholder 4"/>
          <p:cNvSpPr>
            <a:spLocks noGrp="1"/>
          </p:cNvSpPr>
          <p:nvPr>
            <p:ph type="body" sz="quarter" idx="4294967295"/>
          </p:nvPr>
        </p:nvSpPr>
        <p:spPr>
          <a:xfrm>
            <a:off x="228600" y="1397000"/>
            <a:ext cx="5715000" cy="4775200"/>
          </a:xfrm>
          <a:prstGeom prst="rect">
            <a:avLst/>
          </a:prstGeom>
        </p:spPr>
        <p:txBody>
          <a:bodyPr>
            <a:normAutofit/>
          </a:bodyPr>
          <a:lstStyle/>
          <a:p>
            <a:pPr marL="514350" indent="-514350">
              <a:lnSpc>
                <a:spcPct val="90000"/>
              </a:lnSpc>
              <a:buFont typeface="+mj-lt"/>
              <a:buAutoNum type="arabicPeriod"/>
            </a:pPr>
            <a:r>
              <a:rPr lang="en-US" sz="2800" dirty="0" smtClean="0"/>
              <a:t>Manual configuration (old days)</a:t>
            </a:r>
          </a:p>
          <a:p>
            <a:pPr marL="914400" lvl="1" indent="-514350">
              <a:lnSpc>
                <a:spcPct val="90000"/>
              </a:lnSpc>
            </a:pPr>
            <a:r>
              <a:rPr lang="en-US" sz="2400" dirty="0" smtClean="0"/>
              <a:t>Can’t be factory set, depends on use</a:t>
            </a:r>
          </a:p>
          <a:p>
            <a:pPr marL="514350" indent="-514350">
              <a:lnSpc>
                <a:spcPct val="90000"/>
              </a:lnSpc>
              <a:buFont typeface="+mj-lt"/>
              <a:buAutoNum type="arabicPeriod"/>
            </a:pPr>
            <a:r>
              <a:rPr lang="en-US" sz="2800" dirty="0" smtClean="0"/>
              <a:t>A protocol for automatically configuring addresses (DHCP)</a:t>
            </a:r>
            <a:r>
              <a:rPr lang="en-US" sz="2800" b="1" dirty="0" smtClean="0">
                <a:solidFill>
                  <a:schemeClr val="accent5"/>
                </a:solidFill>
              </a:rPr>
              <a:t>»</a:t>
            </a:r>
            <a:endParaRPr lang="en-US" sz="2800" dirty="0" smtClean="0"/>
          </a:p>
          <a:p>
            <a:pPr lvl="1">
              <a:lnSpc>
                <a:spcPct val="90000"/>
              </a:lnSpc>
            </a:pPr>
            <a:r>
              <a:rPr lang="en-US" sz="2400" dirty="0" smtClean="0"/>
              <a:t>Shifts burden from users to IT folk</a:t>
            </a:r>
          </a:p>
          <a:p>
            <a:pPr lvl="2">
              <a:lnSpc>
                <a:spcPct val="90000"/>
              </a:lnSpc>
            </a:pPr>
            <a:endParaRPr lang="en-US" sz="2000" dirty="0" smtClean="0"/>
          </a:p>
        </p:txBody>
      </p:sp>
      <p:grpSp>
        <p:nvGrpSpPr>
          <p:cNvPr id="14" name="Group 13"/>
          <p:cNvGrpSpPr/>
          <p:nvPr/>
        </p:nvGrpSpPr>
        <p:grpSpPr>
          <a:xfrm>
            <a:off x="923926" y="4400423"/>
            <a:ext cx="3971925" cy="1590181"/>
            <a:chOff x="1918466" y="2898941"/>
            <a:chExt cx="4234621" cy="1271515"/>
          </a:xfrm>
        </p:grpSpPr>
        <p:cxnSp>
          <p:nvCxnSpPr>
            <p:cNvPr id="15" name="Straight Connector 14"/>
            <p:cNvCxnSpPr>
              <a:endCxn id="18" idx="1"/>
            </p:cNvCxnSpPr>
            <p:nvPr/>
          </p:nvCxnSpPr>
          <p:spPr>
            <a:xfrm>
              <a:off x="3494854" y="3859244"/>
              <a:ext cx="757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8" idx="3"/>
            </p:cNvCxnSpPr>
            <p:nvPr/>
          </p:nvCxnSpPr>
          <p:spPr>
            <a:xfrm flipV="1">
              <a:off x="5181441" y="3851990"/>
              <a:ext cx="666846" cy="72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80454" y="3429093"/>
              <a:ext cx="9144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2754" y="3590163"/>
              <a:ext cx="92868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ounded Rectangular Callout 18"/>
            <p:cNvSpPr/>
            <p:nvPr/>
          </p:nvSpPr>
          <p:spPr>
            <a:xfrm>
              <a:off x="4669472" y="2996115"/>
              <a:ext cx="1483615" cy="404176"/>
            </a:xfrm>
            <a:prstGeom prst="wedgeRoundRectCallout">
              <a:avLst>
                <a:gd name="adj1" fmla="val -34898"/>
                <a:gd name="adj2" fmla="val 112989"/>
                <a:gd name="adj3" fmla="val 16667"/>
              </a:avLst>
            </a:prstGeom>
            <a:solidFill>
              <a:srgbClr val="FFB8F2">
                <a:alpha val="5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ctr"/>
            <a:lstStyle/>
            <a:p>
              <a:pPr algn="ctr">
                <a:lnSpc>
                  <a:spcPct val="90000"/>
                </a:lnSpc>
              </a:pPr>
              <a:r>
                <a:rPr lang="en-US" sz="2000" dirty="0" smtClean="0">
                  <a:solidFill>
                    <a:schemeClr val="tx1"/>
                  </a:solidFill>
                </a:rPr>
                <a:t>Use A.B.C.D</a:t>
              </a:r>
              <a:endParaRPr lang="en-US" sz="2000" dirty="0">
                <a:solidFill>
                  <a:schemeClr val="tx1"/>
                </a:solidFill>
              </a:endParaRPr>
            </a:p>
          </p:txBody>
        </p:sp>
        <p:sp>
          <p:nvSpPr>
            <p:cNvPr id="20" name="Rounded Rectangular Callout 19"/>
            <p:cNvSpPr/>
            <p:nvPr/>
          </p:nvSpPr>
          <p:spPr>
            <a:xfrm>
              <a:off x="1918466" y="2898941"/>
              <a:ext cx="1735481" cy="403898"/>
            </a:xfrm>
            <a:prstGeom prst="wedgeRoundRectCallout">
              <a:avLst>
                <a:gd name="adj1" fmla="val 21761"/>
                <a:gd name="adj2" fmla="val 79365"/>
                <a:gd name="adj3" fmla="val 16667"/>
              </a:avLst>
            </a:prstGeom>
            <a:solidFill>
              <a:srgbClr val="FFB8F2">
                <a:alpha val="5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ctr"/>
            <a:lstStyle/>
            <a:p>
              <a:pPr algn="ctr"/>
              <a:r>
                <a:rPr lang="en-US" sz="2000" dirty="0" smtClean="0">
                  <a:solidFill>
                    <a:schemeClr val="tx1"/>
                  </a:solidFill>
                </a:rPr>
                <a:t>What’s my IP?</a:t>
              </a:r>
              <a:endParaRPr lang="en-US" sz="2000" dirty="0">
                <a:solidFill>
                  <a:schemeClr val="tx1"/>
                </a:solidFill>
              </a:endParaRPr>
            </a:p>
          </p:txBody>
        </p:sp>
      </p:grpSp>
    </p:spTree>
    <p:extLst>
      <p:ext uri="{BB962C8B-B14F-4D97-AF65-F5344CB8AC3E}">
        <p14:creationId xmlns:p14="http://schemas.microsoft.com/office/powerpoint/2010/main" val="33019842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t>56</a:t>
            </a:fld>
            <a:endParaRPr lang="en-US"/>
          </a:p>
        </p:txBody>
      </p:sp>
      <p:sp>
        <p:nvSpPr>
          <p:cNvPr id="4" name="Title 3"/>
          <p:cNvSpPr>
            <a:spLocks noGrp="1"/>
          </p:cNvSpPr>
          <p:nvPr>
            <p:ph type="title"/>
          </p:nvPr>
        </p:nvSpPr>
        <p:spPr/>
        <p:txBody>
          <a:bodyPr>
            <a:normAutofit/>
          </a:bodyPr>
          <a:lstStyle/>
          <a:p>
            <a:r>
              <a:rPr lang="en-US" dirty="0" smtClean="0"/>
              <a:t>DHCP</a:t>
            </a:r>
            <a:endParaRPr lang="en-US" dirty="0"/>
          </a:p>
        </p:txBody>
      </p:sp>
      <p:sp>
        <p:nvSpPr>
          <p:cNvPr id="5" name="Text Placeholder 4"/>
          <p:cNvSpPr>
            <a:spLocks noGrp="1"/>
          </p:cNvSpPr>
          <p:nvPr>
            <p:ph type="body" sz="quarter" idx="4294967295"/>
          </p:nvPr>
        </p:nvSpPr>
        <p:spPr>
          <a:xfrm>
            <a:off x="228600" y="1397000"/>
            <a:ext cx="5715000" cy="4775200"/>
          </a:xfrm>
          <a:prstGeom prst="rect">
            <a:avLst/>
          </a:prstGeom>
        </p:spPr>
        <p:txBody>
          <a:bodyPr>
            <a:normAutofit/>
          </a:bodyPr>
          <a:lstStyle/>
          <a:p>
            <a:r>
              <a:rPr lang="en-US" sz="2800" dirty="0" smtClean="0"/>
              <a:t>DHCP (Dynamic Host Configuration Protocol), from 1993, widely used</a:t>
            </a:r>
          </a:p>
          <a:p>
            <a:pPr lvl="4"/>
            <a:endParaRPr lang="en-US" sz="1600" dirty="0" smtClean="0"/>
          </a:p>
          <a:p>
            <a:r>
              <a:rPr lang="en-US" sz="2800" dirty="0" smtClean="0"/>
              <a:t>It leases IP address to nodes</a:t>
            </a:r>
            <a:endParaRPr lang="en-US" sz="2800" dirty="0"/>
          </a:p>
          <a:p>
            <a:r>
              <a:rPr lang="en-US" sz="2800" dirty="0" smtClean="0"/>
              <a:t>Provides other parameters too</a:t>
            </a:r>
          </a:p>
          <a:p>
            <a:pPr lvl="1"/>
            <a:r>
              <a:rPr lang="en-US" sz="2400" dirty="0" smtClean="0"/>
              <a:t>Network prefix</a:t>
            </a:r>
          </a:p>
          <a:p>
            <a:pPr lvl="1"/>
            <a:r>
              <a:rPr lang="en-US" sz="2400" dirty="0" smtClean="0"/>
              <a:t>Address of local router</a:t>
            </a:r>
          </a:p>
          <a:p>
            <a:pPr lvl="1"/>
            <a:r>
              <a:rPr lang="en-US" sz="2400" dirty="0" smtClean="0"/>
              <a:t>DNS server, time server, etc.</a:t>
            </a:r>
          </a:p>
          <a:p>
            <a:pPr marL="457200" lvl="1" indent="0">
              <a:buNone/>
            </a:pPr>
            <a:r>
              <a:rPr lang="en-US" sz="2400" dirty="0"/>
              <a:t> </a:t>
            </a:r>
            <a:endParaRPr lang="en-US" sz="2400" dirty="0" smtClean="0"/>
          </a:p>
        </p:txBody>
      </p:sp>
    </p:spTree>
    <p:extLst>
      <p:ext uri="{BB962C8B-B14F-4D97-AF65-F5344CB8AC3E}">
        <p14:creationId xmlns:p14="http://schemas.microsoft.com/office/powerpoint/2010/main" val="121472255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t>57</a:t>
            </a:fld>
            <a:endParaRPr lang="en-US"/>
          </a:p>
        </p:txBody>
      </p:sp>
      <p:sp>
        <p:nvSpPr>
          <p:cNvPr id="4" name="Title 3"/>
          <p:cNvSpPr>
            <a:spLocks noGrp="1"/>
          </p:cNvSpPr>
          <p:nvPr>
            <p:ph type="title"/>
          </p:nvPr>
        </p:nvSpPr>
        <p:spPr/>
        <p:txBody>
          <a:bodyPr/>
          <a:lstStyle/>
          <a:p>
            <a:r>
              <a:rPr lang="en-US" dirty="0" smtClean="0"/>
              <a:t>DHCP Protocol Stack</a:t>
            </a:r>
            <a:endParaRPr lang="en-US" dirty="0"/>
          </a:p>
        </p:txBody>
      </p:sp>
      <p:sp>
        <p:nvSpPr>
          <p:cNvPr id="5" name="Text Placeholder 4"/>
          <p:cNvSpPr>
            <a:spLocks noGrp="1"/>
          </p:cNvSpPr>
          <p:nvPr>
            <p:ph type="body" sz="quarter" idx="4294967295"/>
          </p:nvPr>
        </p:nvSpPr>
        <p:spPr>
          <a:xfrm>
            <a:off x="228599" y="1701800"/>
            <a:ext cx="6077607" cy="4470400"/>
          </a:xfrm>
          <a:prstGeom prst="rect">
            <a:avLst/>
          </a:prstGeom>
        </p:spPr>
        <p:txBody>
          <a:bodyPr>
            <a:normAutofit/>
          </a:bodyPr>
          <a:lstStyle/>
          <a:p>
            <a:r>
              <a:rPr lang="en-US" sz="2800" dirty="0" smtClean="0"/>
              <a:t>DHCP is a client-server application</a:t>
            </a:r>
          </a:p>
          <a:p>
            <a:pPr lvl="1"/>
            <a:r>
              <a:rPr lang="en-US" sz="2400" dirty="0" smtClean="0"/>
              <a:t>Uses UDP ports 67 (server), 68 (client)</a:t>
            </a:r>
          </a:p>
        </p:txBody>
      </p:sp>
      <p:grpSp>
        <p:nvGrpSpPr>
          <p:cNvPr id="20" name="Group 19"/>
          <p:cNvGrpSpPr/>
          <p:nvPr/>
        </p:nvGrpSpPr>
        <p:grpSpPr>
          <a:xfrm>
            <a:off x="1551443" y="3043771"/>
            <a:ext cx="1833786" cy="1836768"/>
            <a:chOff x="1981200" y="2038350"/>
            <a:chExt cx="1466850" cy="1558985"/>
          </a:xfrm>
          <a:noFill/>
        </p:grpSpPr>
        <p:sp>
          <p:nvSpPr>
            <p:cNvPr id="21" name="Rectangle 20"/>
            <p:cNvSpPr/>
            <p:nvPr/>
          </p:nvSpPr>
          <p:spPr>
            <a:xfrm>
              <a:off x="1981200" y="3197225"/>
              <a:ext cx="1447800" cy="2000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000250" y="3397280"/>
              <a:ext cx="1447800" cy="2000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981200" y="2038350"/>
              <a:ext cx="1447800" cy="1539876"/>
              <a:chOff x="2857500" y="2343150"/>
              <a:chExt cx="1447800" cy="1539876"/>
            </a:xfrm>
            <a:grpFill/>
          </p:grpSpPr>
          <p:sp>
            <p:nvSpPr>
              <p:cNvPr id="24" name="Rectangle 5"/>
              <p:cNvSpPr>
                <a:spLocks noChangeArrowheads="1"/>
              </p:cNvSpPr>
              <p:nvPr/>
            </p:nvSpPr>
            <p:spPr bwMode="auto">
              <a:xfrm>
                <a:off x="2857500" y="3502026"/>
                <a:ext cx="1447800" cy="381000"/>
              </a:xfrm>
              <a:prstGeom prst="rect">
                <a:avLst/>
              </a:prstGeom>
              <a:grpFill/>
              <a:ln w="9525">
                <a:solidFill>
                  <a:schemeClr val="tx1"/>
                </a:solidFill>
                <a:miter lim="800000"/>
                <a:headEnd/>
                <a:tailEnd/>
              </a:ln>
              <a:effectLst/>
            </p:spPr>
            <p:txBody>
              <a:bodyPr wrap="none" anchor="ctr">
                <a:spAutoFit/>
              </a:bodyPr>
              <a:lstStyle/>
              <a:p>
                <a:endParaRPr lang="en-US"/>
              </a:p>
            </p:txBody>
          </p:sp>
          <p:sp>
            <p:nvSpPr>
              <p:cNvPr id="25" name="Rectangle 6"/>
              <p:cNvSpPr>
                <a:spLocks noChangeArrowheads="1"/>
              </p:cNvSpPr>
              <p:nvPr/>
            </p:nvSpPr>
            <p:spPr bwMode="auto">
              <a:xfrm>
                <a:off x="2857500" y="3121025"/>
                <a:ext cx="1447800" cy="381000"/>
              </a:xfrm>
              <a:prstGeom prst="rect">
                <a:avLst/>
              </a:prstGeom>
              <a:grpFill/>
              <a:ln w="9525">
                <a:solidFill>
                  <a:schemeClr val="tx1"/>
                </a:solidFill>
                <a:miter lim="800000"/>
                <a:headEnd/>
                <a:tailEnd/>
              </a:ln>
              <a:effectLst/>
            </p:spPr>
            <p:txBody>
              <a:bodyPr wrap="none" anchor="ctr">
                <a:spAutoFit/>
              </a:bodyPr>
              <a:lstStyle/>
              <a:p>
                <a:endParaRPr lang="en-US"/>
              </a:p>
            </p:txBody>
          </p:sp>
          <p:sp>
            <p:nvSpPr>
              <p:cNvPr id="26" name="Rectangle 7"/>
              <p:cNvSpPr>
                <a:spLocks noChangeArrowheads="1"/>
              </p:cNvSpPr>
              <p:nvPr/>
            </p:nvSpPr>
            <p:spPr bwMode="auto">
              <a:xfrm>
                <a:off x="2857500" y="2740025"/>
                <a:ext cx="1447800" cy="381000"/>
              </a:xfrm>
              <a:prstGeom prst="rect">
                <a:avLst/>
              </a:prstGeom>
              <a:grpFill/>
              <a:ln w="9525">
                <a:solidFill>
                  <a:schemeClr val="tx1"/>
                </a:solidFill>
                <a:miter lim="800000"/>
                <a:headEnd/>
                <a:tailEnd/>
              </a:ln>
              <a:effectLst/>
            </p:spPr>
            <p:txBody>
              <a:bodyPr wrap="none" anchor="ctr">
                <a:spAutoFit/>
              </a:bodyPr>
              <a:lstStyle/>
              <a:p>
                <a:endParaRPr lang="en-US"/>
              </a:p>
            </p:txBody>
          </p:sp>
          <p:sp>
            <p:nvSpPr>
              <p:cNvPr id="27" name="Rectangle 10"/>
              <p:cNvSpPr>
                <a:spLocks noChangeArrowheads="1"/>
              </p:cNvSpPr>
              <p:nvPr/>
            </p:nvSpPr>
            <p:spPr bwMode="auto">
              <a:xfrm>
                <a:off x="2857500" y="2362200"/>
                <a:ext cx="1447800" cy="381000"/>
              </a:xfrm>
              <a:prstGeom prst="rect">
                <a:avLst/>
              </a:prstGeom>
              <a:grpFill/>
              <a:ln w="9525">
                <a:solidFill>
                  <a:schemeClr val="tx1"/>
                </a:solidFill>
                <a:miter lim="800000"/>
                <a:headEnd/>
                <a:tailEnd/>
              </a:ln>
              <a:effectLst/>
            </p:spPr>
            <p:txBody>
              <a:bodyPr wrap="none" anchor="ctr">
                <a:spAutoFit/>
              </a:bodyPr>
              <a:lstStyle/>
              <a:p>
                <a:endParaRPr lang="en-US"/>
              </a:p>
            </p:txBody>
          </p:sp>
          <p:sp>
            <p:nvSpPr>
              <p:cNvPr id="28" name="Text Box 12"/>
              <p:cNvSpPr txBox="1">
                <a:spLocks noChangeArrowheads="1"/>
              </p:cNvSpPr>
              <p:nvPr/>
            </p:nvSpPr>
            <p:spPr bwMode="auto">
              <a:xfrm>
                <a:off x="3139762" y="3502026"/>
                <a:ext cx="875107" cy="339599"/>
              </a:xfrm>
              <a:prstGeom prst="rect">
                <a:avLst/>
              </a:prstGeom>
              <a:grpFill/>
              <a:ln w="9525">
                <a:noFill/>
                <a:miter lim="800000"/>
                <a:headEnd/>
                <a:tailEnd/>
              </a:ln>
              <a:effectLst/>
            </p:spPr>
            <p:txBody>
              <a:bodyPr wrap="none">
                <a:spAutoFit/>
              </a:bodyPr>
              <a:lstStyle/>
              <a:p>
                <a:pPr algn="ctr"/>
                <a:r>
                  <a:rPr lang="en-US" sz="2000" dirty="0" smtClean="0"/>
                  <a:t>Ethernet</a:t>
                </a:r>
                <a:endParaRPr lang="en-US" sz="2000" dirty="0"/>
              </a:p>
            </p:txBody>
          </p:sp>
          <p:sp>
            <p:nvSpPr>
              <p:cNvPr id="29" name="Text Box 13"/>
              <p:cNvSpPr txBox="1">
                <a:spLocks noChangeArrowheads="1"/>
              </p:cNvSpPr>
              <p:nvPr/>
            </p:nvSpPr>
            <p:spPr bwMode="auto">
              <a:xfrm>
                <a:off x="3390149" y="3127375"/>
                <a:ext cx="381836" cy="400110"/>
              </a:xfrm>
              <a:prstGeom prst="rect">
                <a:avLst/>
              </a:prstGeom>
              <a:grpFill/>
              <a:ln w="9525">
                <a:noFill/>
                <a:miter lim="800000"/>
                <a:headEnd/>
                <a:tailEnd/>
              </a:ln>
              <a:effectLst/>
            </p:spPr>
            <p:txBody>
              <a:bodyPr wrap="none">
                <a:spAutoFit/>
              </a:bodyPr>
              <a:lstStyle/>
              <a:p>
                <a:pPr algn="ctr"/>
                <a:r>
                  <a:rPr lang="en-US" sz="2000" dirty="0" smtClean="0"/>
                  <a:t>IP</a:t>
                </a:r>
                <a:endParaRPr lang="en-US" sz="2000" dirty="0"/>
              </a:p>
            </p:txBody>
          </p:sp>
          <p:sp>
            <p:nvSpPr>
              <p:cNvPr id="30" name="Text Box 14"/>
              <p:cNvSpPr txBox="1">
                <a:spLocks noChangeArrowheads="1"/>
              </p:cNvSpPr>
              <p:nvPr/>
            </p:nvSpPr>
            <p:spPr bwMode="auto">
              <a:xfrm>
                <a:off x="3237629" y="2740025"/>
                <a:ext cx="639919" cy="400110"/>
              </a:xfrm>
              <a:prstGeom prst="rect">
                <a:avLst/>
              </a:prstGeom>
              <a:grpFill/>
              <a:ln w="9525">
                <a:noFill/>
                <a:miter lim="800000"/>
                <a:headEnd/>
                <a:tailEnd/>
              </a:ln>
              <a:effectLst/>
            </p:spPr>
            <p:txBody>
              <a:bodyPr wrap="none">
                <a:spAutoFit/>
              </a:bodyPr>
              <a:lstStyle/>
              <a:p>
                <a:pPr algn="ctr"/>
                <a:r>
                  <a:rPr lang="en-US" sz="2000" dirty="0" smtClean="0"/>
                  <a:t>UDP</a:t>
                </a:r>
                <a:endParaRPr lang="en-US" sz="2000" dirty="0"/>
              </a:p>
            </p:txBody>
          </p:sp>
          <p:sp>
            <p:nvSpPr>
              <p:cNvPr id="31" name="Text Box 17"/>
              <p:cNvSpPr txBox="1">
                <a:spLocks noChangeArrowheads="1"/>
              </p:cNvSpPr>
              <p:nvPr/>
            </p:nvSpPr>
            <p:spPr bwMode="auto">
              <a:xfrm>
                <a:off x="3171905" y="2343150"/>
                <a:ext cx="771365" cy="400110"/>
              </a:xfrm>
              <a:prstGeom prst="rect">
                <a:avLst/>
              </a:prstGeom>
              <a:grpFill/>
              <a:ln w="9525">
                <a:noFill/>
                <a:miter lim="800000"/>
                <a:headEnd/>
                <a:tailEnd/>
              </a:ln>
              <a:effectLst/>
            </p:spPr>
            <p:txBody>
              <a:bodyPr wrap="none">
                <a:spAutoFit/>
              </a:bodyPr>
              <a:lstStyle/>
              <a:p>
                <a:pPr algn="ctr"/>
                <a:r>
                  <a:rPr lang="en-US" sz="2000" dirty="0" smtClean="0"/>
                  <a:t>DHCP</a:t>
                </a:r>
                <a:endParaRPr lang="en-US" sz="2000" dirty="0"/>
              </a:p>
            </p:txBody>
          </p:sp>
        </p:grpSp>
      </p:grpSp>
    </p:spTree>
    <p:extLst>
      <p:ext uri="{BB962C8B-B14F-4D97-AF65-F5344CB8AC3E}">
        <p14:creationId xmlns:p14="http://schemas.microsoft.com/office/powerpoint/2010/main" val="9427987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pPr/>
              <a:t>58</a:t>
            </a:fld>
            <a:endParaRPr lang="en-US"/>
          </a:p>
        </p:txBody>
      </p:sp>
      <p:sp>
        <p:nvSpPr>
          <p:cNvPr id="4" name="Title 3"/>
          <p:cNvSpPr>
            <a:spLocks noGrp="1"/>
          </p:cNvSpPr>
          <p:nvPr>
            <p:ph type="title"/>
          </p:nvPr>
        </p:nvSpPr>
        <p:spPr/>
        <p:txBody>
          <a:bodyPr/>
          <a:lstStyle/>
          <a:p>
            <a:r>
              <a:rPr lang="en-US" dirty="0" smtClean="0"/>
              <a:t>DHCP Addressing</a:t>
            </a:r>
            <a:endParaRPr lang="en-US" dirty="0"/>
          </a:p>
        </p:txBody>
      </p:sp>
      <p:sp>
        <p:nvSpPr>
          <p:cNvPr id="5" name="Text Placeholder 4"/>
          <p:cNvSpPr>
            <a:spLocks noGrp="1"/>
          </p:cNvSpPr>
          <p:nvPr>
            <p:ph type="body" sz="quarter" idx="4294967295"/>
          </p:nvPr>
        </p:nvSpPr>
        <p:spPr>
          <a:xfrm>
            <a:off x="228600" y="1397000"/>
            <a:ext cx="5715000" cy="4775200"/>
          </a:xfrm>
          <a:prstGeom prst="rect">
            <a:avLst/>
          </a:prstGeom>
        </p:spPr>
        <p:txBody>
          <a:bodyPr>
            <a:normAutofit/>
          </a:bodyPr>
          <a:lstStyle/>
          <a:p>
            <a:r>
              <a:rPr lang="en-US" dirty="0" smtClean="0"/>
              <a:t>Bootstrap issue:</a:t>
            </a:r>
          </a:p>
          <a:p>
            <a:pPr lvl="1"/>
            <a:r>
              <a:rPr lang="en-US" dirty="0" smtClean="0"/>
              <a:t>How does node send a message to DHCP server before it is configured?</a:t>
            </a:r>
          </a:p>
          <a:p>
            <a:pPr lvl="3"/>
            <a:endParaRPr lang="en-US" dirty="0" smtClean="0"/>
          </a:p>
          <a:p>
            <a:r>
              <a:rPr lang="en-US" dirty="0" smtClean="0"/>
              <a:t>Answer:</a:t>
            </a:r>
          </a:p>
          <a:p>
            <a:pPr lvl="1"/>
            <a:r>
              <a:rPr lang="en-US" dirty="0" smtClean="0"/>
              <a:t>Node sends </a:t>
            </a:r>
            <a:r>
              <a:rPr lang="en-US" u="sng" dirty="0" smtClean="0"/>
              <a:t>broadcast</a:t>
            </a:r>
            <a:r>
              <a:rPr lang="en-US" dirty="0" smtClean="0"/>
              <a:t> messages  delivered to all nodes on the network</a:t>
            </a:r>
          </a:p>
          <a:p>
            <a:pPr lvl="1"/>
            <a:r>
              <a:rPr lang="en-US" u="sng" dirty="0" smtClean="0"/>
              <a:t>Broadcast address </a:t>
            </a:r>
            <a:r>
              <a:rPr lang="en-US" dirty="0" smtClean="0"/>
              <a:t>is all 1s</a:t>
            </a:r>
          </a:p>
          <a:p>
            <a:pPr lvl="1"/>
            <a:r>
              <a:rPr lang="en-US" dirty="0" smtClean="0"/>
              <a:t>IP (32 bit): 255.255.255.255</a:t>
            </a:r>
          </a:p>
          <a:p>
            <a:pPr lvl="1"/>
            <a:r>
              <a:rPr lang="en-US" dirty="0" smtClean="0"/>
              <a:t>Ethernet (48 bit): </a:t>
            </a:r>
            <a:r>
              <a:rPr lang="en-US" dirty="0" err="1" smtClean="0"/>
              <a:t>ff:ff:ff:ff:ff:ff</a:t>
            </a:r>
            <a:endParaRPr lang="en-US" dirty="0" smtClean="0"/>
          </a:p>
        </p:txBody>
      </p:sp>
    </p:spTree>
    <p:extLst>
      <p:ext uri="{BB962C8B-B14F-4D97-AF65-F5344CB8AC3E}">
        <p14:creationId xmlns:p14="http://schemas.microsoft.com/office/powerpoint/2010/main" val="40934761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pPr/>
              <a:t>59</a:t>
            </a:fld>
            <a:endParaRPr lang="en-US"/>
          </a:p>
        </p:txBody>
      </p:sp>
      <p:sp>
        <p:nvSpPr>
          <p:cNvPr id="4" name="Title 3"/>
          <p:cNvSpPr>
            <a:spLocks noGrp="1"/>
          </p:cNvSpPr>
          <p:nvPr>
            <p:ph type="title"/>
          </p:nvPr>
        </p:nvSpPr>
        <p:spPr/>
        <p:txBody>
          <a:bodyPr/>
          <a:lstStyle/>
          <a:p>
            <a:r>
              <a:rPr lang="en-US" dirty="0" smtClean="0"/>
              <a:t>DHCP Messages (2)</a:t>
            </a:r>
            <a:endParaRPr lang="en-US" dirty="0"/>
          </a:p>
        </p:txBody>
      </p:sp>
      <p:pic>
        <p:nvPicPr>
          <p:cNvPr id="8"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376" y="1586229"/>
            <a:ext cx="634602" cy="610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1345" y="1716640"/>
            <a:ext cx="715963" cy="400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419169" y="1624925"/>
            <a:ext cx="883391" cy="400110"/>
          </a:xfrm>
          <a:prstGeom prst="rect">
            <a:avLst/>
          </a:prstGeom>
          <a:noFill/>
        </p:spPr>
        <p:txBody>
          <a:bodyPr wrap="square" rtlCol="0">
            <a:spAutoFit/>
          </a:bodyPr>
          <a:lstStyle/>
          <a:p>
            <a:r>
              <a:rPr lang="en-US" sz="2000" dirty="0" smtClean="0"/>
              <a:t>Client</a:t>
            </a:r>
            <a:endParaRPr lang="en-US" sz="2000" dirty="0"/>
          </a:p>
        </p:txBody>
      </p:sp>
      <p:sp>
        <p:nvSpPr>
          <p:cNvPr id="13" name="TextBox 12"/>
          <p:cNvSpPr txBox="1"/>
          <p:nvPr/>
        </p:nvSpPr>
        <p:spPr>
          <a:xfrm>
            <a:off x="4070661" y="1650325"/>
            <a:ext cx="939681" cy="400110"/>
          </a:xfrm>
          <a:prstGeom prst="rect">
            <a:avLst/>
          </a:prstGeom>
          <a:noFill/>
        </p:spPr>
        <p:txBody>
          <a:bodyPr wrap="none" rtlCol="0">
            <a:spAutoFit/>
          </a:bodyPr>
          <a:lstStyle/>
          <a:p>
            <a:pPr algn="ctr"/>
            <a:r>
              <a:rPr lang="en-US" sz="2000" dirty="0" smtClean="0"/>
              <a:t>Server</a:t>
            </a:r>
            <a:endParaRPr lang="en-US" sz="2000" dirty="0"/>
          </a:p>
        </p:txBody>
      </p:sp>
      <p:grpSp>
        <p:nvGrpSpPr>
          <p:cNvPr id="28" name="Group 27"/>
          <p:cNvGrpSpPr/>
          <p:nvPr/>
        </p:nvGrpSpPr>
        <p:grpSpPr>
          <a:xfrm>
            <a:off x="1309762" y="2185899"/>
            <a:ext cx="2439564" cy="3698403"/>
            <a:chOff x="1576358" y="1757552"/>
            <a:chExt cx="2081582" cy="2366774"/>
          </a:xfrm>
        </p:grpSpPr>
        <p:cxnSp>
          <p:nvCxnSpPr>
            <p:cNvPr id="18" name="Straight Arrow Connector 17"/>
            <p:cNvCxnSpPr/>
            <p:nvPr/>
          </p:nvCxnSpPr>
          <p:spPr>
            <a:xfrm>
              <a:off x="1600200" y="2034222"/>
              <a:ext cx="2057740" cy="289878"/>
            </a:xfrm>
            <a:prstGeom prst="straightConnector1">
              <a:avLst/>
            </a:prstGeom>
            <a:ln w="28575">
              <a:solidFill>
                <a:schemeClr val="accent3">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02490" y="1781932"/>
              <a:ext cx="1253159" cy="295440"/>
            </a:xfrm>
            <a:prstGeom prst="rect">
              <a:avLst/>
            </a:prstGeom>
            <a:noFill/>
          </p:spPr>
          <p:txBody>
            <a:bodyPr wrap="none" rtlCol="0">
              <a:spAutoFit/>
            </a:bodyPr>
            <a:lstStyle/>
            <a:p>
              <a:pPr algn="ctr"/>
              <a:r>
                <a:rPr lang="en-US" sz="2400" cap="small" dirty="0" smtClean="0"/>
                <a:t>discover</a:t>
              </a:r>
            </a:p>
          </p:txBody>
        </p:sp>
        <p:grpSp>
          <p:nvGrpSpPr>
            <p:cNvPr id="27" name="Group 26"/>
            <p:cNvGrpSpPr/>
            <p:nvPr/>
          </p:nvGrpSpPr>
          <p:grpSpPr>
            <a:xfrm>
              <a:off x="1600200" y="1757552"/>
              <a:ext cx="2057740" cy="2366774"/>
              <a:chOff x="1600200" y="1767522"/>
              <a:chExt cx="2057740" cy="2718583"/>
            </a:xfrm>
          </p:grpSpPr>
          <p:cxnSp>
            <p:nvCxnSpPr>
              <p:cNvPr id="11" name="Straight Connector 10"/>
              <p:cNvCxnSpPr/>
              <p:nvPr/>
            </p:nvCxnSpPr>
            <p:spPr>
              <a:xfrm>
                <a:off x="1600200" y="1817491"/>
                <a:ext cx="0" cy="26686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657940" y="1767522"/>
                <a:ext cx="0" cy="26686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p:nvPr/>
          </p:nvCxnSpPr>
          <p:spPr>
            <a:xfrm>
              <a:off x="1600200" y="3101829"/>
              <a:ext cx="2057740" cy="289878"/>
            </a:xfrm>
            <a:prstGeom prst="straightConnector1">
              <a:avLst/>
            </a:prstGeom>
            <a:ln w="28575">
              <a:solidFill>
                <a:schemeClr val="accent3">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43525" y="2849540"/>
              <a:ext cx="1171092" cy="295440"/>
            </a:xfrm>
            <a:prstGeom prst="rect">
              <a:avLst/>
            </a:prstGeom>
            <a:noFill/>
          </p:spPr>
          <p:txBody>
            <a:bodyPr wrap="none" rtlCol="0">
              <a:spAutoFit/>
            </a:bodyPr>
            <a:lstStyle/>
            <a:p>
              <a:pPr algn="ctr"/>
              <a:r>
                <a:rPr lang="en-US" sz="2400" cap="small" dirty="0" smtClean="0"/>
                <a:t>request</a:t>
              </a:r>
            </a:p>
          </p:txBody>
        </p:sp>
        <p:cxnSp>
          <p:nvCxnSpPr>
            <p:cNvPr id="23" name="Straight Arrow Connector 22"/>
            <p:cNvCxnSpPr/>
            <p:nvPr/>
          </p:nvCxnSpPr>
          <p:spPr>
            <a:xfrm flipH="1">
              <a:off x="1600199" y="2582905"/>
              <a:ext cx="2057740" cy="289878"/>
            </a:xfrm>
            <a:prstGeom prst="straightConnector1">
              <a:avLst/>
            </a:prstGeom>
            <a:ln w="28575">
              <a:solidFill>
                <a:schemeClr val="accent3">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194665" y="2332055"/>
              <a:ext cx="868812" cy="295440"/>
            </a:xfrm>
            <a:prstGeom prst="rect">
              <a:avLst/>
            </a:prstGeom>
            <a:noFill/>
          </p:spPr>
          <p:txBody>
            <a:bodyPr wrap="none" rtlCol="0">
              <a:spAutoFit/>
            </a:bodyPr>
            <a:lstStyle/>
            <a:p>
              <a:pPr algn="ctr"/>
              <a:r>
                <a:rPr lang="en-US" sz="2400" cap="small" dirty="0" smtClean="0"/>
                <a:t>offer</a:t>
              </a:r>
            </a:p>
          </p:txBody>
        </p:sp>
        <p:cxnSp>
          <p:nvCxnSpPr>
            <p:cNvPr id="25" name="Straight Arrow Connector 24"/>
            <p:cNvCxnSpPr/>
            <p:nvPr/>
          </p:nvCxnSpPr>
          <p:spPr>
            <a:xfrm flipH="1">
              <a:off x="1576358" y="3701145"/>
              <a:ext cx="2057740" cy="289878"/>
            </a:xfrm>
            <a:prstGeom prst="straightConnector1">
              <a:avLst/>
            </a:prstGeom>
            <a:ln w="28575">
              <a:solidFill>
                <a:schemeClr val="accent3">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311021" y="3434041"/>
              <a:ext cx="588418" cy="295440"/>
            </a:xfrm>
            <a:prstGeom prst="rect">
              <a:avLst/>
            </a:prstGeom>
            <a:noFill/>
          </p:spPr>
          <p:txBody>
            <a:bodyPr wrap="none" rtlCol="0">
              <a:spAutoFit/>
            </a:bodyPr>
            <a:lstStyle/>
            <a:p>
              <a:pPr algn="ctr"/>
              <a:r>
                <a:rPr lang="en-US" sz="2400" cap="small" dirty="0" err="1" smtClean="0"/>
                <a:t>ack</a:t>
              </a:r>
              <a:endParaRPr lang="en-US" sz="2400" cap="small" dirty="0" smtClean="0"/>
            </a:p>
          </p:txBody>
        </p:sp>
      </p:grpSp>
      <p:cxnSp>
        <p:nvCxnSpPr>
          <p:cNvPr id="29" name="Straight Arrow Connector 28"/>
          <p:cNvCxnSpPr/>
          <p:nvPr/>
        </p:nvCxnSpPr>
        <p:spPr>
          <a:xfrm flipH="1">
            <a:off x="3244225" y="2738391"/>
            <a:ext cx="695158" cy="159245"/>
          </a:xfrm>
          <a:prstGeom prst="straightConnector1">
            <a:avLst/>
          </a:prstGeom>
          <a:ln w="1905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42150" y="2533208"/>
            <a:ext cx="1154163" cy="307777"/>
          </a:xfrm>
          <a:prstGeom prst="rect">
            <a:avLst/>
          </a:prstGeom>
          <a:noFill/>
        </p:spPr>
        <p:txBody>
          <a:bodyPr wrap="none" lIns="0" tIns="0" rIns="0" bIns="0" rtlCol="0">
            <a:spAutoFit/>
          </a:bodyPr>
          <a:lstStyle/>
          <a:p>
            <a:pPr algn="ctr"/>
            <a:r>
              <a:rPr lang="en-US" sz="2000" dirty="0" smtClean="0"/>
              <a:t>Broadcast</a:t>
            </a:r>
            <a:endParaRPr lang="en-US" sz="2000" dirty="0"/>
          </a:p>
        </p:txBody>
      </p:sp>
      <p:cxnSp>
        <p:nvCxnSpPr>
          <p:cNvPr id="31" name="Straight Arrow Connector 30"/>
          <p:cNvCxnSpPr/>
          <p:nvPr/>
        </p:nvCxnSpPr>
        <p:spPr>
          <a:xfrm flipH="1">
            <a:off x="3247697" y="2890791"/>
            <a:ext cx="844086" cy="1570850"/>
          </a:xfrm>
          <a:prstGeom prst="straightConnector1">
            <a:avLst/>
          </a:prstGeom>
          <a:ln w="1905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177863" y="3263490"/>
            <a:ext cx="4083269" cy="2308324"/>
          </a:xfrm>
          <a:prstGeom prst="rect">
            <a:avLst/>
          </a:prstGeom>
        </p:spPr>
        <p:txBody>
          <a:bodyPr wrap="square">
            <a:spAutoFit/>
          </a:bodyPr>
          <a:lstStyle/>
          <a:p>
            <a:pPr marL="0" indent="0">
              <a:buNone/>
            </a:pPr>
            <a:r>
              <a:rPr lang="en-US" sz="2000" dirty="0"/>
              <a:t>Protocol also supports replicated servers for </a:t>
            </a:r>
            <a:r>
              <a:rPr lang="en-US" sz="2000" dirty="0" smtClean="0"/>
              <a:t>reliability</a:t>
            </a:r>
          </a:p>
          <a:p>
            <a:pPr marL="0" indent="0">
              <a:buNone/>
            </a:pPr>
            <a:endParaRPr lang="en-US" sz="2000" dirty="0"/>
          </a:p>
          <a:p>
            <a:pPr marL="0" indent="0">
              <a:buNone/>
            </a:pPr>
            <a:r>
              <a:rPr lang="en-US" sz="2000" dirty="0"/>
              <a:t>To renew an existing lease, an abbreviated sequence is used:</a:t>
            </a:r>
          </a:p>
          <a:p>
            <a:pPr lvl="1"/>
            <a:r>
              <a:rPr lang="en-US" sz="2000" cap="small" dirty="0"/>
              <a:t>request</a:t>
            </a:r>
            <a:r>
              <a:rPr lang="en-US" sz="2000" dirty="0"/>
              <a:t>, followed by </a:t>
            </a:r>
            <a:r>
              <a:rPr lang="en-US" sz="2000" cap="small" dirty="0" err="1"/>
              <a:t>ack</a:t>
            </a:r>
            <a:endParaRPr lang="en-US" sz="2000" cap="small" dirty="0"/>
          </a:p>
          <a:p>
            <a:pPr marL="0" indent="0">
              <a:buNone/>
            </a:pPr>
            <a:endParaRPr lang="en-US" sz="2000" dirty="0"/>
          </a:p>
        </p:txBody>
      </p:sp>
      <p:sp>
        <p:nvSpPr>
          <p:cNvPr id="32" name="TextBox 31"/>
          <p:cNvSpPr txBox="1"/>
          <p:nvPr/>
        </p:nvSpPr>
        <p:spPr>
          <a:xfrm>
            <a:off x="151087" y="2967335"/>
            <a:ext cx="1015561" cy="923330"/>
          </a:xfrm>
          <a:prstGeom prst="rect">
            <a:avLst/>
          </a:prstGeom>
          <a:noFill/>
          <a:ln>
            <a:solidFill>
              <a:schemeClr val="accent1"/>
            </a:solidFill>
          </a:ln>
        </p:spPr>
        <p:txBody>
          <a:bodyPr wrap="square" rtlCol="0">
            <a:spAutoFit/>
          </a:bodyPr>
          <a:lstStyle/>
          <a:p>
            <a:r>
              <a:rPr lang="en-US" dirty="0" smtClean="0"/>
              <a:t>Memory aid: DORA</a:t>
            </a:r>
            <a:endParaRPr lang="en-US" dirty="0"/>
          </a:p>
        </p:txBody>
      </p:sp>
    </p:spTree>
    <p:extLst>
      <p:ext uri="{BB962C8B-B14F-4D97-AF65-F5344CB8AC3E}">
        <p14:creationId xmlns:p14="http://schemas.microsoft.com/office/powerpoint/2010/main" val="4115572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t>6</a:t>
            </a:fld>
            <a:endParaRPr lang="en-US"/>
          </a:p>
        </p:txBody>
      </p:sp>
      <p:sp>
        <p:nvSpPr>
          <p:cNvPr id="4" name="Title 3"/>
          <p:cNvSpPr>
            <a:spLocks noGrp="1"/>
          </p:cNvSpPr>
          <p:nvPr>
            <p:ph type="title"/>
          </p:nvPr>
        </p:nvSpPr>
        <p:spPr/>
        <p:txBody>
          <a:bodyPr/>
          <a:lstStyle/>
          <a:p>
            <a:r>
              <a:rPr lang="en-US" dirty="0" smtClean="0"/>
              <a:t>Shortcomings of Switches (3)</a:t>
            </a:r>
            <a:endParaRPr lang="en-US" dirty="0"/>
          </a:p>
        </p:txBody>
      </p:sp>
      <p:sp>
        <p:nvSpPr>
          <p:cNvPr id="5" name="Text Placeholder 4"/>
          <p:cNvSpPr>
            <a:spLocks noGrp="1"/>
          </p:cNvSpPr>
          <p:nvPr>
            <p:ph type="body" sz="quarter" idx="4294967295"/>
          </p:nvPr>
        </p:nvSpPr>
        <p:spPr>
          <a:xfrm>
            <a:off x="228599" y="1701800"/>
            <a:ext cx="5715000" cy="4470400"/>
          </a:xfrm>
          <a:prstGeom prst="rect">
            <a:avLst/>
          </a:prstGeom>
        </p:spPr>
        <p:txBody>
          <a:bodyPr>
            <a:normAutofit/>
          </a:bodyPr>
          <a:lstStyle/>
          <a:p>
            <a:pPr marL="514350" indent="-514350">
              <a:buFont typeface="+mj-lt"/>
              <a:buAutoNum type="arabicPeriod" startAt="3"/>
            </a:pPr>
            <a:r>
              <a:rPr lang="en-US" sz="2800" dirty="0" smtClean="0"/>
              <a:t>Don’t give much traffic control - uses spanning tree</a:t>
            </a:r>
          </a:p>
          <a:p>
            <a:pPr lvl="1"/>
            <a:r>
              <a:rPr lang="en-US" sz="2400" dirty="0" smtClean="0"/>
              <a:t>Want to plan routes / bandwidth / use all links</a:t>
            </a:r>
          </a:p>
          <a:p>
            <a:pPr lvl="1"/>
            <a:endParaRPr lang="en-US" sz="2400" dirty="0"/>
          </a:p>
        </p:txBody>
      </p:sp>
      <p:grpSp>
        <p:nvGrpSpPr>
          <p:cNvPr id="24" name="Group 23"/>
          <p:cNvGrpSpPr/>
          <p:nvPr/>
        </p:nvGrpSpPr>
        <p:grpSpPr>
          <a:xfrm>
            <a:off x="988750" y="3429001"/>
            <a:ext cx="3870326" cy="1839073"/>
            <a:chOff x="988750" y="2945045"/>
            <a:chExt cx="3870326" cy="1379305"/>
          </a:xfrm>
        </p:grpSpPr>
        <p:grpSp>
          <p:nvGrpSpPr>
            <p:cNvPr id="6" name="Group 5"/>
            <p:cNvGrpSpPr/>
            <p:nvPr/>
          </p:nvGrpSpPr>
          <p:grpSpPr>
            <a:xfrm>
              <a:off x="988750" y="2945045"/>
              <a:ext cx="3870326" cy="922105"/>
              <a:chOff x="988750" y="3097445"/>
              <a:chExt cx="3870326" cy="922105"/>
            </a:xfrm>
          </p:grpSpPr>
          <p:grpSp>
            <p:nvGrpSpPr>
              <p:cNvPr id="7" name="Group 6"/>
              <p:cNvGrpSpPr/>
              <p:nvPr/>
            </p:nvGrpSpPr>
            <p:grpSpPr>
              <a:xfrm>
                <a:off x="988750" y="3097445"/>
                <a:ext cx="3870326" cy="922105"/>
                <a:chOff x="-241303" y="3258897"/>
                <a:chExt cx="3870326" cy="922105"/>
              </a:xfrm>
            </p:grpSpPr>
            <p:pic>
              <p:nvPicPr>
                <p:cNvPr id="12" name="Picture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78" y="3258897"/>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497" y="3803681"/>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stCxn id="12" idx="3"/>
                  <a:endCxn id="16" idx="1"/>
                </p:cNvCxnSpPr>
                <p:nvPr/>
              </p:nvCxnSpPr>
              <p:spPr>
                <a:xfrm>
                  <a:off x="2128041" y="3441213"/>
                  <a:ext cx="632619"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13" idx="1"/>
                </p:cNvCxnSpPr>
                <p:nvPr/>
              </p:nvCxnSpPr>
              <p:spPr>
                <a:xfrm>
                  <a:off x="2046404" y="3985996"/>
                  <a:ext cx="684093"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660" y="3258898"/>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3" y="3816371"/>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p:cNvCxnSpPr>
                  <a:stCxn id="20" idx="3"/>
                  <a:endCxn id="12" idx="1"/>
                </p:cNvCxnSpPr>
                <p:nvPr/>
              </p:nvCxnSpPr>
              <p:spPr>
                <a:xfrm flipV="1">
                  <a:off x="627060" y="3441213"/>
                  <a:ext cx="632618" cy="126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7" idx="3"/>
                  <a:endCxn id="8" idx="1"/>
                </p:cNvCxnSpPr>
                <p:nvPr/>
              </p:nvCxnSpPr>
              <p:spPr>
                <a:xfrm flipV="1">
                  <a:off x="627060" y="3985996"/>
                  <a:ext cx="550981" cy="126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3" y="3271588"/>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094" y="3642228"/>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flipV="1">
                <a:off x="1856116" y="3457406"/>
                <a:ext cx="633615" cy="2098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260328" y="3457406"/>
                <a:ext cx="730385" cy="257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0"/>
              </p:cNvCxnSpPr>
              <p:nvPr/>
            </p:nvCxnSpPr>
            <p:spPr>
              <a:xfrm flipH="1" flipV="1">
                <a:off x="2842275" y="3474767"/>
                <a:ext cx="1" cy="1674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Rounded Rectangular Callout 20"/>
            <p:cNvSpPr/>
            <p:nvPr/>
          </p:nvSpPr>
          <p:spPr>
            <a:xfrm>
              <a:off x="2349620" y="4019550"/>
              <a:ext cx="1460379" cy="304800"/>
            </a:xfrm>
            <a:prstGeom prst="wedgeRoundRectCallout">
              <a:avLst>
                <a:gd name="adj1" fmla="val -20200"/>
                <a:gd name="adj2" fmla="val -119157"/>
                <a:gd name="adj3" fmla="val 16667"/>
              </a:avLst>
            </a:prstGeom>
            <a:solidFill>
              <a:srgbClr val="FFB8F2">
                <a:alpha val="5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ctr"/>
            <a:lstStyle/>
            <a:p>
              <a:pPr algn="ctr"/>
              <a:r>
                <a:rPr lang="en-US" dirty="0" smtClean="0">
                  <a:solidFill>
                    <a:schemeClr val="tx1"/>
                  </a:solidFill>
                </a:rPr>
                <a:t>That was lame.</a:t>
              </a:r>
              <a:endParaRPr lang="en-US" dirty="0">
                <a:solidFill>
                  <a:schemeClr val="tx1"/>
                </a:solidFill>
              </a:endParaRPr>
            </a:p>
          </p:txBody>
        </p:sp>
        <p:sp>
          <p:nvSpPr>
            <p:cNvPr id="23" name="Freeform 22"/>
            <p:cNvSpPr/>
            <p:nvPr/>
          </p:nvSpPr>
          <p:spPr>
            <a:xfrm>
              <a:off x="2962274" y="3054700"/>
              <a:ext cx="1304925" cy="660050"/>
            </a:xfrm>
            <a:custGeom>
              <a:avLst/>
              <a:gdLst>
                <a:gd name="connsiteX0" fmla="*/ 0 w 1152586"/>
                <a:gd name="connsiteY0" fmla="*/ 7332 h 569307"/>
                <a:gd name="connsiteX1" fmla="*/ 676275 w 1152586"/>
                <a:gd name="connsiteY1" fmla="*/ 7332 h 569307"/>
                <a:gd name="connsiteX2" fmla="*/ 1152525 w 1152586"/>
                <a:gd name="connsiteY2" fmla="*/ 83532 h 569307"/>
                <a:gd name="connsiteX3" fmla="*/ 704850 w 1152586"/>
                <a:gd name="connsiteY3" fmla="*/ 359757 h 569307"/>
                <a:gd name="connsiteX4" fmla="*/ 76200 w 1152586"/>
                <a:gd name="connsiteY4" fmla="*/ 569307 h 569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586" h="569307">
                  <a:moveTo>
                    <a:pt x="0" y="7332"/>
                  </a:moveTo>
                  <a:cubicBezTo>
                    <a:pt x="242094" y="982"/>
                    <a:pt x="484188" y="-5368"/>
                    <a:pt x="676275" y="7332"/>
                  </a:cubicBezTo>
                  <a:cubicBezTo>
                    <a:pt x="868362" y="20032"/>
                    <a:pt x="1147763" y="24795"/>
                    <a:pt x="1152525" y="83532"/>
                  </a:cubicBezTo>
                  <a:cubicBezTo>
                    <a:pt x="1157288" y="142270"/>
                    <a:pt x="884238" y="278795"/>
                    <a:pt x="704850" y="359757"/>
                  </a:cubicBezTo>
                  <a:cubicBezTo>
                    <a:pt x="525463" y="440720"/>
                    <a:pt x="300831" y="505013"/>
                    <a:pt x="76200" y="569307"/>
                  </a:cubicBezTo>
                </a:path>
              </a:pathLst>
            </a:custGeom>
            <a:noFill/>
            <a:ln w="38100">
              <a:solidFill>
                <a:schemeClr val="accent3">
                  <a:lumMod val="40000"/>
                  <a:lumOff val="60000"/>
                </a:schemeClr>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199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Allocating Public IP Addresses</a:t>
            </a:r>
            <a:endParaRPr lang="en-US" dirty="0"/>
          </a:p>
        </p:txBody>
      </p:sp>
      <p:sp>
        <p:nvSpPr>
          <p:cNvPr id="40" name="Text Placeholder 39"/>
          <p:cNvSpPr>
            <a:spLocks noGrp="1"/>
          </p:cNvSpPr>
          <p:nvPr>
            <p:ph idx="1"/>
          </p:nvPr>
        </p:nvSpPr>
        <p:spPr/>
        <p:txBody>
          <a:bodyPr>
            <a:normAutofit/>
          </a:bodyPr>
          <a:lstStyle/>
          <a:p>
            <a:pPr>
              <a:spcBef>
                <a:spcPts val="0"/>
              </a:spcBef>
            </a:pPr>
            <a:r>
              <a:rPr lang="en-US" sz="2800" dirty="0" smtClean="0"/>
              <a:t>Follows a hierarchical process</a:t>
            </a:r>
          </a:p>
          <a:p>
            <a:pPr lvl="1">
              <a:spcBef>
                <a:spcPts val="0"/>
              </a:spcBef>
            </a:pPr>
            <a:r>
              <a:rPr lang="en-US" sz="2400" dirty="0" smtClean="0"/>
              <a:t>IANA delegates to regional bodies (RIRs)</a:t>
            </a:r>
          </a:p>
          <a:p>
            <a:pPr lvl="1">
              <a:spcBef>
                <a:spcPts val="0"/>
              </a:spcBef>
            </a:pPr>
            <a:r>
              <a:rPr lang="en-US" sz="2400" dirty="0" smtClean="0"/>
              <a:t>RIRs delegate to companies in their region</a:t>
            </a:r>
          </a:p>
          <a:p>
            <a:pPr lvl="1">
              <a:spcBef>
                <a:spcPts val="0"/>
              </a:spcBef>
            </a:pPr>
            <a:r>
              <a:rPr lang="en-US" sz="2400" dirty="0" smtClean="0"/>
              <a:t>Companies assign to their customers/computers (later, DHCP)</a:t>
            </a:r>
          </a:p>
        </p:txBody>
      </p:sp>
      <p:sp>
        <p:nvSpPr>
          <p:cNvPr id="2" name="Footer Placeholder 1"/>
          <p:cNvSpPr>
            <a:spLocks noGrp="1"/>
          </p:cNvSpPr>
          <p:nvPr>
            <p:ph type="ftr" sz="quarter" idx="11"/>
          </p:nvPr>
        </p:nvSpPr>
        <p:spPr/>
        <p:txBody>
          <a:bodyPr/>
          <a:lstStyle/>
          <a:p>
            <a:r>
              <a:rPr lang="en-US" smtClean="0"/>
              <a:t>Computer Networks</a:t>
            </a:r>
            <a:endParaRPr lang="en-US" dirty="0"/>
          </a:p>
        </p:txBody>
      </p:sp>
      <p:sp>
        <p:nvSpPr>
          <p:cNvPr id="3" name="Slide Number Placeholder 2"/>
          <p:cNvSpPr>
            <a:spLocks noGrp="1"/>
          </p:cNvSpPr>
          <p:nvPr>
            <p:ph type="sldNum" sz="quarter" idx="12"/>
          </p:nvPr>
        </p:nvSpPr>
        <p:spPr/>
        <p:txBody>
          <a:bodyPr/>
          <a:lstStyle/>
          <a:p>
            <a:fld id="{E7CA9478-788D-42C7-BC35-88005760C6DD}" type="slidenum">
              <a:rPr lang="en-US" smtClean="0"/>
              <a:t>60</a:t>
            </a:fld>
            <a:endParaRPr lang="en-US"/>
          </a:p>
        </p:txBody>
      </p:sp>
      <p:grpSp>
        <p:nvGrpSpPr>
          <p:cNvPr id="12" name="Group 11"/>
          <p:cNvGrpSpPr/>
          <p:nvPr/>
        </p:nvGrpSpPr>
        <p:grpSpPr>
          <a:xfrm>
            <a:off x="537977" y="4051663"/>
            <a:ext cx="4392269" cy="1962543"/>
            <a:chOff x="1622081" y="3032540"/>
            <a:chExt cx="4392269" cy="1471907"/>
          </a:xfrm>
        </p:grpSpPr>
        <p:sp>
          <p:nvSpPr>
            <p:cNvPr id="7" name="Rounded Rectangle 6"/>
            <p:cNvSpPr/>
            <p:nvPr/>
          </p:nvSpPr>
          <p:spPr>
            <a:xfrm>
              <a:off x="1622081" y="3474409"/>
              <a:ext cx="1009127" cy="582497"/>
            </a:xfrm>
            <a:prstGeom prst="round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ctr"/>
            <a:lstStyle/>
            <a:p>
              <a:pPr algn="ctr">
                <a:lnSpc>
                  <a:spcPct val="60000"/>
                </a:lnSpc>
              </a:pPr>
              <a:r>
                <a:rPr lang="en-US" dirty="0" smtClean="0">
                  <a:solidFill>
                    <a:schemeClr val="tx1"/>
                  </a:solidFill>
                </a:rPr>
                <a:t>IANA</a:t>
              </a:r>
            </a:p>
            <a:p>
              <a:pPr algn="ctr"/>
              <a:r>
                <a:rPr lang="en-US" dirty="0" smtClean="0">
                  <a:solidFill>
                    <a:schemeClr val="tx1"/>
                  </a:solidFill>
                </a:rPr>
                <a:t>(All IPs)</a:t>
              </a:r>
              <a:endParaRPr lang="en-US" dirty="0">
                <a:solidFill>
                  <a:schemeClr val="tx1"/>
                </a:solidFill>
              </a:endParaRPr>
            </a:p>
          </p:txBody>
        </p:sp>
        <p:sp>
          <p:nvSpPr>
            <p:cNvPr id="10" name="Rounded Rectangle 9"/>
            <p:cNvSpPr/>
            <p:nvPr/>
          </p:nvSpPr>
          <p:spPr>
            <a:xfrm>
              <a:off x="3160864" y="3032540"/>
              <a:ext cx="2258862" cy="245318"/>
            </a:xfrm>
            <a:prstGeom prst="round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0000"/>
                </a:lnSpc>
              </a:pPr>
              <a:r>
                <a:rPr lang="en-US" sz="1600" dirty="0" smtClean="0">
                  <a:solidFill>
                    <a:schemeClr val="tx1"/>
                  </a:solidFill>
                </a:rPr>
                <a:t>ARIN (US, Canada)</a:t>
              </a:r>
              <a:endParaRPr lang="en-US" sz="1600" dirty="0">
                <a:solidFill>
                  <a:schemeClr val="tx1"/>
                </a:solidFill>
              </a:endParaRPr>
            </a:p>
          </p:txBody>
        </p:sp>
        <p:sp>
          <p:nvSpPr>
            <p:cNvPr id="13" name="Rounded Rectangle 12"/>
            <p:cNvSpPr/>
            <p:nvPr/>
          </p:nvSpPr>
          <p:spPr>
            <a:xfrm>
              <a:off x="3160864" y="3333807"/>
              <a:ext cx="2258862" cy="245318"/>
            </a:xfrm>
            <a:prstGeom prst="round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0000"/>
                </a:lnSpc>
              </a:pPr>
              <a:r>
                <a:rPr lang="en-US" sz="1600" dirty="0" smtClean="0">
                  <a:solidFill>
                    <a:schemeClr val="tx1"/>
                  </a:solidFill>
                </a:rPr>
                <a:t>APNIC (Asia Pacific)</a:t>
              </a:r>
            </a:p>
          </p:txBody>
        </p:sp>
        <p:sp>
          <p:nvSpPr>
            <p:cNvPr id="14" name="Rounded Rectangle 13"/>
            <p:cNvSpPr/>
            <p:nvPr/>
          </p:nvSpPr>
          <p:spPr>
            <a:xfrm>
              <a:off x="3160864" y="3643683"/>
              <a:ext cx="2258862" cy="245318"/>
            </a:xfrm>
            <a:prstGeom prst="round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0000"/>
                </a:lnSpc>
              </a:pPr>
              <a:r>
                <a:rPr lang="en-US" sz="1600" dirty="0" smtClean="0">
                  <a:solidFill>
                    <a:schemeClr val="tx1"/>
                  </a:solidFill>
                </a:rPr>
                <a:t>RIPE (Europe)</a:t>
              </a:r>
            </a:p>
          </p:txBody>
        </p:sp>
        <p:sp>
          <p:nvSpPr>
            <p:cNvPr id="15" name="Rounded Rectangle 14"/>
            <p:cNvSpPr/>
            <p:nvPr/>
          </p:nvSpPr>
          <p:spPr>
            <a:xfrm>
              <a:off x="3160864" y="3957861"/>
              <a:ext cx="2258862" cy="245318"/>
            </a:xfrm>
            <a:prstGeom prst="round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0000"/>
                </a:lnSpc>
              </a:pPr>
              <a:r>
                <a:rPr lang="en-US" sz="1600" dirty="0" smtClean="0">
                  <a:solidFill>
                    <a:schemeClr val="tx1"/>
                  </a:solidFill>
                </a:rPr>
                <a:t>LACNIC (Latin America)</a:t>
              </a:r>
            </a:p>
          </p:txBody>
        </p:sp>
        <p:sp>
          <p:nvSpPr>
            <p:cNvPr id="16" name="Rounded Rectangle 15"/>
            <p:cNvSpPr/>
            <p:nvPr/>
          </p:nvSpPr>
          <p:spPr>
            <a:xfrm>
              <a:off x="3160864" y="4259129"/>
              <a:ext cx="2258862" cy="245318"/>
            </a:xfrm>
            <a:prstGeom prst="round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0000"/>
                </a:lnSpc>
              </a:pPr>
              <a:r>
                <a:rPr lang="en-US" sz="1600" dirty="0" err="1" smtClean="0">
                  <a:solidFill>
                    <a:schemeClr val="tx1"/>
                  </a:solidFill>
                </a:rPr>
                <a:t>AfriNIC</a:t>
              </a:r>
              <a:r>
                <a:rPr lang="en-US" sz="1600" dirty="0" smtClean="0">
                  <a:solidFill>
                    <a:schemeClr val="tx1"/>
                  </a:solidFill>
                </a:rPr>
                <a:t> (Africa)</a:t>
              </a:r>
            </a:p>
          </p:txBody>
        </p:sp>
        <p:cxnSp>
          <p:nvCxnSpPr>
            <p:cNvPr id="19" name="Straight Arrow Connector 18"/>
            <p:cNvCxnSpPr>
              <a:stCxn id="7" idx="3"/>
              <a:endCxn id="10" idx="1"/>
            </p:cNvCxnSpPr>
            <p:nvPr/>
          </p:nvCxnSpPr>
          <p:spPr>
            <a:xfrm flipV="1">
              <a:off x="2631208" y="3155199"/>
              <a:ext cx="529656" cy="6104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3"/>
              <a:endCxn id="13" idx="1"/>
            </p:cNvCxnSpPr>
            <p:nvPr/>
          </p:nvCxnSpPr>
          <p:spPr>
            <a:xfrm flipV="1">
              <a:off x="2631208" y="3456466"/>
              <a:ext cx="529656" cy="30919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14" idx="1"/>
            </p:cNvCxnSpPr>
            <p:nvPr/>
          </p:nvCxnSpPr>
          <p:spPr>
            <a:xfrm>
              <a:off x="2631208" y="3765658"/>
              <a:ext cx="529656" cy="6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3"/>
              <a:endCxn id="15" idx="1"/>
            </p:cNvCxnSpPr>
            <p:nvPr/>
          </p:nvCxnSpPr>
          <p:spPr>
            <a:xfrm>
              <a:off x="2631208" y="3765658"/>
              <a:ext cx="529656" cy="3148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6" idx="1"/>
            </p:cNvCxnSpPr>
            <p:nvPr/>
          </p:nvCxnSpPr>
          <p:spPr>
            <a:xfrm>
              <a:off x="2631208" y="3765658"/>
              <a:ext cx="529656" cy="6161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432802" y="3181012"/>
              <a:ext cx="581548"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432802" y="3458328"/>
              <a:ext cx="581548"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432802" y="3788077"/>
              <a:ext cx="581548"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419726" y="4094523"/>
              <a:ext cx="581548"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409252" y="4381787"/>
              <a:ext cx="581548"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 name="Oval 5"/>
          <p:cNvSpPr/>
          <p:nvPr/>
        </p:nvSpPr>
        <p:spPr>
          <a:xfrm>
            <a:off x="4930246" y="4329508"/>
            <a:ext cx="1490924" cy="620517"/>
          </a:xfrm>
          <a:prstGeom prst="ellipse">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ISPs</a:t>
            </a:r>
            <a:endParaRPr lang="en-US" dirty="0">
              <a:solidFill>
                <a:schemeClr val="tx1"/>
              </a:solidFill>
            </a:endParaRPr>
          </a:p>
        </p:txBody>
      </p:sp>
      <p:sp>
        <p:nvSpPr>
          <p:cNvPr id="35" name="Oval 34"/>
          <p:cNvSpPr/>
          <p:nvPr/>
        </p:nvSpPr>
        <p:spPr>
          <a:xfrm>
            <a:off x="4916221" y="5131319"/>
            <a:ext cx="1514475" cy="691891"/>
          </a:xfrm>
          <a:prstGeom prst="ellipse">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Enterprises</a:t>
            </a:r>
            <a:endParaRPr lang="en-US" dirty="0">
              <a:solidFill>
                <a:schemeClr val="tx1"/>
              </a:solidFill>
            </a:endParaRPr>
          </a:p>
        </p:txBody>
      </p:sp>
      <p:cxnSp>
        <p:nvCxnSpPr>
          <p:cNvPr id="41" name="Straight Arrow Connector 40"/>
          <p:cNvCxnSpPr/>
          <p:nvPr/>
        </p:nvCxnSpPr>
        <p:spPr>
          <a:xfrm>
            <a:off x="6675164" y="4650070"/>
            <a:ext cx="581548" cy="1"/>
          </a:xfrm>
          <a:prstGeom prst="straightConnector1">
            <a:avLst/>
          </a:prstGeom>
          <a:ln w="19050">
            <a:solidFill>
              <a:schemeClr val="tx2">
                <a:lumMod val="60000"/>
                <a:lumOff val="4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659295" y="5477784"/>
            <a:ext cx="581548" cy="1"/>
          </a:xfrm>
          <a:prstGeom prst="straightConnector1">
            <a:avLst/>
          </a:prstGeom>
          <a:ln w="19050">
            <a:solidFill>
              <a:schemeClr val="tx2">
                <a:lumMod val="60000"/>
                <a:lumOff val="4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219950" y="4378753"/>
            <a:ext cx="1300356" cy="369332"/>
          </a:xfrm>
          <a:prstGeom prst="rect">
            <a:avLst/>
          </a:prstGeom>
          <a:noFill/>
        </p:spPr>
        <p:txBody>
          <a:bodyPr wrap="none" rtlCol="0">
            <a:spAutoFit/>
          </a:bodyPr>
          <a:lstStyle/>
          <a:p>
            <a:r>
              <a:rPr lang="en-US" dirty="0" smtClean="0"/>
              <a:t>Customers</a:t>
            </a:r>
            <a:endParaRPr lang="en-US" dirty="0"/>
          </a:p>
        </p:txBody>
      </p:sp>
      <p:sp>
        <p:nvSpPr>
          <p:cNvPr id="43" name="TextBox 42"/>
          <p:cNvSpPr txBox="1"/>
          <p:nvPr/>
        </p:nvSpPr>
        <p:spPr>
          <a:xfrm>
            <a:off x="7219950" y="5221420"/>
            <a:ext cx="1313180" cy="369332"/>
          </a:xfrm>
          <a:prstGeom prst="rect">
            <a:avLst/>
          </a:prstGeom>
          <a:noFill/>
        </p:spPr>
        <p:txBody>
          <a:bodyPr wrap="none" rtlCol="0">
            <a:spAutoFit/>
          </a:bodyPr>
          <a:lstStyle/>
          <a:p>
            <a:r>
              <a:rPr lang="en-US" dirty="0" smtClean="0"/>
              <a:t>Computers</a:t>
            </a:r>
            <a:endParaRPr lang="en-US" dirty="0"/>
          </a:p>
        </p:txBody>
      </p:sp>
      <p:sp>
        <p:nvSpPr>
          <p:cNvPr id="20" name="TextBox 19"/>
          <p:cNvSpPr txBox="1"/>
          <p:nvPr/>
        </p:nvSpPr>
        <p:spPr>
          <a:xfrm>
            <a:off x="6522709" y="4759319"/>
            <a:ext cx="992579" cy="369332"/>
          </a:xfrm>
          <a:prstGeom prst="rect">
            <a:avLst/>
          </a:prstGeom>
          <a:noFill/>
        </p:spPr>
        <p:txBody>
          <a:bodyPr wrap="none" rtlCol="0">
            <a:spAutoFit/>
          </a:bodyPr>
          <a:lstStyle/>
          <a:p>
            <a:r>
              <a:rPr lang="en-US" dirty="0" smtClean="0">
                <a:solidFill>
                  <a:schemeClr val="tx2">
                    <a:lumMod val="60000"/>
                    <a:lumOff val="40000"/>
                  </a:schemeClr>
                </a:solidFill>
              </a:rPr>
              <a:t>(DHCP)</a:t>
            </a:r>
            <a:endParaRPr lang="en-US" dirty="0">
              <a:solidFill>
                <a:schemeClr val="tx2">
                  <a:lumMod val="60000"/>
                  <a:lumOff val="40000"/>
                </a:schemeClr>
              </a:solidFill>
            </a:endParaRPr>
          </a:p>
        </p:txBody>
      </p:sp>
      <p:sp>
        <p:nvSpPr>
          <p:cNvPr id="5" name="TextBox 4"/>
          <p:cNvSpPr txBox="1"/>
          <p:nvPr/>
        </p:nvSpPr>
        <p:spPr>
          <a:xfrm>
            <a:off x="1418896" y="3263489"/>
            <a:ext cx="6984126" cy="646331"/>
          </a:xfrm>
          <a:prstGeom prst="rect">
            <a:avLst/>
          </a:prstGeom>
          <a:noFill/>
          <a:ln>
            <a:solidFill>
              <a:schemeClr val="accent1"/>
            </a:solidFill>
          </a:ln>
        </p:spPr>
        <p:txBody>
          <a:bodyPr wrap="square" rtlCol="0">
            <a:spAutoFit/>
          </a:bodyPr>
          <a:lstStyle/>
          <a:p>
            <a:r>
              <a:rPr lang="en-US" sz="1200" dirty="0" smtClean="0"/>
              <a:t>Use </a:t>
            </a:r>
            <a:r>
              <a:rPr lang="en-US" sz="1200" dirty="0"/>
              <a:t>the </a:t>
            </a:r>
            <a:r>
              <a:rPr lang="en-US" sz="1200" dirty="0" err="1">
                <a:latin typeface="Courier New" panose="02070309020205020404" pitchFamily="49" charset="0"/>
                <a:cs typeface="Courier New" panose="02070309020205020404" pitchFamily="49" charset="0"/>
              </a:rPr>
              <a:t>nslookup</a:t>
            </a:r>
            <a:r>
              <a:rPr lang="en-US" sz="1200" dirty="0"/>
              <a:t> </a:t>
            </a:r>
            <a:r>
              <a:rPr lang="en-US" sz="1200" dirty="0" smtClean="0"/>
              <a:t>command </a:t>
            </a:r>
            <a:r>
              <a:rPr lang="en-US" sz="1200" dirty="0"/>
              <a:t>to get the IP address and domain name of your DNS server</a:t>
            </a:r>
            <a:r>
              <a:rPr lang="en-US" sz="1200" dirty="0" smtClean="0"/>
              <a:t>.</a:t>
            </a:r>
          </a:p>
          <a:p>
            <a:endParaRPr lang="en-US" sz="1200" dirty="0"/>
          </a:p>
          <a:p>
            <a:r>
              <a:rPr lang="en-US" sz="1200" dirty="0"/>
              <a:t>Then use </a:t>
            </a:r>
            <a:r>
              <a:rPr lang="en-US" sz="1200" dirty="0">
                <a:hlinkClick r:id="rId3"/>
              </a:rPr>
              <a:t>http://itools.com/tool/arin-whois-domain-search</a:t>
            </a:r>
            <a:r>
              <a:rPr lang="en-US" sz="1200" dirty="0"/>
              <a:t> to </a:t>
            </a:r>
            <a:r>
              <a:rPr lang="en-US" sz="1200" dirty="0" smtClean="0"/>
              <a:t>obtain info </a:t>
            </a:r>
            <a:r>
              <a:rPr lang="en-US" sz="1200" dirty="0"/>
              <a:t>from ARIN on the </a:t>
            </a:r>
            <a:r>
              <a:rPr lang="en-US" sz="1200" dirty="0" smtClean="0"/>
              <a:t>registration.</a:t>
            </a:r>
            <a:endParaRPr lang="en-US" sz="1200" dirty="0"/>
          </a:p>
        </p:txBody>
      </p:sp>
    </p:spTree>
    <p:extLst>
      <p:ext uri="{BB962C8B-B14F-4D97-AF65-F5344CB8AC3E}">
        <p14:creationId xmlns:p14="http://schemas.microsoft.com/office/powerpoint/2010/main" val="28209326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Computer Networks</a:t>
            </a:r>
            <a:endParaRPr lang="en-US" dirty="0"/>
          </a:p>
        </p:txBody>
      </p:sp>
      <p:sp>
        <p:nvSpPr>
          <p:cNvPr id="5" name="Slide Number Placeholder 4"/>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t>61</a:t>
            </a:fld>
            <a:endParaRPr lang="en-US"/>
          </a:p>
        </p:txBody>
      </p:sp>
      <p:sp>
        <p:nvSpPr>
          <p:cNvPr id="2" name="Title 1"/>
          <p:cNvSpPr>
            <a:spLocks noGrp="1"/>
          </p:cNvSpPr>
          <p:nvPr>
            <p:ph type="title"/>
          </p:nvPr>
        </p:nvSpPr>
        <p:spPr/>
        <p:txBody>
          <a:bodyPr/>
          <a:lstStyle/>
          <a:p>
            <a:r>
              <a:rPr lang="en-US" dirty="0" smtClean="0"/>
              <a:t>Public / Private IP Addresses</a:t>
            </a:r>
            <a:endParaRPr lang="en-US" dirty="0"/>
          </a:p>
        </p:txBody>
      </p:sp>
      <p:sp>
        <p:nvSpPr>
          <p:cNvPr id="3" name="Content Placeholder 2"/>
          <p:cNvSpPr>
            <a:spLocks noGrp="1"/>
          </p:cNvSpPr>
          <p:nvPr>
            <p:ph type="body" sz="quarter" idx="4294967295"/>
          </p:nvPr>
        </p:nvSpPr>
        <p:spPr>
          <a:xfrm>
            <a:off x="228600" y="1397000"/>
            <a:ext cx="5715000" cy="4775200"/>
          </a:xfrm>
          <a:prstGeom prst="rect">
            <a:avLst/>
          </a:prstGeom>
        </p:spPr>
        <p:txBody>
          <a:bodyPr>
            <a:normAutofit fontScale="92500"/>
          </a:bodyPr>
          <a:lstStyle/>
          <a:p>
            <a:r>
              <a:rPr lang="en-US" dirty="0" smtClean="0"/>
              <a:t>Public IP addresses, e.g., 18.31.0.1</a:t>
            </a:r>
          </a:p>
          <a:p>
            <a:pPr lvl="1"/>
            <a:r>
              <a:rPr lang="en-US" dirty="0" smtClean="0"/>
              <a:t>Valid destination on the global Internet</a:t>
            </a:r>
          </a:p>
          <a:p>
            <a:pPr lvl="1"/>
            <a:r>
              <a:rPr lang="en-US" dirty="0" smtClean="0"/>
              <a:t>Must be allocated to you before use </a:t>
            </a:r>
            <a:r>
              <a:rPr lang="en-US" b="1" dirty="0" smtClean="0">
                <a:solidFill>
                  <a:srgbClr val="0000FF"/>
                </a:solidFill>
                <a:cs typeface="Arial"/>
              </a:rPr>
              <a:t>»</a:t>
            </a:r>
          </a:p>
          <a:p>
            <a:pPr lvl="1"/>
            <a:r>
              <a:rPr lang="en-US" dirty="0" smtClean="0"/>
              <a:t>Mostly exhausted … time for IPv6!</a:t>
            </a:r>
          </a:p>
          <a:p>
            <a:pPr lvl="5"/>
            <a:endParaRPr lang="en-US" sz="1200" b="1" dirty="0" smtClean="0"/>
          </a:p>
          <a:p>
            <a:r>
              <a:rPr lang="en-US" dirty="0" smtClean="0"/>
              <a:t>Private IP addresses</a:t>
            </a:r>
          </a:p>
          <a:p>
            <a:pPr lvl="1"/>
            <a:r>
              <a:rPr lang="en-US" dirty="0" smtClean="0"/>
              <a:t>Can be used freely within private networks (home, small company)</a:t>
            </a:r>
          </a:p>
          <a:p>
            <a:pPr lvl="1"/>
            <a:r>
              <a:rPr lang="en-US" spc="-20" dirty="0" smtClean="0"/>
              <a:t>10.0.0.0/8, 172.16.0.0/12, 192.168.0.0/16</a:t>
            </a:r>
          </a:p>
          <a:p>
            <a:pPr lvl="1"/>
            <a:r>
              <a:rPr lang="en-US" dirty="0" smtClean="0"/>
              <a:t>Need public IP address(</a:t>
            </a:r>
            <a:r>
              <a:rPr lang="en-US" dirty="0" err="1" smtClean="0"/>
              <a:t>es</a:t>
            </a:r>
            <a:r>
              <a:rPr lang="en-US" dirty="0" smtClean="0"/>
              <a:t>) and NAT to connect to global Internet</a:t>
            </a:r>
          </a:p>
        </p:txBody>
      </p:sp>
    </p:spTree>
    <p:extLst>
      <p:ext uri="{BB962C8B-B14F-4D97-AF65-F5344CB8AC3E}">
        <p14:creationId xmlns:p14="http://schemas.microsoft.com/office/powerpoint/2010/main" val="26265690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t>62</a:t>
            </a:fld>
            <a:endParaRPr lang="en-US"/>
          </a:p>
        </p:txBody>
      </p:sp>
      <p:sp>
        <p:nvSpPr>
          <p:cNvPr id="4" name="Title 3"/>
          <p:cNvSpPr>
            <a:spLocks noGrp="1"/>
          </p:cNvSpPr>
          <p:nvPr>
            <p:ph type="title"/>
          </p:nvPr>
        </p:nvSpPr>
        <p:spPr/>
        <p:txBody>
          <a:bodyPr/>
          <a:lstStyle/>
          <a:p>
            <a:r>
              <a:rPr lang="en-US" dirty="0" smtClean="0"/>
              <a:t>Sending an IP Packet</a:t>
            </a:r>
            <a:endParaRPr lang="en-US" dirty="0"/>
          </a:p>
        </p:txBody>
      </p:sp>
      <p:sp>
        <p:nvSpPr>
          <p:cNvPr id="5" name="Text Placeholder 4"/>
          <p:cNvSpPr>
            <a:spLocks noGrp="1"/>
          </p:cNvSpPr>
          <p:nvPr>
            <p:ph type="body" sz="quarter" idx="4294967295"/>
          </p:nvPr>
        </p:nvSpPr>
        <p:spPr>
          <a:xfrm>
            <a:off x="228600" y="1397000"/>
            <a:ext cx="5715000" cy="4775200"/>
          </a:xfrm>
          <a:prstGeom prst="rect">
            <a:avLst/>
          </a:prstGeom>
        </p:spPr>
        <p:txBody>
          <a:bodyPr>
            <a:normAutofit/>
          </a:bodyPr>
          <a:lstStyle/>
          <a:p>
            <a:r>
              <a:rPr lang="en-US" sz="2800" dirty="0" smtClean="0"/>
              <a:t>Problem:</a:t>
            </a:r>
          </a:p>
          <a:p>
            <a:pPr lvl="1">
              <a:lnSpc>
                <a:spcPct val="90000"/>
              </a:lnSpc>
            </a:pPr>
            <a:r>
              <a:rPr lang="en-US" sz="2400" dirty="0" smtClean="0"/>
              <a:t>A node needs Link layer addresses to send a frame over the local link</a:t>
            </a:r>
          </a:p>
          <a:p>
            <a:pPr lvl="1">
              <a:lnSpc>
                <a:spcPct val="90000"/>
              </a:lnSpc>
            </a:pPr>
            <a:r>
              <a:rPr lang="en-US" sz="2400" dirty="0" smtClean="0"/>
              <a:t>How does it get the destination link address from a destination IP address?</a:t>
            </a:r>
          </a:p>
        </p:txBody>
      </p:sp>
      <p:grpSp>
        <p:nvGrpSpPr>
          <p:cNvPr id="12" name="Group 11"/>
          <p:cNvGrpSpPr/>
          <p:nvPr/>
        </p:nvGrpSpPr>
        <p:grpSpPr>
          <a:xfrm>
            <a:off x="1465055" y="4153509"/>
            <a:ext cx="3318291" cy="1654015"/>
            <a:chOff x="2349084" y="3388639"/>
            <a:chExt cx="3318291" cy="1240511"/>
          </a:xfrm>
        </p:grpSpPr>
        <p:grpSp>
          <p:nvGrpSpPr>
            <p:cNvPr id="9" name="Group 8"/>
            <p:cNvGrpSpPr/>
            <p:nvPr/>
          </p:nvGrpSpPr>
          <p:grpSpPr>
            <a:xfrm>
              <a:off x="2349084" y="3388639"/>
              <a:ext cx="1910426" cy="1240511"/>
              <a:chOff x="2139534" y="3245236"/>
              <a:chExt cx="1910426" cy="1240511"/>
            </a:xfrm>
          </p:grpSpPr>
          <p:cxnSp>
            <p:nvCxnSpPr>
              <p:cNvPr id="6" name="Straight Connector 5"/>
              <p:cNvCxnSpPr/>
              <p:nvPr/>
            </p:nvCxnSpPr>
            <p:spPr>
              <a:xfrm>
                <a:off x="3292060" y="4165010"/>
                <a:ext cx="757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7660" y="3744384"/>
                <a:ext cx="9144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ular Callout 7"/>
              <p:cNvSpPr/>
              <p:nvPr/>
            </p:nvSpPr>
            <p:spPr>
              <a:xfrm>
                <a:off x="2139534" y="3245236"/>
                <a:ext cx="977669" cy="403898"/>
              </a:xfrm>
              <a:prstGeom prst="wedgeRoundRectCallout">
                <a:avLst>
                  <a:gd name="adj1" fmla="val 21761"/>
                  <a:gd name="adj2" fmla="val 119456"/>
                  <a:gd name="adj3" fmla="val 16667"/>
                </a:avLst>
              </a:prstGeom>
              <a:solidFill>
                <a:srgbClr val="FFB8F2">
                  <a:alpha val="5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t"/>
              <a:lstStyle/>
              <a:p>
                <a:pPr algn="ctr"/>
                <a:r>
                  <a:rPr lang="en-US" sz="2000" dirty="0" smtClean="0">
                    <a:solidFill>
                      <a:schemeClr val="tx1"/>
                    </a:solidFill>
                  </a:rPr>
                  <a:t>Uh oh …</a:t>
                </a:r>
                <a:endParaRPr lang="en-US" sz="2000" dirty="0">
                  <a:solidFill>
                    <a:schemeClr val="tx1"/>
                  </a:solidFill>
                </a:endParaRPr>
              </a:p>
            </p:txBody>
          </p:sp>
        </p:grpSp>
        <p:pic>
          <p:nvPicPr>
            <p:cNvPr id="10"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9510" y="4034654"/>
              <a:ext cx="871076" cy="50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ounded Rectangular Callout 10"/>
            <p:cNvSpPr/>
            <p:nvPr/>
          </p:nvSpPr>
          <p:spPr>
            <a:xfrm>
              <a:off x="3878510" y="3403909"/>
              <a:ext cx="1788865" cy="379103"/>
            </a:xfrm>
            <a:prstGeom prst="wedgeRoundRectCallout">
              <a:avLst>
                <a:gd name="adj1" fmla="val -7743"/>
                <a:gd name="adj2" fmla="val 123039"/>
                <a:gd name="adj3" fmla="val 16667"/>
              </a:avLst>
            </a:prstGeom>
            <a:solidFill>
              <a:srgbClr val="FFB8F2">
                <a:alpha val="5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ctr"/>
            <a:lstStyle/>
            <a:p>
              <a:pPr algn="ctr">
                <a:lnSpc>
                  <a:spcPct val="90000"/>
                </a:lnSpc>
              </a:pPr>
              <a:r>
                <a:rPr lang="en-US" sz="2000" dirty="0" smtClean="0">
                  <a:solidFill>
                    <a:schemeClr val="tx1"/>
                  </a:solidFill>
                </a:rPr>
                <a:t>My IP is 1.2.3.4</a:t>
              </a:r>
              <a:endParaRPr lang="en-US" sz="2000" dirty="0">
                <a:solidFill>
                  <a:schemeClr val="tx1"/>
                </a:solidFill>
              </a:endParaRPr>
            </a:p>
          </p:txBody>
        </p:sp>
      </p:grpSp>
    </p:spTree>
    <p:extLst>
      <p:ext uri="{BB962C8B-B14F-4D97-AF65-F5344CB8AC3E}">
        <p14:creationId xmlns:p14="http://schemas.microsoft.com/office/powerpoint/2010/main" val="20032127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0" y="314325"/>
            <a:ext cx="9144000" cy="1143000"/>
          </a:xfrm>
        </p:spPr>
        <p:txBody>
          <a:bodyPr/>
          <a:lstStyle/>
          <a:p>
            <a:pPr eaLnBrk="1" hangingPunct="1"/>
            <a:r>
              <a:rPr lang="en-US" dirty="0" smtClean="0">
                <a:latin typeface="Arial" charset="0"/>
                <a:cs typeface="Arial" charset="0"/>
              </a:rPr>
              <a:t>Address Resolution Protocol (ARP)</a:t>
            </a:r>
          </a:p>
        </p:txBody>
      </p:sp>
      <p:sp>
        <p:nvSpPr>
          <p:cNvPr id="118787" name="Rectangle 3"/>
          <p:cNvSpPr>
            <a:spLocks noGrp="1" noChangeArrowheads="1"/>
          </p:cNvSpPr>
          <p:nvPr>
            <p:ph idx="1"/>
          </p:nvPr>
        </p:nvSpPr>
        <p:spPr>
          <a:xfrm>
            <a:off x="336550" y="1577975"/>
            <a:ext cx="8469313" cy="4679950"/>
          </a:xfrm>
        </p:spPr>
        <p:txBody>
          <a:bodyPr/>
          <a:lstStyle/>
          <a:p>
            <a:pPr eaLnBrk="1" hangingPunct="1">
              <a:buFontTx/>
              <a:buChar char="•"/>
            </a:pPr>
            <a:r>
              <a:rPr lang="en-US" sz="3200" dirty="0" smtClean="0">
                <a:latin typeface="Arial" charset="0"/>
                <a:cs typeface="Arial" charset="0"/>
              </a:rPr>
              <a:t> How do IP addresses get mapped into data link (Ethernet) addresses?</a:t>
            </a:r>
          </a:p>
          <a:p>
            <a:pPr lvl="1" eaLnBrk="1" hangingPunct="1">
              <a:buFontTx/>
              <a:buChar char="•"/>
            </a:pPr>
            <a:r>
              <a:rPr lang="en-US" sz="2800" dirty="0" smtClean="0">
                <a:latin typeface="Arial" charset="0"/>
                <a:cs typeface="Arial" charset="0"/>
              </a:rPr>
              <a:t>Broadcasts an ARP request saying “who owns IP address such-and-such?”</a:t>
            </a:r>
          </a:p>
          <a:p>
            <a:pPr lvl="1" eaLnBrk="1" hangingPunct="1">
              <a:buFontTx/>
              <a:buChar char="•"/>
            </a:pPr>
            <a:r>
              <a:rPr lang="en-US" sz="2800" dirty="0" smtClean="0">
                <a:latin typeface="Arial" charset="0"/>
                <a:cs typeface="Arial" charset="0"/>
              </a:rPr>
              <a:t>Broadcast also contains requester’s mapping, so all machines on subnet learn it</a:t>
            </a:r>
          </a:p>
          <a:p>
            <a:pPr lvl="1" eaLnBrk="1" hangingPunct="1">
              <a:buFontTx/>
              <a:buChar char="•"/>
            </a:pPr>
            <a:r>
              <a:rPr lang="en-US" sz="2800" dirty="0" smtClean="0">
                <a:latin typeface="Arial" charset="0"/>
                <a:cs typeface="Arial" charset="0"/>
              </a:rPr>
              <a:t>Owner responds with his MAC address</a:t>
            </a:r>
          </a:p>
          <a:p>
            <a:pPr lvl="1" eaLnBrk="1" hangingPunct="1">
              <a:buFontTx/>
              <a:buChar char="•"/>
            </a:pPr>
            <a:r>
              <a:rPr lang="en-US" sz="2800" dirty="0" smtClean="0">
                <a:latin typeface="Arial" charset="0"/>
                <a:cs typeface="Arial" charset="0"/>
              </a:rPr>
              <a:t>The original requester caches response</a:t>
            </a:r>
          </a:p>
          <a:p>
            <a:pPr lvl="1" eaLnBrk="1" hangingPunct="1">
              <a:buFontTx/>
              <a:buChar char="•"/>
            </a:pPr>
            <a:r>
              <a:rPr lang="en-US" sz="2800" dirty="0" smtClean="0">
                <a:latin typeface="Arial" charset="0"/>
                <a:cs typeface="Arial" charset="0"/>
              </a:rPr>
              <a:t>ARP is a layer-2 protocol – why do you think it is included in layer 2? </a:t>
            </a:r>
          </a:p>
        </p:txBody>
      </p:sp>
    </p:spTree>
    <p:extLst>
      <p:ext uri="{BB962C8B-B14F-4D97-AF65-F5344CB8AC3E}">
        <p14:creationId xmlns:p14="http://schemas.microsoft.com/office/powerpoint/2010/main" val="22214232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pPr/>
              <a:t>64</a:t>
            </a:fld>
            <a:endParaRPr lang="en-US"/>
          </a:p>
        </p:txBody>
      </p:sp>
      <p:sp>
        <p:nvSpPr>
          <p:cNvPr id="4" name="Title 3"/>
          <p:cNvSpPr>
            <a:spLocks noGrp="1"/>
          </p:cNvSpPr>
          <p:nvPr>
            <p:ph type="title"/>
          </p:nvPr>
        </p:nvSpPr>
        <p:spPr/>
        <p:txBody>
          <a:bodyPr/>
          <a:lstStyle/>
          <a:p>
            <a:r>
              <a:rPr lang="en-US" dirty="0" smtClean="0"/>
              <a:t>ARP Protocol Stack</a:t>
            </a:r>
            <a:endParaRPr lang="en-US" dirty="0"/>
          </a:p>
        </p:txBody>
      </p:sp>
      <p:sp>
        <p:nvSpPr>
          <p:cNvPr id="5" name="Text Placeholder 4"/>
          <p:cNvSpPr>
            <a:spLocks noGrp="1"/>
          </p:cNvSpPr>
          <p:nvPr>
            <p:ph type="body" sz="quarter" idx="4294967295"/>
          </p:nvPr>
        </p:nvSpPr>
        <p:spPr>
          <a:xfrm>
            <a:off x="228600" y="1701800"/>
            <a:ext cx="5715000" cy="4470400"/>
          </a:xfrm>
          <a:prstGeom prst="rect">
            <a:avLst/>
          </a:prstGeom>
        </p:spPr>
        <p:txBody>
          <a:bodyPr>
            <a:normAutofit/>
          </a:bodyPr>
          <a:lstStyle/>
          <a:p>
            <a:r>
              <a:rPr lang="en-US" sz="2800" dirty="0" smtClean="0"/>
              <a:t>ARP sits right on top of link layer</a:t>
            </a:r>
          </a:p>
          <a:p>
            <a:pPr lvl="1"/>
            <a:r>
              <a:rPr lang="en-US" sz="2400" dirty="0" smtClean="0"/>
              <a:t>No servers, just asks node with target IP to identify itself</a:t>
            </a:r>
          </a:p>
          <a:p>
            <a:pPr lvl="1"/>
            <a:r>
              <a:rPr lang="en-US" sz="2400" dirty="0" smtClean="0"/>
              <a:t> Uses broadcast to reach all nodes</a:t>
            </a:r>
          </a:p>
        </p:txBody>
      </p:sp>
      <p:grpSp>
        <p:nvGrpSpPr>
          <p:cNvPr id="14" name="Group 13"/>
          <p:cNvGrpSpPr/>
          <p:nvPr/>
        </p:nvGrpSpPr>
        <p:grpSpPr>
          <a:xfrm>
            <a:off x="1342010" y="4153680"/>
            <a:ext cx="1833786" cy="920290"/>
            <a:chOff x="1981200" y="2816225"/>
            <a:chExt cx="1466850" cy="781110"/>
          </a:xfrm>
          <a:noFill/>
        </p:grpSpPr>
        <p:sp>
          <p:nvSpPr>
            <p:cNvPr id="15" name="Rectangle 14"/>
            <p:cNvSpPr/>
            <p:nvPr/>
          </p:nvSpPr>
          <p:spPr>
            <a:xfrm>
              <a:off x="1981200" y="3197225"/>
              <a:ext cx="1447800" cy="2000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000250" y="3397280"/>
              <a:ext cx="1447800" cy="2000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1981200" y="2816225"/>
              <a:ext cx="1447800" cy="762001"/>
              <a:chOff x="2857500" y="3121025"/>
              <a:chExt cx="1447800" cy="762001"/>
            </a:xfrm>
            <a:grpFill/>
          </p:grpSpPr>
          <p:sp>
            <p:nvSpPr>
              <p:cNvPr id="20" name="Rectangle 5"/>
              <p:cNvSpPr>
                <a:spLocks noChangeArrowheads="1"/>
              </p:cNvSpPr>
              <p:nvPr/>
            </p:nvSpPr>
            <p:spPr bwMode="auto">
              <a:xfrm>
                <a:off x="2857500" y="3502026"/>
                <a:ext cx="1447800" cy="381000"/>
              </a:xfrm>
              <a:prstGeom prst="rect">
                <a:avLst/>
              </a:prstGeom>
              <a:grpFill/>
              <a:ln w="9525">
                <a:solidFill>
                  <a:schemeClr val="tx1"/>
                </a:solidFill>
                <a:miter lim="800000"/>
                <a:headEnd/>
                <a:tailEnd/>
              </a:ln>
              <a:effectLst/>
            </p:spPr>
            <p:txBody>
              <a:bodyPr wrap="none" anchor="ctr">
                <a:spAutoFit/>
              </a:bodyPr>
              <a:lstStyle/>
              <a:p>
                <a:endParaRPr lang="en-US"/>
              </a:p>
            </p:txBody>
          </p:sp>
          <p:sp>
            <p:nvSpPr>
              <p:cNvPr id="21" name="Rectangle 6"/>
              <p:cNvSpPr>
                <a:spLocks noChangeArrowheads="1"/>
              </p:cNvSpPr>
              <p:nvPr/>
            </p:nvSpPr>
            <p:spPr bwMode="auto">
              <a:xfrm>
                <a:off x="2857500" y="3121025"/>
                <a:ext cx="1447800" cy="381000"/>
              </a:xfrm>
              <a:prstGeom prst="rect">
                <a:avLst/>
              </a:prstGeom>
              <a:grpFill/>
              <a:ln w="9525">
                <a:solidFill>
                  <a:schemeClr val="tx1"/>
                </a:solidFill>
                <a:miter lim="800000"/>
                <a:headEnd/>
                <a:tailEnd/>
              </a:ln>
              <a:effectLst/>
            </p:spPr>
            <p:txBody>
              <a:bodyPr wrap="none" anchor="ctr">
                <a:spAutoFit/>
              </a:bodyPr>
              <a:lstStyle/>
              <a:p>
                <a:endParaRPr lang="en-US"/>
              </a:p>
            </p:txBody>
          </p:sp>
          <p:sp>
            <p:nvSpPr>
              <p:cNvPr id="22" name="Text Box 12"/>
              <p:cNvSpPr txBox="1">
                <a:spLocks noChangeArrowheads="1"/>
              </p:cNvSpPr>
              <p:nvPr/>
            </p:nvSpPr>
            <p:spPr bwMode="auto">
              <a:xfrm>
                <a:off x="3139762" y="3502026"/>
                <a:ext cx="875107" cy="339599"/>
              </a:xfrm>
              <a:prstGeom prst="rect">
                <a:avLst/>
              </a:prstGeom>
              <a:grpFill/>
              <a:ln w="9525">
                <a:noFill/>
                <a:miter lim="800000"/>
                <a:headEnd/>
                <a:tailEnd/>
              </a:ln>
              <a:effectLst/>
            </p:spPr>
            <p:txBody>
              <a:bodyPr wrap="none">
                <a:spAutoFit/>
              </a:bodyPr>
              <a:lstStyle/>
              <a:p>
                <a:pPr algn="ctr"/>
                <a:r>
                  <a:rPr lang="en-US" sz="2000" dirty="0" smtClean="0"/>
                  <a:t>Ethernet</a:t>
                </a:r>
                <a:endParaRPr lang="en-US" sz="2000" dirty="0"/>
              </a:p>
            </p:txBody>
          </p:sp>
          <p:sp>
            <p:nvSpPr>
              <p:cNvPr id="23" name="Text Box 13"/>
              <p:cNvSpPr txBox="1">
                <a:spLocks noChangeArrowheads="1"/>
              </p:cNvSpPr>
              <p:nvPr/>
            </p:nvSpPr>
            <p:spPr bwMode="auto">
              <a:xfrm>
                <a:off x="3338596" y="3127375"/>
                <a:ext cx="484946" cy="339600"/>
              </a:xfrm>
              <a:prstGeom prst="rect">
                <a:avLst/>
              </a:prstGeom>
              <a:grpFill/>
              <a:ln w="9525">
                <a:noFill/>
                <a:miter lim="800000"/>
                <a:headEnd/>
                <a:tailEnd/>
              </a:ln>
              <a:effectLst/>
            </p:spPr>
            <p:txBody>
              <a:bodyPr wrap="none">
                <a:spAutoFit/>
              </a:bodyPr>
              <a:lstStyle/>
              <a:p>
                <a:pPr algn="ctr"/>
                <a:r>
                  <a:rPr lang="en-US" sz="2000" dirty="0" smtClean="0"/>
                  <a:t>ARP</a:t>
                </a:r>
                <a:endParaRPr lang="en-US" sz="2000" dirty="0"/>
              </a:p>
            </p:txBody>
          </p:sp>
        </p:grpSp>
      </p:grpSp>
    </p:spTree>
    <p:extLst>
      <p:ext uri="{BB962C8B-B14F-4D97-AF65-F5344CB8AC3E}">
        <p14:creationId xmlns:p14="http://schemas.microsoft.com/office/powerpoint/2010/main" val="6133755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pPr/>
              <a:t>65</a:t>
            </a:fld>
            <a:endParaRPr lang="en-US"/>
          </a:p>
        </p:txBody>
      </p:sp>
      <p:sp>
        <p:nvSpPr>
          <p:cNvPr id="4" name="Title 3"/>
          <p:cNvSpPr>
            <a:spLocks noGrp="1"/>
          </p:cNvSpPr>
          <p:nvPr>
            <p:ph type="title"/>
          </p:nvPr>
        </p:nvSpPr>
        <p:spPr/>
        <p:txBody>
          <a:bodyPr/>
          <a:lstStyle/>
          <a:p>
            <a:r>
              <a:rPr lang="en-US" dirty="0" smtClean="0"/>
              <a:t>ARP Messages (2)</a:t>
            </a:r>
            <a:endParaRPr lang="en-US" dirty="0"/>
          </a:p>
        </p:txBody>
      </p:sp>
      <p:pic>
        <p:nvPicPr>
          <p:cNvPr id="8" name="Picture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376" y="1586229"/>
            <a:ext cx="634602" cy="610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1345" y="1716640"/>
            <a:ext cx="715963" cy="400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419169" y="1624925"/>
            <a:ext cx="883391" cy="400110"/>
          </a:xfrm>
          <a:prstGeom prst="rect">
            <a:avLst/>
          </a:prstGeom>
          <a:noFill/>
        </p:spPr>
        <p:txBody>
          <a:bodyPr wrap="square" rtlCol="0">
            <a:spAutoFit/>
          </a:bodyPr>
          <a:lstStyle/>
          <a:p>
            <a:r>
              <a:rPr lang="en-US" sz="2000" dirty="0" smtClean="0"/>
              <a:t>Node</a:t>
            </a:r>
            <a:endParaRPr lang="en-US" sz="2000" dirty="0"/>
          </a:p>
        </p:txBody>
      </p:sp>
      <p:sp>
        <p:nvSpPr>
          <p:cNvPr id="13" name="TextBox 12"/>
          <p:cNvSpPr txBox="1"/>
          <p:nvPr/>
        </p:nvSpPr>
        <p:spPr>
          <a:xfrm>
            <a:off x="4092077" y="1650325"/>
            <a:ext cx="896849" cy="400110"/>
          </a:xfrm>
          <a:prstGeom prst="rect">
            <a:avLst/>
          </a:prstGeom>
          <a:noFill/>
        </p:spPr>
        <p:txBody>
          <a:bodyPr wrap="none" rtlCol="0">
            <a:spAutoFit/>
          </a:bodyPr>
          <a:lstStyle/>
          <a:p>
            <a:pPr algn="ctr"/>
            <a:r>
              <a:rPr lang="en-US" sz="2000" dirty="0" smtClean="0"/>
              <a:t>Target</a:t>
            </a:r>
            <a:endParaRPr lang="en-US" sz="2000" dirty="0"/>
          </a:p>
        </p:txBody>
      </p:sp>
      <p:grpSp>
        <p:nvGrpSpPr>
          <p:cNvPr id="27" name="Group 26"/>
          <p:cNvGrpSpPr/>
          <p:nvPr/>
        </p:nvGrpSpPr>
        <p:grpSpPr>
          <a:xfrm>
            <a:off x="1337704" y="2185899"/>
            <a:ext cx="2411622" cy="3698403"/>
            <a:chOff x="1600200" y="1767522"/>
            <a:chExt cx="2057740" cy="2718583"/>
          </a:xfrm>
        </p:grpSpPr>
        <p:cxnSp>
          <p:nvCxnSpPr>
            <p:cNvPr id="11" name="Straight Connector 10"/>
            <p:cNvCxnSpPr/>
            <p:nvPr/>
          </p:nvCxnSpPr>
          <p:spPr>
            <a:xfrm>
              <a:off x="1600200" y="1817491"/>
              <a:ext cx="0" cy="26686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657940" y="1767522"/>
              <a:ext cx="0" cy="26686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Straight Arrow Connector 15"/>
          <p:cNvCxnSpPr/>
          <p:nvPr/>
        </p:nvCxnSpPr>
        <p:spPr>
          <a:xfrm>
            <a:off x="1337704" y="2872234"/>
            <a:ext cx="2411622" cy="452973"/>
          </a:xfrm>
          <a:prstGeom prst="straightConnector1">
            <a:avLst/>
          </a:prstGeom>
          <a:ln w="28575">
            <a:solidFill>
              <a:schemeClr val="accent3">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57269" y="2540902"/>
            <a:ext cx="1372492" cy="461665"/>
          </a:xfrm>
          <a:prstGeom prst="rect">
            <a:avLst/>
          </a:prstGeom>
          <a:noFill/>
        </p:spPr>
        <p:txBody>
          <a:bodyPr wrap="none" rtlCol="0">
            <a:spAutoFit/>
          </a:bodyPr>
          <a:lstStyle/>
          <a:p>
            <a:pPr algn="ctr"/>
            <a:r>
              <a:rPr lang="en-US" sz="2400" cap="small" dirty="0"/>
              <a:t>r</a:t>
            </a:r>
            <a:r>
              <a:rPr lang="en-US" sz="2400" cap="small" dirty="0" smtClean="0"/>
              <a:t>equest</a:t>
            </a:r>
          </a:p>
        </p:txBody>
      </p:sp>
      <p:cxnSp>
        <p:nvCxnSpPr>
          <p:cNvPr id="18" name="Straight Arrow Connector 17"/>
          <p:cNvCxnSpPr/>
          <p:nvPr/>
        </p:nvCxnSpPr>
        <p:spPr>
          <a:xfrm flipH="1">
            <a:off x="3244225" y="2979691"/>
            <a:ext cx="695158" cy="159245"/>
          </a:xfrm>
          <a:prstGeom prst="straightConnector1">
            <a:avLst/>
          </a:prstGeom>
          <a:ln w="1905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942150" y="2774508"/>
            <a:ext cx="1154163" cy="307777"/>
          </a:xfrm>
          <a:prstGeom prst="rect">
            <a:avLst/>
          </a:prstGeom>
          <a:noFill/>
        </p:spPr>
        <p:txBody>
          <a:bodyPr wrap="none" lIns="0" tIns="0" rIns="0" bIns="0" rtlCol="0">
            <a:spAutoFit/>
          </a:bodyPr>
          <a:lstStyle/>
          <a:p>
            <a:pPr algn="ctr"/>
            <a:r>
              <a:rPr lang="en-US" sz="2000" dirty="0" smtClean="0"/>
              <a:t>Broadcast</a:t>
            </a:r>
            <a:endParaRPr lang="en-US" sz="2000" dirty="0"/>
          </a:p>
        </p:txBody>
      </p:sp>
      <p:sp>
        <p:nvSpPr>
          <p:cNvPr id="21" name="TextBox 20"/>
          <p:cNvSpPr txBox="1"/>
          <p:nvPr/>
        </p:nvSpPr>
        <p:spPr>
          <a:xfrm>
            <a:off x="1386049" y="3232655"/>
            <a:ext cx="2314929" cy="307777"/>
          </a:xfrm>
          <a:prstGeom prst="rect">
            <a:avLst/>
          </a:prstGeom>
          <a:noFill/>
        </p:spPr>
        <p:txBody>
          <a:bodyPr wrap="none" lIns="0" tIns="0" rIns="0" bIns="0" rtlCol="0">
            <a:spAutoFit/>
          </a:bodyPr>
          <a:lstStyle/>
          <a:p>
            <a:pPr algn="ctr"/>
            <a:r>
              <a:rPr lang="en-US" sz="2000" dirty="0" smtClean="0"/>
              <a:t>Who has IP 1.2.3.4?</a:t>
            </a:r>
            <a:endParaRPr lang="en-US" sz="2000" dirty="0"/>
          </a:p>
        </p:txBody>
      </p:sp>
      <p:cxnSp>
        <p:nvCxnSpPr>
          <p:cNvPr id="22" name="Straight Arrow Connector 21"/>
          <p:cNvCxnSpPr/>
          <p:nvPr/>
        </p:nvCxnSpPr>
        <p:spPr>
          <a:xfrm flipH="1">
            <a:off x="1360687" y="4407988"/>
            <a:ext cx="2411622" cy="452973"/>
          </a:xfrm>
          <a:prstGeom prst="straightConnector1">
            <a:avLst/>
          </a:prstGeom>
          <a:ln w="28575">
            <a:solidFill>
              <a:schemeClr val="accent3">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080953" y="4041402"/>
            <a:ext cx="971100" cy="461665"/>
          </a:xfrm>
          <a:prstGeom prst="rect">
            <a:avLst/>
          </a:prstGeom>
          <a:noFill/>
        </p:spPr>
        <p:txBody>
          <a:bodyPr wrap="none" rtlCol="0">
            <a:spAutoFit/>
          </a:bodyPr>
          <a:lstStyle/>
          <a:p>
            <a:pPr algn="ctr"/>
            <a:r>
              <a:rPr lang="en-US" sz="2400" cap="small" dirty="0" smtClean="0"/>
              <a:t>reply</a:t>
            </a:r>
          </a:p>
        </p:txBody>
      </p:sp>
      <p:sp>
        <p:nvSpPr>
          <p:cNvPr id="24" name="TextBox 23"/>
          <p:cNvSpPr txBox="1"/>
          <p:nvPr/>
        </p:nvSpPr>
        <p:spPr>
          <a:xfrm>
            <a:off x="1579728" y="4882420"/>
            <a:ext cx="3613170" cy="307777"/>
          </a:xfrm>
          <a:prstGeom prst="rect">
            <a:avLst/>
          </a:prstGeom>
          <a:noFill/>
        </p:spPr>
        <p:txBody>
          <a:bodyPr wrap="none" lIns="0" tIns="0" rIns="0" bIns="0" rtlCol="0">
            <a:spAutoFit/>
          </a:bodyPr>
          <a:lstStyle/>
          <a:p>
            <a:pPr algn="ctr"/>
            <a:r>
              <a:rPr lang="en-US" sz="2000" dirty="0" smtClean="0"/>
              <a:t>I do at MAC address 1:2:3:4:5:6</a:t>
            </a:r>
            <a:endParaRPr lang="en-US" sz="2000" dirty="0"/>
          </a:p>
        </p:txBody>
      </p:sp>
    </p:spTree>
    <p:extLst>
      <p:ext uri="{BB962C8B-B14F-4D97-AF65-F5344CB8AC3E}">
        <p14:creationId xmlns:p14="http://schemas.microsoft.com/office/powerpoint/2010/main" val="683538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t>66</a:t>
            </a:fld>
            <a:endParaRPr lang="en-US"/>
          </a:p>
        </p:txBody>
      </p:sp>
      <p:sp>
        <p:nvSpPr>
          <p:cNvPr id="4" name="Title 3"/>
          <p:cNvSpPr>
            <a:spLocks noGrp="1"/>
          </p:cNvSpPr>
          <p:nvPr>
            <p:ph type="title"/>
          </p:nvPr>
        </p:nvSpPr>
        <p:spPr/>
        <p:txBody>
          <a:bodyPr>
            <a:normAutofit/>
          </a:bodyPr>
          <a:lstStyle/>
          <a:p>
            <a:r>
              <a:rPr lang="en-US" dirty="0" smtClean="0"/>
              <a:t>ARP (Address Resolution Protocol)</a:t>
            </a:r>
            <a:endParaRPr lang="en-US" dirty="0"/>
          </a:p>
        </p:txBody>
      </p:sp>
      <p:sp>
        <p:nvSpPr>
          <p:cNvPr id="5" name="Text Placeholder 4"/>
          <p:cNvSpPr>
            <a:spLocks noGrp="1"/>
          </p:cNvSpPr>
          <p:nvPr>
            <p:ph type="body" sz="quarter" idx="4294967295"/>
          </p:nvPr>
        </p:nvSpPr>
        <p:spPr>
          <a:xfrm>
            <a:off x="228600" y="1701800"/>
            <a:ext cx="5715000" cy="4470400"/>
          </a:xfrm>
          <a:prstGeom prst="rect">
            <a:avLst/>
          </a:prstGeom>
        </p:spPr>
        <p:txBody>
          <a:bodyPr>
            <a:normAutofit/>
          </a:bodyPr>
          <a:lstStyle/>
          <a:p>
            <a:r>
              <a:rPr lang="en-US" sz="2800" dirty="0" smtClean="0"/>
              <a:t>Node uses to map a local IP address to its Link layer </a:t>
            </a:r>
            <a:r>
              <a:rPr lang="en-US" sz="2800" dirty="0" err="1" smtClean="0"/>
              <a:t>addresse</a:t>
            </a:r>
            <a:endParaRPr lang="en-US" sz="2800" dirty="0" smtClean="0"/>
          </a:p>
        </p:txBody>
      </p:sp>
      <p:grpSp>
        <p:nvGrpSpPr>
          <p:cNvPr id="21" name="Group 20"/>
          <p:cNvGrpSpPr/>
          <p:nvPr/>
        </p:nvGrpSpPr>
        <p:grpSpPr>
          <a:xfrm>
            <a:off x="428621" y="2932692"/>
            <a:ext cx="5172078" cy="2255026"/>
            <a:chOff x="1314447" y="2371914"/>
            <a:chExt cx="5848353" cy="2177301"/>
          </a:xfrm>
        </p:grpSpPr>
        <p:sp>
          <p:nvSpPr>
            <p:cNvPr id="6" name="Rectangle 5"/>
            <p:cNvSpPr/>
            <p:nvPr/>
          </p:nvSpPr>
          <p:spPr>
            <a:xfrm>
              <a:off x="1314450" y="3200400"/>
              <a:ext cx="1123950" cy="590549"/>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dirty="0" smtClean="0">
                  <a:solidFill>
                    <a:schemeClr val="tx1"/>
                  </a:solidFill>
                </a:rPr>
                <a:t>Source</a:t>
              </a:r>
            </a:p>
            <a:p>
              <a:pPr algn="ctr">
                <a:lnSpc>
                  <a:spcPct val="80000"/>
                </a:lnSpc>
              </a:pPr>
              <a:r>
                <a:rPr lang="en-US" dirty="0" smtClean="0">
                  <a:solidFill>
                    <a:schemeClr val="tx1"/>
                  </a:solidFill>
                </a:rPr>
                <a:t>Ethernet</a:t>
              </a:r>
              <a:endParaRPr lang="en-US" dirty="0">
                <a:solidFill>
                  <a:schemeClr val="tx1"/>
                </a:solidFill>
              </a:endParaRPr>
            </a:p>
          </p:txBody>
        </p:sp>
        <p:sp>
          <p:nvSpPr>
            <p:cNvPr id="7" name="Rectangle 6"/>
            <p:cNvSpPr/>
            <p:nvPr/>
          </p:nvSpPr>
          <p:spPr>
            <a:xfrm>
              <a:off x="2438400" y="3200400"/>
              <a:ext cx="1123950" cy="590549"/>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dirty="0" err="1" smtClean="0">
                  <a:solidFill>
                    <a:schemeClr val="tx1"/>
                  </a:solidFill>
                </a:rPr>
                <a:t>Dest</a:t>
              </a:r>
              <a:r>
                <a:rPr lang="en-US" dirty="0" smtClean="0">
                  <a:solidFill>
                    <a:schemeClr val="tx1"/>
                  </a:solidFill>
                </a:rPr>
                <a:t>.</a:t>
              </a:r>
            </a:p>
            <a:p>
              <a:pPr algn="ctr">
                <a:lnSpc>
                  <a:spcPct val="80000"/>
                </a:lnSpc>
              </a:pPr>
              <a:r>
                <a:rPr lang="en-US" dirty="0" smtClean="0">
                  <a:solidFill>
                    <a:schemeClr val="tx1"/>
                  </a:solidFill>
                </a:rPr>
                <a:t>Ethernet</a:t>
              </a:r>
              <a:endParaRPr lang="en-US" dirty="0">
                <a:solidFill>
                  <a:schemeClr val="tx1"/>
                </a:solidFill>
              </a:endParaRPr>
            </a:p>
          </p:txBody>
        </p:sp>
        <p:sp>
          <p:nvSpPr>
            <p:cNvPr id="8" name="Rectangle 7"/>
            <p:cNvSpPr/>
            <p:nvPr/>
          </p:nvSpPr>
          <p:spPr>
            <a:xfrm>
              <a:off x="3562350" y="3200400"/>
              <a:ext cx="1123950" cy="590549"/>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dirty="0" smtClean="0">
                  <a:solidFill>
                    <a:schemeClr val="tx1"/>
                  </a:solidFill>
                </a:rPr>
                <a:t>Source IP</a:t>
              </a:r>
              <a:endParaRPr lang="en-US" dirty="0">
                <a:solidFill>
                  <a:schemeClr val="tx1"/>
                </a:solidFill>
              </a:endParaRPr>
            </a:p>
          </p:txBody>
        </p:sp>
        <p:sp>
          <p:nvSpPr>
            <p:cNvPr id="9" name="Rectangle 8"/>
            <p:cNvSpPr/>
            <p:nvPr/>
          </p:nvSpPr>
          <p:spPr>
            <a:xfrm>
              <a:off x="4686300" y="3200400"/>
              <a:ext cx="1123950" cy="590549"/>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dirty="0" err="1" smtClean="0">
                  <a:solidFill>
                    <a:schemeClr val="tx1"/>
                  </a:solidFill>
                </a:rPr>
                <a:t>Dest</a:t>
              </a:r>
              <a:r>
                <a:rPr lang="en-US" dirty="0" smtClean="0">
                  <a:solidFill>
                    <a:schemeClr val="tx1"/>
                  </a:solidFill>
                </a:rPr>
                <a:t>.</a:t>
              </a:r>
            </a:p>
            <a:p>
              <a:pPr algn="ctr">
                <a:lnSpc>
                  <a:spcPct val="80000"/>
                </a:lnSpc>
              </a:pPr>
              <a:r>
                <a:rPr lang="en-US" dirty="0" smtClean="0">
                  <a:solidFill>
                    <a:schemeClr val="tx1"/>
                  </a:solidFill>
                </a:rPr>
                <a:t>IP</a:t>
              </a:r>
              <a:endParaRPr lang="en-US" dirty="0">
                <a:solidFill>
                  <a:schemeClr val="tx1"/>
                </a:solidFill>
              </a:endParaRPr>
            </a:p>
          </p:txBody>
        </p:sp>
        <p:sp>
          <p:nvSpPr>
            <p:cNvPr id="10" name="Rectangle 9"/>
            <p:cNvSpPr/>
            <p:nvPr/>
          </p:nvSpPr>
          <p:spPr>
            <a:xfrm>
              <a:off x="5810250" y="3200400"/>
              <a:ext cx="1352550" cy="590549"/>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dirty="0" smtClean="0">
                  <a:solidFill>
                    <a:schemeClr val="tx1"/>
                  </a:solidFill>
                </a:rPr>
                <a:t>Payload …</a:t>
              </a:r>
              <a:endParaRPr lang="en-US" dirty="0">
                <a:solidFill>
                  <a:schemeClr val="tx1"/>
                </a:solidFill>
              </a:endParaRPr>
            </a:p>
          </p:txBody>
        </p:sp>
        <p:sp>
          <p:nvSpPr>
            <p:cNvPr id="11" name="Right Brace 10"/>
            <p:cNvSpPr/>
            <p:nvPr/>
          </p:nvSpPr>
          <p:spPr>
            <a:xfrm rot="16200000">
              <a:off x="2295936" y="1856962"/>
              <a:ext cx="284926" cy="2247903"/>
            </a:xfrm>
            <a:prstGeom prst="rightBrace">
              <a:avLst>
                <a:gd name="adj1" fmla="val 2875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p:cNvSpPr txBox="1"/>
            <p:nvPr/>
          </p:nvSpPr>
          <p:spPr>
            <a:xfrm>
              <a:off x="1703411" y="2371914"/>
              <a:ext cx="1450445" cy="386319"/>
            </a:xfrm>
            <a:prstGeom prst="rect">
              <a:avLst/>
            </a:prstGeom>
            <a:noFill/>
          </p:spPr>
          <p:txBody>
            <a:bodyPr wrap="none" rtlCol="0">
              <a:spAutoFit/>
            </a:bodyPr>
            <a:lstStyle/>
            <a:p>
              <a:pPr algn="ctr"/>
              <a:r>
                <a:rPr lang="en-US" sz="2000" dirty="0" smtClean="0"/>
                <a:t>Link layer</a:t>
              </a:r>
            </a:p>
          </p:txBody>
        </p:sp>
        <p:cxnSp>
          <p:nvCxnSpPr>
            <p:cNvPr id="15" name="Straight Arrow Connector 14"/>
            <p:cNvCxnSpPr>
              <a:endCxn id="8" idx="2"/>
            </p:cNvCxnSpPr>
            <p:nvPr/>
          </p:nvCxnSpPr>
          <p:spPr>
            <a:xfrm flipV="1">
              <a:off x="4124325" y="3790949"/>
              <a:ext cx="0" cy="26587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83668" y="3969373"/>
              <a:ext cx="1182809" cy="564619"/>
            </a:xfrm>
            <a:prstGeom prst="rect">
              <a:avLst/>
            </a:prstGeom>
            <a:noFill/>
          </p:spPr>
          <p:txBody>
            <a:bodyPr wrap="square" rtlCol="0">
              <a:spAutoFit/>
            </a:bodyPr>
            <a:lstStyle/>
            <a:p>
              <a:pPr>
                <a:lnSpc>
                  <a:spcPct val="80000"/>
                </a:lnSpc>
              </a:pPr>
              <a:r>
                <a:rPr lang="en-US" sz="2000" dirty="0" smtClean="0"/>
                <a:t>From </a:t>
              </a:r>
            </a:p>
            <a:p>
              <a:pPr>
                <a:lnSpc>
                  <a:spcPct val="80000"/>
                </a:lnSpc>
              </a:pPr>
              <a:r>
                <a:rPr lang="en-US" sz="2000" dirty="0" smtClean="0"/>
                <a:t>DHCP</a:t>
              </a:r>
            </a:p>
          </p:txBody>
        </p:sp>
        <p:cxnSp>
          <p:nvCxnSpPr>
            <p:cNvPr id="17" name="Straight Arrow Connector 16"/>
            <p:cNvCxnSpPr/>
            <p:nvPr/>
          </p:nvCxnSpPr>
          <p:spPr>
            <a:xfrm flipV="1">
              <a:off x="1876425" y="3790949"/>
              <a:ext cx="0" cy="26587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433968" y="3984596"/>
              <a:ext cx="884914" cy="564619"/>
            </a:xfrm>
            <a:prstGeom prst="rect">
              <a:avLst/>
            </a:prstGeom>
            <a:noFill/>
          </p:spPr>
          <p:txBody>
            <a:bodyPr wrap="none" rtlCol="0">
              <a:spAutoFit/>
            </a:bodyPr>
            <a:lstStyle/>
            <a:p>
              <a:pPr algn="ctr">
                <a:lnSpc>
                  <a:spcPct val="80000"/>
                </a:lnSpc>
              </a:pPr>
              <a:r>
                <a:rPr lang="en-US" sz="2000" dirty="0" smtClean="0"/>
                <a:t>From</a:t>
              </a:r>
            </a:p>
            <a:p>
              <a:pPr algn="ctr">
                <a:lnSpc>
                  <a:spcPct val="80000"/>
                </a:lnSpc>
              </a:pPr>
              <a:r>
                <a:rPr lang="en-US" sz="2000" dirty="0" smtClean="0"/>
                <a:t>NIC</a:t>
              </a:r>
            </a:p>
          </p:txBody>
        </p:sp>
      </p:grpSp>
      <p:cxnSp>
        <p:nvCxnSpPr>
          <p:cNvPr id="22" name="Straight Arrow Connector 21"/>
          <p:cNvCxnSpPr/>
          <p:nvPr/>
        </p:nvCxnSpPr>
        <p:spPr>
          <a:xfrm flipH="1" flipV="1">
            <a:off x="1909951" y="4463242"/>
            <a:ext cx="123705" cy="993093"/>
          </a:xfrm>
          <a:prstGeom prst="straightConnector1">
            <a:avLst/>
          </a:prstGeom>
          <a:ln w="28575">
            <a:solidFill>
              <a:schemeClr val="accent3">
                <a:lumMod val="40000"/>
                <a:lumOff val="6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470592" y="5456334"/>
            <a:ext cx="1183274" cy="307777"/>
          </a:xfrm>
          <a:prstGeom prst="rect">
            <a:avLst/>
          </a:prstGeom>
          <a:noFill/>
        </p:spPr>
        <p:txBody>
          <a:bodyPr wrap="none" lIns="0" tIns="0" rIns="0" bIns="0" rtlCol="0">
            <a:spAutoFit/>
          </a:bodyPr>
          <a:lstStyle/>
          <a:p>
            <a:pPr algn="ctr"/>
            <a:r>
              <a:rPr lang="en-US" sz="2000" dirty="0" smtClean="0"/>
              <a:t>From ARP</a:t>
            </a:r>
            <a:endParaRPr lang="en-US" sz="2000" dirty="0"/>
          </a:p>
        </p:txBody>
      </p:sp>
      <p:sp>
        <p:nvSpPr>
          <p:cNvPr id="20" name="TextBox 19"/>
          <p:cNvSpPr txBox="1"/>
          <p:nvPr/>
        </p:nvSpPr>
        <p:spPr>
          <a:xfrm>
            <a:off x="4193627" y="4613453"/>
            <a:ext cx="2093843" cy="584775"/>
          </a:xfrm>
          <a:prstGeom prst="rect">
            <a:avLst/>
          </a:prstGeom>
          <a:noFill/>
        </p:spPr>
        <p:txBody>
          <a:bodyPr wrap="none" rtlCol="0">
            <a:spAutoFit/>
          </a:bodyPr>
          <a:lstStyle/>
          <a:p>
            <a:pPr>
              <a:lnSpc>
                <a:spcPct val="80000"/>
              </a:lnSpc>
            </a:pPr>
            <a:r>
              <a:rPr lang="en-US" sz="2000" dirty="0" smtClean="0"/>
              <a:t>From</a:t>
            </a:r>
          </a:p>
          <a:p>
            <a:pPr>
              <a:lnSpc>
                <a:spcPct val="80000"/>
              </a:lnSpc>
            </a:pPr>
            <a:r>
              <a:rPr lang="en-US" sz="2000" dirty="0" smtClean="0"/>
              <a:t>DNS (Chapter 7)</a:t>
            </a:r>
          </a:p>
        </p:txBody>
      </p:sp>
      <p:cxnSp>
        <p:nvCxnSpPr>
          <p:cNvPr id="14" name="Straight Arrow Connector 13"/>
          <p:cNvCxnSpPr/>
          <p:nvPr/>
        </p:nvCxnSpPr>
        <p:spPr bwMode="auto">
          <a:xfrm flipH="1" flipV="1">
            <a:off x="4035972" y="4430110"/>
            <a:ext cx="126125" cy="28378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8315840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mtClean="0"/>
              <a:t>Internet Control Protocols (3)</a:t>
            </a:r>
            <a:endParaRPr lang="en-US" dirty="0" smtClean="0"/>
          </a:p>
        </p:txBody>
      </p:sp>
      <p:sp>
        <p:nvSpPr>
          <p:cNvPr id="93187" name="Rectangle 3"/>
          <p:cNvSpPr>
            <a:spLocks noGrp="1" noChangeArrowheads="1"/>
          </p:cNvSpPr>
          <p:nvPr>
            <p:ph idx="1"/>
          </p:nvPr>
        </p:nvSpPr>
        <p:spPr/>
        <p:txBody>
          <a:bodyPr/>
          <a:lstStyle/>
          <a:p>
            <a:r>
              <a:rPr lang="en-US" dirty="0" smtClean="0"/>
              <a:t>ARP (Address Resolution Protocol) lets nodes find target Ethernet addresses [pink] from their IP addresses</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93188" name="Picture 2"/>
          <p:cNvPicPr>
            <a:picLocks noChangeAspect="1" noChangeArrowheads="1"/>
          </p:cNvPicPr>
          <p:nvPr/>
        </p:nvPicPr>
        <p:blipFill>
          <a:blip r:embed="rId2" cstate="print"/>
          <a:srcRect/>
          <a:stretch>
            <a:fillRect/>
          </a:stretch>
        </p:blipFill>
        <p:spPr bwMode="auto">
          <a:xfrm>
            <a:off x="914400" y="2073729"/>
            <a:ext cx="7741828" cy="4373810"/>
          </a:xfrm>
          <a:prstGeom prst="rect">
            <a:avLst/>
          </a:prstGeom>
          <a:noFill/>
          <a:ln w="9525">
            <a:noFill/>
            <a:miter lim="800000"/>
            <a:headEnd/>
            <a:tailEnd/>
          </a:ln>
        </p:spPr>
      </p:pic>
      <p:sp>
        <p:nvSpPr>
          <p:cNvPr id="9" name="Rectangle 8"/>
          <p:cNvSpPr/>
          <p:nvPr/>
        </p:nvSpPr>
        <p:spPr bwMode="auto">
          <a:xfrm>
            <a:off x="6312310" y="5496228"/>
            <a:ext cx="1022555" cy="796413"/>
          </a:xfrm>
          <a:prstGeom prst="rect">
            <a:avLst/>
          </a:prstGeom>
          <a:solidFill>
            <a:srgbClr val="FF2BD8">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7062541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smtClean="0"/>
              <a:t>IP Addresses (6) – NAT</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4995" name="Rectangle 3"/>
          <p:cNvSpPr>
            <a:spLocks noGrp="1" noChangeArrowheads="1"/>
          </p:cNvSpPr>
          <p:nvPr>
            <p:ph idx="1"/>
          </p:nvPr>
        </p:nvSpPr>
        <p:spPr>
          <a:xfrm>
            <a:off x="914399" y="1276425"/>
            <a:ext cx="7790214" cy="4600081"/>
          </a:xfrm>
        </p:spPr>
        <p:txBody>
          <a:bodyPr/>
          <a:lstStyle/>
          <a:p>
            <a:r>
              <a:rPr lang="en-US" dirty="0" smtClean="0"/>
              <a:t>NAT (Network Address Translation) box maps one external IP address to many internal IP addresses</a:t>
            </a:r>
          </a:p>
          <a:p>
            <a:pPr lvl="1"/>
            <a:r>
              <a:rPr lang="en-US" dirty="0" smtClean="0"/>
              <a:t>Uses TCP/UDP port to tell connections apart</a:t>
            </a:r>
          </a:p>
          <a:p>
            <a:pPr lvl="1"/>
            <a:r>
              <a:rPr lang="en-US" dirty="0" smtClean="0"/>
              <a:t>Violates layering; very common in homes, etc.</a:t>
            </a:r>
          </a:p>
        </p:txBody>
      </p:sp>
      <p:pic>
        <p:nvPicPr>
          <p:cNvPr id="84996" name="Picture 2"/>
          <p:cNvPicPr>
            <a:picLocks noChangeAspect="1" noChangeArrowheads="1"/>
          </p:cNvPicPr>
          <p:nvPr/>
        </p:nvPicPr>
        <p:blipFill>
          <a:blip r:embed="rId3" cstate="print"/>
          <a:srcRect/>
          <a:stretch>
            <a:fillRect/>
          </a:stretch>
        </p:blipFill>
        <p:spPr bwMode="auto">
          <a:xfrm>
            <a:off x="485775" y="3176556"/>
            <a:ext cx="8172450" cy="2943225"/>
          </a:xfrm>
          <a:prstGeom prst="rect">
            <a:avLst/>
          </a:prstGeom>
          <a:noFill/>
          <a:ln w="9525">
            <a:noFill/>
            <a:miter lim="800000"/>
            <a:headEnd/>
            <a:tailEnd/>
          </a:ln>
        </p:spPr>
      </p:pic>
      <p:sp>
        <p:nvSpPr>
          <p:cNvPr id="6" name="TextBox 1"/>
          <p:cNvSpPr txBox="1">
            <a:spLocks noChangeArrowheads="1"/>
          </p:cNvSpPr>
          <p:nvPr/>
        </p:nvSpPr>
        <p:spPr bwMode="auto">
          <a:xfrm>
            <a:off x="792163" y="5960115"/>
            <a:ext cx="8075612" cy="6461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dirty="0"/>
              <a:t>Note </a:t>
            </a:r>
            <a:r>
              <a:rPr lang="en-US" dirty="0" smtClean="0"/>
              <a:t>error: page </a:t>
            </a:r>
            <a:r>
              <a:rPr lang="en-US" dirty="0"/>
              <a:t>454, fourth paragraph should read, “when a packet arrives….. the </a:t>
            </a:r>
            <a:r>
              <a:rPr lang="en-US" i="1" dirty="0">
                <a:solidFill>
                  <a:srgbClr val="FF0000"/>
                </a:solidFill>
              </a:rPr>
              <a:t>destination</a:t>
            </a:r>
            <a:r>
              <a:rPr lang="en-US" dirty="0"/>
              <a:t> port in the TCP header is extracted”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pPr/>
              <a:t>69</a:t>
            </a:fld>
            <a:endParaRPr lang="en-US"/>
          </a:p>
        </p:txBody>
      </p:sp>
      <p:sp>
        <p:nvSpPr>
          <p:cNvPr id="4" name="Title 3"/>
          <p:cNvSpPr>
            <a:spLocks noGrp="1"/>
          </p:cNvSpPr>
          <p:nvPr>
            <p:ph type="title"/>
          </p:nvPr>
        </p:nvSpPr>
        <p:spPr/>
        <p:txBody>
          <a:bodyPr/>
          <a:lstStyle/>
          <a:p>
            <a:r>
              <a:rPr lang="en-US" smtClean="0"/>
              <a:t>Topic</a:t>
            </a:r>
            <a:endParaRPr lang="en-US" dirty="0"/>
          </a:p>
        </p:txBody>
      </p:sp>
      <p:sp>
        <p:nvSpPr>
          <p:cNvPr id="5" name="Text Placeholder 4"/>
          <p:cNvSpPr>
            <a:spLocks noGrp="1"/>
          </p:cNvSpPr>
          <p:nvPr>
            <p:ph type="body" sz="quarter" idx="4294967295"/>
          </p:nvPr>
        </p:nvSpPr>
        <p:spPr>
          <a:xfrm>
            <a:off x="228600" y="1397000"/>
            <a:ext cx="5715000" cy="4775200"/>
          </a:xfrm>
          <a:prstGeom prst="rect">
            <a:avLst/>
          </a:prstGeom>
        </p:spPr>
        <p:txBody>
          <a:bodyPr>
            <a:normAutofit/>
          </a:bodyPr>
          <a:lstStyle/>
          <a:p>
            <a:r>
              <a:rPr lang="en-US" sz="2800" dirty="0" smtClean="0"/>
              <a:t>What happens when something goes wrong during forwarding?</a:t>
            </a:r>
          </a:p>
          <a:p>
            <a:pPr lvl="1"/>
            <a:r>
              <a:rPr lang="en-US" sz="2400" dirty="0" smtClean="0"/>
              <a:t>Need to be able to find the problem</a:t>
            </a:r>
          </a:p>
          <a:p>
            <a:pPr marL="457200" lvl="1" indent="0">
              <a:buNone/>
            </a:pPr>
            <a:endParaRPr lang="en-US" sz="2800" dirty="0" smtClean="0"/>
          </a:p>
          <a:p>
            <a:endParaRPr lang="en-US" sz="2800" dirty="0" smtClean="0"/>
          </a:p>
        </p:txBody>
      </p:sp>
      <p:grpSp>
        <p:nvGrpSpPr>
          <p:cNvPr id="11" name="Group 10"/>
          <p:cNvGrpSpPr/>
          <p:nvPr/>
        </p:nvGrpSpPr>
        <p:grpSpPr>
          <a:xfrm>
            <a:off x="523876" y="3588202"/>
            <a:ext cx="4870829" cy="1695353"/>
            <a:chOff x="1800162" y="2898941"/>
            <a:chExt cx="4870829" cy="1271515"/>
          </a:xfrm>
        </p:grpSpPr>
        <p:cxnSp>
          <p:nvCxnSpPr>
            <p:cNvPr id="12" name="Straight Connector 11"/>
            <p:cNvCxnSpPr>
              <a:endCxn id="17" idx="1"/>
            </p:cNvCxnSpPr>
            <p:nvPr/>
          </p:nvCxnSpPr>
          <p:spPr>
            <a:xfrm>
              <a:off x="3514662" y="3842465"/>
              <a:ext cx="11452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7" idx="3"/>
            </p:cNvCxnSpPr>
            <p:nvPr/>
          </p:nvCxnSpPr>
          <p:spPr>
            <a:xfrm flipV="1">
              <a:off x="5588634" y="3835211"/>
              <a:ext cx="1082357" cy="72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0454" y="3429093"/>
              <a:ext cx="9144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9947" y="3573384"/>
              <a:ext cx="92868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ounded Rectangular Callout 19"/>
            <p:cNvSpPr/>
            <p:nvPr/>
          </p:nvSpPr>
          <p:spPr>
            <a:xfrm>
              <a:off x="5505388" y="2908194"/>
              <a:ext cx="800100" cy="385392"/>
            </a:xfrm>
            <a:prstGeom prst="wedgeRoundRectCallout">
              <a:avLst>
                <a:gd name="adj1" fmla="val -48146"/>
                <a:gd name="adj2" fmla="val 146038"/>
                <a:gd name="adj3" fmla="val 16667"/>
              </a:avLst>
            </a:prstGeom>
            <a:solidFill>
              <a:srgbClr val="FFB8F2">
                <a:alpha val="5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t"/>
            <a:lstStyle/>
            <a:p>
              <a:pPr algn="ctr">
                <a:lnSpc>
                  <a:spcPct val="90000"/>
                </a:lnSpc>
              </a:pPr>
              <a:r>
                <a:rPr lang="en-US" sz="2000" dirty="0" smtClean="0">
                  <a:solidFill>
                    <a:schemeClr val="tx1"/>
                  </a:solidFill>
                </a:rPr>
                <a:t>Yikes!</a:t>
              </a:r>
              <a:endParaRPr lang="en-US" sz="2000" dirty="0">
                <a:solidFill>
                  <a:schemeClr val="tx1"/>
                </a:solidFill>
              </a:endParaRPr>
            </a:p>
          </p:txBody>
        </p:sp>
        <p:sp>
          <p:nvSpPr>
            <p:cNvPr id="21" name="Rounded Rectangular Callout 20"/>
            <p:cNvSpPr/>
            <p:nvPr/>
          </p:nvSpPr>
          <p:spPr>
            <a:xfrm>
              <a:off x="1800162" y="2898941"/>
              <a:ext cx="1853785" cy="403898"/>
            </a:xfrm>
            <a:prstGeom prst="wedgeRoundRectCallout">
              <a:avLst>
                <a:gd name="adj1" fmla="val 21761"/>
                <a:gd name="adj2" fmla="val 79365"/>
                <a:gd name="adj3" fmla="val 16667"/>
              </a:avLst>
            </a:prstGeom>
            <a:solidFill>
              <a:srgbClr val="FFB8F2">
                <a:alpha val="5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t"/>
            <a:lstStyle/>
            <a:p>
              <a:pPr algn="ctr"/>
              <a:r>
                <a:rPr lang="en-US" sz="2000" dirty="0" smtClean="0">
                  <a:solidFill>
                    <a:schemeClr val="tx1"/>
                  </a:solidFill>
                </a:rPr>
                <a:t>What happened?</a:t>
              </a:r>
              <a:endParaRPr lang="en-US" sz="2000" dirty="0">
                <a:solidFill>
                  <a:schemeClr val="tx1"/>
                </a:solidFill>
              </a:endParaRPr>
            </a:p>
          </p:txBody>
        </p:sp>
      </p:grpSp>
      <p:sp>
        <p:nvSpPr>
          <p:cNvPr id="22" name="Rectangle 21"/>
          <p:cNvSpPr/>
          <p:nvPr/>
        </p:nvSpPr>
        <p:spPr>
          <a:xfrm>
            <a:off x="2692044" y="3930990"/>
            <a:ext cx="1111962" cy="468489"/>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XXXXXXX</a:t>
            </a:r>
            <a:endParaRPr lang="en-US" dirty="0">
              <a:solidFill>
                <a:schemeClr val="tx1"/>
              </a:solidFill>
            </a:endParaRPr>
          </a:p>
        </p:txBody>
      </p:sp>
      <p:cxnSp>
        <p:nvCxnSpPr>
          <p:cNvPr id="23" name="Straight Arrow Connector 22"/>
          <p:cNvCxnSpPr/>
          <p:nvPr/>
        </p:nvCxnSpPr>
        <p:spPr>
          <a:xfrm>
            <a:off x="3809591" y="4165233"/>
            <a:ext cx="32853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483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t>7</a:t>
            </a:fld>
            <a:endParaRPr lang="en-US"/>
          </a:p>
        </p:txBody>
      </p:sp>
      <p:sp>
        <p:nvSpPr>
          <p:cNvPr id="4" name="Title 3"/>
          <p:cNvSpPr>
            <a:spLocks noGrp="1"/>
          </p:cNvSpPr>
          <p:nvPr>
            <p:ph type="title"/>
          </p:nvPr>
        </p:nvSpPr>
        <p:spPr/>
        <p:txBody>
          <a:bodyPr>
            <a:normAutofit/>
          </a:bodyPr>
          <a:lstStyle/>
          <a:p>
            <a:r>
              <a:rPr lang="en-US" dirty="0" smtClean="0"/>
              <a:t>Network Layer Approach</a:t>
            </a:r>
            <a:endParaRPr lang="en-US" dirty="0"/>
          </a:p>
        </p:txBody>
      </p:sp>
      <p:sp>
        <p:nvSpPr>
          <p:cNvPr id="5" name="Text Placeholder 4"/>
          <p:cNvSpPr>
            <a:spLocks noGrp="1"/>
          </p:cNvSpPr>
          <p:nvPr>
            <p:ph type="body" sz="quarter" idx="4294967295"/>
          </p:nvPr>
        </p:nvSpPr>
        <p:spPr>
          <a:xfrm>
            <a:off x="228600" y="1701800"/>
            <a:ext cx="5715000" cy="4470400"/>
          </a:xfrm>
          <a:prstGeom prst="rect">
            <a:avLst/>
          </a:prstGeom>
        </p:spPr>
        <p:txBody>
          <a:bodyPr>
            <a:normAutofit/>
          </a:bodyPr>
          <a:lstStyle/>
          <a:p>
            <a:r>
              <a:rPr lang="en-US" dirty="0" smtClean="0"/>
              <a:t>Scaling:</a:t>
            </a:r>
          </a:p>
          <a:p>
            <a:pPr lvl="1"/>
            <a:r>
              <a:rPr lang="en-US" dirty="0" smtClean="0"/>
              <a:t>Hierarchy, in the form of prefixes</a:t>
            </a:r>
          </a:p>
          <a:p>
            <a:pPr lvl="5"/>
            <a:endParaRPr lang="en-US" dirty="0" smtClean="0"/>
          </a:p>
          <a:p>
            <a:r>
              <a:rPr lang="en-US" dirty="0" smtClean="0"/>
              <a:t>Heterogeneity:</a:t>
            </a:r>
          </a:p>
          <a:p>
            <a:pPr lvl="1"/>
            <a:r>
              <a:rPr lang="en-US" dirty="0" smtClean="0"/>
              <a:t>IP for internetworking</a:t>
            </a:r>
          </a:p>
          <a:p>
            <a:pPr lvl="5"/>
            <a:endParaRPr lang="en-US" dirty="0" smtClean="0"/>
          </a:p>
          <a:p>
            <a:r>
              <a:rPr lang="en-US" dirty="0" smtClean="0"/>
              <a:t>Bandwidth Control:</a:t>
            </a:r>
          </a:p>
          <a:p>
            <a:pPr lvl="1"/>
            <a:r>
              <a:rPr lang="en-US" dirty="0" smtClean="0"/>
              <a:t>Lowest-cost routing</a:t>
            </a:r>
          </a:p>
          <a:p>
            <a:pPr lvl="1"/>
            <a:r>
              <a:rPr lang="en-US" dirty="0" smtClean="0"/>
              <a:t>Later QOS (Quality of Service)</a:t>
            </a:r>
            <a:endParaRPr lang="en-US" dirty="0"/>
          </a:p>
        </p:txBody>
      </p:sp>
    </p:spTree>
    <p:extLst>
      <p:ext uri="{BB962C8B-B14F-4D97-AF65-F5344CB8AC3E}">
        <p14:creationId xmlns:p14="http://schemas.microsoft.com/office/powerpoint/2010/main" val="30489867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pPr/>
              <a:t>70</a:t>
            </a:fld>
            <a:endParaRPr lang="en-US"/>
          </a:p>
        </p:txBody>
      </p:sp>
      <p:sp>
        <p:nvSpPr>
          <p:cNvPr id="4" name="Title 3"/>
          <p:cNvSpPr>
            <a:spLocks noGrp="1"/>
          </p:cNvSpPr>
          <p:nvPr>
            <p:ph type="title"/>
          </p:nvPr>
        </p:nvSpPr>
        <p:spPr/>
        <p:txBody>
          <a:bodyPr/>
          <a:lstStyle/>
          <a:p>
            <a:r>
              <a:rPr lang="en-US" smtClean="0"/>
              <a:t>Internet Control Message Protocol</a:t>
            </a:r>
            <a:endParaRPr lang="en-US" dirty="0"/>
          </a:p>
        </p:txBody>
      </p:sp>
      <p:sp>
        <p:nvSpPr>
          <p:cNvPr id="5" name="Text Placeholder 4"/>
          <p:cNvSpPr>
            <a:spLocks noGrp="1"/>
          </p:cNvSpPr>
          <p:nvPr>
            <p:ph type="body" sz="quarter" idx="4294967295"/>
          </p:nvPr>
        </p:nvSpPr>
        <p:spPr>
          <a:xfrm>
            <a:off x="228600" y="1701800"/>
            <a:ext cx="5715000" cy="4470400"/>
          </a:xfrm>
          <a:prstGeom prst="rect">
            <a:avLst/>
          </a:prstGeom>
        </p:spPr>
        <p:txBody>
          <a:bodyPr>
            <a:normAutofit/>
          </a:bodyPr>
          <a:lstStyle/>
          <a:p>
            <a:r>
              <a:rPr lang="en-US" sz="2800" dirty="0" smtClean="0"/>
              <a:t>ICMP is a companion protocol to IP</a:t>
            </a:r>
          </a:p>
          <a:p>
            <a:pPr lvl="1"/>
            <a:r>
              <a:rPr lang="en-US" sz="2400" dirty="0" smtClean="0"/>
              <a:t>They are implemented together</a:t>
            </a:r>
          </a:p>
          <a:p>
            <a:pPr lvl="1"/>
            <a:r>
              <a:rPr lang="en-US" sz="2400" dirty="0" smtClean="0"/>
              <a:t>Sits on top of IP (IP Protocol=1)</a:t>
            </a:r>
          </a:p>
          <a:p>
            <a:pPr lvl="4"/>
            <a:endParaRPr lang="en-US" sz="1600" dirty="0" smtClean="0"/>
          </a:p>
          <a:p>
            <a:r>
              <a:rPr lang="en-US" sz="2800" dirty="0" smtClean="0"/>
              <a:t>Provides error report and testing</a:t>
            </a:r>
          </a:p>
          <a:p>
            <a:pPr lvl="1"/>
            <a:r>
              <a:rPr lang="en-US" sz="2400" dirty="0" smtClean="0"/>
              <a:t>Error is at router while forwarding</a:t>
            </a:r>
          </a:p>
          <a:p>
            <a:pPr lvl="1"/>
            <a:r>
              <a:rPr lang="en-US" sz="2400" dirty="0" smtClean="0"/>
              <a:t>Also testing that hosts can use</a:t>
            </a:r>
          </a:p>
        </p:txBody>
      </p:sp>
    </p:spTree>
    <p:extLst>
      <p:ext uri="{BB962C8B-B14F-4D97-AF65-F5344CB8AC3E}">
        <p14:creationId xmlns:p14="http://schemas.microsoft.com/office/powerpoint/2010/main" val="13087174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ICMP Errors</a:t>
            </a:r>
            <a:endParaRPr lang="en-US" dirty="0"/>
          </a:p>
        </p:txBody>
      </p:sp>
      <p:sp>
        <p:nvSpPr>
          <p:cNvPr id="26" name="Content Placeholder 25"/>
          <p:cNvSpPr>
            <a:spLocks noGrp="1"/>
          </p:cNvSpPr>
          <p:nvPr>
            <p:ph idx="1"/>
          </p:nvPr>
        </p:nvSpPr>
        <p:spPr/>
        <p:txBody>
          <a:bodyPr>
            <a:normAutofit/>
          </a:bodyPr>
          <a:lstStyle/>
          <a:p>
            <a:pPr>
              <a:lnSpc>
                <a:spcPct val="90000"/>
              </a:lnSpc>
            </a:pPr>
            <a:r>
              <a:rPr lang="en-US" sz="2800" dirty="0" smtClean="0"/>
              <a:t>When router encounters an error while forwarding:</a:t>
            </a:r>
          </a:p>
          <a:p>
            <a:pPr lvl="1">
              <a:lnSpc>
                <a:spcPct val="90000"/>
              </a:lnSpc>
            </a:pPr>
            <a:r>
              <a:rPr lang="en-US" sz="2400" dirty="0" smtClean="0"/>
              <a:t>It sends an ICMP error report back to the IP source address</a:t>
            </a:r>
          </a:p>
          <a:p>
            <a:pPr lvl="1">
              <a:lnSpc>
                <a:spcPct val="90000"/>
              </a:lnSpc>
            </a:pPr>
            <a:r>
              <a:rPr lang="en-US" sz="2400" dirty="0" smtClean="0"/>
              <a:t>It discards the problematic packet; host needs to rectify</a:t>
            </a:r>
            <a:endParaRPr lang="en-US" sz="2400" dirty="0"/>
          </a:p>
        </p:txBody>
      </p:sp>
      <p:sp>
        <p:nvSpPr>
          <p:cNvPr id="2" name="Footer Placeholder 1"/>
          <p:cNvSpPr>
            <a:spLocks noGrp="1"/>
          </p:cNvSpPr>
          <p:nvPr>
            <p:ph type="ftr" sz="quarter" idx="11"/>
          </p:nvPr>
        </p:nvSpPr>
        <p:spPr/>
        <p:txBody>
          <a:bodyPr/>
          <a:lstStyle/>
          <a:p>
            <a:r>
              <a:rPr lang="en-US" smtClean="0"/>
              <a:t>Computer Networks</a:t>
            </a:r>
            <a:endParaRPr lang="en-US" dirty="0"/>
          </a:p>
        </p:txBody>
      </p:sp>
      <p:sp>
        <p:nvSpPr>
          <p:cNvPr id="3" name="Slide Number Placeholder 2"/>
          <p:cNvSpPr>
            <a:spLocks noGrp="1"/>
          </p:cNvSpPr>
          <p:nvPr>
            <p:ph type="sldNum" sz="quarter" idx="12"/>
          </p:nvPr>
        </p:nvSpPr>
        <p:spPr/>
        <p:txBody>
          <a:bodyPr/>
          <a:lstStyle/>
          <a:p>
            <a:fld id="{E7CA9478-788D-42C7-BC35-88005760C6DD}" type="slidenum">
              <a:rPr lang="en-US" smtClean="0"/>
              <a:t>71</a:t>
            </a:fld>
            <a:endParaRPr lang="en-US"/>
          </a:p>
        </p:txBody>
      </p:sp>
      <p:grpSp>
        <p:nvGrpSpPr>
          <p:cNvPr id="27" name="Group 26"/>
          <p:cNvGrpSpPr/>
          <p:nvPr/>
        </p:nvGrpSpPr>
        <p:grpSpPr>
          <a:xfrm>
            <a:off x="1192627" y="3901466"/>
            <a:ext cx="6758747" cy="2152996"/>
            <a:chOff x="527878" y="2446981"/>
            <a:chExt cx="6758747" cy="1614747"/>
          </a:xfrm>
        </p:grpSpPr>
        <p:grpSp>
          <p:nvGrpSpPr>
            <p:cNvPr id="6" name="Group 5"/>
            <p:cNvGrpSpPr/>
            <p:nvPr/>
          </p:nvGrpSpPr>
          <p:grpSpPr>
            <a:xfrm>
              <a:off x="527878" y="2446981"/>
              <a:ext cx="6758747" cy="1261747"/>
              <a:chOff x="1918465" y="2908709"/>
              <a:chExt cx="6758747" cy="1261747"/>
            </a:xfrm>
          </p:grpSpPr>
          <p:cxnSp>
            <p:nvCxnSpPr>
              <p:cNvPr id="7" name="Straight Connector 6"/>
              <p:cNvCxnSpPr>
                <a:endCxn id="10" idx="1"/>
              </p:cNvCxnSpPr>
              <p:nvPr/>
            </p:nvCxnSpPr>
            <p:spPr>
              <a:xfrm>
                <a:off x="3494854" y="3849719"/>
                <a:ext cx="7579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0" idx="3"/>
              </p:cNvCxnSpPr>
              <p:nvPr/>
            </p:nvCxnSpPr>
            <p:spPr>
              <a:xfrm flipV="1">
                <a:off x="5181441" y="3842465"/>
                <a:ext cx="1082357" cy="72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0454" y="3429093"/>
                <a:ext cx="9144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2754" y="3580638"/>
                <a:ext cx="92868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ounded Rectangular Callout 10"/>
              <p:cNvSpPr/>
              <p:nvPr/>
            </p:nvSpPr>
            <p:spPr>
              <a:xfrm>
                <a:off x="6552007" y="2909653"/>
                <a:ext cx="2125205" cy="377103"/>
              </a:xfrm>
              <a:prstGeom prst="wedgeRoundRectCallout">
                <a:avLst>
                  <a:gd name="adj1" fmla="val -29904"/>
                  <a:gd name="adj2" fmla="val 134549"/>
                  <a:gd name="adj3" fmla="val 16667"/>
                </a:avLst>
              </a:prstGeom>
              <a:solidFill>
                <a:srgbClr val="FFB8F2">
                  <a:alpha val="5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t"/>
              <a:lstStyle/>
              <a:p>
                <a:pPr algn="ctr">
                  <a:lnSpc>
                    <a:spcPct val="90000"/>
                  </a:lnSpc>
                </a:pPr>
                <a:r>
                  <a:rPr lang="en-US" sz="2000" dirty="0" smtClean="0">
                    <a:solidFill>
                      <a:schemeClr val="tx1"/>
                    </a:solidFill>
                  </a:rPr>
                  <a:t>Report then toss it!</a:t>
                </a:r>
                <a:endParaRPr lang="en-US" sz="2000" dirty="0">
                  <a:solidFill>
                    <a:schemeClr val="tx1"/>
                  </a:solidFill>
                </a:endParaRPr>
              </a:p>
            </p:txBody>
          </p:sp>
          <p:sp>
            <p:nvSpPr>
              <p:cNvPr id="12" name="Rounded Rectangular Callout 11"/>
              <p:cNvSpPr/>
              <p:nvPr/>
            </p:nvSpPr>
            <p:spPr>
              <a:xfrm>
                <a:off x="1918465" y="2908709"/>
                <a:ext cx="1735481" cy="403898"/>
              </a:xfrm>
              <a:prstGeom prst="wedgeRoundRectCallout">
                <a:avLst>
                  <a:gd name="adj1" fmla="val 21761"/>
                  <a:gd name="adj2" fmla="val 79365"/>
                  <a:gd name="adj3" fmla="val 16667"/>
                </a:avLst>
              </a:prstGeom>
              <a:solidFill>
                <a:srgbClr val="FFB8F2">
                  <a:alpha val="5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t"/>
              <a:lstStyle/>
              <a:p>
                <a:pPr algn="ctr"/>
                <a:r>
                  <a:rPr lang="en-US" sz="2000" dirty="0" smtClean="0">
                    <a:solidFill>
                      <a:schemeClr val="tx1"/>
                    </a:solidFill>
                  </a:rPr>
                  <a:t>Oh, now I see …</a:t>
                </a:r>
                <a:endParaRPr lang="en-US" sz="2000" dirty="0">
                  <a:solidFill>
                    <a:schemeClr val="tx1"/>
                  </a:solidFill>
                </a:endParaRPr>
              </a:p>
            </p:txBody>
          </p:sp>
        </p:grpSp>
        <p:pic>
          <p:nvPicPr>
            <p:cNvPr id="13" name="Picture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211" y="3111656"/>
              <a:ext cx="928687"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p:nvPr/>
          </p:nvCxnSpPr>
          <p:spPr>
            <a:xfrm flipV="1">
              <a:off x="5801898" y="3373483"/>
              <a:ext cx="1082357" cy="72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3897057" y="2825029"/>
              <a:ext cx="1440497" cy="351367"/>
              <a:chOff x="3473151" y="4048461"/>
              <a:chExt cx="1440497" cy="351367"/>
            </a:xfrm>
          </p:grpSpPr>
          <p:sp>
            <p:nvSpPr>
              <p:cNvPr id="15" name="Rectangle 14"/>
              <p:cNvSpPr/>
              <p:nvPr/>
            </p:nvSpPr>
            <p:spPr>
              <a:xfrm>
                <a:off x="3473151" y="4048461"/>
                <a:ext cx="1111962" cy="351367"/>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XXXXXXX</a:t>
                </a:r>
                <a:endParaRPr lang="en-US" dirty="0">
                  <a:solidFill>
                    <a:schemeClr val="tx1"/>
                  </a:solidFill>
                </a:endParaRPr>
              </a:p>
            </p:txBody>
          </p:sp>
          <p:cxnSp>
            <p:nvCxnSpPr>
              <p:cNvPr id="16" name="Straight Arrow Connector 15"/>
              <p:cNvCxnSpPr/>
              <p:nvPr/>
            </p:nvCxnSpPr>
            <p:spPr>
              <a:xfrm>
                <a:off x="4585114" y="4224145"/>
                <a:ext cx="328534"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21" name="Elbow Connector 20"/>
            <p:cNvCxnSpPr/>
            <p:nvPr/>
          </p:nvCxnSpPr>
          <p:spPr>
            <a:xfrm rot="10800000" flipV="1">
              <a:off x="1811752" y="3657071"/>
              <a:ext cx="3525802" cy="248179"/>
            </a:xfrm>
            <a:prstGeom prst="bentConnector3">
              <a:avLst>
                <a:gd name="adj1" fmla="val 29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278885" y="3710361"/>
              <a:ext cx="1341068" cy="351367"/>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ICMP report</a:t>
              </a:r>
              <a:endParaRPr lang="en-US" dirty="0">
                <a:solidFill>
                  <a:schemeClr val="tx1"/>
                </a:solidFill>
              </a:endParaRPr>
            </a:p>
          </p:txBody>
        </p:sp>
      </p:grpSp>
    </p:spTree>
    <p:extLst>
      <p:ext uri="{BB962C8B-B14F-4D97-AF65-F5344CB8AC3E}">
        <p14:creationId xmlns:p14="http://schemas.microsoft.com/office/powerpoint/2010/main" val="8081981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ICMP Message Format</a:t>
            </a:r>
            <a:endParaRPr lang="en-US" dirty="0"/>
          </a:p>
        </p:txBody>
      </p:sp>
      <p:sp>
        <p:nvSpPr>
          <p:cNvPr id="3" name="Content Placeholder 2"/>
          <p:cNvSpPr>
            <a:spLocks noGrp="1"/>
          </p:cNvSpPr>
          <p:nvPr>
            <p:ph idx="1"/>
          </p:nvPr>
        </p:nvSpPr>
        <p:spPr/>
        <p:txBody>
          <a:bodyPr>
            <a:normAutofit/>
          </a:bodyPr>
          <a:lstStyle/>
          <a:p>
            <a:r>
              <a:rPr lang="en-US" sz="2800" dirty="0" smtClean="0"/>
              <a:t>Each ICMP message has a Type, Code, and Checksum</a:t>
            </a:r>
          </a:p>
          <a:p>
            <a:r>
              <a:rPr lang="en-US" sz="2800" dirty="0" smtClean="0"/>
              <a:t>Often carry the start of the offending packet as payload</a:t>
            </a:r>
          </a:p>
          <a:p>
            <a:r>
              <a:rPr lang="en-US" sz="2800" dirty="0" smtClean="0"/>
              <a:t>Each message is carried in an IP packet</a:t>
            </a:r>
            <a:endParaRPr lang="en-US" sz="2800" dirty="0"/>
          </a:p>
        </p:txBody>
      </p:sp>
      <p:sp>
        <p:nvSpPr>
          <p:cNvPr id="4" name="Footer Placeholder 3"/>
          <p:cNvSpPr>
            <a:spLocks noGrp="1"/>
          </p:cNvSpPr>
          <p:nvPr>
            <p:ph type="ftr" sz="quarter" idx="11"/>
          </p:nvPr>
        </p:nvSpPr>
        <p:spPr/>
        <p:txBody>
          <a:bodyPr/>
          <a:lstStyle/>
          <a:p>
            <a:r>
              <a:rPr lang="en-US" smtClean="0"/>
              <a:t>Computer Networks</a:t>
            </a:r>
            <a:endParaRPr lang="en-US" dirty="0"/>
          </a:p>
        </p:txBody>
      </p:sp>
      <p:sp>
        <p:nvSpPr>
          <p:cNvPr id="5" name="Slide Number Placeholder 4"/>
          <p:cNvSpPr>
            <a:spLocks noGrp="1"/>
          </p:cNvSpPr>
          <p:nvPr>
            <p:ph type="sldNum" sz="quarter" idx="12"/>
          </p:nvPr>
        </p:nvSpPr>
        <p:spPr/>
        <p:txBody>
          <a:bodyPr/>
          <a:lstStyle/>
          <a:p>
            <a:fld id="{E7CA9478-788D-42C7-BC35-88005760C6DD}" type="slidenum">
              <a:rPr lang="en-US" smtClean="0"/>
              <a:t>72</a:t>
            </a:fld>
            <a:endParaRPr lang="en-US"/>
          </a:p>
        </p:txBody>
      </p:sp>
    </p:spTree>
    <p:extLst>
      <p:ext uri="{BB962C8B-B14F-4D97-AF65-F5344CB8AC3E}">
        <p14:creationId xmlns:p14="http://schemas.microsoft.com/office/powerpoint/2010/main" val="38833007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ICMP Message Format (2)</a:t>
            </a:r>
            <a:endParaRPr lang="en-US" dirty="0"/>
          </a:p>
        </p:txBody>
      </p:sp>
      <p:sp>
        <p:nvSpPr>
          <p:cNvPr id="3" name="Content Placeholder 2"/>
          <p:cNvSpPr>
            <a:spLocks noGrp="1"/>
          </p:cNvSpPr>
          <p:nvPr>
            <p:ph idx="1"/>
          </p:nvPr>
        </p:nvSpPr>
        <p:spPr/>
        <p:txBody>
          <a:bodyPr>
            <a:normAutofit/>
          </a:bodyPr>
          <a:lstStyle/>
          <a:p>
            <a:r>
              <a:rPr lang="en-US" sz="2800" dirty="0" smtClean="0"/>
              <a:t>Each ICMP message has a Type, Code, and Checksum</a:t>
            </a:r>
          </a:p>
          <a:p>
            <a:r>
              <a:rPr lang="en-US" sz="2800" dirty="0" smtClean="0"/>
              <a:t>Often carry the start of the offending packet as payload</a:t>
            </a:r>
          </a:p>
          <a:p>
            <a:r>
              <a:rPr lang="en-US" sz="2800" dirty="0" smtClean="0"/>
              <a:t>Each message is carried in an IP packet</a:t>
            </a:r>
            <a:endParaRPr lang="en-US" sz="2800" dirty="0"/>
          </a:p>
        </p:txBody>
      </p:sp>
      <p:sp>
        <p:nvSpPr>
          <p:cNvPr id="4" name="Footer Placeholder 3"/>
          <p:cNvSpPr>
            <a:spLocks noGrp="1"/>
          </p:cNvSpPr>
          <p:nvPr>
            <p:ph type="ftr" sz="quarter" idx="11"/>
          </p:nvPr>
        </p:nvSpPr>
        <p:spPr/>
        <p:txBody>
          <a:bodyPr/>
          <a:lstStyle/>
          <a:p>
            <a:r>
              <a:rPr lang="en-US" smtClean="0"/>
              <a:t>Computer Networks</a:t>
            </a:r>
            <a:endParaRPr lang="en-US" dirty="0"/>
          </a:p>
        </p:txBody>
      </p:sp>
      <p:sp>
        <p:nvSpPr>
          <p:cNvPr id="5" name="Slide Number Placeholder 4"/>
          <p:cNvSpPr>
            <a:spLocks noGrp="1"/>
          </p:cNvSpPr>
          <p:nvPr>
            <p:ph type="sldNum" sz="quarter" idx="12"/>
          </p:nvPr>
        </p:nvSpPr>
        <p:spPr/>
        <p:txBody>
          <a:bodyPr/>
          <a:lstStyle/>
          <a:p>
            <a:fld id="{E7CA9478-788D-42C7-BC35-88005760C6DD}" type="slidenum">
              <a:rPr lang="en-US" smtClean="0"/>
              <a:t>73</a:t>
            </a:fld>
            <a:endParaRPr lang="en-US"/>
          </a:p>
        </p:txBody>
      </p:sp>
      <p:sp>
        <p:nvSpPr>
          <p:cNvPr id="6" name="Rectangle 5"/>
          <p:cNvSpPr/>
          <p:nvPr/>
        </p:nvSpPr>
        <p:spPr>
          <a:xfrm>
            <a:off x="895350" y="4635501"/>
            <a:ext cx="2228850" cy="6731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Src</a:t>
            </a:r>
            <a:r>
              <a:rPr lang="en-US" dirty="0" smtClean="0">
                <a:solidFill>
                  <a:schemeClr val="tx1"/>
                </a:solidFill>
              </a:rPr>
              <a:t>=router, </a:t>
            </a:r>
            <a:r>
              <a:rPr lang="en-US" dirty="0" err="1" smtClean="0">
                <a:solidFill>
                  <a:schemeClr val="tx1"/>
                </a:solidFill>
              </a:rPr>
              <a:t>Dst</a:t>
            </a:r>
            <a:r>
              <a:rPr lang="en-US" dirty="0" smtClean="0">
                <a:solidFill>
                  <a:schemeClr val="tx1"/>
                </a:solidFill>
              </a:rPr>
              <a:t>=A</a:t>
            </a:r>
          </a:p>
          <a:p>
            <a:pPr algn="ctr"/>
            <a:r>
              <a:rPr lang="en-US" dirty="0" smtClean="0">
                <a:solidFill>
                  <a:schemeClr val="tx1"/>
                </a:solidFill>
              </a:rPr>
              <a:t>Protocol = 1</a:t>
            </a:r>
            <a:endParaRPr lang="en-US" dirty="0">
              <a:solidFill>
                <a:schemeClr val="tx1"/>
              </a:solidFill>
            </a:endParaRPr>
          </a:p>
        </p:txBody>
      </p:sp>
      <p:sp>
        <p:nvSpPr>
          <p:cNvPr id="7" name="Rectangle 6"/>
          <p:cNvSpPr/>
          <p:nvPr/>
        </p:nvSpPr>
        <p:spPr>
          <a:xfrm>
            <a:off x="3124200" y="4635501"/>
            <a:ext cx="2228850" cy="673100"/>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Type=X, Code=Y</a:t>
            </a:r>
            <a:endParaRPr lang="en-US" dirty="0">
              <a:solidFill>
                <a:schemeClr val="tx1"/>
              </a:solidFill>
            </a:endParaRPr>
          </a:p>
        </p:txBody>
      </p:sp>
      <p:sp>
        <p:nvSpPr>
          <p:cNvPr id="8" name="Rectangle 7"/>
          <p:cNvSpPr/>
          <p:nvPr/>
        </p:nvSpPr>
        <p:spPr>
          <a:xfrm>
            <a:off x="5353050" y="4635501"/>
            <a:ext cx="2228850" cy="673100"/>
          </a:xfrm>
          <a:prstGeom prst="rect">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Src</a:t>
            </a:r>
            <a:r>
              <a:rPr lang="en-US" dirty="0" smtClean="0">
                <a:solidFill>
                  <a:schemeClr val="tx1"/>
                </a:solidFill>
              </a:rPr>
              <a:t>=A, </a:t>
            </a:r>
            <a:r>
              <a:rPr lang="en-US" dirty="0" err="1" smtClean="0">
                <a:solidFill>
                  <a:schemeClr val="tx1"/>
                </a:solidFill>
              </a:rPr>
              <a:t>Dst</a:t>
            </a:r>
            <a:r>
              <a:rPr lang="en-US" dirty="0" smtClean="0">
                <a:solidFill>
                  <a:schemeClr val="tx1"/>
                </a:solidFill>
              </a:rPr>
              <a:t>=B</a:t>
            </a:r>
          </a:p>
          <a:p>
            <a:pPr algn="ctr"/>
            <a:r>
              <a:rPr lang="en-US" dirty="0" smtClean="0">
                <a:solidFill>
                  <a:schemeClr val="tx1"/>
                </a:solidFill>
              </a:rPr>
              <a:t>XXXXXXXXXXXX</a:t>
            </a:r>
            <a:endParaRPr lang="en-US" dirty="0">
              <a:solidFill>
                <a:schemeClr val="tx1"/>
              </a:solidFill>
            </a:endParaRPr>
          </a:p>
        </p:txBody>
      </p:sp>
      <p:sp>
        <p:nvSpPr>
          <p:cNvPr id="9" name="TextBox 8"/>
          <p:cNvSpPr txBox="1"/>
          <p:nvPr/>
        </p:nvSpPr>
        <p:spPr>
          <a:xfrm>
            <a:off x="898635" y="4146292"/>
            <a:ext cx="6776350" cy="338554"/>
          </a:xfrm>
          <a:prstGeom prst="rect">
            <a:avLst/>
          </a:prstGeom>
          <a:noFill/>
        </p:spPr>
        <p:txBody>
          <a:bodyPr wrap="square" rtlCol="0">
            <a:spAutoFit/>
          </a:bodyPr>
          <a:lstStyle/>
          <a:p>
            <a:r>
              <a:rPr lang="en-US" sz="1600" dirty="0" smtClean="0"/>
              <a:t>Portion of offending packet, starting with its IP header</a:t>
            </a:r>
            <a:endParaRPr lang="en-US" sz="1600" dirty="0"/>
          </a:p>
        </p:txBody>
      </p:sp>
      <p:sp>
        <p:nvSpPr>
          <p:cNvPr id="10" name="Right Brace 9"/>
          <p:cNvSpPr/>
          <p:nvPr/>
        </p:nvSpPr>
        <p:spPr>
          <a:xfrm rot="5400000">
            <a:off x="6245225" y="4403727"/>
            <a:ext cx="444500" cy="2228850"/>
          </a:xfrm>
          <a:prstGeom prst="rightBrace">
            <a:avLst>
              <a:gd name="adj1" fmla="val 3404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3393585" y="5727661"/>
            <a:ext cx="1690079" cy="400110"/>
          </a:xfrm>
          <a:prstGeom prst="rect">
            <a:avLst/>
          </a:prstGeom>
          <a:noFill/>
        </p:spPr>
        <p:txBody>
          <a:bodyPr wrap="none" rtlCol="0">
            <a:spAutoFit/>
          </a:bodyPr>
          <a:lstStyle/>
          <a:p>
            <a:pPr algn="ctr"/>
            <a:r>
              <a:rPr lang="en-US" sz="2000" dirty="0" smtClean="0"/>
              <a:t>ICMP header</a:t>
            </a:r>
            <a:endParaRPr lang="en-US" sz="2000" dirty="0"/>
          </a:p>
        </p:txBody>
      </p:sp>
      <p:sp>
        <p:nvSpPr>
          <p:cNvPr id="12" name="Right Brace 11"/>
          <p:cNvSpPr/>
          <p:nvPr/>
        </p:nvSpPr>
        <p:spPr>
          <a:xfrm rot="5400000">
            <a:off x="4016374" y="4429128"/>
            <a:ext cx="444500" cy="2228850"/>
          </a:xfrm>
          <a:prstGeom prst="rightBrace">
            <a:avLst>
              <a:gd name="adj1" fmla="val 3404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1364310" y="5740405"/>
            <a:ext cx="1290931" cy="400110"/>
          </a:xfrm>
          <a:prstGeom prst="rect">
            <a:avLst/>
          </a:prstGeom>
          <a:noFill/>
        </p:spPr>
        <p:txBody>
          <a:bodyPr wrap="none" rtlCol="0">
            <a:spAutoFit/>
          </a:bodyPr>
          <a:lstStyle/>
          <a:p>
            <a:pPr algn="ctr"/>
            <a:r>
              <a:rPr lang="en-US" sz="2000" dirty="0" smtClean="0"/>
              <a:t>IP header</a:t>
            </a:r>
            <a:endParaRPr lang="en-US" sz="2000" dirty="0"/>
          </a:p>
        </p:txBody>
      </p:sp>
      <p:sp>
        <p:nvSpPr>
          <p:cNvPr id="14" name="Right Brace 13"/>
          <p:cNvSpPr/>
          <p:nvPr/>
        </p:nvSpPr>
        <p:spPr>
          <a:xfrm rot="5400000">
            <a:off x="1787525" y="4429128"/>
            <a:ext cx="444500" cy="2228850"/>
          </a:xfrm>
          <a:prstGeom prst="rightBrace">
            <a:avLst>
              <a:gd name="adj1" fmla="val 34047"/>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5772316" y="5727623"/>
            <a:ext cx="1390317" cy="400110"/>
          </a:xfrm>
          <a:prstGeom prst="rect">
            <a:avLst/>
          </a:prstGeom>
          <a:noFill/>
        </p:spPr>
        <p:txBody>
          <a:bodyPr wrap="none" rtlCol="0">
            <a:spAutoFit/>
          </a:bodyPr>
          <a:lstStyle/>
          <a:p>
            <a:pPr algn="ctr"/>
            <a:r>
              <a:rPr lang="en-US" sz="2000" dirty="0" smtClean="0"/>
              <a:t>ICMP data</a:t>
            </a:r>
            <a:endParaRPr lang="en-US" sz="2000" dirty="0"/>
          </a:p>
        </p:txBody>
      </p:sp>
    </p:spTree>
    <p:extLst>
      <p:ext uri="{BB962C8B-B14F-4D97-AF65-F5344CB8AC3E}">
        <p14:creationId xmlns:p14="http://schemas.microsoft.com/office/powerpoint/2010/main" val="67460708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Example ICMP Messages</a:t>
            </a:r>
            <a:endParaRPr lang="en-US" dirty="0"/>
          </a:p>
        </p:txBody>
      </p:sp>
      <p:sp>
        <p:nvSpPr>
          <p:cNvPr id="4" name="Footer Placeholder 3"/>
          <p:cNvSpPr>
            <a:spLocks noGrp="1"/>
          </p:cNvSpPr>
          <p:nvPr>
            <p:ph type="ftr" sz="quarter" idx="11"/>
          </p:nvPr>
        </p:nvSpPr>
        <p:spPr/>
        <p:txBody>
          <a:bodyPr/>
          <a:lstStyle/>
          <a:p>
            <a:r>
              <a:rPr lang="en-US" smtClean="0"/>
              <a:t>Computer Networks</a:t>
            </a:r>
            <a:endParaRPr lang="en-US" dirty="0"/>
          </a:p>
        </p:txBody>
      </p:sp>
      <p:sp>
        <p:nvSpPr>
          <p:cNvPr id="5" name="Slide Number Placeholder 4"/>
          <p:cNvSpPr>
            <a:spLocks noGrp="1"/>
          </p:cNvSpPr>
          <p:nvPr>
            <p:ph type="sldNum" sz="quarter" idx="12"/>
          </p:nvPr>
        </p:nvSpPr>
        <p:spPr/>
        <p:txBody>
          <a:bodyPr/>
          <a:lstStyle/>
          <a:p>
            <a:fld id="{E7CA9478-788D-42C7-BC35-88005760C6DD}" type="slidenum">
              <a:rPr lang="en-US" smtClean="0"/>
              <a:t>74</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406748549"/>
              </p:ext>
            </p:extLst>
          </p:nvPr>
        </p:nvGraphicFramePr>
        <p:xfrm>
          <a:off x="809625" y="2019299"/>
          <a:ext cx="7486650" cy="3387472"/>
        </p:xfrm>
        <a:graphic>
          <a:graphicData uri="http://schemas.openxmlformats.org/drawingml/2006/table">
            <a:tbl>
              <a:tblPr firstRow="1" bandRow="1">
                <a:tableStyleId>{5C22544A-7EE6-4342-B048-85BDC9FD1C3A}</a:tableStyleId>
              </a:tblPr>
              <a:tblGrid>
                <a:gridCol w="3609976"/>
                <a:gridCol w="1485900"/>
                <a:gridCol w="2390774"/>
              </a:tblGrid>
              <a:tr h="486728">
                <a:tc>
                  <a:txBody>
                    <a:bodyPr/>
                    <a:lstStyle/>
                    <a:p>
                      <a:pPr algn="l"/>
                      <a:r>
                        <a:rPr lang="en-US" sz="2400" b="1" dirty="0" smtClean="0">
                          <a:solidFill>
                            <a:schemeClr val="tx1"/>
                          </a:solidFill>
                          <a:latin typeface="Arial" pitchFamily="34" charset="0"/>
                          <a:cs typeface="Arial" pitchFamily="34" charset="0"/>
                        </a:rPr>
                        <a:t>Name</a:t>
                      </a:r>
                      <a:endParaRPr lang="en-US" sz="2400" b="1" dirty="0">
                        <a:solidFill>
                          <a:schemeClr val="tx1"/>
                        </a:solidFill>
                        <a:latin typeface="Arial" pitchFamily="34" charset="0"/>
                        <a:cs typeface="Arial" pitchFamily="34" charset="0"/>
                      </a:endParaRPr>
                    </a:p>
                  </a:txBody>
                  <a:tcPr marR="45720" marT="36576" marB="36576"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400" b="1" dirty="0" smtClean="0">
                          <a:solidFill>
                            <a:schemeClr val="tx1"/>
                          </a:solidFill>
                          <a:latin typeface="Arial" pitchFamily="34" charset="0"/>
                          <a:cs typeface="Arial" pitchFamily="34" charset="0"/>
                        </a:rPr>
                        <a:t>Type </a:t>
                      </a:r>
                      <a:r>
                        <a:rPr lang="en-US" sz="2400" b="1" baseline="0" dirty="0" smtClean="0">
                          <a:solidFill>
                            <a:schemeClr val="tx1"/>
                          </a:solidFill>
                          <a:latin typeface="Arial" pitchFamily="34" charset="0"/>
                          <a:cs typeface="Arial" pitchFamily="34" charset="0"/>
                        </a:rPr>
                        <a:t>/ Code</a:t>
                      </a:r>
                      <a:endParaRPr lang="en-US" sz="2400" b="1" dirty="0">
                        <a:solidFill>
                          <a:schemeClr val="tx1"/>
                        </a:solidFill>
                        <a:latin typeface="Arial" pitchFamily="34" charset="0"/>
                        <a:cs typeface="Arial" pitchFamily="34" charset="0"/>
                      </a:endParaRPr>
                    </a:p>
                  </a:txBody>
                  <a:tcPr marR="45720" marT="36576" marB="36576"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sz="2400" b="1" dirty="0" smtClean="0">
                          <a:solidFill>
                            <a:schemeClr val="tx1"/>
                          </a:solidFill>
                          <a:latin typeface="Arial" pitchFamily="34" charset="0"/>
                          <a:cs typeface="Arial" pitchFamily="34" charset="0"/>
                        </a:rPr>
                        <a:t>Usage</a:t>
                      </a:r>
                      <a:endParaRPr lang="en-US" sz="2400" b="1" dirty="0">
                        <a:solidFill>
                          <a:schemeClr val="tx1"/>
                        </a:solidFill>
                        <a:latin typeface="Arial" pitchFamily="34" charset="0"/>
                        <a:cs typeface="Arial" pitchFamily="34" charset="0"/>
                      </a:endParaRPr>
                    </a:p>
                  </a:txBody>
                  <a:tcPr marR="45720" marT="36576" marB="36576"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486728">
                <a:tc>
                  <a:txBody>
                    <a:bodyPr/>
                    <a:lstStyle/>
                    <a:p>
                      <a:pPr algn="l"/>
                      <a:r>
                        <a:rPr lang="en-US" sz="2400" b="0" dirty="0" err="1" smtClean="0">
                          <a:solidFill>
                            <a:schemeClr val="tx1"/>
                          </a:solidFill>
                          <a:latin typeface="Arial" pitchFamily="34" charset="0"/>
                          <a:cs typeface="Arial" pitchFamily="34" charset="0"/>
                        </a:rPr>
                        <a:t>Dest</a:t>
                      </a:r>
                      <a:r>
                        <a:rPr lang="en-US" sz="2400" b="0" dirty="0" smtClean="0">
                          <a:solidFill>
                            <a:schemeClr val="tx1"/>
                          </a:solidFill>
                          <a:latin typeface="Arial" pitchFamily="34" charset="0"/>
                          <a:cs typeface="Arial" pitchFamily="34" charset="0"/>
                        </a:rPr>
                        <a:t>.</a:t>
                      </a:r>
                      <a:r>
                        <a:rPr lang="en-US" sz="2400" b="0" baseline="0" dirty="0" smtClean="0">
                          <a:solidFill>
                            <a:schemeClr val="tx1"/>
                          </a:solidFill>
                          <a:latin typeface="Arial" pitchFamily="34" charset="0"/>
                          <a:cs typeface="Arial" pitchFamily="34" charset="0"/>
                        </a:rPr>
                        <a:t> Unreachable (Net or Host)</a:t>
                      </a:r>
                      <a:endParaRPr lang="en-US" sz="2400" b="0" dirty="0">
                        <a:solidFill>
                          <a:schemeClr val="tx1"/>
                        </a:solidFill>
                        <a:latin typeface="Arial" pitchFamily="34" charset="0"/>
                        <a:cs typeface="Arial" pitchFamily="34" charset="0"/>
                      </a:endParaRPr>
                    </a:p>
                  </a:txBody>
                  <a:tcPr marR="45720" marT="36576" marB="36576"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400" b="0" dirty="0" smtClean="0">
                          <a:solidFill>
                            <a:schemeClr val="tx1"/>
                          </a:solidFill>
                          <a:latin typeface="Arial" pitchFamily="34" charset="0"/>
                          <a:cs typeface="Arial" pitchFamily="34" charset="0"/>
                        </a:rPr>
                        <a:t>3 / 0 or 1</a:t>
                      </a:r>
                      <a:endParaRPr lang="en-US" sz="2400" b="0" dirty="0">
                        <a:solidFill>
                          <a:schemeClr val="tx1"/>
                        </a:solidFill>
                        <a:latin typeface="Arial" pitchFamily="34" charset="0"/>
                        <a:cs typeface="Arial" pitchFamily="34" charset="0"/>
                      </a:endParaRPr>
                    </a:p>
                  </a:txBody>
                  <a:tcPr marR="45720" marT="36576" marB="36576"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sz="2400" b="0" baseline="0" dirty="0" smtClean="0">
                          <a:solidFill>
                            <a:schemeClr val="tx1"/>
                          </a:solidFill>
                          <a:latin typeface="Arial" pitchFamily="34" charset="0"/>
                          <a:cs typeface="Arial" pitchFamily="34" charset="0"/>
                        </a:rPr>
                        <a:t>Lack of connectivity</a:t>
                      </a:r>
                      <a:endParaRPr lang="en-US" sz="2400" b="0" dirty="0" smtClean="0">
                        <a:solidFill>
                          <a:schemeClr val="tx1"/>
                        </a:solidFill>
                        <a:latin typeface="Arial" pitchFamily="34" charset="0"/>
                        <a:cs typeface="Arial" pitchFamily="34" charset="0"/>
                      </a:endParaRPr>
                    </a:p>
                  </a:txBody>
                  <a:tcPr marR="45720" marT="36576" marB="36576"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486728">
                <a:tc>
                  <a:txBody>
                    <a:bodyPr/>
                    <a:lstStyle/>
                    <a:p>
                      <a:pPr algn="l"/>
                      <a:r>
                        <a:rPr lang="en-US" sz="2400" b="0" dirty="0" err="1" smtClean="0">
                          <a:solidFill>
                            <a:schemeClr val="tx1"/>
                          </a:solidFill>
                          <a:latin typeface="Arial" pitchFamily="34" charset="0"/>
                          <a:cs typeface="Arial" pitchFamily="34" charset="0"/>
                        </a:rPr>
                        <a:t>Dest</a:t>
                      </a:r>
                      <a:r>
                        <a:rPr lang="en-US" sz="2400" b="0" dirty="0" smtClean="0">
                          <a:solidFill>
                            <a:schemeClr val="tx1"/>
                          </a:solidFill>
                          <a:latin typeface="Arial" pitchFamily="34" charset="0"/>
                          <a:cs typeface="Arial" pitchFamily="34" charset="0"/>
                        </a:rPr>
                        <a:t>.</a:t>
                      </a:r>
                      <a:r>
                        <a:rPr lang="en-US" sz="2400" b="0" baseline="0" dirty="0" smtClean="0">
                          <a:solidFill>
                            <a:schemeClr val="tx1"/>
                          </a:solidFill>
                          <a:latin typeface="Arial" pitchFamily="34" charset="0"/>
                          <a:cs typeface="Arial" pitchFamily="34" charset="0"/>
                        </a:rPr>
                        <a:t> Unreachable (Fragment)</a:t>
                      </a:r>
                      <a:endParaRPr lang="en-US" sz="2400" b="0" dirty="0">
                        <a:solidFill>
                          <a:schemeClr val="tx1"/>
                        </a:solidFill>
                        <a:latin typeface="Arial" pitchFamily="34" charset="0"/>
                        <a:cs typeface="Arial" pitchFamily="34" charset="0"/>
                      </a:endParaRPr>
                    </a:p>
                  </a:txBody>
                  <a:tcPr marR="45720" marT="36576" marB="36576"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400" b="0" dirty="0" smtClean="0">
                          <a:solidFill>
                            <a:schemeClr val="tx1"/>
                          </a:solidFill>
                          <a:latin typeface="Arial" pitchFamily="34" charset="0"/>
                          <a:cs typeface="Arial" pitchFamily="34" charset="0"/>
                        </a:rPr>
                        <a:t>3 /</a:t>
                      </a:r>
                      <a:r>
                        <a:rPr lang="en-US" sz="2400" b="0" baseline="0" dirty="0" smtClean="0">
                          <a:solidFill>
                            <a:schemeClr val="tx1"/>
                          </a:solidFill>
                          <a:latin typeface="Arial" pitchFamily="34" charset="0"/>
                          <a:cs typeface="Arial" pitchFamily="34" charset="0"/>
                        </a:rPr>
                        <a:t> 4</a:t>
                      </a:r>
                      <a:endParaRPr lang="en-US" sz="2400" b="0" dirty="0">
                        <a:solidFill>
                          <a:schemeClr val="tx1"/>
                        </a:solidFill>
                        <a:latin typeface="Arial" pitchFamily="34" charset="0"/>
                        <a:cs typeface="Arial" pitchFamily="34" charset="0"/>
                      </a:endParaRPr>
                    </a:p>
                  </a:txBody>
                  <a:tcPr marR="45720" marT="36576" marB="36576"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sz="2400" b="0" dirty="0" smtClean="0">
                          <a:solidFill>
                            <a:schemeClr val="tx1"/>
                          </a:solidFill>
                          <a:latin typeface="Arial" pitchFamily="34" charset="0"/>
                          <a:cs typeface="Arial" pitchFamily="34" charset="0"/>
                        </a:rPr>
                        <a:t>Path MTU</a:t>
                      </a:r>
                      <a:r>
                        <a:rPr lang="en-US" sz="2400" b="0" baseline="0" dirty="0" smtClean="0">
                          <a:solidFill>
                            <a:schemeClr val="tx1"/>
                          </a:solidFill>
                          <a:latin typeface="Arial" pitchFamily="34" charset="0"/>
                          <a:cs typeface="Arial" pitchFamily="34" charset="0"/>
                        </a:rPr>
                        <a:t> Discovery</a:t>
                      </a:r>
                      <a:endParaRPr lang="en-US" sz="2400" b="0" dirty="0">
                        <a:solidFill>
                          <a:schemeClr val="tx1"/>
                        </a:solidFill>
                        <a:latin typeface="Arial" pitchFamily="34" charset="0"/>
                        <a:cs typeface="Arial" pitchFamily="34" charset="0"/>
                      </a:endParaRPr>
                    </a:p>
                  </a:txBody>
                  <a:tcPr marR="45720" marT="36576" marB="36576"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486728">
                <a:tc>
                  <a:txBody>
                    <a:bodyPr/>
                    <a:lstStyle/>
                    <a:p>
                      <a:pPr algn="l"/>
                      <a:r>
                        <a:rPr lang="en-US" sz="2400" b="0" dirty="0" smtClean="0">
                          <a:solidFill>
                            <a:schemeClr val="tx1"/>
                          </a:solidFill>
                          <a:latin typeface="Arial" pitchFamily="34" charset="0"/>
                          <a:cs typeface="Arial" pitchFamily="34" charset="0"/>
                        </a:rPr>
                        <a:t>Time</a:t>
                      </a:r>
                      <a:r>
                        <a:rPr lang="en-US" sz="2400" b="0" baseline="0" dirty="0" smtClean="0">
                          <a:solidFill>
                            <a:schemeClr val="tx1"/>
                          </a:solidFill>
                          <a:latin typeface="Arial" pitchFamily="34" charset="0"/>
                          <a:cs typeface="Arial" pitchFamily="34" charset="0"/>
                        </a:rPr>
                        <a:t> Exceeded (Transit)</a:t>
                      </a:r>
                      <a:endParaRPr lang="en-US" sz="2400" b="0" dirty="0">
                        <a:solidFill>
                          <a:schemeClr val="tx1"/>
                        </a:solidFill>
                        <a:latin typeface="Arial" pitchFamily="34" charset="0"/>
                        <a:cs typeface="Arial" pitchFamily="34" charset="0"/>
                      </a:endParaRPr>
                    </a:p>
                  </a:txBody>
                  <a:tcPr marR="45720" marT="36576" marB="36576"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400" b="0" dirty="0" smtClean="0">
                          <a:solidFill>
                            <a:schemeClr val="tx1"/>
                          </a:solidFill>
                          <a:latin typeface="Arial" pitchFamily="34" charset="0"/>
                          <a:cs typeface="Arial" pitchFamily="34" charset="0"/>
                        </a:rPr>
                        <a:t>11 / 0 </a:t>
                      </a:r>
                      <a:endParaRPr lang="en-US" sz="2400" b="0" dirty="0">
                        <a:solidFill>
                          <a:schemeClr val="tx1"/>
                        </a:solidFill>
                        <a:latin typeface="Arial" pitchFamily="34" charset="0"/>
                        <a:cs typeface="Arial" pitchFamily="34" charset="0"/>
                      </a:endParaRPr>
                    </a:p>
                  </a:txBody>
                  <a:tcPr marR="45720" marT="36576" marB="36576"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sz="2400" b="0" dirty="0" err="1" smtClean="0">
                          <a:solidFill>
                            <a:schemeClr val="tx1"/>
                          </a:solidFill>
                          <a:latin typeface="Arial" pitchFamily="34" charset="0"/>
                          <a:cs typeface="Arial" pitchFamily="34" charset="0"/>
                        </a:rPr>
                        <a:t>Traceroute</a:t>
                      </a:r>
                      <a:endParaRPr lang="en-US" sz="2400" b="0" dirty="0">
                        <a:solidFill>
                          <a:schemeClr val="tx1"/>
                        </a:solidFill>
                        <a:latin typeface="Arial" pitchFamily="34" charset="0"/>
                        <a:cs typeface="Arial" pitchFamily="34" charset="0"/>
                      </a:endParaRPr>
                    </a:p>
                  </a:txBody>
                  <a:tcPr marR="45720" marT="36576" marB="36576"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r h="486728">
                <a:tc>
                  <a:txBody>
                    <a:bodyPr/>
                    <a:lstStyle/>
                    <a:p>
                      <a:pPr algn="l"/>
                      <a:r>
                        <a:rPr lang="en-US" sz="2400" b="0" dirty="0" smtClean="0">
                          <a:solidFill>
                            <a:schemeClr val="tx1"/>
                          </a:solidFill>
                          <a:latin typeface="Arial" pitchFamily="34" charset="0"/>
                          <a:cs typeface="Arial" pitchFamily="34" charset="0"/>
                        </a:rPr>
                        <a:t>Echo Request or Reply</a:t>
                      </a:r>
                      <a:endParaRPr lang="en-US" sz="2400" b="0" dirty="0">
                        <a:solidFill>
                          <a:schemeClr val="tx1"/>
                        </a:solidFill>
                        <a:latin typeface="Arial" pitchFamily="34" charset="0"/>
                        <a:cs typeface="Arial" pitchFamily="34" charset="0"/>
                      </a:endParaRPr>
                    </a:p>
                  </a:txBody>
                  <a:tcPr marR="45720" marT="36576" marB="36576"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2400" b="0" dirty="0" smtClean="0">
                          <a:solidFill>
                            <a:schemeClr val="tx1"/>
                          </a:solidFill>
                          <a:latin typeface="Arial" pitchFamily="34" charset="0"/>
                          <a:cs typeface="Arial" pitchFamily="34" charset="0"/>
                        </a:rPr>
                        <a:t>8 or 0 / 0</a:t>
                      </a:r>
                      <a:endParaRPr lang="en-US" sz="2400" b="0" dirty="0">
                        <a:solidFill>
                          <a:schemeClr val="tx1"/>
                        </a:solidFill>
                        <a:latin typeface="Arial" pitchFamily="34" charset="0"/>
                        <a:cs typeface="Arial" pitchFamily="34" charset="0"/>
                      </a:endParaRPr>
                    </a:p>
                  </a:txBody>
                  <a:tcPr marR="45720" marT="36576" marB="36576"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r>
                        <a:rPr lang="en-US" sz="2400" b="0" dirty="0" smtClean="0">
                          <a:solidFill>
                            <a:schemeClr val="tx1"/>
                          </a:solidFill>
                          <a:latin typeface="Arial" pitchFamily="34" charset="0"/>
                          <a:cs typeface="Arial" pitchFamily="34" charset="0"/>
                        </a:rPr>
                        <a:t>Ping</a:t>
                      </a:r>
                      <a:endParaRPr lang="en-US" sz="2400" b="0" dirty="0">
                        <a:solidFill>
                          <a:schemeClr val="tx1"/>
                        </a:solidFill>
                        <a:latin typeface="Arial" pitchFamily="34" charset="0"/>
                        <a:cs typeface="Arial" pitchFamily="34" charset="0"/>
                      </a:endParaRPr>
                    </a:p>
                  </a:txBody>
                  <a:tcPr marR="45720" marT="36576" marB="36576"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r>
            </a:tbl>
          </a:graphicData>
        </a:graphic>
      </p:graphicFrame>
      <p:cxnSp>
        <p:nvCxnSpPr>
          <p:cNvPr id="10" name="Straight Arrow Connector 9"/>
          <p:cNvCxnSpPr/>
          <p:nvPr/>
        </p:nvCxnSpPr>
        <p:spPr>
          <a:xfrm flipV="1">
            <a:off x="6321972" y="5096144"/>
            <a:ext cx="543620" cy="516380"/>
          </a:xfrm>
          <a:prstGeom prst="straightConnector1">
            <a:avLst/>
          </a:prstGeom>
          <a:ln w="28575">
            <a:solidFill>
              <a:schemeClr val="accent3">
                <a:lumMod val="40000"/>
                <a:lumOff val="6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04041" y="5527129"/>
            <a:ext cx="7441325" cy="615553"/>
          </a:xfrm>
          <a:prstGeom prst="rect">
            <a:avLst/>
          </a:prstGeom>
          <a:noFill/>
          <a:ln>
            <a:solidFill>
              <a:schemeClr val="accent1"/>
            </a:solidFill>
          </a:ln>
        </p:spPr>
        <p:txBody>
          <a:bodyPr wrap="square" lIns="0" tIns="0" rIns="0" bIns="0" rtlCol="0">
            <a:spAutoFit/>
          </a:bodyPr>
          <a:lstStyle/>
          <a:p>
            <a:r>
              <a:rPr lang="en-US" sz="2000" dirty="0" smtClean="0"/>
              <a:t>Testing, not a forwarding error: Host sends Echo Request, and destination responds with an Echo Reply</a:t>
            </a:r>
            <a:endParaRPr lang="en-US" sz="2000" dirty="0"/>
          </a:p>
        </p:txBody>
      </p:sp>
    </p:spTree>
    <p:extLst>
      <p:ext uri="{BB962C8B-B14F-4D97-AF65-F5344CB8AC3E}">
        <p14:creationId xmlns:p14="http://schemas.microsoft.com/office/powerpoint/2010/main" val="362914896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Traceroute</a:t>
            </a:r>
            <a:endParaRPr lang="en-US" dirty="0"/>
          </a:p>
        </p:txBody>
      </p:sp>
      <p:sp>
        <p:nvSpPr>
          <p:cNvPr id="12" name="Text Placeholder 11"/>
          <p:cNvSpPr>
            <a:spLocks noGrp="1"/>
          </p:cNvSpPr>
          <p:nvPr>
            <p:ph idx="1"/>
          </p:nvPr>
        </p:nvSpPr>
        <p:spPr/>
        <p:txBody>
          <a:bodyPr>
            <a:normAutofit/>
          </a:bodyPr>
          <a:lstStyle/>
          <a:p>
            <a:pPr>
              <a:lnSpc>
                <a:spcPct val="90000"/>
              </a:lnSpc>
            </a:pPr>
            <a:r>
              <a:rPr lang="en-US" sz="2800" dirty="0" smtClean="0"/>
              <a:t>IP header contains TTL (Time to live) field</a:t>
            </a:r>
          </a:p>
          <a:p>
            <a:pPr lvl="1">
              <a:lnSpc>
                <a:spcPct val="90000"/>
              </a:lnSpc>
            </a:pPr>
            <a:r>
              <a:rPr lang="en-US" sz="2400" dirty="0" smtClean="0"/>
              <a:t>Decremented every router hop, with ICMP error if it hits zero</a:t>
            </a:r>
          </a:p>
          <a:p>
            <a:pPr lvl="1">
              <a:lnSpc>
                <a:spcPct val="90000"/>
              </a:lnSpc>
            </a:pPr>
            <a:r>
              <a:rPr lang="en-US" sz="2400" dirty="0" smtClean="0"/>
              <a:t>Protects against forwarding loops</a:t>
            </a:r>
          </a:p>
          <a:p>
            <a:pPr lvl="4"/>
            <a:endParaRPr lang="en-US" sz="1800" dirty="0" smtClean="0"/>
          </a:p>
        </p:txBody>
      </p:sp>
      <p:sp>
        <p:nvSpPr>
          <p:cNvPr id="3" name="Footer Placeholder 2"/>
          <p:cNvSpPr>
            <a:spLocks noGrp="1"/>
          </p:cNvSpPr>
          <p:nvPr>
            <p:ph type="ftr" sz="quarter" idx="11"/>
          </p:nvPr>
        </p:nvSpPr>
        <p:spPr/>
        <p:txBody>
          <a:bodyPr/>
          <a:lstStyle/>
          <a:p>
            <a:r>
              <a:rPr lang="en-US" smtClean="0"/>
              <a:t>Computer Networks</a:t>
            </a:r>
            <a:endParaRPr lang="en-US" dirty="0"/>
          </a:p>
        </p:txBody>
      </p:sp>
      <p:sp>
        <p:nvSpPr>
          <p:cNvPr id="4" name="Slide Number Placeholder 3"/>
          <p:cNvSpPr>
            <a:spLocks noGrp="1"/>
          </p:cNvSpPr>
          <p:nvPr>
            <p:ph type="sldNum" sz="quarter" idx="12"/>
          </p:nvPr>
        </p:nvSpPr>
        <p:spPr/>
        <p:txBody>
          <a:bodyPr/>
          <a:lstStyle/>
          <a:p>
            <a:fld id="{E7CA9478-788D-42C7-BC35-88005760C6DD}" type="slidenum">
              <a:rPr lang="en-US" smtClean="0"/>
              <a:pPr/>
              <a:t>75</a:t>
            </a:fld>
            <a:endParaRPr lang="en-US"/>
          </a:p>
        </p:txBody>
      </p:sp>
      <p:grpSp>
        <p:nvGrpSpPr>
          <p:cNvPr id="5" name="Group 4"/>
          <p:cNvGrpSpPr/>
          <p:nvPr/>
        </p:nvGrpSpPr>
        <p:grpSpPr>
          <a:xfrm>
            <a:off x="1500188" y="3340101"/>
            <a:ext cx="6143625" cy="2730500"/>
            <a:chOff x="2133599" y="2152650"/>
            <a:chExt cx="5158581" cy="1986757"/>
          </a:xfrm>
        </p:grpSpPr>
        <p:pic>
          <p:nvPicPr>
            <p:cNvPr id="6" name="Picture 2"/>
            <p:cNvPicPr>
              <a:picLocks noChangeAspect="1" noChangeArrowheads="1"/>
            </p:cNvPicPr>
            <p:nvPr/>
          </p:nvPicPr>
          <p:blipFill rotWithShape="1">
            <a:blip r:embed="rId3" cstate="print"/>
            <a:srcRect t="19955"/>
            <a:stretch/>
          </p:blipFill>
          <p:spPr bwMode="auto">
            <a:xfrm>
              <a:off x="2133599" y="2152650"/>
              <a:ext cx="5158581" cy="1986757"/>
            </a:xfrm>
            <a:prstGeom prst="rect">
              <a:avLst/>
            </a:prstGeom>
            <a:noFill/>
            <a:ln w="9525">
              <a:noFill/>
              <a:miter lim="800000"/>
              <a:headEnd/>
              <a:tailEnd/>
            </a:ln>
          </p:spPr>
        </p:pic>
        <p:sp>
          <p:nvSpPr>
            <p:cNvPr id="8" name="Rectangle 7"/>
            <p:cNvSpPr/>
            <p:nvPr/>
          </p:nvSpPr>
          <p:spPr>
            <a:xfrm>
              <a:off x="2287945" y="2737649"/>
              <a:ext cx="1211580" cy="248391"/>
            </a:xfrm>
            <a:prstGeom prst="rect">
              <a:avLst/>
            </a:prstGeom>
            <a:solidFill>
              <a:srgbClr val="FFB8F2">
                <a:alpha val="3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grpSp>
    </p:spTree>
    <p:extLst>
      <p:ext uri="{BB962C8B-B14F-4D97-AF65-F5344CB8AC3E}">
        <p14:creationId xmlns:p14="http://schemas.microsoft.com/office/powerpoint/2010/main" val="127046788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Traceroute</a:t>
            </a:r>
            <a:r>
              <a:rPr lang="en-US" dirty="0" smtClean="0"/>
              <a:t> (2)</a:t>
            </a:r>
            <a:endParaRPr lang="en-US" dirty="0"/>
          </a:p>
        </p:txBody>
      </p:sp>
      <p:sp>
        <p:nvSpPr>
          <p:cNvPr id="5" name="Content Placeholder 4"/>
          <p:cNvSpPr>
            <a:spLocks noGrp="1"/>
          </p:cNvSpPr>
          <p:nvPr>
            <p:ph idx="1"/>
          </p:nvPr>
        </p:nvSpPr>
        <p:spPr/>
        <p:txBody>
          <a:bodyPr/>
          <a:lstStyle/>
          <a:p>
            <a:pPr>
              <a:lnSpc>
                <a:spcPct val="90000"/>
              </a:lnSpc>
            </a:pPr>
            <a:r>
              <a:rPr lang="en-US" sz="2800" dirty="0" err="1"/>
              <a:t>Traceroute</a:t>
            </a:r>
            <a:r>
              <a:rPr lang="en-US" sz="2800" dirty="0"/>
              <a:t> </a:t>
            </a:r>
            <a:r>
              <a:rPr lang="en-US" sz="2800" dirty="0" smtClean="0"/>
              <a:t>repurposes TTL and ICMP functionality</a:t>
            </a:r>
            <a:endParaRPr lang="en-US" sz="2800" dirty="0"/>
          </a:p>
          <a:p>
            <a:pPr lvl="1">
              <a:lnSpc>
                <a:spcPct val="90000"/>
              </a:lnSpc>
            </a:pPr>
            <a:r>
              <a:rPr lang="en-US" sz="2400" dirty="0"/>
              <a:t>Sends probe packets increasing </a:t>
            </a:r>
            <a:r>
              <a:rPr lang="en-US" sz="2400" dirty="0" smtClean="0"/>
              <a:t>TTL starting from 1</a:t>
            </a:r>
            <a:endParaRPr lang="en-US" sz="2400" dirty="0"/>
          </a:p>
          <a:p>
            <a:pPr lvl="1">
              <a:lnSpc>
                <a:spcPct val="90000"/>
              </a:lnSpc>
            </a:pPr>
            <a:r>
              <a:rPr lang="en-US" sz="2400" dirty="0"/>
              <a:t>ICMP errors identify routers on the path</a:t>
            </a:r>
          </a:p>
          <a:p>
            <a:endParaRPr lang="en-US" dirty="0"/>
          </a:p>
        </p:txBody>
      </p:sp>
      <p:sp>
        <p:nvSpPr>
          <p:cNvPr id="2" name="Footer Placeholder 1"/>
          <p:cNvSpPr>
            <a:spLocks noGrp="1"/>
          </p:cNvSpPr>
          <p:nvPr>
            <p:ph type="ftr" sz="quarter" idx="11"/>
          </p:nvPr>
        </p:nvSpPr>
        <p:spPr/>
        <p:txBody>
          <a:bodyPr/>
          <a:lstStyle/>
          <a:p>
            <a:r>
              <a:rPr lang="en-US" smtClean="0"/>
              <a:t>Computer Networks</a:t>
            </a:r>
            <a:endParaRPr lang="en-US" dirty="0"/>
          </a:p>
        </p:txBody>
      </p:sp>
      <p:sp>
        <p:nvSpPr>
          <p:cNvPr id="3" name="Slide Number Placeholder 2"/>
          <p:cNvSpPr>
            <a:spLocks noGrp="1"/>
          </p:cNvSpPr>
          <p:nvPr>
            <p:ph type="sldNum" sz="quarter" idx="12"/>
          </p:nvPr>
        </p:nvSpPr>
        <p:spPr/>
        <p:txBody>
          <a:bodyPr/>
          <a:lstStyle/>
          <a:p>
            <a:fld id="{E7CA9478-788D-42C7-BC35-88005760C6DD}" type="slidenum">
              <a:rPr lang="en-US" smtClean="0"/>
              <a:t>76</a:t>
            </a:fld>
            <a:endParaRPr lang="en-US"/>
          </a:p>
        </p:txBody>
      </p:sp>
      <p:grpSp>
        <p:nvGrpSpPr>
          <p:cNvPr id="81" name="Group 80"/>
          <p:cNvGrpSpPr/>
          <p:nvPr/>
        </p:nvGrpSpPr>
        <p:grpSpPr>
          <a:xfrm>
            <a:off x="367934" y="3283187"/>
            <a:ext cx="8867924" cy="2686760"/>
            <a:chOff x="-85971" y="1690624"/>
            <a:chExt cx="9679478" cy="2401669"/>
          </a:xfrm>
        </p:grpSpPr>
        <p:cxnSp>
          <p:nvCxnSpPr>
            <p:cNvPr id="36" name="Straight Connector 35"/>
            <p:cNvCxnSpPr/>
            <p:nvPr/>
          </p:nvCxnSpPr>
          <p:spPr>
            <a:xfrm flipV="1">
              <a:off x="1334715" y="3225283"/>
              <a:ext cx="1292969"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517" y="2843942"/>
              <a:ext cx="9144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5089" y="3075084"/>
              <a:ext cx="646813" cy="271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57794" y="3075084"/>
              <a:ext cx="646813" cy="271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stCxn id="9" idx="3"/>
              <a:endCxn id="7" idx="1"/>
            </p:cNvCxnSpPr>
            <p:nvPr/>
          </p:nvCxnSpPr>
          <p:spPr>
            <a:xfrm>
              <a:off x="2304607" y="3210885"/>
              <a:ext cx="3104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3"/>
              <a:endCxn id="25" idx="3"/>
            </p:cNvCxnSpPr>
            <p:nvPr/>
          </p:nvCxnSpPr>
          <p:spPr>
            <a:xfrm>
              <a:off x="3261902" y="3210885"/>
              <a:ext cx="1013977" cy="1439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9066" y="3089483"/>
              <a:ext cx="646813" cy="271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6540" y="2803157"/>
              <a:ext cx="726703" cy="77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37" name="Straight Connector 36"/>
            <p:cNvCxnSpPr/>
            <p:nvPr/>
          </p:nvCxnSpPr>
          <p:spPr>
            <a:xfrm flipV="1">
              <a:off x="6594648" y="3207164"/>
              <a:ext cx="1292969"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8" name="Picture 3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147" y="3069933"/>
              <a:ext cx="646813" cy="271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1929" y="3069932"/>
              <a:ext cx="646813" cy="271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0" name="Straight Connector 39"/>
            <p:cNvCxnSpPr>
              <a:stCxn id="38" idx="3"/>
              <a:endCxn id="39" idx="1"/>
            </p:cNvCxnSpPr>
            <p:nvPr/>
          </p:nvCxnSpPr>
          <p:spPr>
            <a:xfrm flipV="1">
              <a:off x="5578960" y="3205733"/>
              <a:ext cx="1292969"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6124" y="3084332"/>
              <a:ext cx="646813" cy="271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p:cNvSpPr txBox="1"/>
            <p:nvPr/>
          </p:nvSpPr>
          <p:spPr>
            <a:xfrm>
              <a:off x="4366746" y="2970985"/>
              <a:ext cx="621495" cy="330142"/>
            </a:xfrm>
            <a:prstGeom prst="rect">
              <a:avLst/>
            </a:prstGeom>
            <a:noFill/>
          </p:spPr>
          <p:txBody>
            <a:bodyPr wrap="none" rtlCol="0">
              <a:spAutoFit/>
            </a:bodyPr>
            <a:lstStyle/>
            <a:p>
              <a:r>
                <a:rPr lang="en-US" dirty="0" smtClean="0"/>
                <a:t>. . . </a:t>
              </a:r>
              <a:endParaRPr lang="en-US" dirty="0"/>
            </a:p>
          </p:txBody>
        </p:sp>
        <p:sp>
          <p:nvSpPr>
            <p:cNvPr id="45" name="TextBox 44"/>
            <p:cNvSpPr txBox="1"/>
            <p:nvPr/>
          </p:nvSpPr>
          <p:spPr>
            <a:xfrm>
              <a:off x="-85971" y="2860131"/>
              <a:ext cx="803464" cy="577749"/>
            </a:xfrm>
            <a:prstGeom prst="rect">
              <a:avLst/>
            </a:prstGeom>
            <a:noFill/>
          </p:spPr>
          <p:txBody>
            <a:bodyPr wrap="none" rtlCol="0">
              <a:spAutoFit/>
            </a:bodyPr>
            <a:lstStyle/>
            <a:p>
              <a:pPr algn="ctr"/>
              <a:r>
                <a:rPr lang="en-US" dirty="0" smtClean="0"/>
                <a:t>Local</a:t>
              </a:r>
            </a:p>
            <a:p>
              <a:pPr algn="ctr"/>
              <a:r>
                <a:rPr lang="en-US" dirty="0" smtClean="0"/>
                <a:t>Host</a:t>
              </a:r>
              <a:endParaRPr lang="en-US" dirty="0"/>
            </a:p>
          </p:txBody>
        </p:sp>
        <p:sp>
          <p:nvSpPr>
            <p:cNvPr id="46" name="TextBox 45"/>
            <p:cNvSpPr txBox="1"/>
            <p:nvPr/>
          </p:nvSpPr>
          <p:spPr>
            <a:xfrm>
              <a:off x="8510090" y="2853358"/>
              <a:ext cx="1083417" cy="577749"/>
            </a:xfrm>
            <a:prstGeom prst="rect">
              <a:avLst/>
            </a:prstGeom>
            <a:noFill/>
          </p:spPr>
          <p:txBody>
            <a:bodyPr wrap="none" rtlCol="0">
              <a:spAutoFit/>
            </a:bodyPr>
            <a:lstStyle/>
            <a:p>
              <a:pPr algn="ctr"/>
              <a:r>
                <a:rPr lang="en-US" dirty="0" smtClean="0"/>
                <a:t>Remote</a:t>
              </a:r>
            </a:p>
            <a:p>
              <a:pPr algn="ctr"/>
              <a:r>
                <a:rPr lang="en-US" dirty="0" smtClean="0"/>
                <a:t>Host</a:t>
              </a:r>
              <a:endParaRPr lang="en-US" dirty="0"/>
            </a:p>
          </p:txBody>
        </p:sp>
        <p:cxnSp>
          <p:nvCxnSpPr>
            <p:cNvPr id="48" name="Straight Arrow Connector 47"/>
            <p:cNvCxnSpPr/>
            <p:nvPr/>
          </p:nvCxnSpPr>
          <p:spPr>
            <a:xfrm>
              <a:off x="1340717" y="3443224"/>
              <a:ext cx="68580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1224855" y="2803156"/>
              <a:ext cx="877862" cy="537161"/>
              <a:chOff x="4800600" y="948173"/>
              <a:chExt cx="1066800" cy="1013977"/>
            </a:xfrm>
          </p:grpSpPr>
          <p:sp>
            <p:nvSpPr>
              <p:cNvPr id="53" name="Arc 52"/>
              <p:cNvSpPr/>
              <p:nvPr/>
            </p:nvSpPr>
            <p:spPr>
              <a:xfrm>
                <a:off x="4800600" y="948173"/>
                <a:ext cx="1013977" cy="1013977"/>
              </a:xfrm>
              <a:prstGeom prst="arc">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Arc 53"/>
              <p:cNvSpPr/>
              <p:nvPr/>
            </p:nvSpPr>
            <p:spPr>
              <a:xfrm flipH="1">
                <a:off x="4853423" y="948173"/>
                <a:ext cx="1013977" cy="1013977"/>
              </a:xfrm>
              <a:prstGeom prst="arc">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55" name="Straight Arrow Connector 54"/>
            <p:cNvCxnSpPr/>
            <p:nvPr/>
          </p:nvCxnSpPr>
          <p:spPr>
            <a:xfrm>
              <a:off x="1493117" y="3595624"/>
              <a:ext cx="160020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426317" y="1690624"/>
              <a:ext cx="8166926" cy="2325469"/>
              <a:chOff x="4800600" y="948173"/>
              <a:chExt cx="1066800" cy="1013977"/>
            </a:xfrm>
          </p:grpSpPr>
          <p:sp>
            <p:nvSpPr>
              <p:cNvPr id="58" name="Arc 57"/>
              <p:cNvSpPr/>
              <p:nvPr/>
            </p:nvSpPr>
            <p:spPr>
              <a:xfrm>
                <a:off x="4800600" y="948173"/>
                <a:ext cx="1013977" cy="1013977"/>
              </a:xfrm>
              <a:prstGeom prst="arc">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p:cNvSpPr/>
              <p:nvPr/>
            </p:nvSpPr>
            <p:spPr>
              <a:xfrm flipH="1">
                <a:off x="4853423" y="948173"/>
                <a:ext cx="1013977" cy="1013977"/>
              </a:xfrm>
              <a:prstGeom prst="arc">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0" name="Group 59"/>
            <p:cNvGrpSpPr/>
            <p:nvPr/>
          </p:nvGrpSpPr>
          <p:grpSpPr>
            <a:xfrm>
              <a:off x="1112117" y="2528823"/>
              <a:ext cx="2011668" cy="1056482"/>
              <a:chOff x="4800600" y="948173"/>
              <a:chExt cx="1066800" cy="1013977"/>
            </a:xfrm>
          </p:grpSpPr>
          <p:sp>
            <p:nvSpPr>
              <p:cNvPr id="61" name="Arc 60"/>
              <p:cNvSpPr/>
              <p:nvPr/>
            </p:nvSpPr>
            <p:spPr>
              <a:xfrm>
                <a:off x="4800600" y="948173"/>
                <a:ext cx="1013977" cy="1013977"/>
              </a:xfrm>
              <a:prstGeom prst="arc">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p:cNvSpPr/>
              <p:nvPr/>
            </p:nvSpPr>
            <p:spPr>
              <a:xfrm flipH="1">
                <a:off x="4853423" y="948173"/>
                <a:ext cx="1013977" cy="1013977"/>
              </a:xfrm>
              <a:prstGeom prst="arc">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3" name="Group 62"/>
            <p:cNvGrpSpPr/>
            <p:nvPr/>
          </p:nvGrpSpPr>
          <p:grpSpPr>
            <a:xfrm>
              <a:off x="959717" y="2300224"/>
              <a:ext cx="3199877" cy="1447799"/>
              <a:chOff x="4800600" y="948173"/>
              <a:chExt cx="1066800" cy="1013977"/>
            </a:xfrm>
          </p:grpSpPr>
          <p:sp>
            <p:nvSpPr>
              <p:cNvPr id="64" name="Arc 63"/>
              <p:cNvSpPr/>
              <p:nvPr/>
            </p:nvSpPr>
            <p:spPr>
              <a:xfrm>
                <a:off x="4800600" y="948173"/>
                <a:ext cx="1013977" cy="1013977"/>
              </a:xfrm>
              <a:prstGeom prst="arc">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Arc 64"/>
              <p:cNvSpPr/>
              <p:nvPr/>
            </p:nvSpPr>
            <p:spPr>
              <a:xfrm flipH="1">
                <a:off x="4853423" y="948173"/>
                <a:ext cx="1013977" cy="1013977"/>
              </a:xfrm>
              <a:prstGeom prst="arc">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6" name="Straight Arrow Connector 65"/>
            <p:cNvCxnSpPr/>
            <p:nvPr/>
          </p:nvCxnSpPr>
          <p:spPr>
            <a:xfrm>
              <a:off x="1645517" y="3748024"/>
              <a:ext cx="2514077"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882430" y="3258558"/>
              <a:ext cx="831459" cy="330142"/>
            </a:xfrm>
            <a:prstGeom prst="rect">
              <a:avLst/>
            </a:prstGeom>
            <a:noFill/>
          </p:spPr>
          <p:txBody>
            <a:bodyPr wrap="none" rtlCol="0">
              <a:spAutoFit/>
            </a:bodyPr>
            <a:lstStyle/>
            <a:p>
              <a:pPr algn="ctr"/>
              <a:r>
                <a:rPr lang="en-US" dirty="0" smtClean="0"/>
                <a:t>1 hop</a:t>
              </a:r>
              <a:endParaRPr lang="en-US" dirty="0"/>
            </a:p>
          </p:txBody>
        </p:sp>
        <p:sp>
          <p:nvSpPr>
            <p:cNvPr id="69" name="TextBox 68"/>
            <p:cNvSpPr txBox="1"/>
            <p:nvPr/>
          </p:nvSpPr>
          <p:spPr>
            <a:xfrm>
              <a:off x="2964819" y="3378692"/>
              <a:ext cx="957437" cy="330142"/>
            </a:xfrm>
            <a:prstGeom prst="rect">
              <a:avLst/>
            </a:prstGeom>
            <a:noFill/>
          </p:spPr>
          <p:txBody>
            <a:bodyPr wrap="none" rtlCol="0">
              <a:spAutoFit/>
            </a:bodyPr>
            <a:lstStyle/>
            <a:p>
              <a:pPr algn="ctr"/>
              <a:r>
                <a:rPr lang="en-US" dirty="0" smtClean="0"/>
                <a:t>2 hops</a:t>
              </a:r>
              <a:endParaRPr lang="en-US" dirty="0"/>
            </a:p>
          </p:txBody>
        </p:sp>
        <p:sp>
          <p:nvSpPr>
            <p:cNvPr id="70" name="TextBox 69"/>
            <p:cNvSpPr txBox="1"/>
            <p:nvPr/>
          </p:nvSpPr>
          <p:spPr>
            <a:xfrm>
              <a:off x="4061134" y="3531092"/>
              <a:ext cx="957437" cy="330142"/>
            </a:xfrm>
            <a:prstGeom prst="rect">
              <a:avLst/>
            </a:prstGeom>
            <a:noFill/>
          </p:spPr>
          <p:txBody>
            <a:bodyPr wrap="none" rtlCol="0">
              <a:spAutoFit/>
            </a:bodyPr>
            <a:lstStyle/>
            <a:p>
              <a:pPr algn="ctr"/>
              <a:r>
                <a:rPr lang="en-US" dirty="0" smtClean="0"/>
                <a:t>3 hops</a:t>
              </a:r>
              <a:endParaRPr lang="en-US" dirty="0"/>
            </a:p>
          </p:txBody>
        </p:sp>
        <p:cxnSp>
          <p:nvCxnSpPr>
            <p:cNvPr id="71" name="Straight Arrow Connector 70"/>
            <p:cNvCxnSpPr/>
            <p:nvPr/>
          </p:nvCxnSpPr>
          <p:spPr>
            <a:xfrm>
              <a:off x="1797917" y="3900424"/>
              <a:ext cx="5569982"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446845" y="3513084"/>
              <a:ext cx="1223394" cy="330142"/>
            </a:xfrm>
            <a:prstGeom prst="rect">
              <a:avLst/>
            </a:prstGeom>
            <a:noFill/>
          </p:spPr>
          <p:txBody>
            <a:bodyPr wrap="none" rtlCol="0">
              <a:spAutoFit/>
            </a:bodyPr>
            <a:lstStyle/>
            <a:p>
              <a:pPr algn="ctr"/>
              <a:r>
                <a:rPr lang="en-US" dirty="0" smtClean="0"/>
                <a:t>N-1 hops</a:t>
              </a:r>
              <a:endParaRPr lang="en-US" dirty="0"/>
            </a:p>
          </p:txBody>
        </p:sp>
        <p:grpSp>
          <p:nvGrpSpPr>
            <p:cNvPr id="75" name="Group 74"/>
            <p:cNvGrpSpPr/>
            <p:nvPr/>
          </p:nvGrpSpPr>
          <p:grpSpPr>
            <a:xfrm>
              <a:off x="654917" y="1892812"/>
              <a:ext cx="6736163" cy="2199481"/>
              <a:chOff x="4800600" y="948173"/>
              <a:chExt cx="1066800" cy="1089465"/>
            </a:xfrm>
          </p:grpSpPr>
          <p:sp>
            <p:nvSpPr>
              <p:cNvPr id="76" name="Arc 75"/>
              <p:cNvSpPr/>
              <p:nvPr/>
            </p:nvSpPr>
            <p:spPr>
              <a:xfrm>
                <a:off x="4800600" y="948173"/>
                <a:ext cx="1043053" cy="1089465"/>
              </a:xfrm>
              <a:prstGeom prst="arc">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Arc 76"/>
              <p:cNvSpPr/>
              <p:nvPr/>
            </p:nvSpPr>
            <p:spPr>
              <a:xfrm flipH="1">
                <a:off x="4853423" y="948173"/>
                <a:ext cx="1013977" cy="1013977"/>
              </a:xfrm>
              <a:prstGeom prst="arc">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78" name="Straight Arrow Connector 77"/>
            <p:cNvCxnSpPr/>
            <p:nvPr/>
          </p:nvCxnSpPr>
          <p:spPr>
            <a:xfrm>
              <a:off x="1950317" y="4052824"/>
              <a:ext cx="632460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7662651" y="3672411"/>
              <a:ext cx="999431" cy="330142"/>
            </a:xfrm>
            <a:prstGeom prst="rect">
              <a:avLst/>
            </a:prstGeom>
            <a:noFill/>
          </p:spPr>
          <p:txBody>
            <a:bodyPr wrap="none" rtlCol="0">
              <a:spAutoFit/>
            </a:bodyPr>
            <a:lstStyle/>
            <a:p>
              <a:pPr algn="ctr"/>
              <a:r>
                <a:rPr lang="en-US" dirty="0" smtClean="0"/>
                <a:t>N hops</a:t>
              </a:r>
              <a:endParaRPr lang="en-US" dirty="0"/>
            </a:p>
          </p:txBody>
        </p:sp>
      </p:grpSp>
    </p:spTree>
    <p:extLst>
      <p:ext uri="{BB962C8B-B14F-4D97-AF65-F5344CB8AC3E}">
        <p14:creationId xmlns:p14="http://schemas.microsoft.com/office/powerpoint/2010/main" val="351545125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panose="02070309020205020404" pitchFamily="49" charset="0"/>
                <a:cs typeface="Courier New" panose="02070309020205020404" pitchFamily="49" charset="0"/>
              </a:rPr>
              <a:t>tracert</a:t>
            </a:r>
            <a:endParaRPr lang="en-US"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pPr>
              <a:defRPr/>
            </a:pPr>
            <a:r>
              <a:rPr lang="en-US" smtClean="0"/>
              <a:t>CN5E by Tanenbaum &amp; Wetherall, © Pearson Education-Prentice Hall and D. Wetherall, 2011</a:t>
            </a:r>
            <a:endParaRPr lang="en-US" dirty="0"/>
          </a:p>
        </p:txBody>
      </p:sp>
      <p:pic>
        <p:nvPicPr>
          <p:cNvPr id="5" name="Picture 4"/>
          <p:cNvPicPr/>
          <p:nvPr/>
        </p:nvPicPr>
        <p:blipFill>
          <a:blip r:embed="rId2"/>
          <a:stretch>
            <a:fillRect/>
          </a:stretch>
        </p:blipFill>
        <p:spPr>
          <a:xfrm>
            <a:off x="1170589" y="1308538"/>
            <a:ext cx="6802821" cy="5029200"/>
          </a:xfrm>
          <a:prstGeom prst="rect">
            <a:avLst/>
          </a:prstGeom>
        </p:spPr>
      </p:pic>
    </p:spTree>
    <p:extLst>
      <p:ext uri="{BB962C8B-B14F-4D97-AF65-F5344CB8AC3E}">
        <p14:creationId xmlns:p14="http://schemas.microsoft.com/office/powerpoint/2010/main" val="16060003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smtClean="0"/>
              <a:t>Internet Control Protocols (2)</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92163" name="Rectangle 3"/>
          <p:cNvSpPr>
            <a:spLocks noGrp="1" noChangeArrowheads="1"/>
          </p:cNvSpPr>
          <p:nvPr>
            <p:ph idx="1"/>
          </p:nvPr>
        </p:nvSpPr>
        <p:spPr/>
        <p:txBody>
          <a:bodyPr/>
          <a:lstStyle/>
          <a:p>
            <a:r>
              <a:rPr lang="en-US" dirty="0" smtClean="0"/>
              <a:t>Main ICMP (Internet Control Message Protocol) types:</a:t>
            </a:r>
          </a:p>
        </p:txBody>
      </p:sp>
      <p:pic>
        <p:nvPicPr>
          <p:cNvPr id="92164" name="Picture 2"/>
          <p:cNvPicPr>
            <a:picLocks noChangeAspect="1" noChangeArrowheads="1"/>
          </p:cNvPicPr>
          <p:nvPr/>
        </p:nvPicPr>
        <p:blipFill>
          <a:blip r:embed="rId2" cstate="print"/>
          <a:srcRect/>
          <a:stretch>
            <a:fillRect/>
          </a:stretch>
        </p:blipFill>
        <p:spPr bwMode="auto">
          <a:xfrm>
            <a:off x="1025267" y="2374290"/>
            <a:ext cx="7231114" cy="3198684"/>
          </a:xfrm>
          <a:prstGeom prst="rect">
            <a:avLst/>
          </a:prstGeom>
          <a:noFill/>
          <a:ln w="9525">
            <a:noFill/>
            <a:miter lim="800000"/>
            <a:headEnd/>
            <a:tailEnd/>
          </a:ln>
        </p:spPr>
      </p:pic>
      <p:sp>
        <p:nvSpPr>
          <p:cNvPr id="6" name="Rectangle 3"/>
          <p:cNvSpPr txBox="1">
            <a:spLocks noChangeArrowheads="1"/>
          </p:cNvSpPr>
          <p:nvPr/>
        </p:nvSpPr>
        <p:spPr bwMode="auto">
          <a:xfrm>
            <a:off x="1025267" y="5715000"/>
            <a:ext cx="6125337" cy="419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l" rtl="0" eaLnBrk="0" fontAlgn="base" hangingPunct="0">
              <a:spcBef>
                <a:spcPts val="1800"/>
              </a:spcBef>
              <a:spcAft>
                <a:spcPct val="0"/>
              </a:spcAft>
              <a:buClr>
                <a:srgbClr val="0000FF"/>
              </a:buClr>
              <a:buFont typeface="Arial" pitchFamily="34" charset="0"/>
              <a:buNone/>
              <a:defRPr sz="2400">
                <a:solidFill>
                  <a:schemeClr val="tx1"/>
                </a:solidFill>
                <a:latin typeface="Arial" pitchFamily="34" charset="0"/>
                <a:ea typeface="+mn-ea"/>
                <a:cs typeface="Arial" pitchFamily="34" charset="0"/>
              </a:defRPr>
            </a:lvl1pPr>
            <a:lvl2pPr marL="457200" indent="-457200" algn="l" rtl="0" eaLnBrk="0" fontAlgn="base" hangingPunct="0">
              <a:spcBef>
                <a:spcPts val="600"/>
              </a:spcBef>
              <a:spcAft>
                <a:spcPct val="0"/>
              </a:spcAft>
              <a:buClr>
                <a:srgbClr val="0000FF"/>
              </a:buClr>
              <a:buFont typeface="Arial" pitchFamily="34" charset="0"/>
              <a:buChar char="•"/>
              <a:defRPr sz="2400">
                <a:solidFill>
                  <a:schemeClr val="tx1"/>
                </a:solidFill>
                <a:latin typeface="Arial" pitchFamily="34" charset="0"/>
                <a:cs typeface="Arial" pitchFamily="34" charset="0"/>
              </a:defRPr>
            </a:lvl2pPr>
            <a:lvl3pPr marL="800100" indent="-342900" algn="l" rtl="0" eaLnBrk="0" fontAlgn="base" hangingPunct="0">
              <a:spcBef>
                <a:spcPct val="20000"/>
              </a:spcBef>
              <a:spcAft>
                <a:spcPct val="0"/>
              </a:spcAft>
              <a:buClr>
                <a:srgbClr val="0000FF"/>
              </a:buClr>
              <a:buFont typeface="Arial" pitchFamily="34" charset="0"/>
              <a:buChar char="−"/>
              <a:defRPr sz="2000">
                <a:solidFill>
                  <a:schemeClr val="tx1"/>
                </a:solidFill>
                <a:latin typeface="Arial" pitchFamily="34" charset="0"/>
                <a:cs typeface="Arial" pitchFamily="34" charset="0"/>
              </a:defRPr>
            </a:lvl3pPr>
            <a:lvl4pPr marL="1028700" indent="-228600" algn="l" rtl="0" eaLnBrk="0" fontAlgn="base" hangingPunct="0">
              <a:spcBef>
                <a:spcPct val="20000"/>
              </a:spcBef>
              <a:spcAft>
                <a:spcPct val="0"/>
              </a:spcAft>
              <a:buClr>
                <a:srgbClr val="0000FF"/>
              </a:buClr>
              <a:buFont typeface="Arial" pitchFamily="34" charset="0"/>
              <a:buChar char="»"/>
              <a:defRPr sz="1800">
                <a:solidFill>
                  <a:schemeClr val="tx1"/>
                </a:solidFill>
                <a:latin typeface="Arial" pitchFamily="34" charset="0"/>
                <a:cs typeface="Arial" pitchFamily="34" charset="0"/>
              </a:defRPr>
            </a:lvl4pPr>
            <a:lvl5pPr marL="1257300" indent="-228600" algn="l" rtl="0" eaLnBrk="0" fontAlgn="base" hangingPunct="0">
              <a:spcBef>
                <a:spcPct val="20000"/>
              </a:spcBef>
              <a:spcAft>
                <a:spcPct val="0"/>
              </a:spcAft>
              <a:buClr>
                <a:srgbClr val="0000FF"/>
              </a:buClr>
              <a:buFont typeface="Wingdings" pitchFamily="2" charset="2"/>
              <a:buChar char="§"/>
              <a:defRPr sz="1600">
                <a:solidFill>
                  <a:schemeClr val="tx1"/>
                </a:solidFill>
                <a:latin typeface="Arial" pitchFamily="34" charset="0"/>
                <a:cs typeface="Arial" pitchFamily="34"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mn-lt"/>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mn-lt"/>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mn-lt"/>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mn-lt"/>
              </a:defRPr>
            </a:lvl9pPr>
          </a:lstStyle>
          <a:p>
            <a:pPr eaLnBrk="1" hangingPunct="1">
              <a:buFontTx/>
              <a:buNone/>
            </a:pPr>
            <a:r>
              <a:rPr lang="en-US" sz="1800" dirty="0" smtClean="0">
                <a:latin typeface="Arial" charset="0"/>
                <a:cs typeface="Arial" charset="0"/>
              </a:rPr>
              <a:t>* Also used by </a:t>
            </a:r>
            <a:r>
              <a:rPr lang="en-US" sz="1800" dirty="0" err="1" smtClean="0">
                <a:latin typeface="Arial" charset="0"/>
                <a:cs typeface="Arial" charset="0"/>
              </a:rPr>
              <a:t>traceroute</a:t>
            </a:r>
            <a:r>
              <a:rPr lang="en-US" sz="1800" dirty="0" smtClean="0">
                <a:latin typeface="Arial" charset="0"/>
                <a:cs typeface="Arial" charset="0"/>
              </a:rPr>
              <a:t> utility ** Used by ping command</a:t>
            </a:r>
          </a:p>
        </p:txBody>
      </p:sp>
      <p:sp>
        <p:nvSpPr>
          <p:cNvPr id="2" name="TextBox 1"/>
          <p:cNvSpPr txBox="1"/>
          <p:nvPr/>
        </p:nvSpPr>
        <p:spPr>
          <a:xfrm>
            <a:off x="2702288" y="3059136"/>
            <a:ext cx="274434" cy="369332"/>
          </a:xfrm>
          <a:prstGeom prst="rect">
            <a:avLst/>
          </a:prstGeom>
          <a:noFill/>
        </p:spPr>
        <p:txBody>
          <a:bodyPr wrap="none" rtlCol="0">
            <a:spAutoFit/>
          </a:bodyPr>
          <a:lstStyle/>
          <a:p>
            <a:r>
              <a:rPr lang="en-US" dirty="0" smtClean="0"/>
              <a:t>*</a:t>
            </a:r>
            <a:endParaRPr lang="en-US" dirty="0"/>
          </a:p>
        </p:txBody>
      </p:sp>
      <p:sp>
        <p:nvSpPr>
          <p:cNvPr id="8" name="TextBox 7"/>
          <p:cNvSpPr txBox="1"/>
          <p:nvPr/>
        </p:nvSpPr>
        <p:spPr>
          <a:xfrm>
            <a:off x="3258449" y="4453661"/>
            <a:ext cx="364202" cy="369332"/>
          </a:xfrm>
          <a:prstGeom prst="rect">
            <a:avLst/>
          </a:prstGeom>
          <a:noFill/>
        </p:spPr>
        <p:txBody>
          <a:bodyPr wrap="none" rtlCol="0">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idx="4294967295"/>
          </p:nvPr>
        </p:nvSpPr>
        <p:spPr/>
        <p:txBody>
          <a:bodyPr/>
          <a:lstStyle/>
          <a:p>
            <a:r>
              <a:rPr lang="en-US" smtClean="0">
                <a:latin typeface="Arial" charset="0"/>
                <a:cs typeface="Arial" charset="0"/>
              </a:rPr>
              <a:t>What is a “Ping”?</a:t>
            </a:r>
          </a:p>
        </p:txBody>
      </p:sp>
      <p:sp>
        <p:nvSpPr>
          <p:cNvPr id="117763" name="Content Placeholder 2"/>
          <p:cNvSpPr>
            <a:spLocks noGrp="1"/>
          </p:cNvSpPr>
          <p:nvPr>
            <p:ph idx="4294967295"/>
          </p:nvPr>
        </p:nvSpPr>
        <p:spPr>
          <a:xfrm>
            <a:off x="823913" y="1277938"/>
            <a:ext cx="8320087" cy="4484687"/>
          </a:xfrm>
        </p:spPr>
        <p:txBody>
          <a:bodyPr/>
          <a:lstStyle/>
          <a:p>
            <a:r>
              <a:rPr lang="en-US" dirty="0" smtClean="0">
                <a:latin typeface="Arial" charset="0"/>
                <a:cs typeface="Arial" charset="0"/>
                <a:hlinkClick r:id="rId2"/>
              </a:rPr>
              <a:t>http://www.youtube.com/watch?v=kBQ2ZhN30-c</a:t>
            </a:r>
            <a:endParaRPr lang="en-US" dirty="0" smtClean="0">
              <a:latin typeface="Arial" charset="0"/>
              <a:cs typeface="Arial" charset="0"/>
            </a:endParaRPr>
          </a:p>
          <a:p>
            <a:r>
              <a:rPr lang="en-US" dirty="0" smtClean="0">
                <a:latin typeface="Arial" charset="0"/>
                <a:cs typeface="Arial" charset="0"/>
              </a:rPr>
              <a:t>PING: </a:t>
            </a:r>
            <a:r>
              <a:rPr lang="en-US" u="sng" dirty="0" smtClean="0">
                <a:latin typeface="Arial" charset="0"/>
                <a:cs typeface="Arial" charset="0"/>
              </a:rPr>
              <a:t>P</a:t>
            </a:r>
            <a:r>
              <a:rPr lang="en-US" dirty="0" smtClean="0">
                <a:latin typeface="Arial" charset="0"/>
                <a:cs typeface="Arial" charset="0"/>
              </a:rPr>
              <a:t>acket </a:t>
            </a:r>
            <a:r>
              <a:rPr lang="en-US" u="sng" dirty="0" err="1" smtClean="0">
                <a:latin typeface="Arial" charset="0"/>
                <a:cs typeface="Arial" charset="0"/>
              </a:rPr>
              <a:t>IN</a:t>
            </a:r>
            <a:r>
              <a:rPr lang="en-US" dirty="0" err="1" smtClean="0">
                <a:latin typeface="Arial" charset="0"/>
                <a:cs typeface="Arial" charset="0"/>
              </a:rPr>
              <a:t>ternet</a:t>
            </a:r>
            <a:r>
              <a:rPr lang="en-US" dirty="0" smtClean="0">
                <a:latin typeface="Arial" charset="0"/>
                <a:cs typeface="Arial" charset="0"/>
              </a:rPr>
              <a:t> </a:t>
            </a:r>
            <a:r>
              <a:rPr lang="en-US" u="sng" dirty="0" smtClean="0">
                <a:latin typeface="Arial" charset="0"/>
                <a:cs typeface="Arial" charset="0"/>
              </a:rPr>
              <a:t>G</a:t>
            </a:r>
            <a:r>
              <a:rPr lang="en-US" dirty="0" smtClean="0">
                <a:latin typeface="Arial" charset="0"/>
                <a:cs typeface="Arial" charset="0"/>
              </a:rPr>
              <a:t>rope</a:t>
            </a:r>
          </a:p>
          <a:p>
            <a:r>
              <a:rPr lang="en-US" dirty="0" smtClean="0">
                <a:latin typeface="Arial" charset="0"/>
                <a:cs typeface="Arial" charset="0"/>
              </a:rPr>
              <a:t>What does grope mean?</a:t>
            </a:r>
          </a:p>
        </p:txBody>
      </p:sp>
      <p:pic>
        <p:nvPicPr>
          <p:cNvPr id="117764" name="Picture 4" descr="6303946_aebe7ed5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5213" y="2857500"/>
            <a:ext cx="4262437" cy="331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5" name="Text Box 5"/>
          <p:cNvSpPr txBox="1">
            <a:spLocks noChangeArrowheads="1"/>
          </p:cNvSpPr>
          <p:nvPr/>
        </p:nvSpPr>
        <p:spPr bwMode="auto">
          <a:xfrm>
            <a:off x="1028782" y="6188075"/>
            <a:ext cx="687529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3236" tIns="51618" rIns="103236" bIns="51618">
            <a:spAutoFit/>
          </a:bodyPr>
          <a:lstStyle>
            <a:lvl1pPr defTabSz="809625" eaLnBrk="0" hangingPunct="0">
              <a:defRPr>
                <a:solidFill>
                  <a:schemeClr val="tx1"/>
                </a:solidFill>
                <a:latin typeface="Arial" charset="0"/>
                <a:cs typeface="Arial" charset="0"/>
              </a:defRPr>
            </a:lvl1pPr>
            <a:lvl2pPr marL="742950" indent="-285750" defTabSz="809625" eaLnBrk="0" hangingPunct="0">
              <a:defRPr>
                <a:solidFill>
                  <a:schemeClr val="tx1"/>
                </a:solidFill>
                <a:latin typeface="Arial" charset="0"/>
                <a:cs typeface="Arial" charset="0"/>
              </a:defRPr>
            </a:lvl2pPr>
            <a:lvl3pPr marL="1143000" indent="-228600" defTabSz="809625" eaLnBrk="0" hangingPunct="0">
              <a:defRPr>
                <a:solidFill>
                  <a:schemeClr val="tx1"/>
                </a:solidFill>
                <a:latin typeface="Arial" charset="0"/>
                <a:cs typeface="Arial" charset="0"/>
              </a:defRPr>
            </a:lvl3pPr>
            <a:lvl4pPr marL="1600200" indent="-228600" defTabSz="809625" eaLnBrk="0" hangingPunct="0">
              <a:defRPr>
                <a:solidFill>
                  <a:schemeClr val="tx1"/>
                </a:solidFill>
                <a:latin typeface="Arial" charset="0"/>
                <a:cs typeface="Arial" charset="0"/>
              </a:defRPr>
            </a:lvl4pPr>
            <a:lvl5pPr marL="2057400" indent="-228600" defTabSz="809625" eaLnBrk="0" hangingPunct="0">
              <a:defRPr>
                <a:solidFill>
                  <a:schemeClr val="tx1"/>
                </a:solidFill>
                <a:latin typeface="Arial" charset="0"/>
                <a:cs typeface="Arial" charset="0"/>
              </a:defRPr>
            </a:lvl5pPr>
            <a:lvl6pPr marL="2514600" indent="-228600" defTabSz="809625" eaLnBrk="0" fontAlgn="base" hangingPunct="0">
              <a:spcBef>
                <a:spcPct val="0"/>
              </a:spcBef>
              <a:spcAft>
                <a:spcPct val="0"/>
              </a:spcAft>
              <a:defRPr>
                <a:solidFill>
                  <a:schemeClr val="tx1"/>
                </a:solidFill>
                <a:latin typeface="Arial" charset="0"/>
                <a:cs typeface="Arial" charset="0"/>
              </a:defRPr>
            </a:lvl6pPr>
            <a:lvl7pPr marL="2971800" indent="-228600" defTabSz="809625" eaLnBrk="0" fontAlgn="base" hangingPunct="0">
              <a:spcBef>
                <a:spcPct val="0"/>
              </a:spcBef>
              <a:spcAft>
                <a:spcPct val="0"/>
              </a:spcAft>
              <a:defRPr>
                <a:solidFill>
                  <a:schemeClr val="tx1"/>
                </a:solidFill>
                <a:latin typeface="Arial" charset="0"/>
                <a:cs typeface="Arial" charset="0"/>
              </a:defRPr>
            </a:lvl7pPr>
            <a:lvl8pPr marL="3429000" indent="-228600" defTabSz="809625" eaLnBrk="0" fontAlgn="base" hangingPunct="0">
              <a:spcBef>
                <a:spcPct val="0"/>
              </a:spcBef>
              <a:spcAft>
                <a:spcPct val="0"/>
              </a:spcAft>
              <a:defRPr>
                <a:solidFill>
                  <a:schemeClr val="tx1"/>
                </a:solidFill>
                <a:latin typeface="Arial" charset="0"/>
                <a:cs typeface="Arial" charset="0"/>
              </a:defRPr>
            </a:lvl8pPr>
            <a:lvl9pPr marL="3886200" indent="-228600" defTabSz="809625"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dirty="0"/>
              <a:t>An anti-groping notice on the platform of the Odakyu subway line in Tokyo</a:t>
            </a:r>
          </a:p>
        </p:txBody>
      </p:sp>
      <p:sp>
        <p:nvSpPr>
          <p:cNvPr id="117766" name="Text Box 6"/>
          <p:cNvSpPr txBox="1">
            <a:spLocks noChangeArrowheads="1"/>
          </p:cNvSpPr>
          <p:nvPr/>
        </p:nvSpPr>
        <p:spPr bwMode="auto">
          <a:xfrm>
            <a:off x="8321675" y="6267450"/>
            <a:ext cx="64135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3236" tIns="51618" rIns="103236" bIns="51618">
            <a:spAutoFit/>
          </a:bodyPr>
          <a:lstStyle>
            <a:lvl1pPr defTabSz="809625" eaLnBrk="0" hangingPunct="0">
              <a:defRPr>
                <a:solidFill>
                  <a:schemeClr val="tx1"/>
                </a:solidFill>
                <a:latin typeface="Arial" charset="0"/>
                <a:cs typeface="Arial" charset="0"/>
              </a:defRPr>
            </a:lvl1pPr>
            <a:lvl2pPr marL="742950" indent="-285750" defTabSz="809625" eaLnBrk="0" hangingPunct="0">
              <a:defRPr>
                <a:solidFill>
                  <a:schemeClr val="tx1"/>
                </a:solidFill>
                <a:latin typeface="Arial" charset="0"/>
                <a:cs typeface="Arial" charset="0"/>
              </a:defRPr>
            </a:lvl2pPr>
            <a:lvl3pPr marL="1143000" indent="-228600" defTabSz="809625" eaLnBrk="0" hangingPunct="0">
              <a:defRPr>
                <a:solidFill>
                  <a:schemeClr val="tx1"/>
                </a:solidFill>
                <a:latin typeface="Arial" charset="0"/>
                <a:cs typeface="Arial" charset="0"/>
              </a:defRPr>
            </a:lvl3pPr>
            <a:lvl4pPr marL="1600200" indent="-228600" defTabSz="809625" eaLnBrk="0" hangingPunct="0">
              <a:defRPr>
                <a:solidFill>
                  <a:schemeClr val="tx1"/>
                </a:solidFill>
                <a:latin typeface="Arial" charset="0"/>
                <a:cs typeface="Arial" charset="0"/>
              </a:defRPr>
            </a:lvl4pPr>
            <a:lvl5pPr marL="2057400" indent="-228600" defTabSz="809625" eaLnBrk="0" hangingPunct="0">
              <a:defRPr>
                <a:solidFill>
                  <a:schemeClr val="tx1"/>
                </a:solidFill>
                <a:latin typeface="Arial" charset="0"/>
                <a:cs typeface="Arial" charset="0"/>
              </a:defRPr>
            </a:lvl5pPr>
            <a:lvl6pPr marL="2514600" indent="-228600" defTabSz="809625" eaLnBrk="0" fontAlgn="base" hangingPunct="0">
              <a:spcBef>
                <a:spcPct val="0"/>
              </a:spcBef>
              <a:spcAft>
                <a:spcPct val="0"/>
              </a:spcAft>
              <a:defRPr>
                <a:solidFill>
                  <a:schemeClr val="tx1"/>
                </a:solidFill>
                <a:latin typeface="Arial" charset="0"/>
                <a:cs typeface="Arial" charset="0"/>
              </a:defRPr>
            </a:lvl6pPr>
            <a:lvl7pPr marL="2971800" indent="-228600" defTabSz="809625" eaLnBrk="0" fontAlgn="base" hangingPunct="0">
              <a:spcBef>
                <a:spcPct val="0"/>
              </a:spcBef>
              <a:spcAft>
                <a:spcPct val="0"/>
              </a:spcAft>
              <a:defRPr>
                <a:solidFill>
                  <a:schemeClr val="tx1"/>
                </a:solidFill>
                <a:latin typeface="Arial" charset="0"/>
                <a:cs typeface="Arial" charset="0"/>
              </a:defRPr>
            </a:lvl7pPr>
            <a:lvl8pPr marL="3429000" indent="-228600" defTabSz="809625" eaLnBrk="0" fontAlgn="base" hangingPunct="0">
              <a:spcBef>
                <a:spcPct val="0"/>
              </a:spcBef>
              <a:spcAft>
                <a:spcPct val="0"/>
              </a:spcAft>
              <a:defRPr>
                <a:solidFill>
                  <a:schemeClr val="tx1"/>
                </a:solidFill>
                <a:latin typeface="Arial" charset="0"/>
                <a:cs typeface="Arial" charset="0"/>
              </a:defRPr>
            </a:lvl8pPr>
            <a:lvl9pPr marL="3886200" indent="-228600" defTabSz="809625" eaLnBrk="0" fontAlgn="base" hangingPunct="0">
              <a:spcBef>
                <a:spcPct val="0"/>
              </a:spcBef>
              <a:spcAft>
                <a:spcPct val="0"/>
              </a:spcAft>
              <a:defRPr>
                <a:solidFill>
                  <a:schemeClr val="tx1"/>
                </a:solidFill>
                <a:latin typeface="Arial" charset="0"/>
                <a:cs typeface="Arial" charset="0"/>
              </a:defRPr>
            </a:lvl9pPr>
          </a:lstStyle>
          <a:p>
            <a:pPr eaLnBrk="1" hangingPunct="1"/>
            <a:r>
              <a:rPr lang="en-US" sz="1600"/>
              <a:t>SJW</a:t>
            </a:r>
          </a:p>
        </p:txBody>
      </p:sp>
      <p:sp>
        <p:nvSpPr>
          <p:cNvPr id="7" name="TextBox 3"/>
          <p:cNvSpPr txBox="1">
            <a:spLocks noChangeArrowheads="1"/>
          </p:cNvSpPr>
          <p:nvPr/>
        </p:nvSpPr>
        <p:spPr bwMode="auto">
          <a:xfrm>
            <a:off x="7032625" y="3567597"/>
            <a:ext cx="1930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b="1" dirty="0">
                <a:hlinkClick r:id="rId4"/>
              </a:rPr>
              <a:t>Japanese train station during rush hour</a:t>
            </a:r>
            <a:endParaRPr lang="en-US" dirty="0"/>
          </a:p>
        </p:txBody>
      </p:sp>
    </p:spTree>
    <p:extLst>
      <p:ext uri="{BB962C8B-B14F-4D97-AF65-F5344CB8AC3E}">
        <p14:creationId xmlns:p14="http://schemas.microsoft.com/office/powerpoint/2010/main" val="63055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pPr/>
              <a:t>8</a:t>
            </a:fld>
            <a:endParaRPr lang="en-US"/>
          </a:p>
        </p:txBody>
      </p:sp>
      <p:sp>
        <p:nvSpPr>
          <p:cNvPr id="4" name="Title 3"/>
          <p:cNvSpPr>
            <a:spLocks noGrp="1"/>
          </p:cNvSpPr>
          <p:nvPr>
            <p:ph type="title"/>
          </p:nvPr>
        </p:nvSpPr>
        <p:spPr/>
        <p:txBody>
          <a:bodyPr/>
          <a:lstStyle/>
          <a:p>
            <a:r>
              <a:rPr lang="en-US" dirty="0" smtClean="0"/>
              <a:t>Routing vs. Forwarding</a:t>
            </a:r>
            <a:endParaRPr lang="en-US" dirty="0"/>
          </a:p>
        </p:txBody>
      </p:sp>
      <p:sp>
        <p:nvSpPr>
          <p:cNvPr id="5" name="Text Placeholder 4"/>
          <p:cNvSpPr>
            <a:spLocks noGrp="1"/>
          </p:cNvSpPr>
          <p:nvPr>
            <p:ph type="body" sz="quarter" idx="4294967295"/>
          </p:nvPr>
        </p:nvSpPr>
        <p:spPr>
          <a:xfrm>
            <a:off x="228598" y="1397000"/>
            <a:ext cx="6708229" cy="4775200"/>
          </a:xfrm>
          <a:prstGeom prst="rect">
            <a:avLst/>
          </a:prstGeom>
        </p:spPr>
        <p:txBody>
          <a:bodyPr>
            <a:normAutofit/>
          </a:bodyPr>
          <a:lstStyle/>
          <a:p>
            <a:r>
              <a:rPr lang="en-US" sz="2800" u="sng" dirty="0" smtClean="0"/>
              <a:t>Routing</a:t>
            </a:r>
            <a:r>
              <a:rPr lang="en-US" sz="2800" dirty="0" smtClean="0"/>
              <a:t> is the process of deciding  in which direction to send traffic</a:t>
            </a:r>
          </a:p>
          <a:p>
            <a:pPr lvl="1"/>
            <a:r>
              <a:rPr lang="en-US" sz="2400" dirty="0" smtClean="0"/>
              <a:t>Network-wide issue (global) and expensive</a:t>
            </a:r>
          </a:p>
          <a:p>
            <a:pPr lvl="1"/>
            <a:r>
              <a:rPr lang="en-US" dirty="0" smtClean="0"/>
              <a:t>Will cover later</a:t>
            </a:r>
            <a:endParaRPr lang="en-US" sz="2400" dirty="0"/>
          </a:p>
        </p:txBody>
      </p:sp>
      <p:grpSp>
        <p:nvGrpSpPr>
          <p:cNvPr id="6" name="Group 5"/>
          <p:cNvGrpSpPr/>
          <p:nvPr/>
        </p:nvGrpSpPr>
        <p:grpSpPr>
          <a:xfrm>
            <a:off x="988750" y="4129928"/>
            <a:ext cx="3870326" cy="1229473"/>
            <a:chOff x="988750" y="3097445"/>
            <a:chExt cx="3870326" cy="922105"/>
          </a:xfrm>
        </p:grpSpPr>
        <p:grpSp>
          <p:nvGrpSpPr>
            <p:cNvPr id="7" name="Group 6"/>
            <p:cNvGrpSpPr/>
            <p:nvPr/>
          </p:nvGrpSpPr>
          <p:grpSpPr>
            <a:xfrm>
              <a:off x="988750" y="3097445"/>
              <a:ext cx="3870326" cy="922105"/>
              <a:chOff x="-241303" y="3258897"/>
              <a:chExt cx="3870326" cy="922105"/>
            </a:xfrm>
          </p:grpSpPr>
          <p:pic>
            <p:nvPicPr>
              <p:cNvPr id="12" name="Picture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78" y="3258897"/>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497" y="3803681"/>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stCxn id="12" idx="3"/>
                <a:endCxn id="16" idx="1"/>
              </p:cNvCxnSpPr>
              <p:nvPr/>
            </p:nvCxnSpPr>
            <p:spPr>
              <a:xfrm>
                <a:off x="2128041" y="3441213"/>
                <a:ext cx="632619"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13" idx="1"/>
              </p:cNvCxnSpPr>
              <p:nvPr/>
            </p:nvCxnSpPr>
            <p:spPr>
              <a:xfrm>
                <a:off x="2046404" y="3985996"/>
                <a:ext cx="684093"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660" y="3258898"/>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3" y="3816371"/>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p:cNvCxnSpPr>
                <a:stCxn id="20" idx="3"/>
                <a:endCxn id="12" idx="1"/>
              </p:cNvCxnSpPr>
              <p:nvPr/>
            </p:nvCxnSpPr>
            <p:spPr>
              <a:xfrm flipV="1">
                <a:off x="627060" y="3441213"/>
                <a:ext cx="632618" cy="126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7" idx="3"/>
                <a:endCxn id="8" idx="1"/>
              </p:cNvCxnSpPr>
              <p:nvPr/>
            </p:nvCxnSpPr>
            <p:spPr>
              <a:xfrm flipV="1">
                <a:off x="627060" y="3985996"/>
                <a:ext cx="550981" cy="126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3" y="3271588"/>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094" y="3642228"/>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flipV="1">
              <a:off x="1856116" y="3457406"/>
              <a:ext cx="633615" cy="2098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260328" y="3457406"/>
              <a:ext cx="730385" cy="257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0"/>
            </p:cNvCxnSpPr>
            <p:nvPr/>
          </p:nvCxnSpPr>
          <p:spPr>
            <a:xfrm flipH="1" flipV="1">
              <a:off x="2842275" y="3474767"/>
              <a:ext cx="1" cy="1674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Rounded Rectangular Callout 20"/>
          <p:cNvSpPr/>
          <p:nvPr/>
        </p:nvSpPr>
        <p:spPr>
          <a:xfrm>
            <a:off x="3276600" y="3530600"/>
            <a:ext cx="1194762" cy="406400"/>
          </a:xfrm>
          <a:prstGeom prst="wedgeRoundRectCallout">
            <a:avLst>
              <a:gd name="adj1" fmla="val 34229"/>
              <a:gd name="adj2" fmla="val 93343"/>
              <a:gd name="adj3" fmla="val 16667"/>
            </a:avLst>
          </a:prstGeom>
          <a:solidFill>
            <a:srgbClr val="FFB8F2">
              <a:alpha val="5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ctr"/>
          <a:lstStyle/>
          <a:p>
            <a:pPr algn="ctr"/>
            <a:r>
              <a:rPr lang="en-US" dirty="0" smtClean="0">
                <a:solidFill>
                  <a:schemeClr val="tx1"/>
                </a:solidFill>
              </a:rPr>
              <a:t>Which way?</a:t>
            </a:r>
            <a:endParaRPr lang="en-US" dirty="0">
              <a:solidFill>
                <a:schemeClr val="tx1"/>
              </a:solidFill>
            </a:endParaRPr>
          </a:p>
        </p:txBody>
      </p:sp>
      <p:sp>
        <p:nvSpPr>
          <p:cNvPr id="22" name="Rounded Rectangular Callout 21"/>
          <p:cNvSpPr/>
          <p:nvPr/>
        </p:nvSpPr>
        <p:spPr>
          <a:xfrm>
            <a:off x="2417888" y="5562600"/>
            <a:ext cx="1207632" cy="406400"/>
          </a:xfrm>
          <a:prstGeom prst="wedgeRoundRectCallout">
            <a:avLst>
              <a:gd name="adj1" fmla="val -12906"/>
              <a:gd name="adj2" fmla="val -107907"/>
              <a:gd name="adj3" fmla="val 16667"/>
            </a:avLst>
          </a:prstGeom>
          <a:solidFill>
            <a:srgbClr val="FFB8F2">
              <a:alpha val="5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smtClean="0">
                <a:solidFill>
                  <a:schemeClr val="tx1"/>
                </a:solidFill>
              </a:rPr>
              <a:t>Which way?</a:t>
            </a:r>
            <a:endParaRPr lang="en-US" dirty="0">
              <a:solidFill>
                <a:schemeClr val="tx1"/>
              </a:solidFill>
            </a:endParaRPr>
          </a:p>
        </p:txBody>
      </p:sp>
      <p:sp>
        <p:nvSpPr>
          <p:cNvPr id="23" name="Rounded Rectangular Callout 22"/>
          <p:cNvSpPr/>
          <p:nvPr/>
        </p:nvSpPr>
        <p:spPr>
          <a:xfrm>
            <a:off x="1091238" y="3530600"/>
            <a:ext cx="1194762" cy="406400"/>
          </a:xfrm>
          <a:prstGeom prst="wedgeRoundRectCallout">
            <a:avLst>
              <a:gd name="adj1" fmla="val -7227"/>
              <a:gd name="adj2" fmla="val 102718"/>
              <a:gd name="adj3" fmla="val 16667"/>
            </a:avLst>
          </a:prstGeom>
          <a:solidFill>
            <a:srgbClr val="FFB8F2">
              <a:alpha val="5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ctr"/>
          <a:lstStyle/>
          <a:p>
            <a:pPr algn="ctr"/>
            <a:r>
              <a:rPr lang="en-US" dirty="0" smtClean="0">
                <a:solidFill>
                  <a:schemeClr val="tx1"/>
                </a:solidFill>
              </a:rPr>
              <a:t>Which way?</a:t>
            </a:r>
            <a:endParaRPr lang="en-US" dirty="0">
              <a:solidFill>
                <a:schemeClr val="tx1"/>
              </a:solidFill>
            </a:endParaRPr>
          </a:p>
        </p:txBody>
      </p:sp>
    </p:spTree>
    <p:extLst>
      <p:ext uri="{BB962C8B-B14F-4D97-AF65-F5344CB8AC3E}">
        <p14:creationId xmlns:p14="http://schemas.microsoft.com/office/powerpoint/2010/main" val="31903233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Computer Networks</a:t>
            </a:r>
            <a:endParaRPr lang="en-US" dirty="0"/>
          </a:p>
        </p:txBody>
      </p:sp>
      <p:sp>
        <p:nvSpPr>
          <p:cNvPr id="5" name="Slide Number Placeholder 4"/>
          <p:cNvSpPr>
            <a:spLocks noGrp="1"/>
          </p:cNvSpPr>
          <p:nvPr>
            <p:ph type="sldNum" sz="quarter" idx="11"/>
          </p:nvPr>
        </p:nvSpPr>
        <p:spPr/>
        <p:txBody>
          <a:bodyPr/>
          <a:lstStyle/>
          <a:p>
            <a:fld id="{E7CA9478-788D-42C7-BC35-88005760C6DD}" type="slidenum">
              <a:rPr lang="en-US" smtClean="0"/>
              <a:pPr/>
              <a:t>80</a:t>
            </a:fld>
            <a:endParaRPr lang="en-US"/>
          </a:p>
        </p:txBody>
      </p:sp>
      <p:sp>
        <p:nvSpPr>
          <p:cNvPr id="6" name="Text Placeholder 5"/>
          <p:cNvSpPr>
            <a:spLocks noGrp="1"/>
          </p:cNvSpPr>
          <p:nvPr>
            <p:ph type="body" sz="quarter" idx="12"/>
          </p:nvPr>
        </p:nvSpPr>
        <p:spPr>
          <a:xfrm>
            <a:off x="228601" y="1701800"/>
            <a:ext cx="3324225" cy="4470400"/>
          </a:xfrm>
        </p:spPr>
        <p:txBody>
          <a:bodyPr>
            <a:normAutofit/>
          </a:bodyPr>
          <a:lstStyle/>
          <a:p>
            <a:r>
              <a:rPr lang="en-US" sz="2800" dirty="0" smtClean="0"/>
              <a:t>At least a billion Internet hosts and growing …</a:t>
            </a:r>
          </a:p>
          <a:p>
            <a:pPr lvl="4"/>
            <a:endParaRPr lang="en-US" sz="1000" dirty="0" smtClean="0"/>
          </a:p>
          <a:p>
            <a:r>
              <a:rPr lang="en-US" sz="2800" dirty="0" smtClean="0"/>
              <a:t>And we’re using 32-bit addresses!</a:t>
            </a:r>
            <a:endParaRPr lang="en-US" sz="2800" dirty="0"/>
          </a:p>
        </p:txBody>
      </p:sp>
      <p:sp>
        <p:nvSpPr>
          <p:cNvPr id="2" name="Title 1"/>
          <p:cNvSpPr>
            <a:spLocks noGrp="1"/>
          </p:cNvSpPr>
          <p:nvPr>
            <p:ph type="title"/>
          </p:nvPr>
        </p:nvSpPr>
        <p:spPr/>
        <p:txBody>
          <a:bodyPr/>
          <a:lstStyle/>
          <a:p>
            <a:r>
              <a:rPr lang="en-US" smtClean="0"/>
              <a:t>Internet Growth</a:t>
            </a:r>
            <a:endParaRPr lang="en-US" dirty="0"/>
          </a:p>
        </p:txBody>
      </p:sp>
      <p:pic>
        <p:nvPicPr>
          <p:cNvPr id="1026" name="Picture 2" descr="http://ftp.isc.org/www/survey/reports/hos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3453" y="1265224"/>
            <a:ext cx="5385747" cy="5033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30931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The End of New IPv4 Addresses</a:t>
            </a:r>
            <a:endParaRPr lang="en-US" dirty="0"/>
          </a:p>
        </p:txBody>
      </p:sp>
      <p:sp>
        <p:nvSpPr>
          <p:cNvPr id="40" name="Text Placeholder 39"/>
          <p:cNvSpPr>
            <a:spLocks noGrp="1"/>
          </p:cNvSpPr>
          <p:nvPr>
            <p:ph idx="1"/>
          </p:nvPr>
        </p:nvSpPr>
        <p:spPr/>
        <p:txBody>
          <a:bodyPr>
            <a:normAutofit/>
          </a:bodyPr>
          <a:lstStyle/>
          <a:p>
            <a:r>
              <a:rPr lang="en-US" sz="2800" dirty="0" smtClean="0"/>
              <a:t>Now running on leftover blocks held by the regional registries; much tighter allocation policies</a:t>
            </a:r>
            <a:endParaRPr lang="en-US" sz="2800" dirty="0"/>
          </a:p>
        </p:txBody>
      </p:sp>
      <p:sp>
        <p:nvSpPr>
          <p:cNvPr id="2" name="Footer Placeholder 1"/>
          <p:cNvSpPr>
            <a:spLocks noGrp="1"/>
          </p:cNvSpPr>
          <p:nvPr>
            <p:ph type="ftr" sz="quarter" idx="11"/>
          </p:nvPr>
        </p:nvSpPr>
        <p:spPr/>
        <p:txBody>
          <a:bodyPr/>
          <a:lstStyle/>
          <a:p>
            <a:r>
              <a:rPr lang="en-US" smtClean="0"/>
              <a:t>Computer Networks</a:t>
            </a:r>
            <a:endParaRPr lang="en-US" dirty="0"/>
          </a:p>
        </p:txBody>
      </p:sp>
      <p:sp>
        <p:nvSpPr>
          <p:cNvPr id="3" name="Slide Number Placeholder 2"/>
          <p:cNvSpPr>
            <a:spLocks noGrp="1"/>
          </p:cNvSpPr>
          <p:nvPr>
            <p:ph type="sldNum" sz="quarter" idx="12"/>
          </p:nvPr>
        </p:nvSpPr>
        <p:spPr/>
        <p:txBody>
          <a:bodyPr/>
          <a:lstStyle/>
          <a:p>
            <a:fld id="{E7CA9478-788D-42C7-BC35-88005760C6DD}" type="slidenum">
              <a:rPr lang="en-US" smtClean="0"/>
              <a:t>81</a:t>
            </a:fld>
            <a:endParaRPr lang="en-US"/>
          </a:p>
        </p:txBody>
      </p:sp>
      <p:grpSp>
        <p:nvGrpSpPr>
          <p:cNvPr id="39" name="Group 38"/>
          <p:cNvGrpSpPr/>
          <p:nvPr/>
        </p:nvGrpSpPr>
        <p:grpSpPr>
          <a:xfrm>
            <a:off x="565993" y="3047592"/>
            <a:ext cx="4463311" cy="2946401"/>
            <a:chOff x="673984" y="1381125"/>
            <a:chExt cx="4751919" cy="3257550"/>
          </a:xfrm>
        </p:grpSpPr>
        <p:sp>
          <p:nvSpPr>
            <p:cNvPr id="7" name="Rounded Rectangle 6"/>
            <p:cNvSpPr/>
            <p:nvPr/>
          </p:nvSpPr>
          <p:spPr>
            <a:xfrm>
              <a:off x="981074" y="2566066"/>
              <a:ext cx="1074381" cy="858681"/>
            </a:xfrm>
            <a:prstGeom prst="roundRect">
              <a:avLst/>
            </a:prstGeom>
            <a:solidFill>
              <a:srgbClr val="FFD5F7"/>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60000"/>
                </a:lnSpc>
              </a:pPr>
              <a:r>
                <a:rPr lang="en-US" dirty="0" smtClean="0">
                  <a:solidFill>
                    <a:schemeClr val="tx1"/>
                  </a:solidFill>
                </a:rPr>
                <a:t>IANA</a:t>
              </a:r>
            </a:p>
            <a:p>
              <a:pPr algn="ctr"/>
              <a:r>
                <a:rPr lang="en-US" dirty="0" smtClean="0">
                  <a:solidFill>
                    <a:schemeClr val="tx1"/>
                  </a:solidFill>
                </a:rPr>
                <a:t>(All IPs)</a:t>
              </a:r>
              <a:endParaRPr lang="en-US" dirty="0">
                <a:solidFill>
                  <a:schemeClr val="tx1"/>
                </a:solidFill>
              </a:endParaRPr>
            </a:p>
          </p:txBody>
        </p:sp>
        <p:sp>
          <p:nvSpPr>
            <p:cNvPr id="10" name="Rounded Rectangle 9"/>
            <p:cNvSpPr/>
            <p:nvPr/>
          </p:nvSpPr>
          <p:spPr>
            <a:xfrm>
              <a:off x="2619360" y="1381125"/>
              <a:ext cx="1485887" cy="542925"/>
            </a:xfrm>
            <a:prstGeom prst="round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0000"/>
                </a:lnSpc>
              </a:pPr>
              <a:r>
                <a:rPr lang="en-US" sz="1600" dirty="0" smtClean="0">
                  <a:solidFill>
                    <a:schemeClr val="tx1"/>
                  </a:solidFill>
                </a:rPr>
                <a:t>ARIN </a:t>
              </a:r>
            </a:p>
            <a:p>
              <a:pPr algn="ctr">
                <a:lnSpc>
                  <a:spcPct val="70000"/>
                </a:lnSpc>
              </a:pPr>
              <a:r>
                <a:rPr lang="en-US" sz="1600" dirty="0" smtClean="0">
                  <a:solidFill>
                    <a:schemeClr val="tx1"/>
                  </a:solidFill>
                </a:rPr>
                <a:t>(US, Canada)</a:t>
              </a:r>
              <a:endParaRPr lang="en-US" sz="1600" dirty="0">
                <a:solidFill>
                  <a:schemeClr val="tx1"/>
                </a:solidFill>
              </a:endParaRPr>
            </a:p>
          </p:txBody>
        </p:sp>
        <p:sp>
          <p:nvSpPr>
            <p:cNvPr id="13" name="Rounded Rectangle 12"/>
            <p:cNvSpPr/>
            <p:nvPr/>
          </p:nvSpPr>
          <p:spPr>
            <a:xfrm>
              <a:off x="2619360" y="2047875"/>
              <a:ext cx="1485887" cy="542925"/>
            </a:xfrm>
            <a:prstGeom prst="roundRect">
              <a:avLst/>
            </a:prstGeom>
            <a:solidFill>
              <a:srgbClr val="FFD5F7"/>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0000"/>
                </a:lnSpc>
              </a:pPr>
              <a:r>
                <a:rPr lang="en-US" sz="1600" dirty="0" smtClean="0">
                  <a:solidFill>
                    <a:schemeClr val="tx1"/>
                  </a:solidFill>
                </a:rPr>
                <a:t>APNIC</a:t>
              </a:r>
            </a:p>
            <a:p>
              <a:pPr algn="ctr">
                <a:lnSpc>
                  <a:spcPct val="70000"/>
                </a:lnSpc>
              </a:pPr>
              <a:r>
                <a:rPr lang="en-US" sz="1600" dirty="0" smtClean="0">
                  <a:solidFill>
                    <a:schemeClr val="tx1"/>
                  </a:solidFill>
                </a:rPr>
                <a:t>(Asia Pacific)</a:t>
              </a:r>
            </a:p>
          </p:txBody>
        </p:sp>
        <p:sp>
          <p:nvSpPr>
            <p:cNvPr id="14" name="Rounded Rectangle 13"/>
            <p:cNvSpPr/>
            <p:nvPr/>
          </p:nvSpPr>
          <p:spPr>
            <a:xfrm>
              <a:off x="2619360" y="2733675"/>
              <a:ext cx="1485887" cy="542925"/>
            </a:xfrm>
            <a:prstGeom prst="roundRect">
              <a:avLst/>
            </a:prstGeom>
            <a:solidFill>
              <a:srgbClr val="FFD5F7"/>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0000"/>
                </a:lnSpc>
              </a:pPr>
              <a:r>
                <a:rPr lang="en-US" sz="1600" dirty="0" smtClean="0">
                  <a:solidFill>
                    <a:schemeClr val="tx1"/>
                  </a:solidFill>
                </a:rPr>
                <a:t>RIPE</a:t>
              </a:r>
            </a:p>
            <a:p>
              <a:pPr algn="ctr">
                <a:lnSpc>
                  <a:spcPct val="70000"/>
                </a:lnSpc>
              </a:pPr>
              <a:r>
                <a:rPr lang="en-US" sz="1600" dirty="0" smtClean="0">
                  <a:solidFill>
                    <a:schemeClr val="tx1"/>
                  </a:solidFill>
                </a:rPr>
                <a:t>(Europe)</a:t>
              </a:r>
            </a:p>
          </p:txBody>
        </p:sp>
        <p:sp>
          <p:nvSpPr>
            <p:cNvPr id="15" name="Rounded Rectangle 14"/>
            <p:cNvSpPr/>
            <p:nvPr/>
          </p:nvSpPr>
          <p:spPr>
            <a:xfrm>
              <a:off x="2619360" y="3429000"/>
              <a:ext cx="1485887" cy="542925"/>
            </a:xfrm>
            <a:prstGeom prst="round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0000"/>
                </a:lnSpc>
              </a:pPr>
              <a:r>
                <a:rPr lang="en-US" sz="1600" dirty="0" smtClean="0">
                  <a:solidFill>
                    <a:schemeClr val="tx1"/>
                  </a:solidFill>
                </a:rPr>
                <a:t>LACNIC</a:t>
              </a:r>
            </a:p>
            <a:p>
              <a:pPr algn="ctr">
                <a:lnSpc>
                  <a:spcPct val="70000"/>
                </a:lnSpc>
              </a:pPr>
              <a:r>
                <a:rPr lang="en-US" sz="1600" dirty="0" smtClean="0">
                  <a:solidFill>
                    <a:schemeClr val="tx1"/>
                  </a:solidFill>
                </a:rPr>
                <a:t>(Latin Amer.)</a:t>
              </a:r>
            </a:p>
          </p:txBody>
        </p:sp>
        <p:sp>
          <p:nvSpPr>
            <p:cNvPr id="16" name="Rounded Rectangle 15"/>
            <p:cNvSpPr/>
            <p:nvPr/>
          </p:nvSpPr>
          <p:spPr>
            <a:xfrm>
              <a:off x="2619360" y="4095750"/>
              <a:ext cx="1485887" cy="542925"/>
            </a:xfrm>
            <a:prstGeom prst="roundRect">
              <a:avLst/>
            </a:prstGeom>
            <a:solidFill>
              <a:schemeClr val="tx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0000"/>
                </a:lnSpc>
              </a:pPr>
              <a:r>
                <a:rPr lang="en-US" sz="1600" dirty="0" err="1" smtClean="0">
                  <a:solidFill>
                    <a:schemeClr val="tx1"/>
                  </a:solidFill>
                </a:rPr>
                <a:t>AfriNIC</a:t>
              </a:r>
              <a:endParaRPr lang="en-US" sz="1600" dirty="0" smtClean="0">
                <a:solidFill>
                  <a:schemeClr val="tx1"/>
                </a:solidFill>
              </a:endParaRPr>
            </a:p>
            <a:p>
              <a:pPr algn="ctr">
                <a:lnSpc>
                  <a:spcPct val="70000"/>
                </a:lnSpc>
              </a:pPr>
              <a:r>
                <a:rPr lang="en-US" sz="1600" dirty="0" smtClean="0">
                  <a:solidFill>
                    <a:schemeClr val="tx1"/>
                  </a:solidFill>
                </a:rPr>
                <a:t>(Africa)</a:t>
              </a:r>
            </a:p>
          </p:txBody>
        </p:sp>
        <p:sp>
          <p:nvSpPr>
            <p:cNvPr id="17" name="TextBox 16"/>
            <p:cNvSpPr txBox="1"/>
            <p:nvPr/>
          </p:nvSpPr>
          <p:spPr>
            <a:xfrm>
              <a:off x="3986849" y="2317958"/>
              <a:ext cx="1439054" cy="1020836"/>
            </a:xfrm>
            <a:prstGeom prst="rect">
              <a:avLst/>
            </a:prstGeom>
            <a:noFill/>
          </p:spPr>
          <p:txBody>
            <a:bodyPr wrap="none" rtlCol="0">
              <a:spAutoFit/>
            </a:bodyPr>
            <a:lstStyle/>
            <a:p>
              <a:pPr algn="ctr">
                <a:lnSpc>
                  <a:spcPct val="150000"/>
                </a:lnSpc>
              </a:pPr>
              <a:r>
                <a:rPr lang="en-US" dirty="0" smtClean="0"/>
                <a:t>ISPs</a:t>
              </a:r>
            </a:p>
            <a:p>
              <a:pPr algn="ctr">
                <a:lnSpc>
                  <a:spcPct val="150000"/>
                </a:lnSpc>
              </a:pPr>
              <a:r>
                <a:rPr lang="en-US" dirty="0"/>
                <a:t>C</a:t>
              </a:r>
              <a:r>
                <a:rPr lang="en-US" dirty="0" smtClean="0"/>
                <a:t>ompanies</a:t>
              </a:r>
              <a:endParaRPr lang="en-US" dirty="0"/>
            </a:p>
          </p:txBody>
        </p:sp>
        <p:cxnSp>
          <p:nvCxnSpPr>
            <p:cNvPr id="19" name="Straight Arrow Connector 18"/>
            <p:cNvCxnSpPr>
              <a:endCxn id="10" idx="1"/>
            </p:cNvCxnSpPr>
            <p:nvPr/>
          </p:nvCxnSpPr>
          <p:spPr>
            <a:xfrm flipV="1">
              <a:off x="2055456" y="1652588"/>
              <a:ext cx="563904" cy="135254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3"/>
              <a:endCxn id="13" idx="1"/>
            </p:cNvCxnSpPr>
            <p:nvPr/>
          </p:nvCxnSpPr>
          <p:spPr>
            <a:xfrm flipV="1">
              <a:off x="2055455" y="2319338"/>
              <a:ext cx="563905" cy="6760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4" idx="1"/>
            </p:cNvCxnSpPr>
            <p:nvPr/>
          </p:nvCxnSpPr>
          <p:spPr>
            <a:xfrm>
              <a:off x="2055456" y="3005137"/>
              <a:ext cx="563904"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3"/>
              <a:endCxn id="15" idx="1"/>
            </p:cNvCxnSpPr>
            <p:nvPr/>
          </p:nvCxnSpPr>
          <p:spPr>
            <a:xfrm>
              <a:off x="2055455" y="2995406"/>
              <a:ext cx="563905" cy="70505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p:cNvCxnSpPr>
            <p:nvPr/>
          </p:nvCxnSpPr>
          <p:spPr>
            <a:xfrm>
              <a:off x="2055455" y="2995406"/>
              <a:ext cx="563905" cy="149613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105247" y="1652587"/>
              <a:ext cx="619153"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105247" y="2319336"/>
              <a:ext cx="619153"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105247" y="3000374"/>
              <a:ext cx="619153"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105247" y="3667123"/>
              <a:ext cx="619153"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105247" y="4362448"/>
              <a:ext cx="619153"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333014" y="3427401"/>
              <a:ext cx="113814" cy="419099"/>
            </a:xfrm>
            <a:prstGeom prst="straightConnector1">
              <a:avLst/>
            </a:prstGeom>
            <a:ln w="19050">
              <a:solidFill>
                <a:schemeClr val="accent3">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73984" y="3741724"/>
              <a:ext cx="1357134" cy="714586"/>
            </a:xfrm>
            <a:prstGeom prst="rect">
              <a:avLst/>
            </a:prstGeom>
            <a:noFill/>
          </p:spPr>
          <p:txBody>
            <a:bodyPr wrap="none" rtlCol="0">
              <a:spAutoFit/>
            </a:bodyPr>
            <a:lstStyle/>
            <a:p>
              <a:pPr algn="ctr"/>
              <a:r>
                <a:rPr lang="en-US" dirty="0" smtClean="0"/>
                <a:t>Exhausted</a:t>
              </a:r>
            </a:p>
            <a:p>
              <a:pPr algn="ctr"/>
              <a:r>
                <a:rPr lang="en-US" dirty="0" smtClean="0"/>
                <a:t>on 2/11!</a:t>
              </a:r>
              <a:endParaRPr lang="en-US" dirty="0"/>
            </a:p>
          </p:txBody>
        </p:sp>
      </p:grpSp>
      <p:grpSp>
        <p:nvGrpSpPr>
          <p:cNvPr id="52" name="Group 51"/>
          <p:cNvGrpSpPr/>
          <p:nvPr/>
        </p:nvGrpSpPr>
        <p:grpSpPr>
          <a:xfrm>
            <a:off x="5352587" y="2788861"/>
            <a:ext cx="3459601" cy="3233296"/>
            <a:chOff x="5352587" y="2053545"/>
            <a:chExt cx="3459601" cy="2424972"/>
          </a:xfrm>
        </p:grpSpPr>
        <p:pic>
          <p:nvPicPr>
            <p:cNvPr id="4098" name="Picture 2" descr="http://openclipart.org/image/800px/svg_to_png/166991/aztec-calenda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6450" y="2053545"/>
              <a:ext cx="2158998" cy="2153601"/>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p:cNvSpPr txBox="1"/>
            <p:nvPr/>
          </p:nvSpPr>
          <p:spPr>
            <a:xfrm>
              <a:off x="5352587" y="4178434"/>
              <a:ext cx="3459601" cy="300083"/>
            </a:xfrm>
            <a:prstGeom prst="rect">
              <a:avLst/>
            </a:prstGeom>
            <a:noFill/>
          </p:spPr>
          <p:txBody>
            <a:bodyPr wrap="none" rtlCol="0">
              <a:spAutoFit/>
            </a:bodyPr>
            <a:lstStyle/>
            <a:p>
              <a:r>
                <a:rPr lang="en-US" sz="2000" dirty="0" smtClean="0"/>
                <a:t>End of the world ? 12/21/12?</a:t>
              </a:r>
              <a:endParaRPr lang="en-US" sz="2000" dirty="0"/>
            </a:p>
          </p:txBody>
        </p:sp>
      </p:grpSp>
      <p:sp>
        <p:nvSpPr>
          <p:cNvPr id="54" name="TextBox 53"/>
          <p:cNvSpPr txBox="1"/>
          <p:nvPr/>
        </p:nvSpPr>
        <p:spPr>
          <a:xfrm>
            <a:off x="600899" y="2924247"/>
            <a:ext cx="1274708" cy="757130"/>
          </a:xfrm>
          <a:prstGeom prst="rect">
            <a:avLst/>
          </a:prstGeom>
          <a:noFill/>
        </p:spPr>
        <p:txBody>
          <a:bodyPr wrap="none" rtlCol="0">
            <a:spAutoFit/>
          </a:bodyPr>
          <a:lstStyle/>
          <a:p>
            <a:pPr algn="ctr">
              <a:lnSpc>
                <a:spcPct val="80000"/>
              </a:lnSpc>
            </a:pPr>
            <a:r>
              <a:rPr lang="en-US" dirty="0" smtClean="0"/>
              <a:t>Exhausted</a:t>
            </a:r>
          </a:p>
          <a:p>
            <a:pPr algn="ctr">
              <a:lnSpc>
                <a:spcPct val="80000"/>
              </a:lnSpc>
            </a:pPr>
            <a:r>
              <a:rPr lang="en-US" dirty="0" smtClean="0"/>
              <a:t>on 4/11</a:t>
            </a:r>
            <a:endParaRPr lang="en-US" dirty="0"/>
          </a:p>
          <a:p>
            <a:pPr algn="ctr">
              <a:lnSpc>
                <a:spcPct val="80000"/>
              </a:lnSpc>
            </a:pPr>
            <a:r>
              <a:rPr lang="en-US" dirty="0"/>
              <a:t>a</a:t>
            </a:r>
            <a:r>
              <a:rPr lang="en-US" dirty="0" smtClean="0"/>
              <a:t>nd 9/12!</a:t>
            </a:r>
            <a:endParaRPr lang="en-US" dirty="0"/>
          </a:p>
        </p:txBody>
      </p:sp>
      <p:cxnSp>
        <p:nvCxnSpPr>
          <p:cNvPr id="55" name="Straight Arrow Connector 54"/>
          <p:cNvCxnSpPr/>
          <p:nvPr/>
        </p:nvCxnSpPr>
        <p:spPr>
          <a:xfrm>
            <a:off x="1706058" y="3429002"/>
            <a:ext cx="687158" cy="221653"/>
          </a:xfrm>
          <a:prstGeom prst="straightConnector1">
            <a:avLst/>
          </a:prstGeom>
          <a:ln w="19050">
            <a:solidFill>
              <a:schemeClr val="accent3">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1706058" y="3705078"/>
            <a:ext cx="687158" cy="565873"/>
          </a:xfrm>
          <a:prstGeom prst="straightConnector1">
            <a:avLst/>
          </a:prstGeom>
          <a:ln w="19050">
            <a:solidFill>
              <a:schemeClr val="accent3">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3618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t>82</a:t>
            </a:fld>
            <a:endParaRPr lang="en-US"/>
          </a:p>
        </p:txBody>
      </p:sp>
      <p:sp>
        <p:nvSpPr>
          <p:cNvPr id="4" name="Title 3"/>
          <p:cNvSpPr>
            <a:spLocks noGrp="1"/>
          </p:cNvSpPr>
          <p:nvPr>
            <p:ph type="title"/>
          </p:nvPr>
        </p:nvSpPr>
        <p:spPr/>
        <p:txBody>
          <a:bodyPr/>
          <a:lstStyle/>
          <a:p>
            <a:r>
              <a:rPr lang="en-US" dirty="0" smtClean="0"/>
              <a:t>IP Version 6 to the Rescue</a:t>
            </a:r>
            <a:endParaRPr lang="en-US" dirty="0"/>
          </a:p>
        </p:txBody>
      </p:sp>
      <p:sp>
        <p:nvSpPr>
          <p:cNvPr id="5" name="Text Placeholder 4"/>
          <p:cNvSpPr>
            <a:spLocks noGrp="1"/>
          </p:cNvSpPr>
          <p:nvPr>
            <p:ph type="body" sz="quarter" idx="4294967295"/>
          </p:nvPr>
        </p:nvSpPr>
        <p:spPr>
          <a:xfrm>
            <a:off x="228600" y="1397000"/>
            <a:ext cx="5715000" cy="4775200"/>
          </a:xfrm>
          <a:prstGeom prst="rect">
            <a:avLst/>
          </a:prstGeom>
        </p:spPr>
        <p:txBody>
          <a:bodyPr>
            <a:normAutofit/>
          </a:bodyPr>
          <a:lstStyle/>
          <a:p>
            <a:r>
              <a:rPr lang="en-US" sz="2800" dirty="0" smtClean="0"/>
              <a:t>Effort started by the IETF in 1994</a:t>
            </a:r>
          </a:p>
          <a:p>
            <a:pPr lvl="1"/>
            <a:r>
              <a:rPr lang="en-US" sz="2400" dirty="0" smtClean="0"/>
              <a:t>Much larger addresses (128 bits)</a:t>
            </a:r>
          </a:p>
          <a:p>
            <a:pPr lvl="1"/>
            <a:r>
              <a:rPr lang="en-US" sz="2400" dirty="0" smtClean="0"/>
              <a:t>Many sundry improvements</a:t>
            </a:r>
          </a:p>
          <a:p>
            <a:pPr lvl="4"/>
            <a:endParaRPr lang="en-US" sz="1600" dirty="0" smtClean="0"/>
          </a:p>
          <a:p>
            <a:r>
              <a:rPr lang="en-US" sz="2800" dirty="0" smtClean="0"/>
              <a:t>Became an IETF standard in 1998</a:t>
            </a:r>
          </a:p>
          <a:p>
            <a:pPr lvl="1"/>
            <a:r>
              <a:rPr lang="en-US" sz="2400" dirty="0"/>
              <a:t>N</a:t>
            </a:r>
            <a:r>
              <a:rPr lang="en-US" sz="2400" dirty="0" smtClean="0"/>
              <a:t>othing much happened for a decade</a:t>
            </a:r>
          </a:p>
          <a:p>
            <a:pPr lvl="1"/>
            <a:r>
              <a:rPr lang="en-US" sz="2400" dirty="0" smtClean="0"/>
              <a:t>Hampered by deployment issues, and a lack of adoption incentives </a:t>
            </a:r>
          </a:p>
          <a:p>
            <a:pPr lvl="1"/>
            <a:r>
              <a:rPr lang="en-US" sz="2400" dirty="0" smtClean="0"/>
              <a:t>Big push ~2011 as exhaustion looms</a:t>
            </a:r>
            <a:endParaRPr lang="en-US" sz="2400" dirty="0"/>
          </a:p>
        </p:txBody>
      </p:sp>
    </p:spTree>
    <p:extLst>
      <p:ext uri="{BB962C8B-B14F-4D97-AF65-F5344CB8AC3E}">
        <p14:creationId xmlns:p14="http://schemas.microsoft.com/office/powerpoint/2010/main" val="296789626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mtClean="0"/>
              <a:t>IP Version 6 (1)</a:t>
            </a:r>
            <a:endParaRPr lang="en-US" dirty="0" smtClean="0"/>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6019" name="Rectangle 3"/>
          <p:cNvSpPr>
            <a:spLocks noGrp="1" noChangeArrowheads="1"/>
          </p:cNvSpPr>
          <p:nvPr>
            <p:ph idx="1"/>
          </p:nvPr>
        </p:nvSpPr>
        <p:spPr>
          <a:xfrm>
            <a:off x="914399" y="1217433"/>
            <a:ext cx="7790214" cy="4600081"/>
          </a:xfrm>
        </p:spPr>
        <p:txBody>
          <a:bodyPr>
            <a:noAutofit/>
          </a:bodyPr>
          <a:lstStyle/>
          <a:p>
            <a:r>
              <a:rPr lang="en-US" dirty="0" smtClean="0"/>
              <a:t>Major upgrade in the 1990s due to impending address exhaustion, with various other goals:</a:t>
            </a:r>
          </a:p>
          <a:p>
            <a:pPr lvl="2"/>
            <a:r>
              <a:rPr lang="en-US" dirty="0" smtClean="0"/>
              <a:t>Support billions of hosts</a:t>
            </a:r>
          </a:p>
          <a:p>
            <a:pPr lvl="2"/>
            <a:r>
              <a:rPr lang="en-US" dirty="0" smtClean="0"/>
              <a:t>Reduce routing table size</a:t>
            </a:r>
          </a:p>
          <a:p>
            <a:pPr lvl="2"/>
            <a:r>
              <a:rPr lang="en-US" dirty="0" smtClean="0"/>
              <a:t>Simplify protocol</a:t>
            </a:r>
          </a:p>
          <a:p>
            <a:pPr lvl="2"/>
            <a:r>
              <a:rPr lang="en-US" dirty="0" smtClean="0"/>
              <a:t>Better security</a:t>
            </a:r>
          </a:p>
          <a:p>
            <a:pPr lvl="2"/>
            <a:r>
              <a:rPr lang="en-US" dirty="0" smtClean="0"/>
              <a:t>Attention to type of service</a:t>
            </a:r>
          </a:p>
          <a:p>
            <a:pPr lvl="2"/>
            <a:r>
              <a:rPr lang="en-US" dirty="0" smtClean="0"/>
              <a:t>Aid multicasting</a:t>
            </a:r>
          </a:p>
          <a:p>
            <a:pPr lvl="2"/>
            <a:r>
              <a:rPr lang="en-US" dirty="0" smtClean="0"/>
              <a:t>Roaming host without changing address</a:t>
            </a:r>
          </a:p>
          <a:p>
            <a:pPr lvl="2"/>
            <a:r>
              <a:rPr lang="en-US" dirty="0" smtClean="0"/>
              <a:t>Allow future protocol evolution</a:t>
            </a:r>
          </a:p>
          <a:p>
            <a:pPr lvl="2"/>
            <a:r>
              <a:rPr lang="en-US" dirty="0" smtClean="0"/>
              <a:t>Permit coexistence of old, new protocols, …</a:t>
            </a:r>
          </a:p>
          <a:p>
            <a:r>
              <a:rPr lang="en-US" dirty="0" smtClean="0"/>
              <a:t>Deployment has been slow &amp; painful, but may pick up pace now that addresses are all but exhausted</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IPv6 Deployment</a:t>
            </a:r>
            <a:endParaRPr lang="en-US" dirty="0"/>
          </a:p>
        </p:txBody>
      </p:sp>
      <p:sp>
        <p:nvSpPr>
          <p:cNvPr id="2" name="Footer Placeholder 1"/>
          <p:cNvSpPr>
            <a:spLocks noGrp="1"/>
          </p:cNvSpPr>
          <p:nvPr>
            <p:ph type="ftr" sz="quarter" idx="11"/>
          </p:nvPr>
        </p:nvSpPr>
        <p:spPr/>
        <p:txBody>
          <a:bodyPr/>
          <a:lstStyle/>
          <a:p>
            <a:r>
              <a:rPr lang="en-US" smtClean="0"/>
              <a:t>Computer Networks</a:t>
            </a:r>
            <a:endParaRPr lang="en-US" dirty="0"/>
          </a:p>
        </p:txBody>
      </p:sp>
      <p:sp>
        <p:nvSpPr>
          <p:cNvPr id="3" name="Slide Number Placeholder 2"/>
          <p:cNvSpPr>
            <a:spLocks noGrp="1"/>
          </p:cNvSpPr>
          <p:nvPr>
            <p:ph type="sldNum" sz="quarter" idx="12"/>
          </p:nvPr>
        </p:nvSpPr>
        <p:spPr/>
        <p:txBody>
          <a:bodyPr/>
          <a:lstStyle/>
          <a:p>
            <a:fld id="{E7CA9478-788D-42C7-BC35-88005760C6DD}" type="slidenum">
              <a:rPr lang="en-US" smtClean="0"/>
              <a:t>84</a:t>
            </a:fld>
            <a:endParaRPr lang="en-US"/>
          </a:p>
        </p:txBody>
      </p:sp>
      <p:sp>
        <p:nvSpPr>
          <p:cNvPr id="10" name="Freeform 9"/>
          <p:cNvSpPr/>
          <p:nvPr/>
        </p:nvSpPr>
        <p:spPr>
          <a:xfrm>
            <a:off x="6448426" y="1638301"/>
            <a:ext cx="466725" cy="1130300"/>
          </a:xfrm>
          <a:custGeom>
            <a:avLst/>
            <a:gdLst>
              <a:gd name="connsiteX0" fmla="*/ 0 w 466725"/>
              <a:gd name="connsiteY0" fmla="*/ 847725 h 847725"/>
              <a:gd name="connsiteX1" fmla="*/ 285750 w 466725"/>
              <a:gd name="connsiteY1" fmla="*/ 476250 h 847725"/>
              <a:gd name="connsiteX2" fmla="*/ 466725 w 466725"/>
              <a:gd name="connsiteY2" fmla="*/ 0 h 847725"/>
            </a:gdLst>
            <a:ahLst/>
            <a:cxnLst>
              <a:cxn ang="0">
                <a:pos x="connsiteX0" y="connsiteY0"/>
              </a:cxn>
              <a:cxn ang="0">
                <a:pos x="connsiteX1" y="connsiteY1"/>
              </a:cxn>
              <a:cxn ang="0">
                <a:pos x="connsiteX2" y="connsiteY2"/>
              </a:cxn>
            </a:cxnLst>
            <a:rect l="l" t="t" r="r" b="b"/>
            <a:pathLst>
              <a:path w="466725" h="847725">
                <a:moveTo>
                  <a:pt x="0" y="847725"/>
                </a:moveTo>
                <a:cubicBezTo>
                  <a:pt x="103981" y="732631"/>
                  <a:pt x="207963" y="617537"/>
                  <a:pt x="285750" y="476250"/>
                </a:cubicBezTo>
                <a:cubicBezTo>
                  <a:pt x="363537" y="334963"/>
                  <a:pt x="466725" y="0"/>
                  <a:pt x="466725" y="0"/>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945502" y="1397001"/>
            <a:ext cx="1301768" cy="830997"/>
          </a:xfrm>
          <a:prstGeom prst="rect">
            <a:avLst/>
          </a:prstGeom>
          <a:noFill/>
        </p:spPr>
        <p:txBody>
          <a:bodyPr wrap="none" rtlCol="0">
            <a:spAutoFit/>
          </a:bodyPr>
          <a:lstStyle/>
          <a:p>
            <a:pPr algn="ctr"/>
            <a:r>
              <a:rPr lang="en-US" sz="2400" dirty="0" smtClean="0"/>
              <a:t>Time for</a:t>
            </a:r>
          </a:p>
          <a:p>
            <a:pPr algn="ctr"/>
            <a:r>
              <a:rPr lang="en-US" sz="2400" dirty="0"/>
              <a:t>g</a:t>
            </a:r>
            <a:r>
              <a:rPr lang="en-US" sz="2400" dirty="0" smtClean="0"/>
              <a:t>rowth!</a:t>
            </a:r>
            <a:endParaRPr lang="en-US" sz="2400" dirty="0"/>
          </a:p>
        </p:txBody>
      </p:sp>
      <p:grpSp>
        <p:nvGrpSpPr>
          <p:cNvPr id="15" name="Group 14"/>
          <p:cNvGrpSpPr/>
          <p:nvPr/>
        </p:nvGrpSpPr>
        <p:grpSpPr>
          <a:xfrm>
            <a:off x="282780" y="1610132"/>
            <a:ext cx="6654386" cy="4496556"/>
            <a:chOff x="387555" y="1207598"/>
            <a:chExt cx="6654386" cy="3372417"/>
          </a:xfrm>
        </p:grpSpPr>
        <p:grpSp>
          <p:nvGrpSpPr>
            <p:cNvPr id="8" name="Group 7"/>
            <p:cNvGrpSpPr/>
            <p:nvPr/>
          </p:nvGrpSpPr>
          <p:grpSpPr>
            <a:xfrm>
              <a:off x="387555" y="1207598"/>
              <a:ext cx="6654386" cy="3372417"/>
              <a:chOff x="1179041" y="567998"/>
              <a:chExt cx="7195489" cy="3708598"/>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283" t="16654" r="4400" b="26994"/>
              <a:stretch/>
            </p:blipFill>
            <p:spPr bwMode="auto">
              <a:xfrm>
                <a:off x="1800225" y="1094004"/>
                <a:ext cx="5953125" cy="2973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624869" y="4067175"/>
                <a:ext cx="2733842" cy="209421"/>
              </a:xfrm>
              <a:prstGeom prst="rect">
                <a:avLst/>
              </a:prstGeom>
              <a:noFill/>
            </p:spPr>
            <p:txBody>
              <a:bodyPr wrap="none" rtlCol="0">
                <a:spAutoFit/>
              </a:bodyPr>
              <a:lstStyle/>
              <a:p>
                <a:r>
                  <a:rPr lang="en-US" sz="1050" dirty="0" smtClean="0"/>
                  <a:t>Source: Google IPv6 Statistics, 30/1/13</a:t>
                </a:r>
                <a:endParaRPr lang="en-US" sz="1050" dirty="0"/>
              </a:p>
            </p:txBody>
          </p:sp>
          <p:sp>
            <p:nvSpPr>
              <p:cNvPr id="7" name="TextBox 6"/>
              <p:cNvSpPr txBox="1"/>
              <p:nvPr/>
            </p:nvSpPr>
            <p:spPr>
              <a:xfrm>
                <a:off x="1179041" y="567998"/>
                <a:ext cx="7195489" cy="380765"/>
              </a:xfrm>
              <a:prstGeom prst="rect">
                <a:avLst/>
              </a:prstGeom>
              <a:noFill/>
            </p:spPr>
            <p:txBody>
              <a:bodyPr wrap="none" rtlCol="0">
                <a:spAutoFit/>
              </a:bodyPr>
              <a:lstStyle/>
              <a:p>
                <a:pPr algn="ctr"/>
                <a:r>
                  <a:rPr lang="en-US" sz="2400" dirty="0" smtClean="0">
                    <a:hlinkClick r:id="rId4"/>
                  </a:rPr>
                  <a:t>Percentage of users accessing Google via IPv6</a:t>
                </a:r>
                <a:endParaRPr lang="en-US" sz="2400" dirty="0"/>
              </a:p>
            </p:txBody>
          </p:sp>
        </p:grpSp>
        <p:cxnSp>
          <p:nvCxnSpPr>
            <p:cNvPr id="13" name="Straight Connector 12"/>
            <p:cNvCxnSpPr/>
            <p:nvPr/>
          </p:nvCxnSpPr>
          <p:spPr>
            <a:xfrm>
              <a:off x="5114925" y="4248150"/>
              <a:ext cx="0" cy="2462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867150" y="4277445"/>
              <a:ext cx="0" cy="2462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620880" y="4248150"/>
              <a:ext cx="0" cy="2462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381125" y="4248150"/>
              <a:ext cx="0" cy="2462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362700" y="4275285"/>
              <a:ext cx="0" cy="2462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0" name="Picture 2" descr="http://www.worldipv6launch.org/wp-content/themes/ipv6_new/downloads/World_IPv6_launch_banner_512.png"/>
          <p:cNvPicPr>
            <a:picLocks noChangeAspect="1" noChangeArrowheads="1"/>
          </p:cNvPicPr>
          <p:nvPr/>
        </p:nvPicPr>
        <p:blipFill rotWithShape="1">
          <a:blip r:embed="rId5">
            <a:extLst>
              <a:ext uri="{28A0092B-C50C-407E-A947-70E740481C1C}">
                <a14:useLocalDpi xmlns:a14="http://schemas.microsoft.com/office/drawing/2010/main" val="0"/>
              </a:ext>
            </a:extLst>
          </a:blip>
          <a:srcRect l="29101" t="8211" r="29492" b="8218"/>
          <a:stretch/>
        </p:blipFill>
        <p:spPr bwMode="auto">
          <a:xfrm>
            <a:off x="6980704" y="2686043"/>
            <a:ext cx="1233939" cy="3320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8971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mtClean="0"/>
              <a:t>IP Version 6 (2 )</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8067" name="Rectangle 3"/>
          <p:cNvSpPr>
            <a:spLocks noGrp="1" noChangeArrowheads="1"/>
          </p:cNvSpPr>
          <p:nvPr>
            <p:ph idx="1"/>
          </p:nvPr>
        </p:nvSpPr>
        <p:spPr>
          <a:xfrm>
            <a:off x="914399" y="1315753"/>
            <a:ext cx="7790214" cy="523220"/>
          </a:xfrm>
          <a:noFill/>
          <a:ln>
            <a:solidFill>
              <a:schemeClr val="accent1"/>
            </a:solidFill>
          </a:ln>
        </p:spPr>
        <p:txBody>
          <a:bodyPr wrap="square" rtlCol="0">
            <a:spAutoFit/>
          </a:bodyPr>
          <a:lstStyle/>
          <a:p>
            <a:pPr>
              <a:spcBef>
                <a:spcPct val="0"/>
              </a:spcBef>
            </a:pPr>
            <a:r>
              <a:rPr lang="en-US" sz="1400" kern="1200" dirty="0">
                <a:latin typeface="Arial" charset="0"/>
                <a:cs typeface="Arial" charset="0"/>
              </a:rPr>
              <a:t>IPv6 protocol header has much longer addresses (128 vs. 32 bits) and is simpler (by using extension headers)</a:t>
            </a:r>
          </a:p>
        </p:txBody>
      </p:sp>
      <p:pic>
        <p:nvPicPr>
          <p:cNvPr id="88068" name="Picture 2"/>
          <p:cNvPicPr>
            <a:picLocks noChangeAspect="1" noChangeArrowheads="1"/>
          </p:cNvPicPr>
          <p:nvPr/>
        </p:nvPicPr>
        <p:blipFill>
          <a:blip r:embed="rId2" cstate="print"/>
          <a:srcRect/>
          <a:stretch>
            <a:fillRect/>
          </a:stretch>
        </p:blipFill>
        <p:spPr bwMode="auto">
          <a:xfrm>
            <a:off x="1999328" y="2169644"/>
            <a:ext cx="5145344" cy="3986645"/>
          </a:xfrm>
          <a:prstGeom prst="rect">
            <a:avLst/>
          </a:prstGeom>
          <a:noFill/>
          <a:ln w="9525">
            <a:noFill/>
            <a:miter lim="800000"/>
            <a:headEnd/>
            <a:tailEnd/>
          </a:ln>
        </p:spPr>
      </p:pic>
      <p:sp>
        <p:nvSpPr>
          <p:cNvPr id="6" name="TextBox 5"/>
          <p:cNvSpPr txBox="1"/>
          <p:nvPr/>
        </p:nvSpPr>
        <p:spPr>
          <a:xfrm>
            <a:off x="3892509" y="4431453"/>
            <a:ext cx="1744388" cy="307777"/>
          </a:xfrm>
          <a:prstGeom prst="rect">
            <a:avLst/>
          </a:prstGeom>
          <a:noFill/>
        </p:spPr>
        <p:txBody>
          <a:bodyPr wrap="none" rtlCol="0">
            <a:spAutoFit/>
          </a:bodyPr>
          <a:lstStyle/>
          <a:p>
            <a:r>
              <a:rPr lang="en-US" sz="1400" dirty="0" smtClean="0"/>
              <a:t>(</a:t>
            </a:r>
            <a:r>
              <a:rPr lang="en-US" sz="1200" dirty="0" smtClean="0"/>
              <a:t>3.4 X10</a:t>
            </a:r>
            <a:r>
              <a:rPr lang="en-US" sz="1200" baseline="30000" dirty="0" smtClean="0"/>
              <a:t>38</a:t>
            </a:r>
            <a:r>
              <a:rPr lang="en-US" sz="1200" dirty="0" smtClean="0"/>
              <a:t> addresses)</a:t>
            </a:r>
            <a:endParaRPr lang="en-US" sz="1200" dirty="0"/>
          </a:p>
        </p:txBody>
      </p:sp>
      <p:sp>
        <p:nvSpPr>
          <p:cNvPr id="7" name="TextBox 6"/>
          <p:cNvSpPr txBox="1"/>
          <p:nvPr/>
        </p:nvSpPr>
        <p:spPr>
          <a:xfrm>
            <a:off x="7189762" y="2292916"/>
            <a:ext cx="1681106" cy="523220"/>
          </a:xfrm>
          <a:prstGeom prst="rect">
            <a:avLst/>
          </a:prstGeom>
          <a:noFill/>
          <a:ln>
            <a:solidFill>
              <a:schemeClr val="accent1"/>
            </a:solidFill>
          </a:ln>
        </p:spPr>
        <p:txBody>
          <a:bodyPr wrap="square" rtlCol="0">
            <a:spAutoFit/>
          </a:bodyPr>
          <a:lstStyle/>
          <a:p>
            <a:r>
              <a:rPr lang="en-US" sz="1400" dirty="0" smtClean="0"/>
              <a:t>Why make the header simpler?</a:t>
            </a:r>
            <a:endParaRPr lang="en-US" sz="1200" dirty="0"/>
          </a:p>
        </p:txBody>
      </p:sp>
      <p:sp>
        <p:nvSpPr>
          <p:cNvPr id="8" name="TextBox 7"/>
          <p:cNvSpPr txBox="1"/>
          <p:nvPr/>
        </p:nvSpPr>
        <p:spPr>
          <a:xfrm>
            <a:off x="7144672" y="3028163"/>
            <a:ext cx="1608133" cy="307777"/>
          </a:xfrm>
          <a:prstGeom prst="rect">
            <a:avLst/>
          </a:prstGeom>
          <a:noFill/>
          <a:ln>
            <a:solidFill>
              <a:schemeClr val="accent1"/>
            </a:solidFill>
          </a:ln>
        </p:spPr>
        <p:txBody>
          <a:bodyPr wrap="none" rtlCol="0">
            <a:spAutoFit/>
          </a:bodyPr>
          <a:lstStyle/>
          <a:p>
            <a:r>
              <a:rPr lang="en-US" sz="1400" dirty="0" smtClean="0"/>
              <a:t>VC-like properties</a:t>
            </a:r>
            <a:endParaRPr lang="en-US" sz="1200" dirty="0"/>
          </a:p>
        </p:txBody>
      </p:sp>
      <p:sp>
        <p:nvSpPr>
          <p:cNvPr id="9" name="TextBox 8"/>
          <p:cNvSpPr txBox="1"/>
          <p:nvPr/>
        </p:nvSpPr>
        <p:spPr>
          <a:xfrm>
            <a:off x="160002" y="3016310"/>
            <a:ext cx="1468672" cy="307777"/>
          </a:xfrm>
          <a:prstGeom prst="rect">
            <a:avLst/>
          </a:prstGeom>
          <a:noFill/>
          <a:ln>
            <a:solidFill>
              <a:schemeClr val="accent1"/>
            </a:solidFill>
          </a:ln>
        </p:spPr>
        <p:txBody>
          <a:bodyPr wrap="none" rtlCol="0">
            <a:spAutoFit/>
          </a:bodyPr>
          <a:lstStyle/>
          <a:p>
            <a:r>
              <a:rPr lang="en-US" sz="1400" dirty="0" smtClean="0"/>
              <a:t>Class-of-service</a:t>
            </a:r>
            <a:endParaRPr lang="en-US" sz="1200" dirty="0"/>
          </a:p>
        </p:txBody>
      </p:sp>
      <p:cxnSp>
        <p:nvCxnSpPr>
          <p:cNvPr id="3" name="Straight Arrow Connector 2"/>
          <p:cNvCxnSpPr>
            <a:stCxn id="8" idx="1"/>
          </p:cNvCxnSpPr>
          <p:nvPr/>
        </p:nvCxnSpPr>
        <p:spPr bwMode="auto">
          <a:xfrm flipH="1" flipV="1">
            <a:off x="5470644" y="3182051"/>
            <a:ext cx="1674028" cy="1"/>
          </a:xfrm>
          <a:prstGeom prst="straightConnector1">
            <a:avLst/>
          </a:prstGeom>
          <a:solidFill>
            <a:schemeClr val="accent1"/>
          </a:solidFill>
          <a:ln w="9525" cap="flat" cmpd="sng" algn="ctr">
            <a:solidFill>
              <a:schemeClr val="accent1"/>
            </a:solidFill>
            <a:prstDash val="solid"/>
            <a:round/>
            <a:headEnd type="none" w="med" len="med"/>
            <a:tailEnd type="arrow"/>
          </a:ln>
          <a:effectLst/>
        </p:spPr>
      </p:cxnSp>
      <p:cxnSp>
        <p:nvCxnSpPr>
          <p:cNvPr id="12" name="Straight Arrow Connector 11"/>
          <p:cNvCxnSpPr>
            <a:stCxn id="9" idx="3"/>
          </p:cNvCxnSpPr>
          <p:nvPr/>
        </p:nvCxnSpPr>
        <p:spPr bwMode="auto">
          <a:xfrm flipV="1">
            <a:off x="1628674" y="3170198"/>
            <a:ext cx="1399534" cy="1"/>
          </a:xfrm>
          <a:prstGeom prst="straightConnector1">
            <a:avLst/>
          </a:prstGeom>
          <a:solidFill>
            <a:schemeClr val="accent1"/>
          </a:solidFill>
          <a:ln w="9525" cap="flat" cmpd="sng" algn="ctr">
            <a:solidFill>
              <a:schemeClr val="accent1"/>
            </a:solidFill>
            <a:prstDash val="solid"/>
            <a:round/>
            <a:headEnd type="none" w="med" len="med"/>
            <a:tailEnd type="arrow"/>
          </a:ln>
          <a:effectLst/>
        </p:spPr>
      </p:cxnSp>
      <p:sp>
        <p:nvSpPr>
          <p:cNvPr id="16" name="TextBox 15"/>
          <p:cNvSpPr txBox="1"/>
          <p:nvPr/>
        </p:nvSpPr>
        <p:spPr>
          <a:xfrm>
            <a:off x="7030650" y="3532024"/>
            <a:ext cx="1999329" cy="738664"/>
          </a:xfrm>
          <a:prstGeom prst="rect">
            <a:avLst/>
          </a:prstGeom>
          <a:noFill/>
          <a:ln>
            <a:solidFill>
              <a:schemeClr val="accent1"/>
            </a:solidFill>
          </a:ln>
        </p:spPr>
        <p:txBody>
          <a:bodyPr wrap="square" rtlCol="0">
            <a:spAutoFit/>
          </a:bodyPr>
          <a:lstStyle/>
          <a:p>
            <a:r>
              <a:rPr lang="en-US" sz="1400" dirty="0" smtClean="0"/>
              <a:t>No fragmentation – MTU size determined dynamically</a:t>
            </a:r>
            <a:endParaRPr lang="en-US" sz="1200" dirty="0"/>
          </a:p>
        </p:txBody>
      </p:sp>
      <p:sp>
        <p:nvSpPr>
          <p:cNvPr id="13" name="TextBox 12"/>
          <p:cNvSpPr txBox="1"/>
          <p:nvPr/>
        </p:nvSpPr>
        <p:spPr>
          <a:xfrm>
            <a:off x="7305304" y="4654137"/>
            <a:ext cx="1375558" cy="307777"/>
          </a:xfrm>
          <a:prstGeom prst="rect">
            <a:avLst/>
          </a:prstGeom>
          <a:noFill/>
          <a:ln>
            <a:solidFill>
              <a:schemeClr val="accent1"/>
            </a:solidFill>
          </a:ln>
        </p:spPr>
        <p:txBody>
          <a:bodyPr wrap="square" rtlCol="0">
            <a:spAutoFit/>
          </a:bodyPr>
          <a:lstStyle>
            <a:defPPr>
              <a:defRPr lang="en-US"/>
            </a:defPPr>
            <a:lvl1pPr>
              <a:defRPr sz="1400"/>
            </a:lvl1pPr>
          </a:lstStyle>
          <a:p>
            <a:r>
              <a:rPr lang="en-US" dirty="0">
                <a:hlinkClick r:id="rId3"/>
              </a:rPr>
              <a:t>IPV6 Adoption</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IP Version 6 (3)</a:t>
            </a:r>
            <a:endParaRPr lang="en-US" dirty="0" smtClean="0"/>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89091" name="Rectangle 3"/>
          <p:cNvSpPr>
            <a:spLocks noGrp="1" noChangeArrowheads="1"/>
          </p:cNvSpPr>
          <p:nvPr>
            <p:ph idx="1"/>
          </p:nvPr>
        </p:nvSpPr>
        <p:spPr/>
        <p:txBody>
          <a:bodyPr/>
          <a:lstStyle/>
          <a:p>
            <a:r>
              <a:rPr lang="en-US" dirty="0" smtClean="0"/>
              <a:t>IPv6 extension headers handles other functionality </a:t>
            </a:r>
          </a:p>
        </p:txBody>
      </p:sp>
      <p:pic>
        <p:nvPicPr>
          <p:cNvPr id="89092" name="Picture 2"/>
          <p:cNvPicPr>
            <a:picLocks noChangeAspect="1" noChangeArrowheads="1"/>
          </p:cNvPicPr>
          <p:nvPr/>
        </p:nvPicPr>
        <p:blipFill>
          <a:blip r:embed="rId2" cstate="print"/>
          <a:srcRect/>
          <a:stretch>
            <a:fillRect/>
          </a:stretch>
        </p:blipFill>
        <p:spPr bwMode="auto">
          <a:xfrm>
            <a:off x="715621" y="2282468"/>
            <a:ext cx="7762621" cy="26409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11"/>
          </p:nvPr>
        </p:nvSpPr>
        <p:spPr/>
        <p:txBody>
          <a:bodyPr/>
          <a:lstStyle/>
          <a:p>
            <a:fld id="{E7CA9478-788D-42C7-BC35-88005760C6DD}" type="slidenum">
              <a:rPr lang="en-US" smtClean="0"/>
              <a:pPr/>
              <a:t>87</a:t>
            </a:fld>
            <a:endParaRPr lang="en-US"/>
          </a:p>
        </p:txBody>
      </p:sp>
      <p:sp>
        <p:nvSpPr>
          <p:cNvPr id="4" name="Title 3"/>
          <p:cNvSpPr>
            <a:spLocks noGrp="1"/>
          </p:cNvSpPr>
          <p:nvPr>
            <p:ph type="title"/>
          </p:nvPr>
        </p:nvSpPr>
        <p:spPr/>
        <p:txBody>
          <a:bodyPr/>
          <a:lstStyle/>
          <a:p>
            <a:r>
              <a:rPr lang="en-US" smtClean="0"/>
              <a:t>IPv6</a:t>
            </a:r>
            <a:endParaRPr lang="en-US" dirty="0"/>
          </a:p>
        </p:txBody>
      </p:sp>
      <p:sp>
        <p:nvSpPr>
          <p:cNvPr id="5" name="Text Placeholder 4"/>
          <p:cNvSpPr>
            <a:spLocks noGrp="1"/>
          </p:cNvSpPr>
          <p:nvPr>
            <p:ph type="body" sz="quarter" idx="12"/>
          </p:nvPr>
        </p:nvSpPr>
        <p:spPr/>
        <p:txBody>
          <a:bodyPr>
            <a:noAutofit/>
          </a:bodyPr>
          <a:lstStyle/>
          <a:p>
            <a:r>
              <a:rPr lang="en-US" sz="2800" dirty="0" smtClean="0"/>
              <a:t>Features large addresses</a:t>
            </a:r>
          </a:p>
          <a:p>
            <a:pPr lvl="1"/>
            <a:r>
              <a:rPr lang="en-US" sz="2400" dirty="0" smtClean="0"/>
              <a:t>128 bits, most of header</a:t>
            </a:r>
          </a:p>
          <a:p>
            <a:r>
              <a:rPr lang="en-US" sz="2800" dirty="0" smtClean="0"/>
              <a:t>New notation</a:t>
            </a:r>
          </a:p>
          <a:p>
            <a:pPr lvl="1"/>
            <a:r>
              <a:rPr lang="en-US" sz="2400" dirty="0" smtClean="0"/>
              <a:t>8 groups of 4 hex digits (16 bits)</a:t>
            </a:r>
          </a:p>
          <a:p>
            <a:pPr lvl="1"/>
            <a:r>
              <a:rPr lang="en-US" sz="2400" dirty="0" smtClean="0"/>
              <a:t>Omit leading zeros, groups of zeros</a:t>
            </a:r>
          </a:p>
          <a:p>
            <a:pPr lvl="1"/>
            <a:endParaRPr lang="en-US" sz="2400" dirty="0" smtClean="0"/>
          </a:p>
        </p:txBody>
      </p:sp>
      <p:sp>
        <p:nvSpPr>
          <p:cNvPr id="17" name="TextBox 16"/>
          <p:cNvSpPr txBox="1"/>
          <p:nvPr/>
        </p:nvSpPr>
        <p:spPr>
          <a:xfrm>
            <a:off x="932148" y="5013522"/>
            <a:ext cx="6537239" cy="830997"/>
          </a:xfrm>
          <a:prstGeom prst="rect">
            <a:avLst/>
          </a:prstGeom>
          <a:noFill/>
        </p:spPr>
        <p:txBody>
          <a:bodyPr wrap="none" rtlCol="0">
            <a:spAutoFit/>
          </a:bodyPr>
          <a:lstStyle/>
          <a:p>
            <a:pPr marL="0" lvl="1"/>
            <a:r>
              <a:rPr lang="en-US" sz="2400" spc="-40" dirty="0" smtClean="0"/>
              <a:t> Ex:   </a:t>
            </a:r>
            <a:r>
              <a:rPr lang="en-US" sz="2400" spc="-60" dirty="0" smtClean="0"/>
              <a:t>2001:0db8:0000:0000:0000:ff00:0042:8329</a:t>
            </a:r>
            <a:endParaRPr lang="en-US" sz="2400" spc="-60" dirty="0"/>
          </a:p>
          <a:p>
            <a:r>
              <a:rPr lang="en-US" sz="2400" dirty="0" smtClean="0">
                <a:sym typeface="Wingdings" pitchFamily="2" charset="2"/>
              </a:rPr>
              <a:t>   </a:t>
            </a:r>
            <a:r>
              <a:rPr lang="en-US" sz="2400" dirty="0" smtClean="0"/>
              <a:t>	 </a:t>
            </a:r>
            <a:endParaRPr lang="en-US" sz="2400" dirty="0"/>
          </a:p>
        </p:txBody>
      </p:sp>
      <p:grpSp>
        <p:nvGrpSpPr>
          <p:cNvPr id="21" name="Group 20"/>
          <p:cNvGrpSpPr/>
          <p:nvPr/>
        </p:nvGrpSpPr>
        <p:grpSpPr>
          <a:xfrm>
            <a:off x="5591175" y="1374457"/>
            <a:ext cx="3407246" cy="3639065"/>
            <a:chOff x="5591175" y="1126092"/>
            <a:chExt cx="3407246" cy="2729299"/>
          </a:xfrm>
        </p:grpSpPr>
        <p:grpSp>
          <p:nvGrpSpPr>
            <p:cNvPr id="12" name="Group 11"/>
            <p:cNvGrpSpPr/>
            <p:nvPr/>
          </p:nvGrpSpPr>
          <p:grpSpPr>
            <a:xfrm>
              <a:off x="5591175" y="1571624"/>
              <a:ext cx="3407246" cy="2283767"/>
              <a:chOff x="4175191" y="1883985"/>
              <a:chExt cx="4405643" cy="2745164"/>
            </a:xfrm>
          </p:grpSpPr>
          <p:pic>
            <p:nvPicPr>
              <p:cNvPr id="6" name="Picture 2"/>
              <p:cNvPicPr>
                <a:picLocks noChangeAspect="1" noChangeArrowheads="1"/>
              </p:cNvPicPr>
              <p:nvPr/>
            </p:nvPicPr>
            <p:blipFill rotWithShape="1">
              <a:blip r:embed="rId3" cstate="print"/>
              <a:srcRect t="19579"/>
              <a:stretch/>
            </p:blipFill>
            <p:spPr bwMode="auto">
              <a:xfrm>
                <a:off x="4175191" y="1883985"/>
                <a:ext cx="4405643" cy="2745164"/>
              </a:xfrm>
              <a:prstGeom prst="rect">
                <a:avLst/>
              </a:prstGeom>
              <a:noFill/>
              <a:ln w="9525">
                <a:noFill/>
                <a:miter lim="800000"/>
                <a:headEnd/>
                <a:tailEnd/>
              </a:ln>
            </p:spPr>
          </p:pic>
          <p:sp>
            <p:nvSpPr>
              <p:cNvPr id="7" name="Rectangle 6"/>
              <p:cNvSpPr/>
              <p:nvPr/>
            </p:nvSpPr>
            <p:spPr>
              <a:xfrm>
                <a:off x="4356655" y="2447503"/>
                <a:ext cx="4036928" cy="2022416"/>
              </a:xfrm>
              <a:prstGeom prst="rect">
                <a:avLst/>
              </a:prstGeom>
              <a:solidFill>
                <a:srgbClr val="FFB8F2">
                  <a:alpha val="30196"/>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grpSp>
        <p:cxnSp>
          <p:nvCxnSpPr>
            <p:cNvPr id="19" name="Straight Arrow Connector 18"/>
            <p:cNvCxnSpPr/>
            <p:nvPr/>
          </p:nvCxnSpPr>
          <p:spPr>
            <a:xfrm>
              <a:off x="5738929" y="1457325"/>
              <a:ext cx="3114675" cy="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58000" y="1126092"/>
              <a:ext cx="864339" cy="276999"/>
            </a:xfrm>
            <a:prstGeom prst="rect">
              <a:avLst/>
            </a:prstGeom>
            <a:noFill/>
          </p:spPr>
          <p:txBody>
            <a:bodyPr wrap="none" rtlCol="0">
              <a:spAutoFit/>
            </a:bodyPr>
            <a:lstStyle/>
            <a:p>
              <a:r>
                <a:rPr lang="en-US" dirty="0" smtClean="0"/>
                <a:t>32 bits</a:t>
              </a:r>
              <a:endParaRPr lang="en-US" dirty="0"/>
            </a:p>
          </p:txBody>
        </p:sp>
      </p:grpSp>
    </p:spTree>
    <p:extLst>
      <p:ext uri="{BB962C8B-B14F-4D97-AF65-F5344CB8AC3E}">
        <p14:creationId xmlns:p14="http://schemas.microsoft.com/office/powerpoint/2010/main" val="251656936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11"/>
          </p:nvPr>
        </p:nvSpPr>
        <p:spPr/>
        <p:txBody>
          <a:bodyPr/>
          <a:lstStyle/>
          <a:p>
            <a:fld id="{E7CA9478-788D-42C7-BC35-88005760C6DD}" type="slidenum">
              <a:rPr lang="en-US" smtClean="0"/>
              <a:pPr/>
              <a:t>88</a:t>
            </a:fld>
            <a:endParaRPr lang="en-US"/>
          </a:p>
        </p:txBody>
      </p:sp>
      <p:sp>
        <p:nvSpPr>
          <p:cNvPr id="4" name="Title 3"/>
          <p:cNvSpPr>
            <a:spLocks noGrp="1"/>
          </p:cNvSpPr>
          <p:nvPr>
            <p:ph type="title"/>
          </p:nvPr>
        </p:nvSpPr>
        <p:spPr/>
        <p:txBody>
          <a:bodyPr/>
          <a:lstStyle/>
          <a:p>
            <a:r>
              <a:rPr lang="en-US" dirty="0" smtClean="0"/>
              <a:t>IPv6 (2)</a:t>
            </a:r>
            <a:endParaRPr lang="en-US" dirty="0"/>
          </a:p>
        </p:txBody>
      </p:sp>
      <p:sp>
        <p:nvSpPr>
          <p:cNvPr id="5" name="Text Placeholder 4"/>
          <p:cNvSpPr>
            <a:spLocks noGrp="1"/>
          </p:cNvSpPr>
          <p:nvPr>
            <p:ph type="body" sz="quarter" idx="12"/>
          </p:nvPr>
        </p:nvSpPr>
        <p:spPr/>
        <p:txBody>
          <a:bodyPr>
            <a:noAutofit/>
          </a:bodyPr>
          <a:lstStyle/>
          <a:p>
            <a:r>
              <a:rPr lang="en-US" sz="2800" dirty="0" smtClean="0"/>
              <a:t>Lots of other, smaller changes</a:t>
            </a:r>
          </a:p>
          <a:p>
            <a:pPr lvl="1"/>
            <a:r>
              <a:rPr lang="en-US" sz="2400" dirty="0" smtClean="0"/>
              <a:t>Streamlined header processing</a:t>
            </a:r>
          </a:p>
          <a:p>
            <a:pPr lvl="1"/>
            <a:r>
              <a:rPr lang="en-US" sz="2400" dirty="0" smtClean="0"/>
              <a:t>Flow label to group of packets</a:t>
            </a:r>
          </a:p>
          <a:p>
            <a:pPr lvl="1"/>
            <a:r>
              <a:rPr lang="en-US" sz="2400" dirty="0" smtClean="0"/>
              <a:t>Better fit with “advanced” features (mobility, multicasting, security)</a:t>
            </a:r>
          </a:p>
        </p:txBody>
      </p:sp>
      <p:grpSp>
        <p:nvGrpSpPr>
          <p:cNvPr id="21" name="Group 20"/>
          <p:cNvGrpSpPr/>
          <p:nvPr/>
        </p:nvGrpSpPr>
        <p:grpSpPr>
          <a:xfrm>
            <a:off x="5595579" y="1370234"/>
            <a:ext cx="3407246" cy="3639065"/>
            <a:chOff x="5591175" y="1126092"/>
            <a:chExt cx="3407246" cy="2729299"/>
          </a:xfrm>
        </p:grpSpPr>
        <p:grpSp>
          <p:nvGrpSpPr>
            <p:cNvPr id="12" name="Group 11"/>
            <p:cNvGrpSpPr/>
            <p:nvPr/>
          </p:nvGrpSpPr>
          <p:grpSpPr>
            <a:xfrm>
              <a:off x="5591175" y="1571624"/>
              <a:ext cx="3407246" cy="2283767"/>
              <a:chOff x="4175191" y="1883985"/>
              <a:chExt cx="4405643" cy="2745164"/>
            </a:xfrm>
          </p:grpSpPr>
          <p:pic>
            <p:nvPicPr>
              <p:cNvPr id="6" name="Picture 2"/>
              <p:cNvPicPr>
                <a:picLocks noChangeAspect="1" noChangeArrowheads="1"/>
              </p:cNvPicPr>
              <p:nvPr/>
            </p:nvPicPr>
            <p:blipFill rotWithShape="1">
              <a:blip r:embed="rId3" cstate="print"/>
              <a:srcRect t="19579"/>
              <a:stretch/>
            </p:blipFill>
            <p:spPr bwMode="auto">
              <a:xfrm>
                <a:off x="4175191" y="1883985"/>
                <a:ext cx="4405643" cy="2745164"/>
              </a:xfrm>
              <a:prstGeom prst="rect">
                <a:avLst/>
              </a:prstGeom>
              <a:noFill/>
              <a:ln w="9525">
                <a:noFill/>
                <a:miter lim="800000"/>
                <a:headEnd/>
                <a:tailEnd/>
              </a:ln>
            </p:spPr>
          </p:pic>
          <p:sp>
            <p:nvSpPr>
              <p:cNvPr id="7" name="Rectangle 6"/>
              <p:cNvSpPr/>
              <p:nvPr/>
            </p:nvSpPr>
            <p:spPr>
              <a:xfrm>
                <a:off x="4356655" y="1951254"/>
                <a:ext cx="4036928" cy="493211"/>
              </a:xfrm>
              <a:prstGeom prst="rect">
                <a:avLst/>
              </a:prstGeom>
              <a:solidFill>
                <a:srgbClr val="FFB8F2">
                  <a:alpha val="30196"/>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grpSp>
        <p:cxnSp>
          <p:nvCxnSpPr>
            <p:cNvPr id="19" name="Straight Arrow Connector 18"/>
            <p:cNvCxnSpPr/>
            <p:nvPr/>
          </p:nvCxnSpPr>
          <p:spPr>
            <a:xfrm>
              <a:off x="5738929" y="1457325"/>
              <a:ext cx="3114675" cy="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58000" y="1126092"/>
              <a:ext cx="864339" cy="276999"/>
            </a:xfrm>
            <a:prstGeom prst="rect">
              <a:avLst/>
            </a:prstGeom>
            <a:noFill/>
          </p:spPr>
          <p:txBody>
            <a:bodyPr wrap="none" rtlCol="0">
              <a:spAutoFit/>
            </a:bodyPr>
            <a:lstStyle/>
            <a:p>
              <a:r>
                <a:rPr lang="en-US" dirty="0" smtClean="0"/>
                <a:t>32 bits</a:t>
              </a:r>
              <a:endParaRPr lang="en-US" dirty="0"/>
            </a:p>
          </p:txBody>
        </p:sp>
      </p:grpSp>
    </p:spTree>
    <p:extLst>
      <p:ext uri="{BB962C8B-B14F-4D97-AF65-F5344CB8AC3E}">
        <p14:creationId xmlns:p14="http://schemas.microsoft.com/office/powerpoint/2010/main" val="199260381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pPr/>
              <a:t>89</a:t>
            </a:fld>
            <a:endParaRPr lang="en-US"/>
          </a:p>
        </p:txBody>
      </p:sp>
      <p:sp>
        <p:nvSpPr>
          <p:cNvPr id="4" name="Title 3"/>
          <p:cNvSpPr>
            <a:spLocks noGrp="1"/>
          </p:cNvSpPr>
          <p:nvPr>
            <p:ph type="title"/>
          </p:nvPr>
        </p:nvSpPr>
        <p:spPr/>
        <p:txBody>
          <a:bodyPr/>
          <a:lstStyle/>
          <a:p>
            <a:r>
              <a:rPr lang="en-US" smtClean="0"/>
              <a:t>IPv6 Transition</a:t>
            </a:r>
            <a:endParaRPr lang="en-US" dirty="0"/>
          </a:p>
        </p:txBody>
      </p:sp>
      <p:sp>
        <p:nvSpPr>
          <p:cNvPr id="5" name="Text Placeholder 4"/>
          <p:cNvSpPr>
            <a:spLocks noGrp="1"/>
          </p:cNvSpPr>
          <p:nvPr>
            <p:ph type="body" sz="quarter" idx="4294967295"/>
          </p:nvPr>
        </p:nvSpPr>
        <p:spPr>
          <a:xfrm>
            <a:off x="228600" y="1701800"/>
            <a:ext cx="5715000" cy="4470400"/>
          </a:xfrm>
          <a:prstGeom prst="rect">
            <a:avLst/>
          </a:prstGeom>
        </p:spPr>
        <p:txBody>
          <a:bodyPr>
            <a:normAutofit/>
          </a:bodyPr>
          <a:lstStyle/>
          <a:p>
            <a:r>
              <a:rPr lang="en-US" dirty="0" smtClean="0"/>
              <a:t>The Big Problem:</a:t>
            </a:r>
          </a:p>
          <a:p>
            <a:pPr lvl="1"/>
            <a:r>
              <a:rPr lang="en-US" dirty="0" smtClean="0"/>
              <a:t>How to deploy IPv6?</a:t>
            </a:r>
          </a:p>
          <a:p>
            <a:pPr lvl="1"/>
            <a:r>
              <a:rPr lang="en-US" dirty="0" smtClean="0"/>
              <a:t>Fundamentally incompatible with IPv4</a:t>
            </a:r>
          </a:p>
          <a:p>
            <a:pPr lvl="4"/>
            <a:endParaRPr lang="en-US" dirty="0" smtClean="0"/>
          </a:p>
          <a:p>
            <a:r>
              <a:rPr lang="en-US" dirty="0" smtClean="0"/>
              <a:t>Dozens of approaches proposed</a:t>
            </a:r>
          </a:p>
          <a:p>
            <a:pPr lvl="1"/>
            <a:r>
              <a:rPr lang="en-US" dirty="0" smtClean="0"/>
              <a:t>Dual stack (speak IPv4 and IPv6)</a:t>
            </a:r>
          </a:p>
          <a:p>
            <a:pPr lvl="1"/>
            <a:r>
              <a:rPr lang="en-US" dirty="0" smtClean="0"/>
              <a:t>Translators (convert packets)</a:t>
            </a:r>
          </a:p>
          <a:p>
            <a:pPr lvl="1"/>
            <a:r>
              <a:rPr lang="en-US" dirty="0" smtClean="0"/>
              <a:t>Tunnels (carry IPv6 over IPv4) </a:t>
            </a:r>
            <a:r>
              <a:rPr lang="en-US" b="1" dirty="0" smtClean="0">
                <a:solidFill>
                  <a:schemeClr val="accent5"/>
                </a:solidFill>
              </a:rPr>
              <a:t>»</a:t>
            </a:r>
            <a:endParaRPr lang="en-US" b="1" dirty="0">
              <a:solidFill>
                <a:schemeClr val="accent5"/>
              </a:solidFill>
            </a:endParaRPr>
          </a:p>
        </p:txBody>
      </p:sp>
    </p:spTree>
    <p:extLst>
      <p:ext uri="{BB962C8B-B14F-4D97-AF65-F5344CB8AC3E}">
        <p14:creationId xmlns:p14="http://schemas.microsoft.com/office/powerpoint/2010/main" val="1816322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Computer Networks</a:t>
            </a:r>
            <a:endParaRPr lang="en-US" dirty="0"/>
          </a:p>
        </p:txBody>
      </p:sp>
      <p:sp>
        <p:nvSpPr>
          <p:cNvPr id="3" name="Slide Number Placeholder 2"/>
          <p:cNvSpPr>
            <a:spLocks noGrp="1"/>
          </p:cNvSpPr>
          <p:nvPr>
            <p:ph type="sldNum" sz="quarter" idx="4294967295"/>
          </p:nvPr>
        </p:nvSpPr>
        <p:spPr>
          <a:xfrm>
            <a:off x="6629400" y="6375400"/>
            <a:ext cx="2133600" cy="365125"/>
          </a:xfrm>
          <a:prstGeom prst="rect">
            <a:avLst/>
          </a:prstGeom>
        </p:spPr>
        <p:txBody>
          <a:bodyPr/>
          <a:lstStyle/>
          <a:p>
            <a:fld id="{E7CA9478-788D-42C7-BC35-88005760C6DD}" type="slidenum">
              <a:rPr lang="en-US" smtClean="0"/>
              <a:pPr/>
              <a:t>9</a:t>
            </a:fld>
            <a:endParaRPr lang="en-US"/>
          </a:p>
        </p:txBody>
      </p:sp>
      <p:sp>
        <p:nvSpPr>
          <p:cNvPr id="4" name="Title 3"/>
          <p:cNvSpPr>
            <a:spLocks noGrp="1"/>
          </p:cNvSpPr>
          <p:nvPr>
            <p:ph type="title"/>
          </p:nvPr>
        </p:nvSpPr>
        <p:spPr/>
        <p:txBody>
          <a:bodyPr/>
          <a:lstStyle/>
          <a:p>
            <a:r>
              <a:rPr lang="en-US" dirty="0" smtClean="0"/>
              <a:t>Routing vs. Forwarding (2)</a:t>
            </a:r>
            <a:endParaRPr lang="en-US" dirty="0"/>
          </a:p>
        </p:txBody>
      </p:sp>
      <p:sp>
        <p:nvSpPr>
          <p:cNvPr id="5" name="Text Placeholder 4"/>
          <p:cNvSpPr>
            <a:spLocks noGrp="1"/>
          </p:cNvSpPr>
          <p:nvPr>
            <p:ph type="body" sz="quarter" idx="4294967295"/>
          </p:nvPr>
        </p:nvSpPr>
        <p:spPr>
          <a:xfrm>
            <a:off x="228600" y="1397000"/>
            <a:ext cx="5715000" cy="4775200"/>
          </a:xfrm>
          <a:prstGeom prst="rect">
            <a:avLst/>
          </a:prstGeom>
        </p:spPr>
        <p:txBody>
          <a:bodyPr>
            <a:normAutofit/>
          </a:bodyPr>
          <a:lstStyle/>
          <a:p>
            <a:r>
              <a:rPr lang="en-US" sz="2800" u="sng" dirty="0" smtClean="0"/>
              <a:t>Forwarding</a:t>
            </a:r>
            <a:r>
              <a:rPr lang="en-US" sz="2800" dirty="0" smtClean="0"/>
              <a:t> is the process of sending a packet on its way</a:t>
            </a:r>
          </a:p>
          <a:p>
            <a:pPr lvl="1"/>
            <a:r>
              <a:rPr lang="en-US" sz="2400" dirty="0" smtClean="0"/>
              <a:t>Node process (local) and fast</a:t>
            </a:r>
          </a:p>
          <a:p>
            <a:pPr lvl="1"/>
            <a:r>
              <a:rPr lang="en-US" dirty="0"/>
              <a:t>Will cover </a:t>
            </a:r>
            <a:r>
              <a:rPr lang="en-US" dirty="0" smtClean="0"/>
              <a:t>now</a:t>
            </a:r>
            <a:endParaRPr lang="en-US" sz="2400" dirty="0"/>
          </a:p>
        </p:txBody>
      </p:sp>
      <p:grpSp>
        <p:nvGrpSpPr>
          <p:cNvPr id="6" name="Group 5"/>
          <p:cNvGrpSpPr/>
          <p:nvPr/>
        </p:nvGrpSpPr>
        <p:grpSpPr>
          <a:xfrm>
            <a:off x="988750" y="4129928"/>
            <a:ext cx="3870326" cy="1229473"/>
            <a:chOff x="988750" y="3097445"/>
            <a:chExt cx="3870326" cy="922105"/>
          </a:xfrm>
        </p:grpSpPr>
        <p:grpSp>
          <p:nvGrpSpPr>
            <p:cNvPr id="7" name="Group 6"/>
            <p:cNvGrpSpPr/>
            <p:nvPr/>
          </p:nvGrpSpPr>
          <p:grpSpPr>
            <a:xfrm>
              <a:off x="988750" y="3097445"/>
              <a:ext cx="3870326" cy="922105"/>
              <a:chOff x="-241303" y="3258897"/>
              <a:chExt cx="3870326" cy="922105"/>
            </a:xfrm>
          </p:grpSpPr>
          <p:pic>
            <p:nvPicPr>
              <p:cNvPr id="12" name="Picture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78" y="3258897"/>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497" y="3803681"/>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a:stCxn id="12" idx="3"/>
                <a:endCxn id="16" idx="1"/>
              </p:cNvCxnSpPr>
              <p:nvPr/>
            </p:nvCxnSpPr>
            <p:spPr>
              <a:xfrm>
                <a:off x="2128041" y="3441213"/>
                <a:ext cx="632619"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3"/>
                <a:endCxn id="13" idx="1"/>
              </p:cNvCxnSpPr>
              <p:nvPr/>
            </p:nvCxnSpPr>
            <p:spPr>
              <a:xfrm>
                <a:off x="2046404" y="3985996"/>
                <a:ext cx="684093"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660" y="3258898"/>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3" y="3816371"/>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p:cNvCxnSpPr>
                <a:stCxn id="20" idx="3"/>
                <a:endCxn id="12" idx="1"/>
              </p:cNvCxnSpPr>
              <p:nvPr/>
            </p:nvCxnSpPr>
            <p:spPr>
              <a:xfrm flipV="1">
                <a:off x="627060" y="3441213"/>
                <a:ext cx="632618" cy="126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7" idx="3"/>
                <a:endCxn id="8" idx="1"/>
              </p:cNvCxnSpPr>
              <p:nvPr/>
            </p:nvCxnSpPr>
            <p:spPr>
              <a:xfrm flipV="1">
                <a:off x="627060" y="3985996"/>
                <a:ext cx="550981" cy="126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3" y="3271588"/>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Picture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094" y="3642228"/>
              <a:ext cx="868363" cy="36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flipV="1">
              <a:off x="1856116" y="3457406"/>
              <a:ext cx="633615" cy="2098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260328" y="3457406"/>
              <a:ext cx="730385" cy="2573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0"/>
            </p:cNvCxnSpPr>
            <p:nvPr/>
          </p:nvCxnSpPr>
          <p:spPr>
            <a:xfrm flipH="1" flipV="1">
              <a:off x="2842275" y="3474767"/>
              <a:ext cx="1" cy="1674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Rounded Rectangular Callout 22"/>
          <p:cNvSpPr/>
          <p:nvPr/>
        </p:nvSpPr>
        <p:spPr>
          <a:xfrm>
            <a:off x="1857113" y="3530600"/>
            <a:ext cx="914400" cy="406400"/>
          </a:xfrm>
          <a:prstGeom prst="wedgeRoundRectCallout">
            <a:avLst>
              <a:gd name="adj1" fmla="val 38214"/>
              <a:gd name="adj2" fmla="val 99593"/>
              <a:gd name="adj3" fmla="val 16667"/>
            </a:avLst>
          </a:prstGeom>
          <a:solidFill>
            <a:srgbClr val="FFB8F2">
              <a:alpha val="50196"/>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bIns="0" rtlCol="0" anchor="ctr"/>
          <a:lstStyle/>
          <a:p>
            <a:pPr algn="ctr"/>
            <a:r>
              <a:rPr lang="en-US" smtClean="0">
                <a:solidFill>
                  <a:schemeClr val="tx1"/>
                </a:solidFill>
              </a:rPr>
              <a:t>Forward!</a:t>
            </a:r>
            <a:endParaRPr lang="en-US" dirty="0">
              <a:solidFill>
                <a:schemeClr val="tx1"/>
              </a:solidFill>
            </a:endParaRPr>
          </a:p>
        </p:txBody>
      </p:sp>
      <p:cxnSp>
        <p:nvCxnSpPr>
          <p:cNvPr id="28" name="Straight Arrow Connector 27"/>
          <p:cNvCxnSpPr>
            <a:stCxn id="24" idx="3"/>
          </p:cNvCxnSpPr>
          <p:nvPr/>
        </p:nvCxnSpPr>
        <p:spPr>
          <a:xfrm flipV="1">
            <a:off x="3733800" y="4011974"/>
            <a:ext cx="304800"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895600" y="3835401"/>
            <a:ext cx="838200" cy="353148"/>
          </a:xfrm>
          <a:prstGeom prst="rect">
            <a:avLst/>
          </a:prstGeom>
          <a:solidFill>
            <a:srgbClr val="FFB8F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packet</a:t>
            </a:r>
            <a:endParaRPr lang="en-US" dirty="0">
              <a:solidFill>
                <a:schemeClr val="tx1"/>
              </a:solidFill>
            </a:endParaRPr>
          </a:p>
        </p:txBody>
      </p:sp>
    </p:spTree>
    <p:extLst>
      <p:ext uri="{BB962C8B-B14F-4D97-AF65-F5344CB8AC3E}">
        <p14:creationId xmlns:p14="http://schemas.microsoft.com/office/powerpoint/2010/main" val="418525167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Tunneling </a:t>
            </a:r>
            <a:endParaRPr lang="en-US" dirty="0"/>
          </a:p>
        </p:txBody>
      </p:sp>
      <p:sp>
        <p:nvSpPr>
          <p:cNvPr id="7" name="Content Placeholder 6"/>
          <p:cNvSpPr>
            <a:spLocks noGrp="1"/>
          </p:cNvSpPr>
          <p:nvPr>
            <p:ph idx="1"/>
          </p:nvPr>
        </p:nvSpPr>
        <p:spPr/>
        <p:txBody>
          <a:bodyPr>
            <a:normAutofit/>
          </a:bodyPr>
          <a:lstStyle/>
          <a:p>
            <a:r>
              <a:rPr lang="en-US" sz="2800" dirty="0" smtClean="0"/>
              <a:t>Native IPv6 islands connected via IPv4</a:t>
            </a:r>
          </a:p>
          <a:p>
            <a:pPr lvl="1"/>
            <a:r>
              <a:rPr lang="en-US" sz="2400" dirty="0" smtClean="0"/>
              <a:t>Tunnel carries IPv6 packets across IPv4 network</a:t>
            </a:r>
            <a:endParaRPr lang="en-US" sz="2400" dirty="0"/>
          </a:p>
        </p:txBody>
      </p:sp>
      <p:sp>
        <p:nvSpPr>
          <p:cNvPr id="2" name="Footer Placeholder 1"/>
          <p:cNvSpPr>
            <a:spLocks noGrp="1"/>
          </p:cNvSpPr>
          <p:nvPr>
            <p:ph type="ftr" sz="quarter" idx="11"/>
          </p:nvPr>
        </p:nvSpPr>
        <p:spPr/>
        <p:txBody>
          <a:bodyPr/>
          <a:lstStyle/>
          <a:p>
            <a:r>
              <a:rPr lang="en-US" smtClean="0"/>
              <a:t>Computer Networks</a:t>
            </a:r>
            <a:endParaRPr lang="en-US" dirty="0"/>
          </a:p>
        </p:txBody>
      </p:sp>
      <p:sp>
        <p:nvSpPr>
          <p:cNvPr id="3" name="Slide Number Placeholder 2"/>
          <p:cNvSpPr>
            <a:spLocks noGrp="1"/>
          </p:cNvSpPr>
          <p:nvPr>
            <p:ph type="sldNum" sz="quarter" idx="12"/>
          </p:nvPr>
        </p:nvSpPr>
        <p:spPr/>
        <p:txBody>
          <a:bodyPr/>
          <a:lstStyle/>
          <a:p>
            <a:fld id="{E7CA9478-788D-42C7-BC35-88005760C6DD}" type="slidenum">
              <a:rPr lang="en-US" smtClean="0"/>
              <a:t>90</a:t>
            </a:fld>
            <a:endParaRPr lang="en-US"/>
          </a:p>
        </p:txBody>
      </p:sp>
      <p:pic>
        <p:nvPicPr>
          <p:cNvPr id="6" name="Picture 2"/>
          <p:cNvPicPr>
            <a:picLocks noChangeAspect="1" noChangeArrowheads="1"/>
          </p:cNvPicPr>
          <p:nvPr/>
        </p:nvPicPr>
        <p:blipFill rotWithShape="1">
          <a:blip r:embed="rId3" cstate="print"/>
          <a:srcRect t="5842"/>
          <a:stretch/>
        </p:blipFill>
        <p:spPr bwMode="auto">
          <a:xfrm>
            <a:off x="1000125" y="2806699"/>
            <a:ext cx="7141368" cy="3340100"/>
          </a:xfrm>
          <a:prstGeom prst="rect">
            <a:avLst/>
          </a:prstGeom>
          <a:noFill/>
          <a:ln w="9525">
            <a:noFill/>
            <a:miter lim="800000"/>
            <a:headEnd/>
            <a:tailEnd/>
          </a:ln>
        </p:spPr>
      </p:pic>
    </p:spTree>
    <p:extLst>
      <p:ext uri="{BB962C8B-B14F-4D97-AF65-F5344CB8AC3E}">
        <p14:creationId xmlns:p14="http://schemas.microsoft.com/office/powerpoint/2010/main" val="266723867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77"/>
          <p:cNvSpPr>
            <a:spLocks noGrp="1"/>
          </p:cNvSpPr>
          <p:nvPr>
            <p:ph type="title"/>
          </p:nvPr>
        </p:nvSpPr>
        <p:spPr/>
        <p:txBody>
          <a:bodyPr/>
          <a:lstStyle/>
          <a:p>
            <a:r>
              <a:rPr lang="en-US" dirty="0" smtClean="0"/>
              <a:t>Tunneling (2)</a:t>
            </a:r>
            <a:endParaRPr lang="en-US" dirty="0"/>
          </a:p>
        </p:txBody>
      </p:sp>
      <p:sp>
        <p:nvSpPr>
          <p:cNvPr id="141" name="Content Placeholder 140"/>
          <p:cNvSpPr>
            <a:spLocks noGrp="1"/>
          </p:cNvSpPr>
          <p:nvPr>
            <p:ph idx="1"/>
          </p:nvPr>
        </p:nvSpPr>
        <p:spPr/>
        <p:txBody>
          <a:bodyPr>
            <a:normAutofit/>
          </a:bodyPr>
          <a:lstStyle/>
          <a:p>
            <a:r>
              <a:rPr lang="en-US" sz="2800" dirty="0" smtClean="0"/>
              <a:t>Tunnel acts as a single link across IPv4 network</a:t>
            </a:r>
          </a:p>
        </p:txBody>
      </p:sp>
      <p:sp>
        <p:nvSpPr>
          <p:cNvPr id="4" name="Footer Placeholder 3"/>
          <p:cNvSpPr>
            <a:spLocks noGrp="1"/>
          </p:cNvSpPr>
          <p:nvPr>
            <p:ph type="ftr" sz="quarter" idx="11"/>
          </p:nvPr>
        </p:nvSpPr>
        <p:spPr/>
        <p:txBody>
          <a:bodyPr/>
          <a:lstStyle/>
          <a:p>
            <a:r>
              <a:rPr lang="en-US" smtClean="0"/>
              <a:t>Computer Networks</a:t>
            </a:r>
            <a:endParaRPr lang="en-US" dirty="0"/>
          </a:p>
        </p:txBody>
      </p:sp>
      <p:sp>
        <p:nvSpPr>
          <p:cNvPr id="5" name="Slide Number Placeholder 4"/>
          <p:cNvSpPr>
            <a:spLocks noGrp="1"/>
          </p:cNvSpPr>
          <p:nvPr>
            <p:ph type="sldNum" sz="quarter" idx="12"/>
          </p:nvPr>
        </p:nvSpPr>
        <p:spPr/>
        <p:txBody>
          <a:bodyPr/>
          <a:lstStyle/>
          <a:p>
            <a:fld id="{E7CA9478-788D-42C7-BC35-88005760C6DD}" type="slidenum">
              <a:rPr lang="en-US" smtClean="0"/>
              <a:t>91</a:t>
            </a:fld>
            <a:endParaRPr lang="en-US"/>
          </a:p>
        </p:txBody>
      </p:sp>
      <p:grpSp>
        <p:nvGrpSpPr>
          <p:cNvPr id="9" name="Group 8"/>
          <p:cNvGrpSpPr/>
          <p:nvPr/>
        </p:nvGrpSpPr>
        <p:grpSpPr>
          <a:xfrm>
            <a:off x="491534" y="3018118"/>
            <a:ext cx="942542" cy="508708"/>
            <a:chOff x="6605913" y="1123950"/>
            <a:chExt cx="1524000" cy="533400"/>
          </a:xfrm>
        </p:grpSpPr>
        <p:sp>
          <p:nvSpPr>
            <p:cNvPr id="11" name="Oval 10"/>
            <p:cNvSpPr/>
            <p:nvPr/>
          </p:nvSpPr>
          <p:spPr>
            <a:xfrm>
              <a:off x="6605913" y="1123950"/>
              <a:ext cx="1524000" cy="5334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789516" y="1180885"/>
              <a:ext cx="1174650" cy="419530"/>
            </a:xfrm>
            <a:prstGeom prst="rect">
              <a:avLst/>
            </a:prstGeom>
            <a:noFill/>
          </p:spPr>
          <p:txBody>
            <a:bodyPr wrap="none" rtlCol="0" anchor="ctr">
              <a:spAutoFit/>
            </a:bodyPr>
            <a:lstStyle/>
            <a:p>
              <a:pPr algn="ctr"/>
              <a:r>
                <a:rPr lang="en-US" sz="2000" dirty="0" smtClean="0"/>
                <a:t>User</a:t>
              </a:r>
              <a:endParaRPr lang="en-US" sz="2000" dirty="0"/>
            </a:p>
          </p:txBody>
        </p:sp>
      </p:grpSp>
      <p:cxnSp>
        <p:nvCxnSpPr>
          <p:cNvPr id="32" name="Straight Arrow Connector 31"/>
          <p:cNvCxnSpPr>
            <a:stCxn id="11" idx="6"/>
            <a:endCxn id="44" idx="2"/>
          </p:cNvCxnSpPr>
          <p:nvPr/>
        </p:nvCxnSpPr>
        <p:spPr>
          <a:xfrm flipV="1">
            <a:off x="1434076" y="3265247"/>
            <a:ext cx="6325504" cy="7227"/>
          </a:xfrm>
          <a:prstGeom prst="straightConnector1">
            <a:avLst/>
          </a:prstGeom>
          <a:ln w="1905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759580" y="3008853"/>
            <a:ext cx="942542" cy="512790"/>
            <a:chOff x="6605913" y="1123950"/>
            <a:chExt cx="1524000" cy="533400"/>
          </a:xfrm>
        </p:grpSpPr>
        <p:sp>
          <p:nvSpPr>
            <p:cNvPr id="44" name="Oval 43"/>
            <p:cNvSpPr/>
            <p:nvPr/>
          </p:nvSpPr>
          <p:spPr>
            <a:xfrm>
              <a:off x="6605913" y="1123950"/>
              <a:ext cx="1524000" cy="5334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789516" y="1182555"/>
              <a:ext cx="1174650" cy="416192"/>
            </a:xfrm>
            <a:prstGeom prst="rect">
              <a:avLst/>
            </a:prstGeom>
            <a:noFill/>
          </p:spPr>
          <p:txBody>
            <a:bodyPr wrap="none" rtlCol="0" anchor="ctr">
              <a:spAutoFit/>
            </a:bodyPr>
            <a:lstStyle/>
            <a:p>
              <a:pPr algn="ctr"/>
              <a:r>
                <a:rPr lang="en-US" sz="2000" dirty="0" smtClean="0"/>
                <a:t>User</a:t>
              </a:r>
              <a:endParaRPr lang="en-US" sz="2000" dirty="0"/>
            </a:p>
          </p:txBody>
        </p:sp>
      </p:grpSp>
      <p:sp>
        <p:nvSpPr>
          <p:cNvPr id="135" name="Can 134"/>
          <p:cNvSpPr/>
          <p:nvPr/>
        </p:nvSpPr>
        <p:spPr>
          <a:xfrm rot="16200000">
            <a:off x="4295091" y="2170882"/>
            <a:ext cx="457740" cy="2203180"/>
          </a:xfrm>
          <a:prstGeom prst="can">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p:cNvSpPr txBox="1"/>
          <p:nvPr/>
        </p:nvSpPr>
        <p:spPr>
          <a:xfrm>
            <a:off x="4091677" y="3001497"/>
            <a:ext cx="960648" cy="400110"/>
          </a:xfrm>
          <a:prstGeom prst="rect">
            <a:avLst/>
          </a:prstGeom>
          <a:noFill/>
        </p:spPr>
        <p:txBody>
          <a:bodyPr wrap="none" rtlCol="0">
            <a:spAutoFit/>
          </a:bodyPr>
          <a:lstStyle/>
          <a:p>
            <a:pPr algn="ctr"/>
            <a:r>
              <a:rPr lang="en-US" sz="2000" dirty="0" smtClean="0"/>
              <a:t>Tunnel</a:t>
            </a:r>
            <a:endParaRPr lang="en-US" sz="2000" dirty="0"/>
          </a:p>
        </p:txBody>
      </p:sp>
      <p:pic>
        <p:nvPicPr>
          <p:cNvPr id="143" name="Picture 1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881" y="2360871"/>
            <a:ext cx="589848" cy="63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 name="Picture 14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38499" y="2580735"/>
            <a:ext cx="599064" cy="462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 name="Picture 14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5775" y="2580735"/>
            <a:ext cx="599064" cy="462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 name="Picture 14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95690" y="2360871"/>
            <a:ext cx="589848" cy="63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150059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77"/>
          <p:cNvSpPr>
            <a:spLocks noGrp="1"/>
          </p:cNvSpPr>
          <p:nvPr>
            <p:ph type="title"/>
          </p:nvPr>
        </p:nvSpPr>
        <p:spPr/>
        <p:txBody>
          <a:bodyPr/>
          <a:lstStyle/>
          <a:p>
            <a:r>
              <a:rPr lang="en-US" dirty="0" smtClean="0"/>
              <a:t>Tunneling (3)</a:t>
            </a:r>
            <a:endParaRPr lang="en-US" dirty="0"/>
          </a:p>
        </p:txBody>
      </p:sp>
      <p:sp>
        <p:nvSpPr>
          <p:cNvPr id="141" name="Content Placeholder 140"/>
          <p:cNvSpPr>
            <a:spLocks noGrp="1"/>
          </p:cNvSpPr>
          <p:nvPr>
            <p:ph idx="1"/>
          </p:nvPr>
        </p:nvSpPr>
        <p:spPr/>
        <p:txBody>
          <a:bodyPr>
            <a:normAutofit/>
          </a:bodyPr>
          <a:lstStyle/>
          <a:p>
            <a:r>
              <a:rPr lang="en-US" sz="2800" dirty="0" smtClean="0"/>
              <a:t>Tunnel acts as a single link across IPv4 network</a:t>
            </a:r>
          </a:p>
          <a:p>
            <a:pPr lvl="1"/>
            <a:r>
              <a:rPr lang="en-US" sz="2400" dirty="0" smtClean="0"/>
              <a:t>Difficulty is to set up tunnel endpoints and routing </a:t>
            </a:r>
            <a:endParaRPr lang="en-US" sz="2400" dirty="0"/>
          </a:p>
        </p:txBody>
      </p:sp>
      <p:sp>
        <p:nvSpPr>
          <p:cNvPr id="4" name="Footer Placeholder 3"/>
          <p:cNvSpPr>
            <a:spLocks noGrp="1"/>
          </p:cNvSpPr>
          <p:nvPr>
            <p:ph type="ftr" sz="quarter" idx="11"/>
          </p:nvPr>
        </p:nvSpPr>
        <p:spPr/>
        <p:txBody>
          <a:bodyPr/>
          <a:lstStyle/>
          <a:p>
            <a:r>
              <a:rPr lang="en-US" smtClean="0"/>
              <a:t>Computer Networks</a:t>
            </a:r>
            <a:endParaRPr lang="en-US" dirty="0"/>
          </a:p>
        </p:txBody>
      </p:sp>
      <p:sp>
        <p:nvSpPr>
          <p:cNvPr id="5" name="Slide Number Placeholder 4"/>
          <p:cNvSpPr>
            <a:spLocks noGrp="1"/>
          </p:cNvSpPr>
          <p:nvPr>
            <p:ph type="sldNum" sz="quarter" idx="12"/>
          </p:nvPr>
        </p:nvSpPr>
        <p:spPr/>
        <p:txBody>
          <a:bodyPr/>
          <a:lstStyle/>
          <a:p>
            <a:fld id="{E7CA9478-788D-42C7-BC35-88005760C6DD}" type="slidenum">
              <a:rPr lang="en-US" smtClean="0"/>
              <a:t>92</a:t>
            </a:fld>
            <a:endParaRPr lang="en-US"/>
          </a:p>
        </p:txBody>
      </p:sp>
      <p:grpSp>
        <p:nvGrpSpPr>
          <p:cNvPr id="142" name="Group 141"/>
          <p:cNvGrpSpPr/>
          <p:nvPr/>
        </p:nvGrpSpPr>
        <p:grpSpPr>
          <a:xfrm>
            <a:off x="491534" y="3001499"/>
            <a:ext cx="8210588" cy="2758956"/>
            <a:chOff x="491534" y="2251123"/>
            <a:chExt cx="8210588" cy="2069217"/>
          </a:xfrm>
        </p:grpSpPr>
        <p:grpSp>
          <p:nvGrpSpPr>
            <p:cNvPr id="79" name="Group 78"/>
            <p:cNvGrpSpPr/>
            <p:nvPr/>
          </p:nvGrpSpPr>
          <p:grpSpPr>
            <a:xfrm>
              <a:off x="596496" y="2759097"/>
              <a:ext cx="732620" cy="1070396"/>
              <a:chOff x="1066800" y="2968234"/>
              <a:chExt cx="942542" cy="850152"/>
            </a:xfrm>
          </p:grpSpPr>
          <p:grpSp>
            <p:nvGrpSpPr>
              <p:cNvPr id="15" name="Group 14"/>
              <p:cNvGrpSpPr/>
              <p:nvPr/>
            </p:nvGrpSpPr>
            <p:grpSpPr>
              <a:xfrm>
                <a:off x="1066800" y="2968234"/>
                <a:ext cx="942542" cy="425077"/>
                <a:chOff x="2503170" y="3315983"/>
                <a:chExt cx="941070" cy="470535"/>
              </a:xfrm>
              <a:solidFill>
                <a:srgbClr val="F8F8F8"/>
              </a:solidFill>
            </p:grpSpPr>
            <p:sp>
              <p:nvSpPr>
                <p:cNvPr id="19" name="Rectangle 18"/>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TextBox 19"/>
                <p:cNvSpPr txBox="1"/>
                <p:nvPr/>
              </p:nvSpPr>
              <p:spPr>
                <a:xfrm>
                  <a:off x="2525645" y="3361198"/>
                  <a:ext cx="896121" cy="263825"/>
                </a:xfrm>
                <a:prstGeom prst="rect">
                  <a:avLst/>
                </a:prstGeom>
                <a:grpFill/>
              </p:spPr>
              <p:txBody>
                <a:bodyPr wrap="none" rtlCol="0">
                  <a:spAutoFit/>
                </a:bodyPr>
                <a:lstStyle/>
                <a:p>
                  <a:pPr algn="ctr"/>
                  <a:r>
                    <a:rPr lang="en-US" sz="2000" dirty="0" smtClean="0"/>
                    <a:t>IPv6</a:t>
                  </a:r>
                  <a:endParaRPr lang="en-US" sz="2000" dirty="0"/>
                </a:p>
              </p:txBody>
            </p:sp>
          </p:grpSp>
          <p:grpSp>
            <p:nvGrpSpPr>
              <p:cNvPr id="16" name="Group 15"/>
              <p:cNvGrpSpPr/>
              <p:nvPr/>
            </p:nvGrpSpPr>
            <p:grpSpPr>
              <a:xfrm>
                <a:off x="1066800" y="3393309"/>
                <a:ext cx="942542" cy="425077"/>
                <a:chOff x="2503170" y="3315983"/>
                <a:chExt cx="941070" cy="470535"/>
              </a:xfrm>
              <a:solidFill>
                <a:srgbClr val="F8F8F8"/>
              </a:solidFill>
            </p:grpSpPr>
            <p:sp>
              <p:nvSpPr>
                <p:cNvPr id="17" name="Rectangle 16"/>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8" name="TextBox 17"/>
                <p:cNvSpPr txBox="1"/>
                <p:nvPr/>
              </p:nvSpPr>
              <p:spPr>
                <a:xfrm>
                  <a:off x="2552412" y="3361198"/>
                  <a:ext cx="842585" cy="263826"/>
                </a:xfrm>
                <a:prstGeom prst="rect">
                  <a:avLst/>
                </a:prstGeom>
                <a:grpFill/>
              </p:spPr>
              <p:txBody>
                <a:bodyPr wrap="none" rtlCol="0">
                  <a:spAutoFit/>
                </a:bodyPr>
                <a:lstStyle/>
                <a:p>
                  <a:pPr algn="ctr"/>
                  <a:r>
                    <a:rPr lang="en-US" sz="2000" dirty="0" smtClean="0"/>
                    <a:t>Link</a:t>
                  </a:r>
                  <a:endParaRPr lang="en-US" sz="2000" dirty="0"/>
                </a:p>
              </p:txBody>
            </p:sp>
          </p:grpSp>
        </p:grpSp>
        <p:grpSp>
          <p:nvGrpSpPr>
            <p:cNvPr id="9" name="Group 8"/>
            <p:cNvGrpSpPr/>
            <p:nvPr/>
          </p:nvGrpSpPr>
          <p:grpSpPr>
            <a:xfrm>
              <a:off x="491534" y="2263589"/>
              <a:ext cx="942542" cy="381531"/>
              <a:chOff x="6605913" y="1123950"/>
              <a:chExt cx="1524000" cy="533400"/>
            </a:xfrm>
          </p:grpSpPr>
          <p:sp>
            <p:nvSpPr>
              <p:cNvPr id="11" name="Oval 10"/>
              <p:cNvSpPr/>
              <p:nvPr/>
            </p:nvSpPr>
            <p:spPr>
              <a:xfrm>
                <a:off x="6605913" y="1123950"/>
                <a:ext cx="1524000" cy="5334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789516" y="1180885"/>
                <a:ext cx="1174650" cy="419530"/>
              </a:xfrm>
              <a:prstGeom prst="rect">
                <a:avLst/>
              </a:prstGeom>
              <a:noFill/>
            </p:spPr>
            <p:txBody>
              <a:bodyPr wrap="none" rtlCol="0" anchor="ctr">
                <a:spAutoFit/>
              </a:bodyPr>
              <a:lstStyle/>
              <a:p>
                <a:pPr algn="ctr"/>
                <a:r>
                  <a:rPr lang="en-US" sz="2000" dirty="0" smtClean="0"/>
                  <a:t>User</a:t>
                </a:r>
                <a:endParaRPr lang="en-US" sz="2000" dirty="0"/>
              </a:p>
            </p:txBody>
          </p:sp>
        </p:grpSp>
        <p:cxnSp>
          <p:nvCxnSpPr>
            <p:cNvPr id="10" name="Straight Connector 9"/>
            <p:cNvCxnSpPr>
              <a:endCxn id="11" idx="4"/>
            </p:cNvCxnSpPr>
            <p:nvPr/>
          </p:nvCxnSpPr>
          <p:spPr>
            <a:xfrm flipV="1">
              <a:off x="961972" y="2645120"/>
              <a:ext cx="833" cy="994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1" idx="6"/>
              <a:endCxn id="44" idx="2"/>
            </p:cNvCxnSpPr>
            <p:nvPr/>
          </p:nvCxnSpPr>
          <p:spPr>
            <a:xfrm flipV="1">
              <a:off x="1434076" y="2448935"/>
              <a:ext cx="6325504" cy="5420"/>
            </a:xfrm>
            <a:prstGeom prst="straightConnector1">
              <a:avLst/>
            </a:prstGeom>
            <a:ln w="1905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759580" y="2256639"/>
              <a:ext cx="942542" cy="384592"/>
              <a:chOff x="6605913" y="1123950"/>
              <a:chExt cx="1524000" cy="533400"/>
            </a:xfrm>
          </p:grpSpPr>
          <p:sp>
            <p:nvSpPr>
              <p:cNvPr id="44" name="Oval 43"/>
              <p:cNvSpPr/>
              <p:nvPr/>
            </p:nvSpPr>
            <p:spPr>
              <a:xfrm>
                <a:off x="6605913" y="1123950"/>
                <a:ext cx="1524000" cy="5334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789516" y="1182555"/>
                <a:ext cx="1174650" cy="416192"/>
              </a:xfrm>
              <a:prstGeom prst="rect">
                <a:avLst/>
              </a:prstGeom>
              <a:noFill/>
            </p:spPr>
            <p:txBody>
              <a:bodyPr wrap="none" rtlCol="0" anchor="ctr">
                <a:spAutoFit/>
              </a:bodyPr>
              <a:lstStyle/>
              <a:p>
                <a:pPr algn="ctr"/>
                <a:r>
                  <a:rPr lang="en-US" sz="2000" dirty="0" smtClean="0"/>
                  <a:t>User</a:t>
                </a:r>
                <a:endParaRPr lang="en-US" sz="2000" dirty="0"/>
              </a:p>
            </p:txBody>
          </p:sp>
        </p:grpSp>
        <p:cxnSp>
          <p:nvCxnSpPr>
            <p:cNvPr id="43" name="Straight Connector 42"/>
            <p:cNvCxnSpPr>
              <a:endCxn id="44" idx="4"/>
            </p:cNvCxnSpPr>
            <p:nvPr/>
          </p:nvCxnSpPr>
          <p:spPr>
            <a:xfrm flipV="1">
              <a:off x="8230018" y="2641231"/>
              <a:ext cx="833" cy="1002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 name="Group 57"/>
            <p:cNvGrpSpPr/>
            <p:nvPr/>
          </p:nvGrpSpPr>
          <p:grpSpPr>
            <a:xfrm>
              <a:off x="3552904" y="3809595"/>
              <a:ext cx="1978862" cy="119730"/>
              <a:chOff x="3238499" y="3668379"/>
              <a:chExt cx="2498751" cy="128159"/>
            </a:xfrm>
          </p:grpSpPr>
          <p:cxnSp>
            <p:nvCxnSpPr>
              <p:cNvPr id="59" name="Elbow Connector 58"/>
              <p:cNvCxnSpPr/>
              <p:nvPr/>
            </p:nvCxnSpPr>
            <p:spPr>
              <a:xfrm flipV="1">
                <a:off x="3238499" y="3796537"/>
                <a:ext cx="2498751" cy="1"/>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730297" y="3668379"/>
                <a:ext cx="0" cy="1281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962805" y="3754011"/>
              <a:ext cx="1802655" cy="205098"/>
              <a:chOff x="2408557" y="3555124"/>
              <a:chExt cx="2662647" cy="129334"/>
            </a:xfrm>
          </p:grpSpPr>
          <p:cxnSp>
            <p:nvCxnSpPr>
              <p:cNvPr id="62" name="Elbow Connector 61"/>
              <p:cNvCxnSpPr/>
              <p:nvPr/>
            </p:nvCxnSpPr>
            <p:spPr>
              <a:xfrm rot="16200000" flipH="1">
                <a:off x="3708407" y="2321663"/>
                <a:ext cx="62945" cy="2662646"/>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071204" y="3555124"/>
                <a:ext cx="0" cy="1281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1" name="Straight Arrow Connector 70"/>
            <p:cNvCxnSpPr/>
            <p:nvPr/>
          </p:nvCxnSpPr>
          <p:spPr>
            <a:xfrm flipV="1">
              <a:off x="4572000" y="3929325"/>
              <a:ext cx="0" cy="2175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1882300" y="3959111"/>
              <a:ext cx="0" cy="19166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7315305" y="3927456"/>
              <a:ext cx="0" cy="21757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9" name="Group 88"/>
            <p:cNvGrpSpPr/>
            <p:nvPr/>
          </p:nvGrpSpPr>
          <p:grpSpPr>
            <a:xfrm>
              <a:off x="3145700" y="2742940"/>
              <a:ext cx="784821" cy="1070398"/>
              <a:chOff x="4158929" y="2725554"/>
              <a:chExt cx="944061" cy="1097643"/>
            </a:xfrm>
          </p:grpSpPr>
          <p:grpSp>
            <p:nvGrpSpPr>
              <p:cNvPr id="34" name="Group 33"/>
              <p:cNvGrpSpPr/>
              <p:nvPr/>
            </p:nvGrpSpPr>
            <p:grpSpPr>
              <a:xfrm>
                <a:off x="4158931" y="3087157"/>
                <a:ext cx="942542" cy="365779"/>
                <a:chOff x="2503170" y="3315983"/>
                <a:chExt cx="941070" cy="470535"/>
              </a:xfrm>
              <a:solidFill>
                <a:srgbClr val="F8F8F8"/>
              </a:solidFill>
            </p:grpSpPr>
            <p:sp>
              <p:nvSpPr>
                <p:cNvPr id="38" name="Rectangle 37"/>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9" name="TextBox 38"/>
                <p:cNvSpPr txBox="1"/>
                <p:nvPr/>
              </p:nvSpPr>
              <p:spPr>
                <a:xfrm>
                  <a:off x="2554772" y="3361197"/>
                  <a:ext cx="837866" cy="395849"/>
                </a:xfrm>
                <a:prstGeom prst="rect">
                  <a:avLst/>
                </a:prstGeom>
                <a:grpFill/>
              </p:spPr>
              <p:txBody>
                <a:bodyPr wrap="none" rtlCol="0">
                  <a:spAutoFit/>
                </a:bodyPr>
                <a:lstStyle/>
                <a:p>
                  <a:pPr algn="ctr"/>
                  <a:r>
                    <a:rPr lang="en-US" sz="2000" dirty="0" smtClean="0"/>
                    <a:t>IPv4</a:t>
                  </a:r>
                  <a:endParaRPr lang="en-US" sz="2000" dirty="0"/>
                </a:p>
              </p:txBody>
            </p:sp>
          </p:grpSp>
          <p:grpSp>
            <p:nvGrpSpPr>
              <p:cNvPr id="35" name="Group 34"/>
              <p:cNvGrpSpPr/>
              <p:nvPr/>
            </p:nvGrpSpPr>
            <p:grpSpPr>
              <a:xfrm>
                <a:off x="4158929" y="3452939"/>
                <a:ext cx="942541" cy="370258"/>
                <a:chOff x="2503170" y="3315982"/>
                <a:chExt cx="941070" cy="476296"/>
              </a:xfrm>
              <a:solidFill>
                <a:srgbClr val="F8F8F8"/>
              </a:solidFill>
            </p:grpSpPr>
            <p:sp>
              <p:nvSpPr>
                <p:cNvPr id="36" name="Rectangle 35"/>
                <p:cNvSpPr/>
                <p:nvPr/>
              </p:nvSpPr>
              <p:spPr>
                <a:xfrm>
                  <a:off x="2503170" y="3315982"/>
                  <a:ext cx="941070" cy="476296"/>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7" name="TextBox 36"/>
                <p:cNvSpPr txBox="1"/>
                <p:nvPr/>
              </p:nvSpPr>
              <p:spPr>
                <a:xfrm>
                  <a:off x="2579802" y="3361199"/>
                  <a:ext cx="787811" cy="395849"/>
                </a:xfrm>
                <a:prstGeom prst="rect">
                  <a:avLst/>
                </a:prstGeom>
                <a:noFill/>
              </p:spPr>
              <p:txBody>
                <a:bodyPr wrap="none" rtlCol="0">
                  <a:spAutoFit/>
                </a:bodyPr>
                <a:lstStyle/>
                <a:p>
                  <a:pPr algn="ctr"/>
                  <a:r>
                    <a:rPr lang="en-US" sz="2000" dirty="0" smtClean="0"/>
                    <a:t>Link</a:t>
                  </a:r>
                  <a:endParaRPr lang="en-US" sz="2000" dirty="0"/>
                </a:p>
              </p:txBody>
            </p:sp>
          </p:grpSp>
          <p:sp>
            <p:nvSpPr>
              <p:cNvPr id="76" name="Rectangle 75"/>
              <p:cNvSpPr/>
              <p:nvPr/>
            </p:nvSpPr>
            <p:spPr>
              <a:xfrm>
                <a:off x="4160448" y="2725554"/>
                <a:ext cx="942542" cy="372056"/>
              </a:xfrm>
              <a:prstGeom prst="rect">
                <a:avLst/>
              </a:prstGeom>
              <a:solidFill>
                <a:srgbClr val="F8F8F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7" name="TextBox 76"/>
              <p:cNvSpPr txBox="1"/>
              <p:nvPr/>
            </p:nvSpPr>
            <p:spPr>
              <a:xfrm>
                <a:off x="4222637" y="2761972"/>
                <a:ext cx="839177" cy="307721"/>
              </a:xfrm>
              <a:prstGeom prst="rect">
                <a:avLst/>
              </a:prstGeom>
              <a:noFill/>
            </p:spPr>
            <p:txBody>
              <a:bodyPr wrap="none" rtlCol="0" anchor="ctr">
                <a:spAutoFit/>
              </a:bodyPr>
              <a:lstStyle/>
              <a:p>
                <a:pPr algn="ctr"/>
                <a:r>
                  <a:rPr lang="en-US" sz="2000" dirty="0" smtClean="0"/>
                  <a:t>IPv6</a:t>
                </a:r>
                <a:endParaRPr lang="en-US" sz="2000" dirty="0"/>
              </a:p>
            </p:txBody>
          </p:sp>
        </p:grpSp>
        <p:grpSp>
          <p:nvGrpSpPr>
            <p:cNvPr id="80" name="Group 79"/>
            <p:cNvGrpSpPr/>
            <p:nvPr/>
          </p:nvGrpSpPr>
          <p:grpSpPr>
            <a:xfrm>
              <a:off x="2368146" y="2742936"/>
              <a:ext cx="782532" cy="1070396"/>
              <a:chOff x="1066800" y="2968234"/>
              <a:chExt cx="942542" cy="850152"/>
            </a:xfrm>
          </p:grpSpPr>
          <p:grpSp>
            <p:nvGrpSpPr>
              <p:cNvPr id="81" name="Group 80"/>
              <p:cNvGrpSpPr/>
              <p:nvPr/>
            </p:nvGrpSpPr>
            <p:grpSpPr>
              <a:xfrm>
                <a:off x="1066800" y="2968234"/>
                <a:ext cx="942542" cy="425077"/>
                <a:chOff x="2503170" y="3315983"/>
                <a:chExt cx="941070" cy="470535"/>
              </a:xfrm>
              <a:solidFill>
                <a:srgbClr val="F8F8F8"/>
              </a:solidFill>
            </p:grpSpPr>
            <p:sp>
              <p:nvSpPr>
                <p:cNvPr id="85" name="Rectangle 84"/>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6" name="TextBox 85"/>
                <p:cNvSpPr txBox="1"/>
                <p:nvPr/>
              </p:nvSpPr>
              <p:spPr>
                <a:xfrm>
                  <a:off x="2554225" y="3361198"/>
                  <a:ext cx="838964" cy="263825"/>
                </a:xfrm>
                <a:prstGeom prst="rect">
                  <a:avLst/>
                </a:prstGeom>
                <a:grpFill/>
              </p:spPr>
              <p:txBody>
                <a:bodyPr wrap="none" rtlCol="0">
                  <a:spAutoFit/>
                </a:bodyPr>
                <a:lstStyle/>
                <a:p>
                  <a:pPr algn="ctr"/>
                  <a:r>
                    <a:rPr lang="en-US" sz="2000" dirty="0" smtClean="0"/>
                    <a:t>IPv6</a:t>
                  </a:r>
                  <a:endParaRPr lang="en-US" sz="2000" dirty="0"/>
                </a:p>
              </p:txBody>
            </p:sp>
          </p:grpSp>
          <p:grpSp>
            <p:nvGrpSpPr>
              <p:cNvPr id="82" name="Group 81"/>
              <p:cNvGrpSpPr/>
              <p:nvPr/>
            </p:nvGrpSpPr>
            <p:grpSpPr>
              <a:xfrm>
                <a:off x="1066800" y="3393309"/>
                <a:ext cx="942542" cy="425077"/>
                <a:chOff x="2503170" y="3315983"/>
                <a:chExt cx="941070" cy="470535"/>
              </a:xfrm>
              <a:solidFill>
                <a:srgbClr val="F8F8F8"/>
              </a:solidFill>
            </p:grpSpPr>
            <p:sp>
              <p:nvSpPr>
                <p:cNvPr id="83" name="Rectangle 82"/>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4" name="TextBox 83"/>
                <p:cNvSpPr txBox="1"/>
                <p:nvPr/>
              </p:nvSpPr>
              <p:spPr>
                <a:xfrm>
                  <a:off x="2579284" y="3361198"/>
                  <a:ext cx="788843" cy="263826"/>
                </a:xfrm>
                <a:prstGeom prst="rect">
                  <a:avLst/>
                </a:prstGeom>
                <a:grpFill/>
              </p:spPr>
              <p:txBody>
                <a:bodyPr wrap="none" rtlCol="0">
                  <a:spAutoFit/>
                </a:bodyPr>
                <a:lstStyle/>
                <a:p>
                  <a:pPr algn="ctr"/>
                  <a:r>
                    <a:rPr lang="en-US" sz="2000" dirty="0" smtClean="0"/>
                    <a:t>Link</a:t>
                  </a:r>
                  <a:endParaRPr lang="en-US" sz="2000" dirty="0"/>
                </a:p>
              </p:txBody>
            </p:sp>
          </p:grpSp>
        </p:grpSp>
        <p:grpSp>
          <p:nvGrpSpPr>
            <p:cNvPr id="90" name="Group 89"/>
            <p:cNvGrpSpPr/>
            <p:nvPr/>
          </p:nvGrpSpPr>
          <p:grpSpPr>
            <a:xfrm>
              <a:off x="7864541" y="2742934"/>
              <a:ext cx="732621" cy="1070397"/>
              <a:chOff x="1066799" y="2968234"/>
              <a:chExt cx="942543" cy="850153"/>
            </a:xfrm>
          </p:grpSpPr>
          <p:grpSp>
            <p:nvGrpSpPr>
              <p:cNvPr id="91" name="Group 90"/>
              <p:cNvGrpSpPr/>
              <p:nvPr/>
            </p:nvGrpSpPr>
            <p:grpSpPr>
              <a:xfrm>
                <a:off x="1066800" y="2968234"/>
                <a:ext cx="942542" cy="425077"/>
                <a:chOff x="2503170" y="3315983"/>
                <a:chExt cx="941070" cy="470535"/>
              </a:xfrm>
              <a:solidFill>
                <a:srgbClr val="F8F8F8"/>
              </a:solidFill>
            </p:grpSpPr>
            <p:sp>
              <p:nvSpPr>
                <p:cNvPr id="95" name="Rectangle 94"/>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6" name="TextBox 95"/>
                <p:cNvSpPr txBox="1"/>
                <p:nvPr/>
              </p:nvSpPr>
              <p:spPr>
                <a:xfrm>
                  <a:off x="2525645" y="3361198"/>
                  <a:ext cx="896121" cy="263825"/>
                </a:xfrm>
                <a:prstGeom prst="rect">
                  <a:avLst/>
                </a:prstGeom>
                <a:grpFill/>
              </p:spPr>
              <p:txBody>
                <a:bodyPr wrap="none" rtlCol="0">
                  <a:spAutoFit/>
                </a:bodyPr>
                <a:lstStyle/>
                <a:p>
                  <a:pPr algn="ctr"/>
                  <a:r>
                    <a:rPr lang="en-US" sz="2000" dirty="0" smtClean="0"/>
                    <a:t>IPv6</a:t>
                  </a:r>
                  <a:endParaRPr lang="en-US" sz="2000" dirty="0"/>
                </a:p>
              </p:txBody>
            </p:sp>
          </p:grpSp>
          <p:grpSp>
            <p:nvGrpSpPr>
              <p:cNvPr id="92" name="Group 91"/>
              <p:cNvGrpSpPr/>
              <p:nvPr/>
            </p:nvGrpSpPr>
            <p:grpSpPr>
              <a:xfrm>
                <a:off x="1066799" y="3393310"/>
                <a:ext cx="942542" cy="425077"/>
                <a:chOff x="2503169" y="3315984"/>
                <a:chExt cx="941070" cy="470535"/>
              </a:xfrm>
              <a:solidFill>
                <a:srgbClr val="F8F8F8"/>
              </a:solidFill>
            </p:grpSpPr>
            <p:sp>
              <p:nvSpPr>
                <p:cNvPr id="93" name="Rectangle 92"/>
                <p:cNvSpPr/>
                <p:nvPr/>
              </p:nvSpPr>
              <p:spPr>
                <a:xfrm>
                  <a:off x="2503169" y="3315984"/>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4" name="TextBox 93"/>
                <p:cNvSpPr txBox="1"/>
                <p:nvPr/>
              </p:nvSpPr>
              <p:spPr>
                <a:xfrm>
                  <a:off x="2552413" y="3361198"/>
                  <a:ext cx="842585" cy="263826"/>
                </a:xfrm>
                <a:prstGeom prst="rect">
                  <a:avLst/>
                </a:prstGeom>
                <a:grpFill/>
              </p:spPr>
              <p:txBody>
                <a:bodyPr wrap="none" rtlCol="0">
                  <a:spAutoFit/>
                </a:bodyPr>
                <a:lstStyle/>
                <a:p>
                  <a:pPr algn="ctr"/>
                  <a:r>
                    <a:rPr lang="en-US" sz="2000" dirty="0" smtClean="0"/>
                    <a:t>Link</a:t>
                  </a:r>
                  <a:endParaRPr lang="en-US" sz="2000" dirty="0"/>
                </a:p>
              </p:txBody>
            </p:sp>
          </p:grpSp>
        </p:grpSp>
        <p:grpSp>
          <p:nvGrpSpPr>
            <p:cNvPr id="113" name="Group 112"/>
            <p:cNvGrpSpPr/>
            <p:nvPr/>
          </p:nvGrpSpPr>
          <p:grpSpPr>
            <a:xfrm>
              <a:off x="5129992" y="2745417"/>
              <a:ext cx="784821" cy="1070461"/>
              <a:chOff x="4158929" y="2721006"/>
              <a:chExt cx="944061" cy="1097708"/>
            </a:xfrm>
          </p:grpSpPr>
          <p:grpSp>
            <p:nvGrpSpPr>
              <p:cNvPr id="114" name="Group 113"/>
              <p:cNvGrpSpPr/>
              <p:nvPr/>
            </p:nvGrpSpPr>
            <p:grpSpPr>
              <a:xfrm>
                <a:off x="4158931" y="3087157"/>
                <a:ext cx="942542" cy="365779"/>
                <a:chOff x="2503170" y="3315983"/>
                <a:chExt cx="941070" cy="470535"/>
              </a:xfrm>
              <a:solidFill>
                <a:srgbClr val="F8F8F8"/>
              </a:solidFill>
            </p:grpSpPr>
            <p:sp>
              <p:nvSpPr>
                <p:cNvPr id="120" name="Rectangle 119"/>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1" name="TextBox 120"/>
                <p:cNvSpPr txBox="1"/>
                <p:nvPr/>
              </p:nvSpPr>
              <p:spPr>
                <a:xfrm>
                  <a:off x="2554772" y="3361197"/>
                  <a:ext cx="837866" cy="395849"/>
                </a:xfrm>
                <a:prstGeom prst="rect">
                  <a:avLst/>
                </a:prstGeom>
                <a:grpFill/>
              </p:spPr>
              <p:txBody>
                <a:bodyPr wrap="none" rtlCol="0">
                  <a:spAutoFit/>
                </a:bodyPr>
                <a:lstStyle/>
                <a:p>
                  <a:pPr algn="ctr"/>
                  <a:r>
                    <a:rPr lang="en-US" sz="2000" dirty="0" smtClean="0"/>
                    <a:t>IPv4</a:t>
                  </a:r>
                  <a:endParaRPr lang="en-US" sz="2000" dirty="0"/>
                </a:p>
              </p:txBody>
            </p:sp>
          </p:grpSp>
          <p:grpSp>
            <p:nvGrpSpPr>
              <p:cNvPr id="115" name="Group 114"/>
              <p:cNvGrpSpPr/>
              <p:nvPr/>
            </p:nvGrpSpPr>
            <p:grpSpPr>
              <a:xfrm>
                <a:off x="4158929" y="3452935"/>
                <a:ext cx="942541" cy="365779"/>
                <a:chOff x="2503170" y="3315983"/>
                <a:chExt cx="941070" cy="470535"/>
              </a:xfrm>
              <a:solidFill>
                <a:srgbClr val="F8F8F8"/>
              </a:solidFill>
            </p:grpSpPr>
            <p:sp>
              <p:nvSpPr>
                <p:cNvPr id="118" name="Rectangle 117"/>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9" name="TextBox 118"/>
                <p:cNvSpPr txBox="1"/>
                <p:nvPr/>
              </p:nvSpPr>
              <p:spPr>
                <a:xfrm>
                  <a:off x="2579802" y="3361199"/>
                  <a:ext cx="787811" cy="395849"/>
                </a:xfrm>
                <a:prstGeom prst="rect">
                  <a:avLst/>
                </a:prstGeom>
                <a:noFill/>
              </p:spPr>
              <p:txBody>
                <a:bodyPr wrap="none" rtlCol="0">
                  <a:spAutoFit/>
                </a:bodyPr>
                <a:lstStyle/>
                <a:p>
                  <a:pPr algn="ctr"/>
                  <a:r>
                    <a:rPr lang="en-US" sz="2000" dirty="0" smtClean="0"/>
                    <a:t>Link</a:t>
                  </a:r>
                  <a:endParaRPr lang="en-US" sz="2000" dirty="0"/>
                </a:p>
              </p:txBody>
            </p:sp>
          </p:grpSp>
          <p:sp>
            <p:nvSpPr>
              <p:cNvPr id="116" name="Rectangle 115"/>
              <p:cNvSpPr/>
              <p:nvPr/>
            </p:nvSpPr>
            <p:spPr>
              <a:xfrm>
                <a:off x="4160448" y="2721006"/>
                <a:ext cx="942542" cy="376604"/>
              </a:xfrm>
              <a:prstGeom prst="rect">
                <a:avLst/>
              </a:prstGeom>
              <a:solidFill>
                <a:srgbClr val="F8F8F8"/>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TextBox 116"/>
              <p:cNvSpPr txBox="1"/>
              <p:nvPr/>
            </p:nvSpPr>
            <p:spPr>
              <a:xfrm>
                <a:off x="4222637" y="2761972"/>
                <a:ext cx="839177" cy="307721"/>
              </a:xfrm>
              <a:prstGeom prst="rect">
                <a:avLst/>
              </a:prstGeom>
              <a:noFill/>
            </p:spPr>
            <p:txBody>
              <a:bodyPr wrap="none" rtlCol="0" anchor="ctr">
                <a:spAutoFit/>
              </a:bodyPr>
              <a:lstStyle/>
              <a:p>
                <a:pPr algn="ctr"/>
                <a:r>
                  <a:rPr lang="en-US" sz="2000" dirty="0" smtClean="0"/>
                  <a:t>IPv6</a:t>
                </a:r>
                <a:endParaRPr lang="en-US" sz="2000" dirty="0"/>
              </a:p>
            </p:txBody>
          </p:sp>
        </p:grpSp>
        <p:grpSp>
          <p:nvGrpSpPr>
            <p:cNvPr id="122" name="Group 121"/>
            <p:cNvGrpSpPr/>
            <p:nvPr/>
          </p:nvGrpSpPr>
          <p:grpSpPr>
            <a:xfrm>
              <a:off x="5914813" y="2745415"/>
              <a:ext cx="782532" cy="1070396"/>
              <a:chOff x="1066800" y="2968234"/>
              <a:chExt cx="942542" cy="850152"/>
            </a:xfrm>
          </p:grpSpPr>
          <p:grpSp>
            <p:nvGrpSpPr>
              <p:cNvPr id="123" name="Group 122"/>
              <p:cNvGrpSpPr/>
              <p:nvPr/>
            </p:nvGrpSpPr>
            <p:grpSpPr>
              <a:xfrm>
                <a:off x="1066800" y="2968234"/>
                <a:ext cx="942542" cy="425077"/>
                <a:chOff x="2503170" y="3315983"/>
                <a:chExt cx="941070" cy="470535"/>
              </a:xfrm>
              <a:solidFill>
                <a:srgbClr val="F8F8F8"/>
              </a:solidFill>
            </p:grpSpPr>
            <p:sp>
              <p:nvSpPr>
                <p:cNvPr id="127" name="Rectangle 126"/>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8" name="TextBox 127"/>
                <p:cNvSpPr txBox="1"/>
                <p:nvPr/>
              </p:nvSpPr>
              <p:spPr>
                <a:xfrm>
                  <a:off x="2554225" y="3361198"/>
                  <a:ext cx="838964" cy="263825"/>
                </a:xfrm>
                <a:prstGeom prst="rect">
                  <a:avLst/>
                </a:prstGeom>
                <a:grpFill/>
              </p:spPr>
              <p:txBody>
                <a:bodyPr wrap="none" rtlCol="0">
                  <a:spAutoFit/>
                </a:bodyPr>
                <a:lstStyle/>
                <a:p>
                  <a:pPr algn="ctr"/>
                  <a:r>
                    <a:rPr lang="en-US" sz="2000" dirty="0" smtClean="0"/>
                    <a:t>IPv6</a:t>
                  </a:r>
                  <a:endParaRPr lang="en-US" sz="2000" dirty="0"/>
                </a:p>
              </p:txBody>
            </p:sp>
          </p:grpSp>
          <p:grpSp>
            <p:nvGrpSpPr>
              <p:cNvPr id="124" name="Group 123"/>
              <p:cNvGrpSpPr/>
              <p:nvPr/>
            </p:nvGrpSpPr>
            <p:grpSpPr>
              <a:xfrm>
                <a:off x="1066800" y="3393309"/>
                <a:ext cx="942542" cy="425077"/>
                <a:chOff x="2503170" y="3315983"/>
                <a:chExt cx="941070" cy="470535"/>
              </a:xfrm>
              <a:solidFill>
                <a:srgbClr val="F8F8F8"/>
              </a:solidFill>
            </p:grpSpPr>
            <p:sp>
              <p:nvSpPr>
                <p:cNvPr id="125" name="Rectangle 124"/>
                <p:cNvSpPr/>
                <p:nvPr/>
              </p:nvSpPr>
              <p:spPr>
                <a:xfrm>
                  <a:off x="2503170" y="3315983"/>
                  <a:ext cx="941070" cy="470535"/>
                </a:xfrm>
                <a:prstGeom prst="rect">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6" name="TextBox 125"/>
                <p:cNvSpPr txBox="1"/>
                <p:nvPr/>
              </p:nvSpPr>
              <p:spPr>
                <a:xfrm>
                  <a:off x="2579284" y="3361198"/>
                  <a:ext cx="788843" cy="263826"/>
                </a:xfrm>
                <a:prstGeom prst="rect">
                  <a:avLst/>
                </a:prstGeom>
                <a:grpFill/>
              </p:spPr>
              <p:txBody>
                <a:bodyPr wrap="none" rtlCol="0">
                  <a:spAutoFit/>
                </a:bodyPr>
                <a:lstStyle/>
                <a:p>
                  <a:pPr algn="ctr"/>
                  <a:r>
                    <a:rPr lang="en-US" sz="2000" dirty="0" smtClean="0"/>
                    <a:t>Link</a:t>
                  </a:r>
                  <a:endParaRPr lang="en-US" sz="2000" dirty="0"/>
                </a:p>
              </p:txBody>
            </p:sp>
          </p:grpSp>
        </p:grpSp>
        <p:grpSp>
          <p:nvGrpSpPr>
            <p:cNvPr id="130" name="Group 129"/>
            <p:cNvGrpSpPr/>
            <p:nvPr/>
          </p:nvGrpSpPr>
          <p:grpSpPr>
            <a:xfrm>
              <a:off x="6405345" y="3813332"/>
              <a:ext cx="1825507" cy="114124"/>
              <a:chOff x="3238501" y="3711346"/>
              <a:chExt cx="2498752" cy="85192"/>
            </a:xfrm>
          </p:grpSpPr>
          <p:cxnSp>
            <p:nvCxnSpPr>
              <p:cNvPr id="131" name="Elbow Connector 130"/>
              <p:cNvCxnSpPr/>
              <p:nvPr/>
            </p:nvCxnSpPr>
            <p:spPr>
              <a:xfrm flipV="1">
                <a:off x="3238501" y="3796537"/>
                <a:ext cx="2498752" cy="1"/>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3" idx="2"/>
              </p:cNvCxnSpPr>
              <p:nvPr/>
            </p:nvCxnSpPr>
            <p:spPr>
              <a:xfrm>
                <a:off x="5737252" y="3711346"/>
                <a:ext cx="1" cy="851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5" name="Can 134"/>
            <p:cNvSpPr/>
            <p:nvPr/>
          </p:nvSpPr>
          <p:spPr>
            <a:xfrm rot="16200000">
              <a:off x="4352308" y="1352764"/>
              <a:ext cx="343305" cy="2203180"/>
            </a:xfrm>
            <a:prstGeom prst="can">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3775999" y="4020258"/>
              <a:ext cx="1495923" cy="300082"/>
            </a:xfrm>
            <a:prstGeom prst="rect">
              <a:avLst/>
            </a:prstGeom>
            <a:noFill/>
          </p:spPr>
          <p:txBody>
            <a:bodyPr wrap="none" rtlCol="0">
              <a:spAutoFit/>
            </a:bodyPr>
            <a:lstStyle/>
            <a:p>
              <a:pPr algn="ctr"/>
              <a:r>
                <a:rPr lang="en-US" sz="2000" dirty="0" smtClean="0"/>
                <a:t>Native IPv4</a:t>
              </a:r>
              <a:endParaRPr lang="en-US" sz="2000" dirty="0"/>
            </a:p>
          </p:txBody>
        </p:sp>
        <p:sp>
          <p:nvSpPr>
            <p:cNvPr id="137" name="TextBox 136"/>
            <p:cNvSpPr txBox="1"/>
            <p:nvPr/>
          </p:nvSpPr>
          <p:spPr>
            <a:xfrm>
              <a:off x="1116170" y="4008782"/>
              <a:ext cx="1495923" cy="300082"/>
            </a:xfrm>
            <a:prstGeom prst="rect">
              <a:avLst/>
            </a:prstGeom>
            <a:noFill/>
          </p:spPr>
          <p:txBody>
            <a:bodyPr wrap="none" rtlCol="0">
              <a:spAutoFit/>
            </a:bodyPr>
            <a:lstStyle/>
            <a:p>
              <a:pPr algn="ctr"/>
              <a:r>
                <a:rPr lang="en-US" sz="2000" dirty="0" smtClean="0"/>
                <a:t>Native IPv6</a:t>
              </a:r>
              <a:endParaRPr lang="en-US" sz="2000" dirty="0"/>
            </a:p>
          </p:txBody>
        </p:sp>
        <p:sp>
          <p:nvSpPr>
            <p:cNvPr id="138" name="TextBox 137"/>
            <p:cNvSpPr txBox="1"/>
            <p:nvPr/>
          </p:nvSpPr>
          <p:spPr>
            <a:xfrm>
              <a:off x="6570136" y="4020258"/>
              <a:ext cx="1495923" cy="300082"/>
            </a:xfrm>
            <a:prstGeom prst="rect">
              <a:avLst/>
            </a:prstGeom>
            <a:noFill/>
          </p:spPr>
          <p:txBody>
            <a:bodyPr wrap="none" rtlCol="0">
              <a:spAutoFit/>
            </a:bodyPr>
            <a:lstStyle/>
            <a:p>
              <a:pPr algn="ctr"/>
              <a:r>
                <a:rPr lang="en-US" sz="2000" dirty="0" smtClean="0"/>
                <a:t>Native IPv6</a:t>
              </a:r>
              <a:endParaRPr lang="en-US" sz="2000" dirty="0"/>
            </a:p>
          </p:txBody>
        </p:sp>
        <p:sp>
          <p:nvSpPr>
            <p:cNvPr id="139" name="TextBox 138"/>
            <p:cNvSpPr txBox="1"/>
            <p:nvPr/>
          </p:nvSpPr>
          <p:spPr>
            <a:xfrm>
              <a:off x="4091676" y="2251123"/>
              <a:ext cx="960648" cy="300083"/>
            </a:xfrm>
            <a:prstGeom prst="rect">
              <a:avLst/>
            </a:prstGeom>
            <a:noFill/>
          </p:spPr>
          <p:txBody>
            <a:bodyPr wrap="none" rtlCol="0">
              <a:spAutoFit/>
            </a:bodyPr>
            <a:lstStyle/>
            <a:p>
              <a:pPr algn="ctr"/>
              <a:r>
                <a:rPr lang="en-US" sz="2000" dirty="0" smtClean="0"/>
                <a:t>Tunnel</a:t>
              </a:r>
              <a:endParaRPr lang="en-US" sz="2000" dirty="0"/>
            </a:p>
          </p:txBody>
        </p:sp>
      </p:grpSp>
      <p:cxnSp>
        <p:nvCxnSpPr>
          <p:cNvPr id="87" name="Straight Connector 86"/>
          <p:cNvCxnSpPr/>
          <p:nvPr/>
        </p:nvCxnSpPr>
        <p:spPr>
          <a:xfrm>
            <a:off x="3555658" y="5084165"/>
            <a:ext cx="0" cy="1596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408099" y="5085735"/>
            <a:ext cx="1" cy="1521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398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Routing Algorithms (1)</a:t>
            </a:r>
            <a:endParaRPr lang="en-US" dirty="0" smtClean="0"/>
          </a:p>
        </p:txBody>
      </p:sp>
      <p:sp>
        <p:nvSpPr>
          <p:cNvPr id="4" name="Footer Placeholder 3"/>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4339" name="Rectangle 3"/>
          <p:cNvSpPr>
            <a:spLocks noGrp="1" noChangeArrowheads="1"/>
          </p:cNvSpPr>
          <p:nvPr>
            <p:ph idx="1"/>
          </p:nvPr>
        </p:nvSpPr>
        <p:spPr>
          <a:xfrm>
            <a:off x="1268351" y="1414073"/>
            <a:ext cx="7790214" cy="4600081"/>
          </a:xfrm>
        </p:spPr>
        <p:txBody>
          <a:bodyPr>
            <a:normAutofit lnSpcReduction="10000"/>
          </a:bodyPr>
          <a:lstStyle/>
          <a:p>
            <a:pPr lvl="1"/>
            <a:r>
              <a:rPr lang="en-US" dirty="0" smtClean="0"/>
              <a:t>Optimality principle </a:t>
            </a:r>
            <a:r>
              <a:rPr lang="en-US" dirty="0" smtClean="0">
                <a:solidFill>
                  <a:srgbClr val="0000FF"/>
                </a:solidFill>
              </a:rPr>
              <a:t>»</a:t>
            </a:r>
            <a:endParaRPr lang="en-US" dirty="0" smtClean="0"/>
          </a:p>
          <a:p>
            <a:pPr lvl="1"/>
            <a:r>
              <a:rPr lang="en-US" dirty="0" smtClean="0"/>
              <a:t>Shortest path algorithm </a:t>
            </a:r>
            <a:r>
              <a:rPr lang="en-US" dirty="0" smtClean="0">
                <a:solidFill>
                  <a:srgbClr val="0000FF"/>
                </a:solidFill>
              </a:rPr>
              <a:t>»</a:t>
            </a:r>
            <a:endParaRPr lang="en-US" dirty="0" smtClean="0"/>
          </a:p>
          <a:p>
            <a:pPr lvl="1"/>
            <a:r>
              <a:rPr lang="en-US" dirty="0" smtClean="0"/>
              <a:t>Flooding </a:t>
            </a:r>
            <a:r>
              <a:rPr lang="en-US" dirty="0" smtClean="0">
                <a:solidFill>
                  <a:srgbClr val="0000FF"/>
                </a:solidFill>
              </a:rPr>
              <a:t>»</a:t>
            </a:r>
            <a:endParaRPr lang="en-US" dirty="0" smtClean="0"/>
          </a:p>
          <a:p>
            <a:pPr lvl="1"/>
            <a:r>
              <a:rPr lang="en-US" dirty="0" smtClean="0"/>
              <a:t>Distance vector routing </a:t>
            </a:r>
            <a:r>
              <a:rPr lang="en-US" dirty="0" smtClean="0">
                <a:solidFill>
                  <a:srgbClr val="0000FF"/>
                </a:solidFill>
              </a:rPr>
              <a:t>»</a:t>
            </a:r>
            <a:endParaRPr lang="en-US" dirty="0" smtClean="0"/>
          </a:p>
          <a:p>
            <a:pPr lvl="1"/>
            <a:r>
              <a:rPr lang="en-US" dirty="0" smtClean="0"/>
              <a:t>Link state routing </a:t>
            </a:r>
            <a:r>
              <a:rPr lang="en-US" dirty="0" smtClean="0">
                <a:solidFill>
                  <a:srgbClr val="0000FF"/>
                </a:solidFill>
              </a:rPr>
              <a:t>»</a:t>
            </a:r>
            <a:endParaRPr lang="en-US" dirty="0" smtClean="0"/>
          </a:p>
          <a:p>
            <a:pPr lvl="1"/>
            <a:r>
              <a:rPr lang="en-US" dirty="0" smtClean="0"/>
              <a:t>Hierarchical routing </a:t>
            </a:r>
            <a:r>
              <a:rPr lang="en-US" dirty="0" smtClean="0">
                <a:solidFill>
                  <a:srgbClr val="0000FF"/>
                </a:solidFill>
              </a:rPr>
              <a:t>»</a:t>
            </a:r>
            <a:endParaRPr lang="en-US" dirty="0" smtClean="0"/>
          </a:p>
          <a:p>
            <a:pPr lvl="1"/>
            <a:r>
              <a:rPr lang="en-US" dirty="0" smtClean="0">
                <a:solidFill>
                  <a:schemeClr val="bg1">
                    <a:lumMod val="50000"/>
                  </a:schemeClr>
                </a:solidFill>
              </a:rPr>
              <a:t>Broadcast routing </a:t>
            </a:r>
            <a:r>
              <a:rPr lang="en-US" dirty="0" smtClean="0">
                <a:solidFill>
                  <a:srgbClr val="0000FF"/>
                </a:solidFill>
              </a:rPr>
              <a:t>»</a:t>
            </a:r>
            <a:endParaRPr lang="en-US" dirty="0" smtClean="0"/>
          </a:p>
          <a:p>
            <a:pPr lvl="1"/>
            <a:r>
              <a:rPr lang="en-US" dirty="0" smtClean="0">
                <a:solidFill>
                  <a:schemeClr val="bg1">
                    <a:lumMod val="50000"/>
                  </a:schemeClr>
                </a:solidFill>
              </a:rPr>
              <a:t>Multicast routing </a:t>
            </a:r>
            <a:r>
              <a:rPr lang="en-US" dirty="0" smtClean="0">
                <a:solidFill>
                  <a:srgbClr val="0000FF"/>
                </a:solidFill>
              </a:rPr>
              <a:t>»</a:t>
            </a:r>
            <a:endParaRPr lang="en-US" dirty="0" smtClean="0"/>
          </a:p>
          <a:p>
            <a:pPr lvl="1"/>
            <a:r>
              <a:rPr lang="en-US" dirty="0" err="1" smtClean="0">
                <a:solidFill>
                  <a:schemeClr val="bg1">
                    <a:lumMod val="50000"/>
                  </a:schemeClr>
                </a:solidFill>
              </a:rPr>
              <a:t>Anycast</a:t>
            </a:r>
            <a:r>
              <a:rPr lang="en-US" dirty="0" smtClean="0">
                <a:solidFill>
                  <a:schemeClr val="bg1">
                    <a:lumMod val="50000"/>
                  </a:schemeClr>
                </a:solidFill>
              </a:rPr>
              <a:t> routing </a:t>
            </a:r>
            <a:r>
              <a:rPr lang="en-US" dirty="0" smtClean="0">
                <a:solidFill>
                  <a:srgbClr val="0000FF"/>
                </a:solidFill>
              </a:rPr>
              <a:t>»</a:t>
            </a:r>
            <a:endParaRPr lang="en-US" dirty="0" smtClean="0"/>
          </a:p>
          <a:p>
            <a:pPr lvl="1"/>
            <a:r>
              <a:rPr lang="en-US" dirty="0" smtClean="0">
                <a:solidFill>
                  <a:schemeClr val="bg1">
                    <a:lumMod val="50000"/>
                  </a:schemeClr>
                </a:solidFill>
              </a:rPr>
              <a:t>Routing for mobile hosts </a:t>
            </a:r>
            <a:r>
              <a:rPr lang="en-US" dirty="0" smtClean="0">
                <a:solidFill>
                  <a:srgbClr val="0000FF"/>
                </a:solidFill>
              </a:rPr>
              <a:t>»</a:t>
            </a:r>
            <a:endParaRPr lang="en-US" dirty="0" smtClean="0"/>
          </a:p>
          <a:p>
            <a:pPr lvl="1"/>
            <a:r>
              <a:rPr lang="en-US" dirty="0" smtClean="0">
                <a:solidFill>
                  <a:schemeClr val="bg1">
                    <a:lumMod val="50000"/>
                  </a:schemeClr>
                </a:solidFill>
              </a:rPr>
              <a:t>Routing in ad hoc networks </a:t>
            </a:r>
            <a:r>
              <a:rPr lang="en-US" dirty="0" smtClean="0">
                <a:solidFill>
                  <a:srgbClr val="0000FF"/>
                </a:solidFill>
              </a:rPr>
              <a:t>»</a:t>
            </a:r>
            <a:endParaRPr lang="en-US"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Routing Algorithms (2)</a:t>
            </a:r>
          </a:p>
        </p:txBody>
      </p:sp>
      <p:sp>
        <p:nvSpPr>
          <p:cNvPr id="13315" name="Rectangle 3"/>
          <p:cNvSpPr>
            <a:spLocks noGrp="1" noChangeArrowheads="1"/>
          </p:cNvSpPr>
          <p:nvPr>
            <p:ph idx="1"/>
          </p:nvPr>
        </p:nvSpPr>
        <p:spPr>
          <a:xfrm>
            <a:off x="722664" y="1143000"/>
            <a:ext cx="8229600" cy="4867275"/>
          </a:xfrm>
        </p:spPr>
        <p:txBody>
          <a:bodyPr/>
          <a:lstStyle/>
          <a:p>
            <a:r>
              <a:rPr lang="en-US" u="sng" dirty="0" smtClean="0"/>
              <a:t>Routing</a:t>
            </a:r>
            <a:r>
              <a:rPr lang="en-US" dirty="0" smtClean="0"/>
              <a:t> is the process of discovering network paths</a:t>
            </a:r>
          </a:p>
          <a:p>
            <a:pPr lvl="1"/>
            <a:r>
              <a:rPr lang="en-US" dirty="0" smtClean="0"/>
              <a:t>Model the network as a graph of nodes and links</a:t>
            </a:r>
          </a:p>
          <a:p>
            <a:pPr lvl="1"/>
            <a:r>
              <a:rPr lang="en-US" dirty="0" smtClean="0"/>
              <a:t>Decide what to optimize (e.g., fairness </a:t>
            </a:r>
            <a:r>
              <a:rPr lang="en-US" dirty="0" err="1" smtClean="0"/>
              <a:t>vs</a:t>
            </a:r>
            <a:r>
              <a:rPr lang="en-US" dirty="0" smtClean="0"/>
              <a:t> efficiency)</a:t>
            </a:r>
          </a:p>
          <a:p>
            <a:pPr lvl="1"/>
            <a:r>
              <a:rPr lang="en-US" dirty="0" smtClean="0"/>
              <a:t>Update routes for changes in topology (e.g., failures)</a:t>
            </a:r>
          </a:p>
          <a:p>
            <a:pPr lvl="1"/>
            <a:endParaRPr lang="en-US" dirty="0" smtClean="0"/>
          </a:p>
          <a:p>
            <a:pPr lvl="1"/>
            <a:endParaRPr lang="en-US" dirty="0" smtClean="0"/>
          </a:p>
          <a:p>
            <a:pPr lvl="1"/>
            <a:endParaRPr lang="en-US" dirty="0" smtClean="0"/>
          </a:p>
          <a:p>
            <a:pPr lvl="1"/>
            <a:endParaRPr lang="en-US" dirty="0" smtClean="0"/>
          </a:p>
          <a:p>
            <a:endParaRPr lang="en-US" u="sng" dirty="0" smtClean="0"/>
          </a:p>
          <a:p>
            <a:r>
              <a:rPr lang="en-US" u="sng" dirty="0" smtClean="0"/>
              <a:t>Forwarding</a:t>
            </a:r>
            <a:r>
              <a:rPr lang="en-US" dirty="0" smtClean="0"/>
              <a:t> is the sending of packets along a path via a lookup</a:t>
            </a:r>
          </a:p>
        </p:txBody>
      </p:sp>
      <p:sp>
        <p:nvSpPr>
          <p:cNvPr id="4" name="Footer Placeholder 3"/>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grpSp>
        <p:nvGrpSpPr>
          <p:cNvPr id="16" name="Group 15"/>
          <p:cNvGrpSpPr/>
          <p:nvPr/>
        </p:nvGrpSpPr>
        <p:grpSpPr>
          <a:xfrm>
            <a:off x="1484660" y="3126659"/>
            <a:ext cx="6135329" cy="2104103"/>
            <a:chOff x="1376508" y="3126659"/>
            <a:chExt cx="6135329" cy="2104103"/>
          </a:xfrm>
        </p:grpSpPr>
        <p:pic>
          <p:nvPicPr>
            <p:cNvPr id="8" name="Picture 2"/>
            <p:cNvPicPr>
              <a:picLocks noChangeAspect="1" noChangeArrowheads="1"/>
            </p:cNvPicPr>
            <p:nvPr/>
          </p:nvPicPr>
          <p:blipFill>
            <a:blip r:embed="rId3" cstate="print"/>
            <a:srcRect l="1251" t="4680" r="1175" b="4148"/>
            <a:stretch>
              <a:fillRect/>
            </a:stretch>
          </p:blipFill>
          <p:spPr bwMode="auto">
            <a:xfrm>
              <a:off x="1376508" y="3126659"/>
              <a:ext cx="6135329" cy="2104103"/>
            </a:xfrm>
            <a:prstGeom prst="rect">
              <a:avLst/>
            </a:prstGeom>
            <a:noFill/>
            <a:ln w="9525">
              <a:noFill/>
              <a:miter lim="800000"/>
              <a:headEnd/>
              <a:tailEnd/>
            </a:ln>
          </p:spPr>
        </p:pic>
        <p:cxnSp>
          <p:nvCxnSpPr>
            <p:cNvPr id="10" name="Straight Arrow Connector 9"/>
            <p:cNvCxnSpPr/>
            <p:nvPr/>
          </p:nvCxnSpPr>
          <p:spPr bwMode="auto">
            <a:xfrm>
              <a:off x="2281084" y="4286856"/>
              <a:ext cx="4257368" cy="1588"/>
            </a:xfrm>
            <a:prstGeom prst="straightConnector1">
              <a:avLst/>
            </a:prstGeom>
            <a:solidFill>
              <a:schemeClr val="accent1"/>
            </a:solidFill>
            <a:ln w="19050" cap="flat" cmpd="sng" algn="ctr">
              <a:solidFill>
                <a:schemeClr val="accent3">
                  <a:lumMod val="60000"/>
                  <a:lumOff val="40000"/>
                </a:schemeClr>
              </a:solidFill>
              <a:prstDash val="solid"/>
              <a:round/>
              <a:headEnd type="none" w="med" len="med"/>
              <a:tailEnd type="arrow"/>
            </a:ln>
            <a:effectLst/>
          </p:spPr>
        </p:cxnSp>
        <p:sp>
          <p:nvSpPr>
            <p:cNvPr id="11" name="Freeform 10"/>
            <p:cNvSpPr/>
            <p:nvPr/>
          </p:nvSpPr>
          <p:spPr bwMode="auto">
            <a:xfrm>
              <a:off x="2841523" y="3687097"/>
              <a:ext cx="275303" cy="983226"/>
            </a:xfrm>
            <a:custGeom>
              <a:avLst/>
              <a:gdLst>
                <a:gd name="connsiteX0" fmla="*/ 0 w 275303"/>
                <a:gd name="connsiteY0" fmla="*/ 0 h 983226"/>
                <a:gd name="connsiteX1" fmla="*/ 0 w 275303"/>
                <a:gd name="connsiteY1" fmla="*/ 383458 h 983226"/>
                <a:gd name="connsiteX2" fmla="*/ 275303 w 275303"/>
                <a:gd name="connsiteY2" fmla="*/ 383458 h 983226"/>
                <a:gd name="connsiteX3" fmla="*/ 275303 w 275303"/>
                <a:gd name="connsiteY3" fmla="*/ 983226 h 983226"/>
                <a:gd name="connsiteX0" fmla="*/ 0 w 275303"/>
                <a:gd name="connsiteY0" fmla="*/ 0 h 983226"/>
                <a:gd name="connsiteX1" fmla="*/ 0 w 275303"/>
                <a:gd name="connsiteY1" fmla="*/ 383458 h 983226"/>
                <a:gd name="connsiteX2" fmla="*/ 275303 w 275303"/>
                <a:gd name="connsiteY2" fmla="*/ 383458 h 983226"/>
                <a:gd name="connsiteX3" fmla="*/ 275303 w 275303"/>
                <a:gd name="connsiteY3" fmla="*/ 983226 h 983226"/>
                <a:gd name="connsiteX0" fmla="*/ 0 w 275303"/>
                <a:gd name="connsiteY0" fmla="*/ 0 h 983226"/>
                <a:gd name="connsiteX1" fmla="*/ 0 w 275303"/>
                <a:gd name="connsiteY1" fmla="*/ 383458 h 983226"/>
                <a:gd name="connsiteX2" fmla="*/ 275303 w 275303"/>
                <a:gd name="connsiteY2" fmla="*/ 383458 h 983226"/>
                <a:gd name="connsiteX3" fmla="*/ 275303 w 275303"/>
                <a:gd name="connsiteY3" fmla="*/ 983226 h 983226"/>
              </a:gdLst>
              <a:ahLst/>
              <a:cxnLst>
                <a:cxn ang="0">
                  <a:pos x="connsiteX0" y="connsiteY0"/>
                </a:cxn>
                <a:cxn ang="0">
                  <a:pos x="connsiteX1" y="connsiteY1"/>
                </a:cxn>
                <a:cxn ang="0">
                  <a:pos x="connsiteX2" y="connsiteY2"/>
                </a:cxn>
                <a:cxn ang="0">
                  <a:pos x="connsiteX3" y="connsiteY3"/>
                </a:cxn>
              </a:cxnLst>
              <a:rect l="l" t="t" r="r" b="b"/>
              <a:pathLst>
                <a:path w="275303" h="983226">
                  <a:moveTo>
                    <a:pt x="0" y="0"/>
                  </a:moveTo>
                  <a:lnTo>
                    <a:pt x="0" y="383458"/>
                  </a:lnTo>
                  <a:lnTo>
                    <a:pt x="275303" y="383458"/>
                  </a:lnTo>
                  <a:lnTo>
                    <a:pt x="275303" y="983226"/>
                  </a:lnTo>
                </a:path>
              </a:pathLst>
            </a:custGeom>
            <a:solidFill>
              <a:schemeClr val="bg1"/>
            </a:solidFill>
            <a:ln w="19050" cap="flat" cmpd="sng" algn="ctr">
              <a:solidFill>
                <a:schemeClr val="accent3">
                  <a:lumMod val="60000"/>
                  <a:lumOff val="40000"/>
                </a:schemeClr>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Freeform 11"/>
            <p:cNvSpPr/>
            <p:nvPr/>
          </p:nvSpPr>
          <p:spPr bwMode="auto">
            <a:xfrm>
              <a:off x="5638800" y="3682181"/>
              <a:ext cx="275303" cy="983226"/>
            </a:xfrm>
            <a:custGeom>
              <a:avLst/>
              <a:gdLst>
                <a:gd name="connsiteX0" fmla="*/ 0 w 275303"/>
                <a:gd name="connsiteY0" fmla="*/ 0 h 983226"/>
                <a:gd name="connsiteX1" fmla="*/ 0 w 275303"/>
                <a:gd name="connsiteY1" fmla="*/ 383458 h 983226"/>
                <a:gd name="connsiteX2" fmla="*/ 275303 w 275303"/>
                <a:gd name="connsiteY2" fmla="*/ 383458 h 983226"/>
                <a:gd name="connsiteX3" fmla="*/ 275303 w 275303"/>
                <a:gd name="connsiteY3" fmla="*/ 983226 h 983226"/>
                <a:gd name="connsiteX0" fmla="*/ 0 w 275303"/>
                <a:gd name="connsiteY0" fmla="*/ 0 h 983226"/>
                <a:gd name="connsiteX1" fmla="*/ 0 w 275303"/>
                <a:gd name="connsiteY1" fmla="*/ 383458 h 983226"/>
                <a:gd name="connsiteX2" fmla="*/ 275303 w 275303"/>
                <a:gd name="connsiteY2" fmla="*/ 383458 h 983226"/>
                <a:gd name="connsiteX3" fmla="*/ 275303 w 275303"/>
                <a:gd name="connsiteY3" fmla="*/ 983226 h 983226"/>
                <a:gd name="connsiteX0" fmla="*/ 0 w 275303"/>
                <a:gd name="connsiteY0" fmla="*/ 0 h 983226"/>
                <a:gd name="connsiteX1" fmla="*/ 0 w 275303"/>
                <a:gd name="connsiteY1" fmla="*/ 383458 h 983226"/>
                <a:gd name="connsiteX2" fmla="*/ 275303 w 275303"/>
                <a:gd name="connsiteY2" fmla="*/ 383458 h 983226"/>
                <a:gd name="connsiteX3" fmla="*/ 275303 w 275303"/>
                <a:gd name="connsiteY3" fmla="*/ 983226 h 983226"/>
              </a:gdLst>
              <a:ahLst/>
              <a:cxnLst>
                <a:cxn ang="0">
                  <a:pos x="connsiteX0" y="connsiteY0"/>
                </a:cxn>
                <a:cxn ang="0">
                  <a:pos x="connsiteX1" y="connsiteY1"/>
                </a:cxn>
                <a:cxn ang="0">
                  <a:pos x="connsiteX2" y="connsiteY2"/>
                </a:cxn>
                <a:cxn ang="0">
                  <a:pos x="connsiteX3" y="connsiteY3"/>
                </a:cxn>
              </a:cxnLst>
              <a:rect l="l" t="t" r="r" b="b"/>
              <a:pathLst>
                <a:path w="275303" h="983226">
                  <a:moveTo>
                    <a:pt x="0" y="0"/>
                  </a:moveTo>
                  <a:lnTo>
                    <a:pt x="0" y="383458"/>
                  </a:lnTo>
                  <a:lnTo>
                    <a:pt x="275303" y="383458"/>
                  </a:lnTo>
                  <a:lnTo>
                    <a:pt x="275303" y="983226"/>
                  </a:lnTo>
                </a:path>
              </a:pathLst>
            </a:custGeom>
            <a:solidFill>
              <a:schemeClr val="bg1"/>
            </a:solidFill>
            <a:ln w="19050" cap="flat" cmpd="sng" algn="ctr">
              <a:solidFill>
                <a:schemeClr val="accent3">
                  <a:lumMod val="60000"/>
                  <a:lumOff val="40000"/>
                </a:schemeClr>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Freeform 12"/>
            <p:cNvSpPr/>
            <p:nvPr/>
          </p:nvSpPr>
          <p:spPr bwMode="auto">
            <a:xfrm>
              <a:off x="4296697" y="3687097"/>
              <a:ext cx="275303" cy="983226"/>
            </a:xfrm>
            <a:custGeom>
              <a:avLst/>
              <a:gdLst>
                <a:gd name="connsiteX0" fmla="*/ 0 w 275303"/>
                <a:gd name="connsiteY0" fmla="*/ 0 h 983226"/>
                <a:gd name="connsiteX1" fmla="*/ 0 w 275303"/>
                <a:gd name="connsiteY1" fmla="*/ 383458 h 983226"/>
                <a:gd name="connsiteX2" fmla="*/ 275303 w 275303"/>
                <a:gd name="connsiteY2" fmla="*/ 383458 h 983226"/>
                <a:gd name="connsiteX3" fmla="*/ 275303 w 275303"/>
                <a:gd name="connsiteY3" fmla="*/ 983226 h 983226"/>
                <a:gd name="connsiteX0" fmla="*/ 0 w 275303"/>
                <a:gd name="connsiteY0" fmla="*/ 0 h 983226"/>
                <a:gd name="connsiteX1" fmla="*/ 0 w 275303"/>
                <a:gd name="connsiteY1" fmla="*/ 383458 h 983226"/>
                <a:gd name="connsiteX2" fmla="*/ 275303 w 275303"/>
                <a:gd name="connsiteY2" fmla="*/ 383458 h 983226"/>
                <a:gd name="connsiteX3" fmla="*/ 275303 w 275303"/>
                <a:gd name="connsiteY3" fmla="*/ 983226 h 983226"/>
                <a:gd name="connsiteX0" fmla="*/ 0 w 275303"/>
                <a:gd name="connsiteY0" fmla="*/ 0 h 983226"/>
                <a:gd name="connsiteX1" fmla="*/ 0 w 275303"/>
                <a:gd name="connsiteY1" fmla="*/ 383458 h 983226"/>
                <a:gd name="connsiteX2" fmla="*/ 275303 w 275303"/>
                <a:gd name="connsiteY2" fmla="*/ 383458 h 983226"/>
                <a:gd name="connsiteX3" fmla="*/ 275303 w 275303"/>
                <a:gd name="connsiteY3" fmla="*/ 983226 h 983226"/>
              </a:gdLst>
              <a:ahLst/>
              <a:cxnLst>
                <a:cxn ang="0">
                  <a:pos x="connsiteX0" y="connsiteY0"/>
                </a:cxn>
                <a:cxn ang="0">
                  <a:pos x="connsiteX1" y="connsiteY1"/>
                </a:cxn>
                <a:cxn ang="0">
                  <a:pos x="connsiteX2" y="connsiteY2"/>
                </a:cxn>
                <a:cxn ang="0">
                  <a:pos x="connsiteX3" y="connsiteY3"/>
                </a:cxn>
              </a:cxnLst>
              <a:rect l="l" t="t" r="r" b="b"/>
              <a:pathLst>
                <a:path w="275303" h="983226">
                  <a:moveTo>
                    <a:pt x="0" y="0"/>
                  </a:moveTo>
                  <a:lnTo>
                    <a:pt x="0" y="383458"/>
                  </a:lnTo>
                  <a:lnTo>
                    <a:pt x="275303" y="383458"/>
                  </a:lnTo>
                  <a:lnTo>
                    <a:pt x="275303" y="983226"/>
                  </a:lnTo>
                </a:path>
              </a:pathLst>
            </a:custGeom>
            <a:solidFill>
              <a:schemeClr val="bg1"/>
            </a:solidFill>
            <a:ln w="19050" cap="flat" cmpd="sng" algn="ctr">
              <a:solidFill>
                <a:schemeClr val="accent3">
                  <a:lumMod val="60000"/>
                  <a:lumOff val="40000"/>
                </a:schemeClr>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5" name="Straight Connector 14"/>
            <p:cNvCxnSpPr/>
            <p:nvPr/>
          </p:nvCxnSpPr>
          <p:spPr bwMode="auto">
            <a:xfrm>
              <a:off x="1799303" y="4168877"/>
              <a:ext cx="5230762"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sp>
        <p:nvSpPr>
          <p:cNvPr id="14" name="TextBox 13"/>
          <p:cNvSpPr txBox="1"/>
          <p:nvPr/>
        </p:nvSpPr>
        <p:spPr>
          <a:xfrm>
            <a:off x="7730348" y="3291714"/>
            <a:ext cx="1245476" cy="1754326"/>
          </a:xfrm>
          <a:prstGeom prst="rect">
            <a:avLst/>
          </a:prstGeom>
          <a:noFill/>
          <a:ln>
            <a:solidFill>
              <a:schemeClr val="accent1"/>
            </a:solidFill>
          </a:ln>
        </p:spPr>
        <p:txBody>
          <a:bodyPr wrap="square" rtlCol="0">
            <a:spAutoFit/>
          </a:bodyPr>
          <a:lstStyle/>
          <a:p>
            <a:r>
              <a:rPr lang="en-US" dirty="0" err="1" smtClean="0"/>
              <a:t>Efficency</a:t>
            </a:r>
            <a:r>
              <a:rPr lang="en-US" dirty="0" smtClean="0"/>
              <a:t> (A-A’, B-B’, C-C’) vs. fairness X-X’?</a:t>
            </a:r>
            <a:endParaRPr lang="en-US" dirty="0"/>
          </a:p>
        </p:txBody>
      </p:sp>
      <p:sp>
        <p:nvSpPr>
          <p:cNvPr id="17" name="TextBox 16"/>
          <p:cNvSpPr txBox="1"/>
          <p:nvPr/>
        </p:nvSpPr>
        <p:spPr>
          <a:xfrm>
            <a:off x="3087326" y="5980496"/>
            <a:ext cx="3707612" cy="369332"/>
          </a:xfrm>
          <a:prstGeom prst="rect">
            <a:avLst/>
          </a:prstGeom>
          <a:noFill/>
          <a:ln>
            <a:solidFill>
              <a:schemeClr val="accent1"/>
            </a:solidFill>
          </a:ln>
        </p:spPr>
        <p:txBody>
          <a:bodyPr wrap="square" rtlCol="0">
            <a:spAutoFit/>
          </a:bodyPr>
          <a:lstStyle/>
          <a:p>
            <a:r>
              <a:rPr lang="en-US" dirty="0" smtClean="0"/>
              <a:t>Routes can be dynamic or static</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The Optimality Principle</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6387" name="Rectangle 3"/>
          <p:cNvSpPr>
            <a:spLocks noGrp="1" noChangeArrowheads="1"/>
          </p:cNvSpPr>
          <p:nvPr>
            <p:ph idx="1"/>
          </p:nvPr>
        </p:nvSpPr>
        <p:spPr>
          <a:xfrm>
            <a:off x="914399" y="1315753"/>
            <a:ext cx="7790214" cy="4600081"/>
          </a:xfrm>
        </p:spPr>
        <p:txBody>
          <a:bodyPr/>
          <a:lstStyle/>
          <a:p>
            <a:r>
              <a:rPr lang="en-US" dirty="0" smtClean="0"/>
              <a:t>Each portion of a best path is also a best path; the union of them to a router is a tree called the </a:t>
            </a:r>
            <a:r>
              <a:rPr lang="en-US" u="sng" dirty="0" smtClean="0"/>
              <a:t>sink tree</a:t>
            </a:r>
          </a:p>
          <a:p>
            <a:pPr lvl="1"/>
            <a:r>
              <a:rPr lang="en-US" dirty="0" smtClean="0"/>
              <a:t>Best means fewest hops in the example</a:t>
            </a:r>
          </a:p>
        </p:txBody>
      </p:sp>
      <p:grpSp>
        <p:nvGrpSpPr>
          <p:cNvPr id="12" name="Group 11"/>
          <p:cNvGrpSpPr/>
          <p:nvPr/>
        </p:nvGrpSpPr>
        <p:grpSpPr>
          <a:xfrm>
            <a:off x="353965" y="2649771"/>
            <a:ext cx="8569999" cy="3531690"/>
            <a:chOff x="353965" y="2423635"/>
            <a:chExt cx="8569999" cy="3531690"/>
          </a:xfrm>
        </p:grpSpPr>
        <p:pic>
          <p:nvPicPr>
            <p:cNvPr id="16388" name="Picture 2"/>
            <p:cNvPicPr>
              <a:picLocks noChangeAspect="1" noChangeArrowheads="1"/>
            </p:cNvPicPr>
            <p:nvPr/>
          </p:nvPicPr>
          <p:blipFill>
            <a:blip r:embed="rId3" cstate="print"/>
            <a:srcRect t="3092" b="14984"/>
            <a:stretch>
              <a:fillRect/>
            </a:stretch>
          </p:blipFill>
          <p:spPr bwMode="auto">
            <a:xfrm>
              <a:off x="353965" y="2526869"/>
              <a:ext cx="8445398" cy="2998732"/>
            </a:xfrm>
            <a:prstGeom prst="rect">
              <a:avLst/>
            </a:prstGeom>
            <a:noFill/>
            <a:ln w="9525">
              <a:noFill/>
              <a:miter lim="800000"/>
              <a:headEnd/>
              <a:tailEnd/>
            </a:ln>
          </p:spPr>
        </p:pic>
        <p:sp>
          <p:nvSpPr>
            <p:cNvPr id="9" name="TextBox 8"/>
            <p:cNvSpPr txBox="1"/>
            <p:nvPr/>
          </p:nvSpPr>
          <p:spPr>
            <a:xfrm>
              <a:off x="1651813" y="5555215"/>
              <a:ext cx="1125629" cy="400110"/>
            </a:xfrm>
            <a:prstGeom prst="rect">
              <a:avLst/>
            </a:prstGeom>
            <a:solidFill>
              <a:schemeClr val="bg1"/>
            </a:solidFill>
          </p:spPr>
          <p:txBody>
            <a:bodyPr wrap="none" rtlCol="0">
              <a:spAutoFit/>
            </a:bodyPr>
            <a:lstStyle/>
            <a:p>
              <a:r>
                <a:rPr lang="en-US" sz="2000" dirty="0" smtClean="0">
                  <a:solidFill>
                    <a:srgbClr val="FF2BD8"/>
                  </a:solidFill>
                </a:rPr>
                <a:t>Network</a:t>
              </a:r>
              <a:endParaRPr lang="en-US" sz="2000" dirty="0">
                <a:solidFill>
                  <a:srgbClr val="FF2BD8"/>
                </a:solidFill>
              </a:endParaRPr>
            </a:p>
          </p:txBody>
        </p:sp>
        <p:sp>
          <p:nvSpPr>
            <p:cNvPr id="10" name="TextBox 9"/>
            <p:cNvSpPr txBox="1"/>
            <p:nvPr/>
          </p:nvSpPr>
          <p:spPr>
            <a:xfrm>
              <a:off x="4842397" y="5520804"/>
              <a:ext cx="4081567" cy="400110"/>
            </a:xfrm>
            <a:prstGeom prst="rect">
              <a:avLst/>
            </a:prstGeom>
            <a:solidFill>
              <a:schemeClr val="bg1"/>
            </a:solidFill>
          </p:spPr>
          <p:txBody>
            <a:bodyPr wrap="none" rtlCol="0">
              <a:spAutoFit/>
            </a:bodyPr>
            <a:lstStyle/>
            <a:p>
              <a:r>
                <a:rPr lang="en-US" sz="2000" dirty="0" smtClean="0">
                  <a:solidFill>
                    <a:srgbClr val="FF2BD8"/>
                  </a:solidFill>
                </a:rPr>
                <a:t>Sink tree of best paths to router B</a:t>
              </a:r>
              <a:endParaRPr lang="en-US" sz="2000" dirty="0">
                <a:solidFill>
                  <a:srgbClr val="FF2BD8"/>
                </a:solidFill>
              </a:endParaRPr>
            </a:p>
          </p:txBody>
        </p:sp>
        <p:sp>
          <p:nvSpPr>
            <p:cNvPr id="11" name="TextBox 10"/>
            <p:cNvSpPr txBox="1"/>
            <p:nvPr/>
          </p:nvSpPr>
          <p:spPr>
            <a:xfrm>
              <a:off x="6720343" y="2423635"/>
              <a:ext cx="153888" cy="276999"/>
            </a:xfrm>
            <a:prstGeom prst="rect">
              <a:avLst/>
            </a:prstGeom>
            <a:solidFill>
              <a:schemeClr val="bg1"/>
            </a:solidFill>
          </p:spPr>
          <p:txBody>
            <a:bodyPr wrap="none" lIns="0" tIns="0" rIns="0" bIns="0" rtlCol="0">
              <a:spAutoFit/>
            </a:bodyPr>
            <a:lstStyle/>
            <a:p>
              <a:r>
                <a:rPr lang="en-US" dirty="0" smtClean="0">
                  <a:solidFill>
                    <a:srgbClr val="FF2BD8"/>
                  </a:solidFill>
                </a:rPr>
                <a:t>B</a:t>
              </a:r>
              <a:endParaRPr lang="en-US" dirty="0">
                <a:solidFill>
                  <a:srgbClr val="FF2BD8"/>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Shortest Path Algorithm (1)</a:t>
            </a:r>
          </a:p>
        </p:txBody>
      </p:sp>
      <p:sp>
        <p:nvSpPr>
          <p:cNvPr id="5" name="Footer Placeholder 4"/>
          <p:cNvSpPr>
            <a:spLocks noGrp="1"/>
          </p:cNvSpPr>
          <p:nvPr>
            <p:ph type="ftr" sz="quarter" idx="10"/>
          </p:nvPr>
        </p:nvSpPr>
        <p:spPr/>
        <p:txBody>
          <a:bodyPr/>
          <a:lstStyle/>
          <a:p>
            <a:r>
              <a:rPr lang="en-US" smtClean="0"/>
              <a:t>CN5E by Tanenbaum &amp; Wetherall, © Pearson Education-Prentice Hall and D. Wetherall, 2011</a:t>
            </a:r>
            <a:endParaRPr lang="en-US" dirty="0"/>
          </a:p>
        </p:txBody>
      </p:sp>
      <p:sp>
        <p:nvSpPr>
          <p:cNvPr id="17411" name="Rectangle 3"/>
          <p:cNvSpPr>
            <a:spLocks noGrp="1" noChangeArrowheads="1"/>
          </p:cNvSpPr>
          <p:nvPr>
            <p:ph idx="1"/>
          </p:nvPr>
        </p:nvSpPr>
        <p:spPr>
          <a:xfrm>
            <a:off x="914399" y="1286257"/>
            <a:ext cx="7790214" cy="4600081"/>
          </a:xfrm>
        </p:spPr>
        <p:txBody>
          <a:bodyPr/>
          <a:lstStyle/>
          <a:p>
            <a:r>
              <a:rPr lang="en-US" u="sng" dirty="0" err="1" smtClean="0"/>
              <a:t>Dijkstra</a:t>
            </a:r>
            <a:r>
              <a:rPr lang="en-US" dirty="0" err="1" smtClean="0"/>
              <a:t>’s</a:t>
            </a:r>
            <a:r>
              <a:rPr lang="en-US" dirty="0" smtClean="0"/>
              <a:t> algorithm computes a sink tree on the graph:</a:t>
            </a:r>
          </a:p>
          <a:p>
            <a:pPr lvl="1"/>
            <a:r>
              <a:rPr lang="en-US" dirty="0" smtClean="0"/>
              <a:t>Each link is assigned a non-negative weight/distance</a:t>
            </a:r>
          </a:p>
          <a:p>
            <a:pPr lvl="1"/>
            <a:r>
              <a:rPr lang="en-US" dirty="0" smtClean="0"/>
              <a:t>Shortest path is the one with lowest total weight</a:t>
            </a:r>
          </a:p>
          <a:p>
            <a:pPr lvl="1"/>
            <a:r>
              <a:rPr lang="en-US" dirty="0" smtClean="0"/>
              <a:t>Using weights of 1 gives paths with fewest hops</a:t>
            </a:r>
          </a:p>
          <a:p>
            <a:pPr lvl="1"/>
            <a:endParaRPr lang="en-US" dirty="0" smtClean="0"/>
          </a:p>
          <a:p>
            <a:r>
              <a:rPr lang="en-US" dirty="0" smtClean="0"/>
              <a:t>Algorithm:</a:t>
            </a:r>
          </a:p>
          <a:p>
            <a:pPr lvl="1"/>
            <a:r>
              <a:rPr lang="en-US" dirty="0" smtClean="0"/>
              <a:t>Start with sink, set distance at other nodes to infinity</a:t>
            </a:r>
          </a:p>
          <a:p>
            <a:pPr lvl="1"/>
            <a:r>
              <a:rPr lang="en-US" dirty="0" smtClean="0"/>
              <a:t>Relax distance to other nodes</a:t>
            </a:r>
          </a:p>
          <a:p>
            <a:pPr lvl="1"/>
            <a:r>
              <a:rPr lang="en-US" dirty="0" smtClean="0"/>
              <a:t>Pick the lowest distance node, add it to sink tree</a:t>
            </a:r>
          </a:p>
          <a:p>
            <a:pPr lvl="1"/>
            <a:r>
              <a:rPr lang="en-US" dirty="0" smtClean="0"/>
              <a:t>Repeat until all nodes are in the sink tree</a:t>
            </a:r>
          </a:p>
          <a:p>
            <a:pPr lvl="1"/>
            <a:endParaRPr lang="en-US" dirty="0" smtClean="0"/>
          </a:p>
          <a:p>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Shortest Path Algorithm (2)</a:t>
            </a:r>
          </a:p>
        </p:txBody>
      </p:sp>
      <p:sp>
        <p:nvSpPr>
          <p:cNvPr id="5" name="Footer Placeholder 4"/>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17412" name="Picture 2"/>
          <p:cNvPicPr>
            <a:picLocks noChangeAspect="1" noChangeArrowheads="1"/>
          </p:cNvPicPr>
          <p:nvPr/>
        </p:nvPicPr>
        <p:blipFill>
          <a:blip r:embed="rId2" cstate="print"/>
          <a:srcRect/>
          <a:stretch>
            <a:fillRect/>
          </a:stretch>
        </p:blipFill>
        <p:spPr bwMode="auto">
          <a:xfrm>
            <a:off x="1396185" y="887001"/>
            <a:ext cx="6379241" cy="4823553"/>
          </a:xfrm>
          <a:prstGeom prst="rect">
            <a:avLst/>
          </a:prstGeom>
          <a:noFill/>
          <a:ln w="9525">
            <a:noFill/>
            <a:miter lim="800000"/>
            <a:headEnd/>
            <a:tailEnd/>
          </a:ln>
        </p:spPr>
      </p:pic>
      <p:cxnSp>
        <p:nvCxnSpPr>
          <p:cNvPr id="7" name="Straight Arrow Connector 6"/>
          <p:cNvCxnSpPr/>
          <p:nvPr/>
        </p:nvCxnSpPr>
        <p:spPr bwMode="auto">
          <a:xfrm rot="5400000">
            <a:off x="4866968" y="1189703"/>
            <a:ext cx="373626"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8" name="Straight Arrow Connector 7"/>
          <p:cNvCxnSpPr/>
          <p:nvPr/>
        </p:nvCxnSpPr>
        <p:spPr bwMode="auto">
          <a:xfrm rot="5400000">
            <a:off x="1676400" y="2816941"/>
            <a:ext cx="373626"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9" name="Straight Arrow Connector 8"/>
          <p:cNvCxnSpPr/>
          <p:nvPr/>
        </p:nvCxnSpPr>
        <p:spPr bwMode="auto">
          <a:xfrm rot="16200000" flipV="1">
            <a:off x="2050027" y="2816942"/>
            <a:ext cx="383457"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12" name="Straight Arrow Connector 11"/>
          <p:cNvCxnSpPr/>
          <p:nvPr/>
        </p:nvCxnSpPr>
        <p:spPr bwMode="auto">
          <a:xfrm rot="5400000">
            <a:off x="4857136" y="2821857"/>
            <a:ext cx="373626"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13" name="Straight Arrow Connector 12"/>
          <p:cNvCxnSpPr/>
          <p:nvPr/>
        </p:nvCxnSpPr>
        <p:spPr bwMode="auto">
          <a:xfrm rot="16200000" flipV="1">
            <a:off x="5230763" y="2821858"/>
            <a:ext cx="383457"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14" name="Straight Arrow Connector 13"/>
          <p:cNvCxnSpPr/>
          <p:nvPr/>
        </p:nvCxnSpPr>
        <p:spPr bwMode="auto">
          <a:xfrm rot="16200000">
            <a:off x="5245510" y="3193027"/>
            <a:ext cx="373626"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19" name="Straight Arrow Connector 18"/>
          <p:cNvCxnSpPr/>
          <p:nvPr/>
        </p:nvCxnSpPr>
        <p:spPr bwMode="auto">
          <a:xfrm rot="5400000">
            <a:off x="1676401" y="4449096"/>
            <a:ext cx="373626"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0" name="Straight Arrow Connector 19"/>
          <p:cNvCxnSpPr/>
          <p:nvPr/>
        </p:nvCxnSpPr>
        <p:spPr bwMode="auto">
          <a:xfrm rot="16200000" flipV="1">
            <a:off x="2050028" y="4449097"/>
            <a:ext cx="383457"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1" name="Straight Arrow Connector 20"/>
          <p:cNvCxnSpPr/>
          <p:nvPr/>
        </p:nvCxnSpPr>
        <p:spPr bwMode="auto">
          <a:xfrm rot="16200000">
            <a:off x="2064775" y="4820266"/>
            <a:ext cx="373626"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2" name="Straight Arrow Connector 21"/>
          <p:cNvCxnSpPr/>
          <p:nvPr/>
        </p:nvCxnSpPr>
        <p:spPr bwMode="auto">
          <a:xfrm rot="10800000" flipV="1">
            <a:off x="2438400" y="4827637"/>
            <a:ext cx="678428" cy="1"/>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5" name="Straight Arrow Connector 24"/>
          <p:cNvCxnSpPr/>
          <p:nvPr/>
        </p:nvCxnSpPr>
        <p:spPr bwMode="auto">
          <a:xfrm rot="5400000">
            <a:off x="4847305" y="4444180"/>
            <a:ext cx="373626"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6" name="Straight Arrow Connector 25"/>
          <p:cNvCxnSpPr/>
          <p:nvPr/>
        </p:nvCxnSpPr>
        <p:spPr bwMode="auto">
          <a:xfrm rot="16200000" flipV="1">
            <a:off x="5220932" y="4444181"/>
            <a:ext cx="383457"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7" name="Straight Arrow Connector 26"/>
          <p:cNvCxnSpPr/>
          <p:nvPr/>
        </p:nvCxnSpPr>
        <p:spPr bwMode="auto">
          <a:xfrm rot="16200000">
            <a:off x="5235679" y="4815350"/>
            <a:ext cx="373626" cy="373626"/>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8" name="Straight Arrow Connector 27"/>
          <p:cNvCxnSpPr/>
          <p:nvPr/>
        </p:nvCxnSpPr>
        <p:spPr bwMode="auto">
          <a:xfrm rot="10800000" flipV="1">
            <a:off x="5609304" y="4822721"/>
            <a:ext cx="678428" cy="1"/>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cxnSp>
        <p:nvCxnSpPr>
          <p:cNvPr id="29" name="Straight Arrow Connector 28"/>
          <p:cNvCxnSpPr/>
          <p:nvPr/>
        </p:nvCxnSpPr>
        <p:spPr bwMode="auto">
          <a:xfrm rot="16200000" flipV="1">
            <a:off x="6312310" y="4837471"/>
            <a:ext cx="373628" cy="373627"/>
          </a:xfrm>
          <a:prstGeom prst="straightConnector1">
            <a:avLst/>
          </a:prstGeom>
          <a:solidFill>
            <a:schemeClr val="accent1"/>
          </a:solidFill>
          <a:ln w="28575" cap="flat" cmpd="sng" algn="ctr">
            <a:solidFill>
              <a:schemeClr val="accent3">
                <a:lumMod val="60000"/>
                <a:lumOff val="40000"/>
              </a:schemeClr>
            </a:solidFill>
            <a:prstDash val="solid"/>
            <a:round/>
            <a:headEnd type="none" w="med" len="med"/>
            <a:tailEnd type="arrow"/>
          </a:ln>
          <a:effectLst/>
        </p:spPr>
      </p:cxnSp>
      <p:sp>
        <p:nvSpPr>
          <p:cNvPr id="35" name="TextBox 34"/>
          <p:cNvSpPr txBox="1"/>
          <p:nvPr/>
        </p:nvSpPr>
        <p:spPr>
          <a:xfrm>
            <a:off x="694855" y="5640821"/>
            <a:ext cx="7878875" cy="830997"/>
          </a:xfrm>
          <a:prstGeom prst="rect">
            <a:avLst/>
          </a:prstGeom>
          <a:noFill/>
        </p:spPr>
        <p:txBody>
          <a:bodyPr wrap="square" rtlCol="0">
            <a:spAutoFit/>
          </a:bodyPr>
          <a:lstStyle/>
          <a:p>
            <a:r>
              <a:rPr lang="en-US" sz="2400" dirty="0" smtClean="0"/>
              <a:t>A network and first five steps in computing the shortest paths from A to D. Pink arrows show the sink tree so far.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Shortest Path Algorithm (3)</a:t>
            </a:r>
          </a:p>
        </p:txBody>
      </p:sp>
      <p:sp>
        <p:nvSpPr>
          <p:cNvPr id="7" name="Footer Placeholder 6"/>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pic>
        <p:nvPicPr>
          <p:cNvPr id="19460" name="Picture 2"/>
          <p:cNvPicPr>
            <a:picLocks noChangeAspect="1" noChangeArrowheads="1"/>
          </p:cNvPicPr>
          <p:nvPr/>
        </p:nvPicPr>
        <p:blipFill>
          <a:blip r:embed="rId2" cstate="print"/>
          <a:srcRect/>
          <a:stretch>
            <a:fillRect/>
          </a:stretch>
        </p:blipFill>
        <p:spPr bwMode="auto">
          <a:xfrm>
            <a:off x="541398" y="1553549"/>
            <a:ext cx="7694613" cy="3883025"/>
          </a:xfrm>
          <a:prstGeom prst="rect">
            <a:avLst/>
          </a:prstGeom>
          <a:noFill/>
          <a:ln w="9525">
            <a:noFill/>
            <a:miter lim="800000"/>
            <a:headEnd/>
            <a:tailEnd/>
          </a:ln>
        </p:spPr>
      </p:pic>
      <p:sp>
        <p:nvSpPr>
          <p:cNvPr id="19461" name="TextBox 5"/>
          <p:cNvSpPr txBox="1">
            <a:spLocks noChangeArrowheads="1"/>
          </p:cNvSpPr>
          <p:nvPr/>
        </p:nvSpPr>
        <p:spPr bwMode="auto">
          <a:xfrm>
            <a:off x="624562" y="4962525"/>
            <a:ext cx="1019175" cy="522288"/>
          </a:xfrm>
          <a:prstGeom prst="rect">
            <a:avLst/>
          </a:prstGeom>
          <a:noFill/>
          <a:ln w="9525">
            <a:noFill/>
            <a:miter lim="800000"/>
            <a:headEnd/>
            <a:tailEnd/>
          </a:ln>
        </p:spPr>
        <p:txBody>
          <a:bodyPr>
            <a:spAutoFit/>
          </a:bodyPr>
          <a:lstStyle/>
          <a:p>
            <a:r>
              <a:rPr lang="en-US" sz="2800"/>
              <a:t>. . .</a:t>
            </a:r>
          </a:p>
        </p:txBody>
      </p:sp>
      <p:sp>
        <p:nvSpPr>
          <p:cNvPr id="19462" name="TextBox 6"/>
          <p:cNvSpPr txBox="1">
            <a:spLocks noChangeArrowheads="1"/>
          </p:cNvSpPr>
          <p:nvPr/>
        </p:nvSpPr>
        <p:spPr bwMode="auto">
          <a:xfrm>
            <a:off x="618616" y="899656"/>
            <a:ext cx="1019175" cy="523875"/>
          </a:xfrm>
          <a:prstGeom prst="rect">
            <a:avLst/>
          </a:prstGeom>
          <a:noFill/>
          <a:ln w="9525">
            <a:noFill/>
            <a:miter lim="800000"/>
            <a:headEnd/>
            <a:tailEnd/>
          </a:ln>
        </p:spPr>
        <p:txBody>
          <a:bodyPr>
            <a:spAutoFit/>
          </a:bodyPr>
          <a:lstStyle/>
          <a:p>
            <a:r>
              <a:rPr lang="en-US" sz="2800" dirty="0"/>
              <a:t>. . .</a:t>
            </a:r>
          </a:p>
        </p:txBody>
      </p:sp>
      <p:sp>
        <p:nvSpPr>
          <p:cNvPr id="13" name="TextBox 12"/>
          <p:cNvSpPr txBox="1"/>
          <p:nvPr/>
        </p:nvSpPr>
        <p:spPr>
          <a:xfrm>
            <a:off x="6503095" y="1928967"/>
            <a:ext cx="1952623" cy="830997"/>
          </a:xfrm>
          <a:prstGeom prst="rect">
            <a:avLst/>
          </a:prstGeom>
          <a:noFill/>
        </p:spPr>
        <p:txBody>
          <a:bodyPr wrap="square" rtlCol="0">
            <a:spAutoFit/>
          </a:bodyPr>
          <a:lstStyle/>
          <a:p>
            <a:r>
              <a:rPr lang="en-US" sz="1600" dirty="0" smtClean="0"/>
              <a:t>Start with the sink, all other nodes are unreachable</a:t>
            </a:r>
          </a:p>
        </p:txBody>
      </p:sp>
      <p:sp>
        <p:nvSpPr>
          <p:cNvPr id="16" name="Rectangle 15"/>
          <p:cNvSpPr/>
          <p:nvPr/>
        </p:nvSpPr>
        <p:spPr bwMode="auto">
          <a:xfrm>
            <a:off x="4503183" y="1543665"/>
            <a:ext cx="2005781" cy="35396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7" name="Rectangle 16"/>
          <p:cNvSpPr/>
          <p:nvPr/>
        </p:nvSpPr>
        <p:spPr bwMode="auto">
          <a:xfrm>
            <a:off x="4576925" y="3055375"/>
            <a:ext cx="3220065" cy="73987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Left Brace 14"/>
          <p:cNvSpPr/>
          <p:nvPr/>
        </p:nvSpPr>
        <p:spPr bwMode="auto">
          <a:xfrm flipH="1">
            <a:off x="6250829" y="1610340"/>
            <a:ext cx="208936" cy="1417996"/>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8" name="TextBox 17"/>
          <p:cNvSpPr txBox="1"/>
          <p:nvPr/>
        </p:nvSpPr>
        <p:spPr>
          <a:xfrm>
            <a:off x="6518793" y="3644702"/>
            <a:ext cx="2192588" cy="1323439"/>
          </a:xfrm>
          <a:prstGeom prst="rect">
            <a:avLst/>
          </a:prstGeom>
          <a:noFill/>
        </p:spPr>
        <p:txBody>
          <a:bodyPr wrap="square" rtlCol="0">
            <a:spAutoFit/>
          </a:bodyPr>
          <a:lstStyle/>
          <a:p>
            <a:r>
              <a:rPr lang="en-US" sz="1600" dirty="0" smtClean="0"/>
              <a:t>Relaxation step. Lower distance to nodes linked to newest member of the sink tree</a:t>
            </a:r>
          </a:p>
        </p:txBody>
      </p:sp>
      <p:sp>
        <p:nvSpPr>
          <p:cNvPr id="19" name="Left Brace 18"/>
          <p:cNvSpPr/>
          <p:nvPr/>
        </p:nvSpPr>
        <p:spPr bwMode="auto">
          <a:xfrm flipH="1">
            <a:off x="6236115" y="3532547"/>
            <a:ext cx="240084" cy="1629390"/>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Shortest Path Algorithm (4)</a:t>
            </a:r>
          </a:p>
        </p:txBody>
      </p:sp>
      <p:sp>
        <p:nvSpPr>
          <p:cNvPr id="6" name="Footer Placeholder 5"/>
          <p:cNvSpPr>
            <a:spLocks noGrp="1"/>
          </p:cNvSpPr>
          <p:nvPr>
            <p:ph type="ftr" sz="quarter" idx="11"/>
          </p:nvPr>
        </p:nvSpPr>
        <p:spPr/>
        <p:txBody>
          <a:bodyPr/>
          <a:lstStyle/>
          <a:p>
            <a:r>
              <a:rPr lang="en-US" smtClean="0"/>
              <a:t>CN5E by Tanenbaum &amp; Wetherall, © Pearson Education-Prentice Hall and D. Wetherall, 2011</a:t>
            </a:r>
            <a:endParaRPr lang="en-US" dirty="0"/>
          </a:p>
        </p:txBody>
      </p:sp>
      <p:sp>
        <p:nvSpPr>
          <p:cNvPr id="20484" name="TextBox 6"/>
          <p:cNvSpPr txBox="1">
            <a:spLocks noChangeArrowheads="1"/>
          </p:cNvSpPr>
          <p:nvPr/>
        </p:nvSpPr>
        <p:spPr bwMode="auto">
          <a:xfrm>
            <a:off x="589121" y="1676399"/>
            <a:ext cx="1019175" cy="523875"/>
          </a:xfrm>
          <a:prstGeom prst="rect">
            <a:avLst/>
          </a:prstGeom>
          <a:noFill/>
          <a:ln w="9525">
            <a:noFill/>
            <a:miter lim="800000"/>
            <a:headEnd/>
            <a:tailEnd/>
          </a:ln>
        </p:spPr>
        <p:txBody>
          <a:bodyPr>
            <a:spAutoFit/>
          </a:bodyPr>
          <a:lstStyle/>
          <a:p>
            <a:r>
              <a:rPr lang="en-US" sz="2800" dirty="0"/>
              <a:t>. . .</a:t>
            </a:r>
          </a:p>
        </p:txBody>
      </p:sp>
      <p:pic>
        <p:nvPicPr>
          <p:cNvPr id="20485" name="Picture 2"/>
          <p:cNvPicPr>
            <a:picLocks noChangeAspect="1" noChangeArrowheads="1"/>
          </p:cNvPicPr>
          <p:nvPr/>
        </p:nvPicPr>
        <p:blipFill>
          <a:blip r:embed="rId3" cstate="print"/>
          <a:srcRect t="9820" b="32325"/>
          <a:stretch>
            <a:fillRect/>
          </a:stretch>
        </p:blipFill>
        <p:spPr bwMode="auto">
          <a:xfrm>
            <a:off x="324478" y="2241767"/>
            <a:ext cx="6750000" cy="2204433"/>
          </a:xfrm>
          <a:prstGeom prst="rect">
            <a:avLst/>
          </a:prstGeom>
          <a:noFill/>
          <a:ln w="9525">
            <a:noFill/>
            <a:miter lim="800000"/>
            <a:headEnd/>
            <a:tailEnd/>
          </a:ln>
        </p:spPr>
      </p:pic>
      <p:sp>
        <p:nvSpPr>
          <p:cNvPr id="12" name="TextBox 11"/>
          <p:cNvSpPr txBox="1"/>
          <p:nvPr/>
        </p:nvSpPr>
        <p:spPr>
          <a:xfrm>
            <a:off x="6906249" y="2676216"/>
            <a:ext cx="1952623" cy="1077218"/>
          </a:xfrm>
          <a:prstGeom prst="rect">
            <a:avLst/>
          </a:prstGeom>
          <a:noFill/>
        </p:spPr>
        <p:txBody>
          <a:bodyPr wrap="square" rtlCol="0">
            <a:spAutoFit/>
          </a:bodyPr>
          <a:lstStyle/>
          <a:p>
            <a:r>
              <a:rPr lang="en-US" sz="1600" dirty="0" smtClean="0"/>
              <a:t>Find the lowest distance, add it to the sink tree, and repeat until done</a:t>
            </a:r>
          </a:p>
        </p:txBody>
      </p:sp>
      <p:sp>
        <p:nvSpPr>
          <p:cNvPr id="13" name="Left Brace 12"/>
          <p:cNvSpPr/>
          <p:nvPr/>
        </p:nvSpPr>
        <p:spPr bwMode="auto">
          <a:xfrm flipH="1">
            <a:off x="6653983" y="2347756"/>
            <a:ext cx="259642" cy="1762127"/>
          </a:xfrm>
          <a:prstGeom prst="leftBrace">
            <a:avLst/>
          </a:prstGeom>
          <a:noFill/>
          <a:ln w="19050" cap="flat" cmpd="sng" algn="ctr">
            <a:solidFill>
              <a:schemeClr val="accent3">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annenbaum">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55890</TotalTime>
  <Words>11792</Words>
  <Application>Microsoft Office PowerPoint</Application>
  <PresentationFormat>On-screen Show (4:3)</PresentationFormat>
  <Paragraphs>1646</Paragraphs>
  <Slides>161</Slides>
  <Notes>63</Notes>
  <HiddenSlides>37</HiddenSlides>
  <MMClips>0</MMClips>
  <ScaleCrop>false</ScaleCrop>
  <HeadingPairs>
    <vt:vector size="4" baseType="variant">
      <vt:variant>
        <vt:lpstr>Theme</vt:lpstr>
      </vt:variant>
      <vt:variant>
        <vt:i4>1</vt:i4>
      </vt:variant>
      <vt:variant>
        <vt:lpstr>Slide Titles</vt:lpstr>
      </vt:variant>
      <vt:variant>
        <vt:i4>161</vt:i4>
      </vt:variant>
    </vt:vector>
  </HeadingPairs>
  <TitlesOfParts>
    <vt:vector size="162" baseType="lpstr">
      <vt:lpstr>Tannenbaum</vt:lpstr>
      <vt:lpstr>Network Layer Chapter 5</vt:lpstr>
      <vt:lpstr>The Network Layer</vt:lpstr>
      <vt:lpstr>Why do we need a Network layer?</vt:lpstr>
      <vt:lpstr>Shortcomings of Switches</vt:lpstr>
      <vt:lpstr>Shortcomings of Switches (2)</vt:lpstr>
      <vt:lpstr>Shortcomings of Switches (3)</vt:lpstr>
      <vt:lpstr>Network Layer Approach</vt:lpstr>
      <vt:lpstr>Routing vs. Forwarding</vt:lpstr>
      <vt:lpstr>Routing vs. Forwarding (2)</vt:lpstr>
      <vt:lpstr>Design Issues</vt:lpstr>
      <vt:lpstr>Store-and-Forward Packet Switching</vt:lpstr>
      <vt:lpstr>End-to-end Argument</vt:lpstr>
      <vt:lpstr>Connectionless Service – Datagrams</vt:lpstr>
      <vt:lpstr>Connection-Oriented – Virtual Circuits</vt:lpstr>
      <vt:lpstr>Comparison of Virtual-Circuits &amp; Datagrams</vt:lpstr>
      <vt:lpstr>Datagrams vs Virtual Circuits</vt:lpstr>
      <vt:lpstr>Internetworking</vt:lpstr>
      <vt:lpstr>How Networks Differ</vt:lpstr>
      <vt:lpstr>Internet Reference Model</vt:lpstr>
      <vt:lpstr>IP as a Lowest Common Denominator</vt:lpstr>
      <vt:lpstr>How Networks Can Be Connected</vt:lpstr>
      <vt:lpstr>MPLS (Multi-Protocol Label Switching, §5.6.5)</vt:lpstr>
      <vt:lpstr>Tunneling (1)</vt:lpstr>
      <vt:lpstr>Tunneling (2)</vt:lpstr>
      <vt:lpstr>Packet Size Problem</vt:lpstr>
      <vt:lpstr>Packet Size Solutions</vt:lpstr>
      <vt:lpstr>IPv4 Fragmentation</vt:lpstr>
      <vt:lpstr>Packet Fragmentation (1)</vt:lpstr>
      <vt:lpstr>Packet Fragmentation (2)</vt:lpstr>
      <vt:lpstr>IPv4 Fragmentation Fields</vt:lpstr>
      <vt:lpstr>IPv4 Fragmentation Procedure</vt:lpstr>
      <vt:lpstr>IPv4 Fragmentation (3)</vt:lpstr>
      <vt:lpstr>IPv4 Fragmentation (4)</vt:lpstr>
      <vt:lpstr>Packet Fragmentation (3)</vt:lpstr>
      <vt:lpstr>Network Layer in the Internet (1)</vt:lpstr>
      <vt:lpstr>Network Layer in the Internet (2)</vt:lpstr>
      <vt:lpstr>Network Layer in the Internet (3)</vt:lpstr>
      <vt:lpstr>IP Version 4 Protocol (1)</vt:lpstr>
      <vt:lpstr>IP Addresses (5) – Classful Addressing</vt:lpstr>
      <vt:lpstr>IP Addresses (1) – Prefixes </vt:lpstr>
      <vt:lpstr>IP Addresses (2) – Subnets </vt:lpstr>
      <vt:lpstr>Dividing a Block</vt:lpstr>
      <vt:lpstr>Dividing a Block (2)</vt:lpstr>
      <vt:lpstr>Routing a Packet</vt:lpstr>
      <vt:lpstr>IP Addresses (3) – Aggregation </vt:lpstr>
      <vt:lpstr>IP Addresses (4) – Longest Matching Prefix</vt:lpstr>
      <vt:lpstr>Longest Matching Prefix (2)</vt:lpstr>
      <vt:lpstr>IP Forwarding</vt:lpstr>
      <vt:lpstr>Host/Router Distinction</vt:lpstr>
      <vt:lpstr>Host Forwarding Table</vt:lpstr>
      <vt:lpstr>Flexibility of Longest Matching Prefix</vt:lpstr>
      <vt:lpstr>Performance of Longest Matching Prefix</vt:lpstr>
      <vt:lpstr>Internet Control Protocols (1)</vt:lpstr>
      <vt:lpstr>Getting IP Addresses</vt:lpstr>
      <vt:lpstr>Getting IP Addresses (2)</vt:lpstr>
      <vt:lpstr>DHCP</vt:lpstr>
      <vt:lpstr>DHCP Protocol Stack</vt:lpstr>
      <vt:lpstr>DHCP Addressing</vt:lpstr>
      <vt:lpstr>DHCP Messages (2)</vt:lpstr>
      <vt:lpstr>Allocating Public IP Addresses</vt:lpstr>
      <vt:lpstr>Public / Private IP Addresses</vt:lpstr>
      <vt:lpstr>Sending an IP Packet</vt:lpstr>
      <vt:lpstr>Address Resolution Protocol (ARP)</vt:lpstr>
      <vt:lpstr>ARP Protocol Stack</vt:lpstr>
      <vt:lpstr>ARP Messages (2)</vt:lpstr>
      <vt:lpstr>ARP (Address Resolution Protocol)</vt:lpstr>
      <vt:lpstr>Internet Control Protocols (3)</vt:lpstr>
      <vt:lpstr>IP Addresses (6) – NAT</vt:lpstr>
      <vt:lpstr>Topic</vt:lpstr>
      <vt:lpstr>Internet Control Message Protocol</vt:lpstr>
      <vt:lpstr>ICMP Errors</vt:lpstr>
      <vt:lpstr>ICMP Message Format</vt:lpstr>
      <vt:lpstr>ICMP Message Format (2)</vt:lpstr>
      <vt:lpstr>Example ICMP Messages</vt:lpstr>
      <vt:lpstr>Traceroute</vt:lpstr>
      <vt:lpstr>Traceroute (2)</vt:lpstr>
      <vt:lpstr>tracert</vt:lpstr>
      <vt:lpstr>Internet Control Protocols (2)</vt:lpstr>
      <vt:lpstr>What is a “Ping”?</vt:lpstr>
      <vt:lpstr>Internet Growth</vt:lpstr>
      <vt:lpstr>The End of New IPv4 Addresses</vt:lpstr>
      <vt:lpstr>IP Version 6 to the Rescue</vt:lpstr>
      <vt:lpstr>IP Version 6 (1)</vt:lpstr>
      <vt:lpstr>IPv6 Deployment</vt:lpstr>
      <vt:lpstr>IP Version 6 (2 )</vt:lpstr>
      <vt:lpstr>IP Version 6 (3)</vt:lpstr>
      <vt:lpstr>IPv6</vt:lpstr>
      <vt:lpstr>IPv6 (2)</vt:lpstr>
      <vt:lpstr>IPv6 Transition</vt:lpstr>
      <vt:lpstr>Tunneling </vt:lpstr>
      <vt:lpstr>Tunneling (2)</vt:lpstr>
      <vt:lpstr>Tunneling (3)</vt:lpstr>
      <vt:lpstr>Routing Algorithms (1)</vt:lpstr>
      <vt:lpstr>Routing Algorithms (2)</vt:lpstr>
      <vt:lpstr>The Optimality Principle</vt:lpstr>
      <vt:lpstr>Shortest Path Algorithm (1)</vt:lpstr>
      <vt:lpstr>Shortest Path Algorithm (2)</vt:lpstr>
      <vt:lpstr>Shortest Path Algorithm (3)</vt:lpstr>
      <vt:lpstr>Shortest Path Algorithm (4)</vt:lpstr>
      <vt:lpstr>Flooding</vt:lpstr>
      <vt:lpstr>Distance Vector Routing (1)</vt:lpstr>
      <vt:lpstr>Distance Vector Routing</vt:lpstr>
      <vt:lpstr>Distance Vector Routing</vt:lpstr>
      <vt:lpstr>Distance Vector Routing (2)</vt:lpstr>
      <vt:lpstr>The Count-to-Infinity Problem</vt:lpstr>
      <vt:lpstr>Link State Routing (1)</vt:lpstr>
      <vt:lpstr>Link State Routing</vt:lpstr>
      <vt:lpstr>Link State Routing</vt:lpstr>
      <vt:lpstr>Distributing the Link State Packets</vt:lpstr>
      <vt:lpstr>Distributing the Link State Packets</vt:lpstr>
      <vt:lpstr>Link State Routing (2) – LSPs</vt:lpstr>
      <vt:lpstr>Link State Routing (3) – Reliable Flooding</vt:lpstr>
      <vt:lpstr>Comparing Routers and Bridges</vt:lpstr>
      <vt:lpstr>Comparing Routers and Bridges</vt:lpstr>
      <vt:lpstr>Comparing Routers and Bridges</vt:lpstr>
      <vt:lpstr>Comparing Routers and Bridges</vt:lpstr>
      <vt:lpstr>Hierarchical Routing</vt:lpstr>
      <vt:lpstr>Broadcast Routing</vt:lpstr>
      <vt:lpstr>Broadcast Routing</vt:lpstr>
      <vt:lpstr>Multicast Routing</vt:lpstr>
      <vt:lpstr>Multicast Routing (1) – Dense Case</vt:lpstr>
      <vt:lpstr>Multicast Routing (2) – Sparse Case</vt:lpstr>
      <vt:lpstr>Anycast Routing</vt:lpstr>
      <vt:lpstr>Anycast Routing</vt:lpstr>
      <vt:lpstr>Routing for Mobile Hosts</vt:lpstr>
      <vt:lpstr>Routing in Ad Hoc Networks</vt:lpstr>
      <vt:lpstr>Congestion Control (1)</vt:lpstr>
      <vt:lpstr>Congestion Control Algorithms</vt:lpstr>
      <vt:lpstr>Congestion Control (2)</vt:lpstr>
      <vt:lpstr>Congestion Control (3) – Approaches </vt:lpstr>
      <vt:lpstr>Traffic-Aware Routing</vt:lpstr>
      <vt:lpstr>Admission Control</vt:lpstr>
      <vt:lpstr>Traffic Throttling</vt:lpstr>
      <vt:lpstr>Load Shedding (1)</vt:lpstr>
      <vt:lpstr>Load Shedding (2)</vt:lpstr>
      <vt:lpstr>Quality of Service</vt:lpstr>
      <vt:lpstr>Application Requirements (1)</vt:lpstr>
      <vt:lpstr>Application Requirements (2)</vt:lpstr>
      <vt:lpstr>Traffic Shaping (1)</vt:lpstr>
      <vt:lpstr>Traffic Shaping (2)</vt:lpstr>
      <vt:lpstr>Traffic Shaping (3)</vt:lpstr>
      <vt:lpstr>Packet Scheduling (1)</vt:lpstr>
      <vt:lpstr>Packet Scheduling (2)</vt:lpstr>
      <vt:lpstr>Admission Control (1)</vt:lpstr>
      <vt:lpstr>Admission Control (2)</vt:lpstr>
      <vt:lpstr>Integrated Services (1)</vt:lpstr>
      <vt:lpstr>Integrated Services (2)</vt:lpstr>
      <vt:lpstr>Differentiated Services (1)</vt:lpstr>
      <vt:lpstr>Differentiated Services (2)</vt:lpstr>
      <vt:lpstr>Label Switching and MPLS (1)</vt:lpstr>
      <vt:lpstr>Label Switching and MPLS (2)</vt:lpstr>
      <vt:lpstr>Internetwork Routing</vt:lpstr>
      <vt:lpstr>OSPF— Interior Routing Protocol (1)</vt:lpstr>
      <vt:lpstr>OSPF— Interior Routing Protocol (2)</vt:lpstr>
      <vt:lpstr>OSPF— Interior Routing Protocol (3)</vt:lpstr>
      <vt:lpstr>BGP— Exterior Routing Protocol (1)</vt:lpstr>
      <vt:lpstr>BGP— Exterior Routing Protocol (2)</vt:lpstr>
      <vt:lpstr>BGP— Exterior Routing Protocol (3)</vt:lpstr>
      <vt:lpstr>Internet Multicasting</vt:lpstr>
      <vt:lpstr>Mobile IP</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Steve_2</dc:creator>
  <cp:lastModifiedBy>Stanley</cp:lastModifiedBy>
  <cp:revision>807</cp:revision>
  <dcterms:created xsi:type="dcterms:W3CDTF">2010-05-03T15:18:06Z</dcterms:created>
  <dcterms:modified xsi:type="dcterms:W3CDTF">2015-03-29T18:49:32Z</dcterms:modified>
</cp:coreProperties>
</file>