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0" r:id="rId7"/>
    <p:sldId id="259" r:id="rId8"/>
    <p:sldId id="261" r:id="rId9"/>
    <p:sldId id="262" r:id="rId10"/>
    <p:sldId id="263"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3C08E-9BFB-4697-A28B-A079C3F8371C}"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F3779-AD66-459E-B01E-D9A19A52001B}" type="slidenum">
              <a:rPr lang="en-US" smtClean="0"/>
              <a:t>‹#›</a:t>
            </a:fld>
            <a:endParaRPr lang="en-US"/>
          </a:p>
        </p:txBody>
      </p:sp>
    </p:spTree>
    <p:extLst>
      <p:ext uri="{BB962C8B-B14F-4D97-AF65-F5344CB8AC3E}">
        <p14:creationId xmlns:p14="http://schemas.microsoft.com/office/powerpoint/2010/main" val="169378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F1D6-851C-422E-B4F4-EF868E6DB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502EA-8115-475B-926B-5AFFAF5B7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E2F1F-D114-4EB7-B54A-2A7F92772E7E}"/>
              </a:ext>
            </a:extLst>
          </p:cNvPr>
          <p:cNvSpPr>
            <a:spLocks noGrp="1"/>
          </p:cNvSpPr>
          <p:nvPr>
            <p:ph type="dt" sz="half" idx="10"/>
          </p:nvPr>
        </p:nvSpPr>
        <p:spPr/>
        <p:txBody>
          <a:bodyPr/>
          <a:lstStyle/>
          <a:p>
            <a:fld id="{EB4E1545-4B27-4387-B3B7-AC574B3D5484}" type="datetime1">
              <a:rPr lang="en-US" smtClean="0"/>
              <a:t>3/18/2021</a:t>
            </a:fld>
            <a:endParaRPr lang="en-US"/>
          </a:p>
        </p:txBody>
      </p:sp>
      <p:sp>
        <p:nvSpPr>
          <p:cNvPr id="5" name="Footer Placeholder 4">
            <a:extLst>
              <a:ext uri="{FF2B5EF4-FFF2-40B4-BE49-F238E27FC236}">
                <a16:creationId xmlns:a16="http://schemas.microsoft.com/office/drawing/2014/main" id="{33BA8230-523B-4A59-8814-1552C9E48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8EC28-4758-4303-BEC3-2BE33C0F407A}"/>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188737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0862-1BF8-49DF-B7DE-35619CF59B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7AEC3-2E07-48BF-8F85-90F0996F8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7377C-08E3-4CC4-95FE-109372400771}"/>
              </a:ext>
            </a:extLst>
          </p:cNvPr>
          <p:cNvSpPr>
            <a:spLocks noGrp="1"/>
          </p:cNvSpPr>
          <p:nvPr>
            <p:ph type="dt" sz="half" idx="10"/>
          </p:nvPr>
        </p:nvSpPr>
        <p:spPr/>
        <p:txBody>
          <a:bodyPr/>
          <a:lstStyle/>
          <a:p>
            <a:fld id="{8D4FA2FD-F570-4AEA-8C82-B281A604C6E2}" type="datetime1">
              <a:rPr lang="en-US" smtClean="0"/>
              <a:t>3/18/2021</a:t>
            </a:fld>
            <a:endParaRPr lang="en-US"/>
          </a:p>
        </p:txBody>
      </p:sp>
      <p:sp>
        <p:nvSpPr>
          <p:cNvPr id="5" name="Footer Placeholder 4">
            <a:extLst>
              <a:ext uri="{FF2B5EF4-FFF2-40B4-BE49-F238E27FC236}">
                <a16:creationId xmlns:a16="http://schemas.microsoft.com/office/drawing/2014/main" id="{3FF2C4F2-FE42-48B4-8576-ABACFAC4F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69483-7E0A-4AA8-86F2-352F3AA437C9}"/>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41142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BAEAA-78E6-445E-B150-7D22147810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1A357-B4A9-4B89-9AAA-E85E8C540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E0418-080E-4871-99EB-E2D3FA4E3274}"/>
              </a:ext>
            </a:extLst>
          </p:cNvPr>
          <p:cNvSpPr>
            <a:spLocks noGrp="1"/>
          </p:cNvSpPr>
          <p:nvPr>
            <p:ph type="dt" sz="half" idx="10"/>
          </p:nvPr>
        </p:nvSpPr>
        <p:spPr/>
        <p:txBody>
          <a:bodyPr/>
          <a:lstStyle/>
          <a:p>
            <a:fld id="{9C87BBC5-0581-4183-A1D0-9DE1355FDE6A}" type="datetime1">
              <a:rPr lang="en-US" smtClean="0"/>
              <a:t>3/18/2021</a:t>
            </a:fld>
            <a:endParaRPr lang="en-US"/>
          </a:p>
        </p:txBody>
      </p:sp>
      <p:sp>
        <p:nvSpPr>
          <p:cNvPr id="5" name="Footer Placeholder 4">
            <a:extLst>
              <a:ext uri="{FF2B5EF4-FFF2-40B4-BE49-F238E27FC236}">
                <a16:creationId xmlns:a16="http://schemas.microsoft.com/office/drawing/2014/main" id="{9D44DC97-0B69-4EBE-AFC6-0357D1EA4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638E9-B78E-4B20-98BE-828384F1856C}"/>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412059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5CAC-82A0-40DE-A987-E15A9C4F8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03571-A007-4D3F-B248-3EFFA1627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A73C6-FF6A-4E2F-BB67-6DB6D8CA5145}"/>
              </a:ext>
            </a:extLst>
          </p:cNvPr>
          <p:cNvSpPr>
            <a:spLocks noGrp="1"/>
          </p:cNvSpPr>
          <p:nvPr>
            <p:ph type="dt" sz="half" idx="10"/>
          </p:nvPr>
        </p:nvSpPr>
        <p:spPr/>
        <p:txBody>
          <a:bodyPr/>
          <a:lstStyle/>
          <a:p>
            <a:fld id="{59678F80-BA27-448A-8183-AF72A6B664C6}" type="datetime1">
              <a:rPr lang="en-US" smtClean="0"/>
              <a:t>3/18/2021</a:t>
            </a:fld>
            <a:endParaRPr lang="en-US"/>
          </a:p>
        </p:txBody>
      </p:sp>
      <p:sp>
        <p:nvSpPr>
          <p:cNvPr id="5" name="Footer Placeholder 4">
            <a:extLst>
              <a:ext uri="{FF2B5EF4-FFF2-40B4-BE49-F238E27FC236}">
                <a16:creationId xmlns:a16="http://schemas.microsoft.com/office/drawing/2014/main" id="{F6921972-8346-42F0-9CA7-142EC42D2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9B055-3158-4C4D-953C-A06DD0876BCC}"/>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267185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F16-317D-4674-A897-D6D499212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F6946-6B48-435B-A651-FC294BB42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29441-CCBC-493F-986D-408C0103CE59}"/>
              </a:ext>
            </a:extLst>
          </p:cNvPr>
          <p:cNvSpPr>
            <a:spLocks noGrp="1"/>
          </p:cNvSpPr>
          <p:nvPr>
            <p:ph type="dt" sz="half" idx="10"/>
          </p:nvPr>
        </p:nvSpPr>
        <p:spPr/>
        <p:txBody>
          <a:bodyPr/>
          <a:lstStyle/>
          <a:p>
            <a:fld id="{90CDC759-D2EA-4A84-9D97-39253E1901CF}" type="datetime1">
              <a:rPr lang="en-US" smtClean="0"/>
              <a:t>3/18/2021</a:t>
            </a:fld>
            <a:endParaRPr lang="en-US"/>
          </a:p>
        </p:txBody>
      </p:sp>
      <p:sp>
        <p:nvSpPr>
          <p:cNvPr id="5" name="Footer Placeholder 4">
            <a:extLst>
              <a:ext uri="{FF2B5EF4-FFF2-40B4-BE49-F238E27FC236}">
                <a16:creationId xmlns:a16="http://schemas.microsoft.com/office/drawing/2014/main" id="{66AE33E1-7ABB-415D-8AA3-42A359A81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557D5-DC07-41B6-90B9-6DA6F1EFE626}"/>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75011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B273-0437-4D44-959A-4EE668203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525157-8FA8-4539-8369-DA244A4A1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E550C-3222-47DC-AB31-2B9FCD699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B348D8-6B8E-46E9-AA79-B82E8DA744AD}"/>
              </a:ext>
            </a:extLst>
          </p:cNvPr>
          <p:cNvSpPr>
            <a:spLocks noGrp="1"/>
          </p:cNvSpPr>
          <p:nvPr>
            <p:ph type="dt" sz="half" idx="10"/>
          </p:nvPr>
        </p:nvSpPr>
        <p:spPr/>
        <p:txBody>
          <a:bodyPr/>
          <a:lstStyle/>
          <a:p>
            <a:fld id="{A89A3C3E-63DB-40FD-8981-82FEAB8F93F9}" type="datetime1">
              <a:rPr lang="en-US" smtClean="0"/>
              <a:t>3/18/2021</a:t>
            </a:fld>
            <a:endParaRPr lang="en-US"/>
          </a:p>
        </p:txBody>
      </p:sp>
      <p:sp>
        <p:nvSpPr>
          <p:cNvPr id="6" name="Footer Placeholder 5">
            <a:extLst>
              <a:ext uri="{FF2B5EF4-FFF2-40B4-BE49-F238E27FC236}">
                <a16:creationId xmlns:a16="http://schemas.microsoft.com/office/drawing/2014/main" id="{33F1D34E-F8E5-4763-98F4-7FBB15415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D051F-7FFE-4C4A-AFE7-44AE8C39B605}"/>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164710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43A5-B371-4E64-A851-2B78B87FA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4B16B-52A3-4C1A-8F73-692E4D83A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52A3A-24B9-4EFC-99D7-0DCAAAA89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FDE5FF-3F19-412C-A4E5-8FCA11953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817F6-3C43-4E4C-8CD1-AF466C9C3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EF9067-368D-438D-A336-7BE64D97C010}"/>
              </a:ext>
            </a:extLst>
          </p:cNvPr>
          <p:cNvSpPr>
            <a:spLocks noGrp="1"/>
          </p:cNvSpPr>
          <p:nvPr>
            <p:ph type="dt" sz="half" idx="10"/>
          </p:nvPr>
        </p:nvSpPr>
        <p:spPr/>
        <p:txBody>
          <a:bodyPr/>
          <a:lstStyle/>
          <a:p>
            <a:fld id="{E0D8C2E0-3903-44C6-9C67-10DC66A059CF}" type="datetime1">
              <a:rPr lang="en-US" smtClean="0"/>
              <a:t>3/18/2021</a:t>
            </a:fld>
            <a:endParaRPr lang="en-US"/>
          </a:p>
        </p:txBody>
      </p:sp>
      <p:sp>
        <p:nvSpPr>
          <p:cNvPr id="8" name="Footer Placeholder 7">
            <a:extLst>
              <a:ext uri="{FF2B5EF4-FFF2-40B4-BE49-F238E27FC236}">
                <a16:creationId xmlns:a16="http://schemas.microsoft.com/office/drawing/2014/main" id="{4E79662A-B061-4754-978B-E70F120883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09387-EBF4-470F-B910-E3D19DC6C885}"/>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282748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B08-3ED0-4AB0-8611-16315B758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84DF0-98B3-4ADE-BD74-CF3A70D8FED9}"/>
              </a:ext>
            </a:extLst>
          </p:cNvPr>
          <p:cNvSpPr>
            <a:spLocks noGrp="1"/>
          </p:cNvSpPr>
          <p:nvPr>
            <p:ph type="dt" sz="half" idx="10"/>
          </p:nvPr>
        </p:nvSpPr>
        <p:spPr/>
        <p:txBody>
          <a:bodyPr/>
          <a:lstStyle/>
          <a:p>
            <a:fld id="{BDCF53CD-EDA9-4FE2-85D3-245D294A21F1}" type="datetime1">
              <a:rPr lang="en-US" smtClean="0"/>
              <a:t>3/18/2021</a:t>
            </a:fld>
            <a:endParaRPr lang="en-US"/>
          </a:p>
        </p:txBody>
      </p:sp>
      <p:sp>
        <p:nvSpPr>
          <p:cNvPr id="4" name="Footer Placeholder 3">
            <a:extLst>
              <a:ext uri="{FF2B5EF4-FFF2-40B4-BE49-F238E27FC236}">
                <a16:creationId xmlns:a16="http://schemas.microsoft.com/office/drawing/2014/main" id="{744A529F-EBBB-4EC2-91F2-74A55996DD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87A8DF-5BC8-4994-B68F-F7ABD9973DF1}"/>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13297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B505D-0135-4AA4-B2E1-685B1F408515}"/>
              </a:ext>
            </a:extLst>
          </p:cNvPr>
          <p:cNvSpPr>
            <a:spLocks noGrp="1"/>
          </p:cNvSpPr>
          <p:nvPr>
            <p:ph type="dt" sz="half" idx="10"/>
          </p:nvPr>
        </p:nvSpPr>
        <p:spPr/>
        <p:txBody>
          <a:bodyPr/>
          <a:lstStyle/>
          <a:p>
            <a:fld id="{C7957682-B081-4339-B952-45673B10F31F}" type="datetime1">
              <a:rPr lang="en-US" smtClean="0"/>
              <a:t>3/18/2021</a:t>
            </a:fld>
            <a:endParaRPr lang="en-US"/>
          </a:p>
        </p:txBody>
      </p:sp>
      <p:sp>
        <p:nvSpPr>
          <p:cNvPr id="3" name="Footer Placeholder 2">
            <a:extLst>
              <a:ext uri="{FF2B5EF4-FFF2-40B4-BE49-F238E27FC236}">
                <a16:creationId xmlns:a16="http://schemas.microsoft.com/office/drawing/2014/main" id="{373C49DF-3013-46FC-8D4F-EF75FE4FBF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BE463-4342-4CC9-BCB9-0BD651F6CEE3}"/>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411347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3397-8419-48B0-A272-E78EF0BDD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7EA04A-B197-4592-AEFC-B093004D8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1F38B-5D00-44D9-A73E-9BD60FCC2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68252-3FB4-4299-848B-77BFE5ED0D07}"/>
              </a:ext>
            </a:extLst>
          </p:cNvPr>
          <p:cNvSpPr>
            <a:spLocks noGrp="1"/>
          </p:cNvSpPr>
          <p:nvPr>
            <p:ph type="dt" sz="half" idx="10"/>
          </p:nvPr>
        </p:nvSpPr>
        <p:spPr/>
        <p:txBody>
          <a:bodyPr/>
          <a:lstStyle/>
          <a:p>
            <a:fld id="{3F374DE1-6E42-4DA3-A353-E724B431217A}" type="datetime1">
              <a:rPr lang="en-US" smtClean="0"/>
              <a:t>3/18/2021</a:t>
            </a:fld>
            <a:endParaRPr lang="en-US"/>
          </a:p>
        </p:txBody>
      </p:sp>
      <p:sp>
        <p:nvSpPr>
          <p:cNvPr id="6" name="Footer Placeholder 5">
            <a:extLst>
              <a:ext uri="{FF2B5EF4-FFF2-40B4-BE49-F238E27FC236}">
                <a16:creationId xmlns:a16="http://schemas.microsoft.com/office/drawing/2014/main" id="{953D163D-564D-4F86-B3B2-EB02F35FE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57A85-27E3-4D1C-94F8-FF39EBE31005}"/>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153146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53BC-7ED7-4014-9CBD-0E5FDBF86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0C7B3-A623-4659-A2DA-D02D03FCE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BA28D-FBAC-48F1-B3AB-5001B619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B08CA-AB68-49CB-BC78-1061FBE4C2F4}"/>
              </a:ext>
            </a:extLst>
          </p:cNvPr>
          <p:cNvSpPr>
            <a:spLocks noGrp="1"/>
          </p:cNvSpPr>
          <p:nvPr>
            <p:ph type="dt" sz="half" idx="10"/>
          </p:nvPr>
        </p:nvSpPr>
        <p:spPr/>
        <p:txBody>
          <a:bodyPr/>
          <a:lstStyle/>
          <a:p>
            <a:fld id="{E8D30722-FFBD-4D27-B56A-DB5E683818DF}" type="datetime1">
              <a:rPr lang="en-US" smtClean="0"/>
              <a:t>3/18/2021</a:t>
            </a:fld>
            <a:endParaRPr lang="en-US"/>
          </a:p>
        </p:txBody>
      </p:sp>
      <p:sp>
        <p:nvSpPr>
          <p:cNvPr id="6" name="Footer Placeholder 5">
            <a:extLst>
              <a:ext uri="{FF2B5EF4-FFF2-40B4-BE49-F238E27FC236}">
                <a16:creationId xmlns:a16="http://schemas.microsoft.com/office/drawing/2014/main" id="{6E866544-824E-4684-83E4-637B5A6B7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03AB5-568C-418F-86C6-1597C587FFB4}"/>
              </a:ext>
            </a:extLst>
          </p:cNvPr>
          <p:cNvSpPr>
            <a:spLocks noGrp="1"/>
          </p:cNvSpPr>
          <p:nvPr>
            <p:ph type="sldNum" sz="quarter" idx="12"/>
          </p:nvPr>
        </p:nvSpPr>
        <p:spPr/>
        <p:txBody>
          <a:bodyPr/>
          <a:lstStyle/>
          <a:p>
            <a:fld id="{99364CB9-9880-4FB1-A57B-DD08866B47F5}" type="slidenum">
              <a:rPr lang="en-US" smtClean="0"/>
              <a:t>‹#›</a:t>
            </a:fld>
            <a:endParaRPr lang="en-US"/>
          </a:p>
        </p:txBody>
      </p:sp>
    </p:spTree>
    <p:extLst>
      <p:ext uri="{BB962C8B-B14F-4D97-AF65-F5344CB8AC3E}">
        <p14:creationId xmlns:p14="http://schemas.microsoft.com/office/powerpoint/2010/main" val="364505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ED7B5-2116-4BA3-A32B-631D66E8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455E1-CEE0-45FB-8F46-713A9F2A5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A948C-FF9E-4515-A974-88B1793B7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0D270-CD19-4C63-81F5-9950E8FFD36E}" type="datetime1">
              <a:rPr lang="en-US" smtClean="0"/>
              <a:t>3/18/2021</a:t>
            </a:fld>
            <a:endParaRPr lang="en-US"/>
          </a:p>
        </p:txBody>
      </p:sp>
      <p:sp>
        <p:nvSpPr>
          <p:cNvPr id="5" name="Footer Placeholder 4">
            <a:extLst>
              <a:ext uri="{FF2B5EF4-FFF2-40B4-BE49-F238E27FC236}">
                <a16:creationId xmlns:a16="http://schemas.microsoft.com/office/drawing/2014/main" id="{710AC1DA-9BFD-4DB6-9089-9FBD241CF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E3BF2-77B4-41D8-9AA3-4E2A33510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4CB9-9880-4FB1-A57B-DD08866B47F5}" type="slidenum">
              <a:rPr lang="en-US" smtClean="0"/>
              <a:t>‹#›</a:t>
            </a:fld>
            <a:endParaRPr lang="en-US"/>
          </a:p>
        </p:txBody>
      </p:sp>
    </p:spTree>
    <p:extLst>
      <p:ext uri="{BB962C8B-B14F-4D97-AF65-F5344CB8AC3E}">
        <p14:creationId xmlns:p14="http://schemas.microsoft.com/office/powerpoint/2010/main" val="73377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athworks.com/help/deeplearning/ug/analyze-neural-network-performance-after-train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athworks.com/help/deeplearning/index.html?s_tid=CRUX_lftna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thworks.com/help/deeplearning/index.html?s_tid=CRUX_lftna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thworks.com/help/deeplearning/gs/shallow-networks-for-pattern-recognition-clustering-and-time-seri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F29F-FFF0-419C-A069-2C75470501BC}"/>
              </a:ext>
            </a:extLst>
          </p:cNvPr>
          <p:cNvSpPr>
            <a:spLocks noGrp="1"/>
          </p:cNvSpPr>
          <p:nvPr>
            <p:ph type="ctrTitle"/>
          </p:nvPr>
        </p:nvSpPr>
        <p:spPr/>
        <p:txBody>
          <a:bodyPr>
            <a:normAutofit/>
          </a:bodyPr>
          <a:lstStyle/>
          <a:p>
            <a:r>
              <a:rPr lang="en-US" sz="5000" dirty="0">
                <a:latin typeface="Times New Roman" panose="02020603050405020304" pitchFamily="18" charset="0"/>
                <a:cs typeface="Times New Roman" panose="02020603050405020304" pitchFamily="18" charset="0"/>
              </a:rPr>
              <a:t>Introduction to Deep Learning Toolbox MATLAB</a:t>
            </a:r>
          </a:p>
        </p:txBody>
      </p:sp>
      <p:sp>
        <p:nvSpPr>
          <p:cNvPr id="3" name="Subtitle 2">
            <a:extLst>
              <a:ext uri="{FF2B5EF4-FFF2-40B4-BE49-F238E27FC236}">
                <a16:creationId xmlns:a16="http://schemas.microsoft.com/office/drawing/2014/main" id="{3C2FD785-D71C-45E7-B009-F2ECA1BDE436}"/>
              </a:ext>
            </a:extLst>
          </p:cNvPr>
          <p:cNvSpPr>
            <a:spLocks noGrp="1"/>
          </p:cNvSpPr>
          <p:nvPr>
            <p:ph type="subTitle" idx="1"/>
          </p:nvPr>
        </p:nvSpPr>
        <p:spPr>
          <a:xfrm>
            <a:off x="1524000" y="3602038"/>
            <a:ext cx="9144000" cy="2387600"/>
          </a:xfrm>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Mahir Jalanko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CHEMENG 4H03</a:t>
            </a:r>
          </a:p>
          <a:p>
            <a:r>
              <a:rPr lang="en-US" dirty="0">
                <a:latin typeface="Times New Roman" panose="02020603050405020304" pitchFamily="18" charset="0"/>
                <a:cs typeface="Times New Roman" panose="02020603050405020304" pitchFamily="18" charset="0"/>
              </a:rPr>
              <a:t>Dr. Jake </a:t>
            </a:r>
            <a:r>
              <a:rPr lang="en-US" dirty="0" err="1">
                <a:latin typeface="Times New Roman" panose="02020603050405020304" pitchFamily="18" charset="0"/>
                <a:cs typeface="Times New Roman" panose="02020603050405020304" pitchFamily="18" charset="0"/>
              </a:rPr>
              <a:t>Nease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FDD274-327E-494D-9C69-C80249FFFA22}"/>
              </a:ext>
            </a:extLst>
          </p:cNvPr>
          <p:cNvSpPr>
            <a:spLocks noGrp="1"/>
          </p:cNvSpPr>
          <p:nvPr>
            <p:ph type="sldNum" sz="quarter" idx="12"/>
          </p:nvPr>
        </p:nvSpPr>
        <p:spPr/>
        <p:txBody>
          <a:bodyPr/>
          <a:lstStyle/>
          <a:p>
            <a:fld id="{99364CB9-9880-4FB1-A57B-DD08866B47F5}" type="slidenum">
              <a:rPr lang="en-US" smtClean="0"/>
              <a:t>1</a:t>
            </a:fld>
            <a:endParaRPr lang="en-US"/>
          </a:p>
        </p:txBody>
      </p:sp>
    </p:spTree>
    <p:extLst>
      <p:ext uri="{BB962C8B-B14F-4D97-AF65-F5344CB8AC3E}">
        <p14:creationId xmlns:p14="http://schemas.microsoft.com/office/powerpoint/2010/main" val="389019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699301" y="1192192"/>
            <a:ext cx="6858967" cy="5406203"/>
          </a:xfrm>
        </p:spPr>
        <p:txBody>
          <a:bodyPr>
            <a:noAutofit/>
          </a:bodyPr>
          <a:lstStyle/>
          <a:p>
            <a:r>
              <a:rPr lang="en-US" sz="1900" dirty="0">
                <a:latin typeface="Times New Roman" panose="02020603050405020304" pitchFamily="18" charset="0"/>
                <a:cs typeface="Times New Roman" panose="02020603050405020304" pitchFamily="18" charset="0"/>
              </a:rPr>
              <a:t>Once we trained the model, it is time to generate some plots to evaluate our model.</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If you select Performance from the Plots block, you will get the plot shown on the right.</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performance plot shows that the algorithm ran for 10 iteration but since there was no improvement in the performance on the validation data after epoch 4, it stopped the training and choose the parameters computed at epoch 10. MATLAB uses early stopping with a default number of epochs equal to 6. This means that if the performance on the validation data did not improve for 6 iterations, the algorithm will stop (the performance did not improve when going from epoch # 4 to epoch # 10).</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pPr algn="justLow"/>
            <a:r>
              <a:rPr lang="en-US" sz="1900" dirty="0">
                <a:latin typeface="Times New Roman" panose="02020603050405020304" pitchFamily="18" charset="0"/>
                <a:cs typeface="Times New Roman" panose="02020603050405020304" pitchFamily="18" charset="0"/>
              </a:rPr>
              <a:t>Notice that the training performance is still improving after epoch 4, but the performance of validation and testing dataset is becoming worse which is a sign of overfitting on the training data.</a:t>
            </a:r>
          </a:p>
        </p:txBody>
      </p:sp>
      <p:pic>
        <p:nvPicPr>
          <p:cNvPr id="6" name="Picture 5">
            <a:extLst>
              <a:ext uri="{FF2B5EF4-FFF2-40B4-BE49-F238E27FC236}">
                <a16:creationId xmlns:a16="http://schemas.microsoft.com/office/drawing/2014/main" id="{8A6EB984-DCAD-402A-BA57-C361790BECF0}"/>
              </a:ext>
            </a:extLst>
          </p:cNvPr>
          <p:cNvPicPr>
            <a:picLocks noChangeAspect="1"/>
          </p:cNvPicPr>
          <p:nvPr/>
        </p:nvPicPr>
        <p:blipFill>
          <a:blip r:embed="rId2"/>
          <a:stretch>
            <a:fillRect/>
          </a:stretch>
        </p:blipFill>
        <p:spPr>
          <a:xfrm>
            <a:off x="7824486" y="1805651"/>
            <a:ext cx="4234586" cy="3692324"/>
          </a:xfrm>
          <a:prstGeom prst="rect">
            <a:avLst/>
          </a:prstGeom>
        </p:spPr>
      </p:pic>
      <p:sp>
        <p:nvSpPr>
          <p:cNvPr id="9" name="Title 1">
            <a:extLst>
              <a:ext uri="{FF2B5EF4-FFF2-40B4-BE49-F238E27FC236}">
                <a16:creationId xmlns:a16="http://schemas.microsoft.com/office/drawing/2014/main" id="{8AA53D01-3F7E-4FCE-AF12-0A727A1D798A}"/>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Performance Plot </a:t>
            </a:r>
            <a:endParaRPr lang="en-US" dirty="0"/>
          </a:p>
        </p:txBody>
      </p:sp>
      <p:sp>
        <p:nvSpPr>
          <p:cNvPr id="10" name="Slide Number Placeholder 9">
            <a:extLst>
              <a:ext uri="{FF2B5EF4-FFF2-40B4-BE49-F238E27FC236}">
                <a16:creationId xmlns:a16="http://schemas.microsoft.com/office/drawing/2014/main" id="{7203569E-012D-442F-97F4-806848B7CAAC}"/>
              </a:ext>
            </a:extLst>
          </p:cNvPr>
          <p:cNvSpPr>
            <a:spLocks noGrp="1"/>
          </p:cNvSpPr>
          <p:nvPr>
            <p:ph type="sldNum" sz="quarter" idx="12"/>
          </p:nvPr>
        </p:nvSpPr>
        <p:spPr/>
        <p:txBody>
          <a:bodyPr/>
          <a:lstStyle/>
          <a:p>
            <a:fld id="{99364CB9-9880-4FB1-A57B-DD08866B47F5}" type="slidenum">
              <a:rPr lang="en-US" smtClean="0"/>
              <a:t>10</a:t>
            </a:fld>
            <a:endParaRPr lang="en-US"/>
          </a:p>
        </p:txBody>
      </p:sp>
    </p:spTree>
    <p:extLst>
      <p:ext uri="{BB962C8B-B14F-4D97-AF65-F5344CB8AC3E}">
        <p14:creationId xmlns:p14="http://schemas.microsoft.com/office/powerpoint/2010/main" val="397206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699303" y="1325563"/>
            <a:ext cx="5886692" cy="5272832"/>
          </a:xfrm>
        </p:spPr>
        <p:txBody>
          <a:bodyPr>
            <a:noAutofit/>
          </a:bodyPr>
          <a:lstStyle/>
          <a:p>
            <a:r>
              <a:rPr lang="en-US" sz="1900" dirty="0">
                <a:latin typeface="Times New Roman" panose="02020603050405020304" pitchFamily="18" charset="0"/>
                <a:cs typeface="Times New Roman" panose="02020603050405020304" pitchFamily="18" charset="0"/>
              </a:rPr>
              <a:t>If you select Regression from the Plots block, you will get the plot shown on the right.</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These plots show the relationship between the outputs of the network and the targets for the training data, validation data, testing data, and all the data. </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results are perfect if Output = Target, and R values can be used to evaluate how good the model is performing (can be between -1 and 1, where 1 indicate there is an exact linear relationship between outputs and targets, 0 indicates no relationship).</a:t>
            </a: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Refer to this link for more discussion on analyzing neural network performance after training:</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hlinkClick r:id="rId2"/>
              </a:rPr>
              <a:t>https://www.mathworks.com/help/deeplearning/ug/analyze-neural-network-performance-after-training.html</a:t>
            </a:r>
            <a:endParaRPr lang="en-US"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43313F-1FB0-4DA3-A151-9F0208B1D719}"/>
              </a:ext>
            </a:extLst>
          </p:cNvPr>
          <p:cNvPicPr>
            <a:picLocks noChangeAspect="1"/>
          </p:cNvPicPr>
          <p:nvPr/>
        </p:nvPicPr>
        <p:blipFill>
          <a:blip r:embed="rId3"/>
          <a:stretch>
            <a:fillRect/>
          </a:stretch>
        </p:blipFill>
        <p:spPr>
          <a:xfrm>
            <a:off x="6724892" y="1083518"/>
            <a:ext cx="5382228" cy="5272832"/>
          </a:xfrm>
          <a:prstGeom prst="rect">
            <a:avLst/>
          </a:prstGeom>
        </p:spPr>
      </p:pic>
      <p:sp>
        <p:nvSpPr>
          <p:cNvPr id="9" name="Title 1">
            <a:extLst>
              <a:ext uri="{FF2B5EF4-FFF2-40B4-BE49-F238E27FC236}">
                <a16:creationId xmlns:a16="http://schemas.microsoft.com/office/drawing/2014/main" id="{EA13485C-AE78-4241-A0BC-FD00AA6C7716}"/>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Regression Plot</a:t>
            </a:r>
            <a:endParaRPr lang="en-US" dirty="0"/>
          </a:p>
        </p:txBody>
      </p:sp>
      <p:sp>
        <p:nvSpPr>
          <p:cNvPr id="10" name="Slide Number Placeholder 9">
            <a:extLst>
              <a:ext uri="{FF2B5EF4-FFF2-40B4-BE49-F238E27FC236}">
                <a16:creationId xmlns:a16="http://schemas.microsoft.com/office/drawing/2014/main" id="{D19404FF-FD38-43E4-BD55-D66FF12280AB}"/>
              </a:ext>
            </a:extLst>
          </p:cNvPr>
          <p:cNvSpPr>
            <a:spLocks noGrp="1"/>
          </p:cNvSpPr>
          <p:nvPr>
            <p:ph type="sldNum" sz="quarter" idx="12"/>
          </p:nvPr>
        </p:nvSpPr>
        <p:spPr/>
        <p:txBody>
          <a:bodyPr/>
          <a:lstStyle/>
          <a:p>
            <a:fld id="{99364CB9-9880-4FB1-A57B-DD08866B47F5}" type="slidenum">
              <a:rPr lang="en-US" smtClean="0"/>
              <a:t>11</a:t>
            </a:fld>
            <a:endParaRPr lang="en-US"/>
          </a:p>
        </p:txBody>
      </p:sp>
    </p:spTree>
    <p:extLst>
      <p:ext uri="{BB962C8B-B14F-4D97-AF65-F5344CB8AC3E}">
        <p14:creationId xmlns:p14="http://schemas.microsoft.com/office/powerpoint/2010/main" val="224752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D26C1-9743-42BD-A6BF-1D42FF5131D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Matlab Deep Learning Toolbox Documentation </a:t>
            </a:r>
            <a:endParaRPr lang="en-US" dirty="0">
              <a:latin typeface="Times New Roman" panose="02020603050405020304" pitchFamily="18" charset="0"/>
              <a:cs typeface="Times New Roman" panose="02020603050405020304" pitchFamily="18" charset="0"/>
              <a:hlinkClick r:id="rId2"/>
            </a:endParaRPr>
          </a:p>
          <a:p>
            <a:pPr marL="0" indent="0">
              <a:buNone/>
            </a:pPr>
            <a:r>
              <a:rPr lang="en-US" dirty="0">
                <a:latin typeface="Times New Roman" panose="02020603050405020304" pitchFamily="18" charset="0"/>
                <a:cs typeface="Times New Roman" panose="02020603050405020304" pitchFamily="18" charset="0"/>
                <a:hlinkClick r:id="rId2"/>
              </a:rPr>
              <a:t>https://www.mathworks.com/help/deeplearning/index.html?s_tid=CRUX_lftnav</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69A9D0-AF3A-4085-BCBE-A48FB5909B95}"/>
              </a:ext>
            </a:extLst>
          </p:cNvPr>
          <p:cNvSpPr>
            <a:spLocks noGrp="1"/>
          </p:cNvSpPr>
          <p:nvPr>
            <p:ph type="sldNum" sz="quarter" idx="12"/>
          </p:nvPr>
        </p:nvSpPr>
        <p:spPr/>
        <p:txBody>
          <a:bodyPr/>
          <a:lstStyle/>
          <a:p>
            <a:fld id="{99364CB9-9880-4FB1-A57B-DD08866B47F5}" type="slidenum">
              <a:rPr lang="en-US" smtClean="0"/>
              <a:t>12</a:t>
            </a:fld>
            <a:endParaRPr lang="en-US"/>
          </a:p>
        </p:txBody>
      </p:sp>
      <p:sp>
        <p:nvSpPr>
          <p:cNvPr id="5" name="Title 1">
            <a:extLst>
              <a:ext uri="{FF2B5EF4-FFF2-40B4-BE49-F238E27FC236}">
                <a16:creationId xmlns:a16="http://schemas.microsoft.com/office/drawing/2014/main" id="{0E43B196-CF3E-40E0-A706-3D114C065EAA}"/>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References</a:t>
            </a:r>
            <a:endParaRPr lang="en-US" dirty="0"/>
          </a:p>
        </p:txBody>
      </p:sp>
    </p:spTree>
    <p:extLst>
      <p:ext uri="{BB962C8B-B14F-4D97-AF65-F5344CB8AC3E}">
        <p14:creationId xmlns:p14="http://schemas.microsoft.com/office/powerpoint/2010/main" val="9274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C366-CB54-460B-A4CD-FFAC02995398}"/>
              </a:ext>
            </a:extLst>
          </p:cNvPr>
          <p:cNvSpPr>
            <a:spLocks noGrp="1"/>
          </p:cNvSpPr>
          <p:nvPr>
            <p:ph type="title"/>
          </p:nvPr>
        </p:nvSpPr>
        <p:spPr>
          <a:xfrm>
            <a:off x="838200" y="41033"/>
            <a:ext cx="10515600" cy="1325563"/>
          </a:xfrm>
        </p:spPr>
        <p:txBody>
          <a:bodyPr/>
          <a:lstStyle/>
          <a:p>
            <a:r>
              <a:rPr lang="en-US" dirty="0">
                <a:latin typeface="Times New Roman" panose="02020603050405020304" pitchFamily="18" charset="0"/>
                <a:cs typeface="Times New Roman" panose="02020603050405020304" pitchFamily="18" charset="0"/>
              </a:rPr>
              <a:t>MATLAB Deep Learning Toolbox </a:t>
            </a:r>
          </a:p>
        </p:txBody>
      </p:sp>
      <p:sp>
        <p:nvSpPr>
          <p:cNvPr id="3" name="Content Placeholder 2">
            <a:extLst>
              <a:ext uri="{FF2B5EF4-FFF2-40B4-BE49-F238E27FC236}">
                <a16:creationId xmlns:a16="http://schemas.microsoft.com/office/drawing/2014/main" id="{4534935A-C7F8-40A6-95E9-811F9D674DBA}"/>
              </a:ext>
            </a:extLst>
          </p:cNvPr>
          <p:cNvSpPr>
            <a:spLocks noGrp="1"/>
          </p:cNvSpPr>
          <p:nvPr>
            <p:ph idx="1"/>
          </p:nvPr>
        </p:nvSpPr>
        <p:spPr>
          <a:xfrm>
            <a:off x="381966" y="1305428"/>
            <a:ext cx="5208606" cy="5391731"/>
          </a:xfrm>
        </p:spPr>
        <p:txBody>
          <a:bodyPr>
            <a:normAutofit/>
          </a:bodyPr>
          <a:lstStyle/>
          <a:p>
            <a:r>
              <a:rPr lang="en-US" sz="2400" dirty="0">
                <a:latin typeface="Times New Roman" panose="02020603050405020304" pitchFamily="18" charset="0"/>
                <a:cs typeface="Times New Roman" panose="02020603050405020304" pitchFamily="18" charset="0"/>
              </a:rPr>
              <a:t>Deep learning Toolbox provides a framework for designing and implementing deep neural network.</a:t>
            </a:r>
          </a:p>
          <a:p>
            <a:r>
              <a:rPr lang="en-US" sz="2400" dirty="0">
                <a:latin typeface="Times New Roman" panose="02020603050405020304" pitchFamily="18" charset="0"/>
                <a:cs typeface="Times New Roman" panose="02020603050405020304" pitchFamily="18" charset="0"/>
              </a:rPr>
              <a:t>You can build Feedforward neural network (FNN), convolutional neural network (CNN), and other types of neural networks to preform classification and regression on image, time series, and text data.</a:t>
            </a:r>
          </a:p>
          <a:p>
            <a:pPr algn="justLow"/>
            <a:r>
              <a:rPr lang="en-US" sz="2400" dirty="0">
                <a:latin typeface="Times New Roman" panose="02020603050405020304" pitchFamily="18" charset="0"/>
                <a:cs typeface="Times New Roman" panose="02020603050405020304" pitchFamily="18" charset="0"/>
              </a:rPr>
              <a:t>Deep learning toolbox documentation cover the things shown in the image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hlinkClick r:id="rId2"/>
              </a:rPr>
              <a:t>https://www.mathworks.com/help/deeplearning/index.html?s_tid=CRUX_lftnav</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C932CD-F5C0-4F91-ABE5-71BD5801DC8C}"/>
              </a:ext>
            </a:extLst>
          </p:cNvPr>
          <p:cNvPicPr>
            <a:picLocks noChangeAspect="1"/>
          </p:cNvPicPr>
          <p:nvPr/>
        </p:nvPicPr>
        <p:blipFill>
          <a:blip r:embed="rId3"/>
          <a:stretch>
            <a:fillRect/>
          </a:stretch>
        </p:blipFill>
        <p:spPr>
          <a:xfrm>
            <a:off x="5916041" y="1215171"/>
            <a:ext cx="6047471" cy="5193435"/>
          </a:xfrm>
          <a:prstGeom prst="rect">
            <a:avLst/>
          </a:prstGeom>
        </p:spPr>
      </p:pic>
      <p:sp>
        <p:nvSpPr>
          <p:cNvPr id="11" name="Slide Number Placeholder 10">
            <a:extLst>
              <a:ext uri="{FF2B5EF4-FFF2-40B4-BE49-F238E27FC236}">
                <a16:creationId xmlns:a16="http://schemas.microsoft.com/office/drawing/2014/main" id="{CEC426B1-756D-471D-AF2A-512B2DC34230}"/>
              </a:ext>
            </a:extLst>
          </p:cNvPr>
          <p:cNvSpPr>
            <a:spLocks noGrp="1"/>
          </p:cNvSpPr>
          <p:nvPr>
            <p:ph type="sldNum" sz="quarter" idx="12"/>
          </p:nvPr>
        </p:nvSpPr>
        <p:spPr/>
        <p:txBody>
          <a:bodyPr/>
          <a:lstStyle/>
          <a:p>
            <a:fld id="{99364CB9-9880-4FB1-A57B-DD08866B47F5}" type="slidenum">
              <a:rPr lang="en-US" smtClean="0"/>
              <a:t>2</a:t>
            </a:fld>
            <a:endParaRPr lang="en-US"/>
          </a:p>
        </p:txBody>
      </p:sp>
    </p:spTree>
    <p:extLst>
      <p:ext uri="{BB962C8B-B14F-4D97-AF65-F5344CB8AC3E}">
        <p14:creationId xmlns:p14="http://schemas.microsoft.com/office/powerpoint/2010/main" val="159313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D6417-DA9D-4037-8BDF-D6B4CBE16258}"/>
              </a:ext>
            </a:extLst>
          </p:cNvPr>
          <p:cNvSpPr>
            <a:spLocks noGrp="1"/>
          </p:cNvSpPr>
          <p:nvPr>
            <p:ph idx="1"/>
          </p:nvPr>
        </p:nvSpPr>
        <p:spPr>
          <a:xfrm>
            <a:off x="838200" y="1366596"/>
            <a:ext cx="10515600" cy="4961051"/>
          </a:xfrm>
        </p:spPr>
        <p:txBody>
          <a:bodyPr>
            <a:noAutofit/>
          </a:bodyPr>
          <a:lstStyle/>
          <a:p>
            <a:pPr>
              <a:lnSpc>
                <a:spcPct val="120000"/>
              </a:lnSpc>
            </a:pPr>
            <a:r>
              <a:rPr lang="en-US" sz="2200" dirty="0">
                <a:latin typeface="Times New Roman" panose="02020603050405020304" pitchFamily="18" charset="0"/>
                <a:cs typeface="Times New Roman" panose="02020603050405020304" pitchFamily="18" charset="0"/>
              </a:rPr>
              <a:t>Please go read the information in this link </a:t>
            </a:r>
            <a:r>
              <a:rPr lang="en-US" sz="1600" dirty="0">
                <a:latin typeface="Times New Roman" panose="02020603050405020304" pitchFamily="18" charset="0"/>
                <a:cs typeface="Times New Roman" panose="02020603050405020304" pitchFamily="18" charset="0"/>
              </a:rPr>
              <a:t>(you can skip the section that talks about Deep Learning Toolbox Application):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hlinkClick r:id="rId2"/>
              </a:rPr>
              <a:t>https://www.mathworks.com/help/deeplearning/gs/shallow-networks-for-pattern-recognition-clustering-and-time-series.html</a:t>
            </a:r>
            <a:endParaRPr lang="en-US" sz="2200" dirty="0">
              <a:latin typeface="Times New Roman" panose="02020603050405020304" pitchFamily="18" charset="0"/>
              <a:cs typeface="Times New Roman" panose="02020603050405020304" pitchFamily="18" charset="0"/>
            </a:endParaRPr>
          </a:p>
          <a:p>
            <a:pPr>
              <a:lnSpc>
                <a:spcPct val="120000"/>
              </a:lnSpc>
            </a:pPr>
            <a:r>
              <a:rPr lang="en-US" sz="2200" dirty="0">
                <a:latin typeface="Times New Roman" panose="02020603050405020304" pitchFamily="18" charset="0"/>
                <a:cs typeface="Times New Roman" panose="02020603050405020304" pitchFamily="18" charset="0"/>
              </a:rPr>
              <a:t>So now you should know that there are four different ways to use the Deep Learning Toolbox Software (listed on the website from the easiest to the hardest). Here in this course, we do not care which way you use. </a:t>
            </a:r>
          </a:p>
          <a:p>
            <a:pPr>
              <a:lnSpc>
                <a:spcPct val="120000"/>
              </a:lnSpc>
            </a:pPr>
            <a:r>
              <a:rPr lang="en-US" sz="2200" dirty="0">
                <a:latin typeface="Times New Roman" panose="02020603050405020304" pitchFamily="18" charset="0"/>
                <a:cs typeface="Times New Roman" panose="02020603050405020304" pitchFamily="18" charset="0"/>
              </a:rPr>
              <a:t>I will start by introducing the first one (GUI) and give some direction to how you can accomplish what GUI does by using the code.</a:t>
            </a:r>
          </a:p>
          <a:p>
            <a:pPr>
              <a:lnSpc>
                <a:spcPct val="120000"/>
              </a:lnSpc>
            </a:pPr>
            <a:r>
              <a:rPr lang="en-US" sz="2200" dirty="0">
                <a:latin typeface="Times New Roman" panose="02020603050405020304" pitchFamily="18" charset="0"/>
                <a:cs typeface="Times New Roman" panose="02020603050405020304" pitchFamily="18" charset="0"/>
              </a:rPr>
              <a:t>Using the code to develop your neural network will give you more freedom with choosing the network architecture, parameters of your training algorithm, and many other things.</a:t>
            </a:r>
          </a:p>
        </p:txBody>
      </p:sp>
      <p:sp>
        <p:nvSpPr>
          <p:cNvPr id="4" name="Title 1">
            <a:extLst>
              <a:ext uri="{FF2B5EF4-FFF2-40B4-BE49-F238E27FC236}">
                <a16:creationId xmlns:a16="http://schemas.microsoft.com/office/drawing/2014/main" id="{9B5D5777-7394-463E-A93E-A25DDFCF1852}"/>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Deep Learning Toolbox </a:t>
            </a:r>
          </a:p>
        </p:txBody>
      </p:sp>
      <p:sp>
        <p:nvSpPr>
          <p:cNvPr id="5" name="Slide Number Placeholder 4">
            <a:extLst>
              <a:ext uri="{FF2B5EF4-FFF2-40B4-BE49-F238E27FC236}">
                <a16:creationId xmlns:a16="http://schemas.microsoft.com/office/drawing/2014/main" id="{67E73109-A3E8-4FFF-9B88-1E34C2920D24}"/>
              </a:ext>
            </a:extLst>
          </p:cNvPr>
          <p:cNvSpPr>
            <a:spLocks noGrp="1"/>
          </p:cNvSpPr>
          <p:nvPr>
            <p:ph type="sldNum" sz="quarter" idx="12"/>
          </p:nvPr>
        </p:nvSpPr>
        <p:spPr/>
        <p:txBody>
          <a:bodyPr/>
          <a:lstStyle/>
          <a:p>
            <a:fld id="{99364CB9-9880-4FB1-A57B-DD08866B47F5}" type="slidenum">
              <a:rPr lang="en-US" smtClean="0"/>
              <a:t>3</a:t>
            </a:fld>
            <a:endParaRPr lang="en-US"/>
          </a:p>
        </p:txBody>
      </p:sp>
    </p:spTree>
    <p:extLst>
      <p:ext uri="{BB962C8B-B14F-4D97-AF65-F5344CB8AC3E}">
        <p14:creationId xmlns:p14="http://schemas.microsoft.com/office/powerpoint/2010/main" val="2086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838199" y="1188275"/>
            <a:ext cx="6657754" cy="5116832"/>
          </a:xfrm>
        </p:spPr>
        <p:txBody>
          <a:bodyPr>
            <a:noAutofit/>
          </a:bodyPr>
          <a:lstStyle/>
          <a:p>
            <a:r>
              <a:rPr lang="en-US" sz="2200" dirty="0">
                <a:latin typeface="Times New Roman" panose="02020603050405020304" pitchFamily="18" charset="0"/>
                <a:cs typeface="Times New Roman" panose="02020603050405020304" pitchFamily="18" charset="0"/>
              </a:rPr>
              <a:t>You can go to the command window of your MATLAB and type: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&gt; </a:t>
            </a:r>
            <a:r>
              <a:rPr lang="en-US" sz="2200" dirty="0" err="1">
                <a:latin typeface="Times New Roman" panose="02020603050405020304" pitchFamily="18" charset="0"/>
                <a:cs typeface="Times New Roman" panose="02020603050405020304" pitchFamily="18" charset="0"/>
              </a:rPr>
              <a:t>nnstart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This will open the window you see on the right which are tools that you can use through GUI interference:</a:t>
            </a:r>
          </a:p>
          <a:p>
            <a:endParaRPr lang="en-US" sz="2200" dirty="0">
              <a:latin typeface="Times New Roman" panose="02020603050405020304" pitchFamily="18" charset="0"/>
              <a:cs typeface="Times New Roman" panose="02020603050405020304" pitchFamily="18" charset="0"/>
            </a:endParaRPr>
          </a:p>
          <a:p>
            <a:pPr marL="0" indent="0">
              <a:buNone/>
            </a:pP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Once you select the tool you want, MATLAB will give you introduction about this specific tool.</a:t>
            </a:r>
          </a:p>
          <a:p>
            <a:r>
              <a:rPr lang="en-US" sz="2200" dirty="0">
                <a:latin typeface="Times New Roman" panose="02020603050405020304" pitchFamily="18" charset="0"/>
                <a:cs typeface="Times New Roman" panose="02020603050405020304" pitchFamily="18" charset="0"/>
              </a:rPr>
              <a:t>We will select fitting app (</a:t>
            </a:r>
            <a:r>
              <a:rPr lang="en-US" sz="2200" dirty="0" err="1">
                <a:solidFill>
                  <a:schemeClr val="accent1">
                    <a:lumMod val="75000"/>
                  </a:schemeClr>
                </a:solidFill>
                <a:latin typeface="Times New Roman" panose="02020603050405020304" pitchFamily="18" charset="0"/>
                <a:cs typeface="Times New Roman" panose="02020603050405020304" pitchFamily="18" charset="0"/>
              </a:rPr>
              <a:t>nftool</a:t>
            </a:r>
            <a:r>
              <a:rPr lang="en-US" sz="2200" dirty="0">
                <a:latin typeface="Times New Roman" panose="02020603050405020304" pitchFamily="18" charset="0"/>
                <a:cs typeface="Times New Roman" panose="02020603050405020304" pitchFamily="18" charset="0"/>
              </a:rPr>
              <a:t>) here (most people will end up using this for their projects).</a:t>
            </a:r>
            <a:br>
              <a:rPr lang="en-US" sz="2400" dirty="0"/>
            </a:br>
            <a:endParaRPr lang="en-US" sz="2400" dirty="0"/>
          </a:p>
        </p:txBody>
      </p:sp>
      <p:pic>
        <p:nvPicPr>
          <p:cNvPr id="5" name="Picture 4">
            <a:extLst>
              <a:ext uri="{FF2B5EF4-FFF2-40B4-BE49-F238E27FC236}">
                <a16:creationId xmlns:a16="http://schemas.microsoft.com/office/drawing/2014/main" id="{581D8AB0-4FC9-45F2-B324-93B914EFB057}"/>
              </a:ext>
            </a:extLst>
          </p:cNvPr>
          <p:cNvPicPr>
            <a:picLocks noChangeAspect="1"/>
          </p:cNvPicPr>
          <p:nvPr/>
        </p:nvPicPr>
        <p:blipFill>
          <a:blip r:embed="rId2"/>
          <a:stretch>
            <a:fillRect/>
          </a:stretch>
        </p:blipFill>
        <p:spPr>
          <a:xfrm>
            <a:off x="1050976" y="3163125"/>
            <a:ext cx="3497860" cy="1453276"/>
          </a:xfrm>
          <a:prstGeom prst="rect">
            <a:avLst/>
          </a:prstGeom>
        </p:spPr>
      </p:pic>
      <p:pic>
        <p:nvPicPr>
          <p:cNvPr id="7" name="Picture 6">
            <a:extLst>
              <a:ext uri="{FF2B5EF4-FFF2-40B4-BE49-F238E27FC236}">
                <a16:creationId xmlns:a16="http://schemas.microsoft.com/office/drawing/2014/main" id="{F8D13AFD-A8F0-481B-8A1E-CE49BAB73FF2}"/>
              </a:ext>
            </a:extLst>
          </p:cNvPr>
          <p:cNvPicPr>
            <a:picLocks noChangeAspect="1"/>
          </p:cNvPicPr>
          <p:nvPr/>
        </p:nvPicPr>
        <p:blipFill>
          <a:blip r:embed="rId3"/>
          <a:stretch>
            <a:fillRect/>
          </a:stretch>
        </p:blipFill>
        <p:spPr>
          <a:xfrm>
            <a:off x="7400260" y="1188275"/>
            <a:ext cx="4696047" cy="4744416"/>
          </a:xfrm>
          <a:prstGeom prst="rect">
            <a:avLst/>
          </a:prstGeom>
        </p:spPr>
      </p:pic>
      <p:sp>
        <p:nvSpPr>
          <p:cNvPr id="11" name="Title 1">
            <a:extLst>
              <a:ext uri="{FF2B5EF4-FFF2-40B4-BE49-F238E27FC236}">
                <a16:creationId xmlns:a16="http://schemas.microsoft.com/office/drawing/2014/main" id="{A8EF9CDD-2351-4F09-9721-7A78BFA6F134}"/>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12" name="Slide Number Placeholder 11">
            <a:extLst>
              <a:ext uri="{FF2B5EF4-FFF2-40B4-BE49-F238E27FC236}">
                <a16:creationId xmlns:a16="http://schemas.microsoft.com/office/drawing/2014/main" id="{3F12A4D3-A50C-421C-AA03-CB93BDC09AAD}"/>
              </a:ext>
            </a:extLst>
          </p:cNvPr>
          <p:cNvSpPr>
            <a:spLocks noGrp="1"/>
          </p:cNvSpPr>
          <p:nvPr>
            <p:ph type="sldNum" sz="quarter" idx="12"/>
          </p:nvPr>
        </p:nvSpPr>
        <p:spPr/>
        <p:txBody>
          <a:bodyPr/>
          <a:lstStyle/>
          <a:p>
            <a:fld id="{99364CB9-9880-4FB1-A57B-DD08866B47F5}" type="slidenum">
              <a:rPr lang="en-US" smtClean="0"/>
              <a:t>4</a:t>
            </a:fld>
            <a:endParaRPr lang="en-US"/>
          </a:p>
        </p:txBody>
      </p:sp>
    </p:spTree>
    <p:extLst>
      <p:ext uri="{BB962C8B-B14F-4D97-AF65-F5344CB8AC3E}">
        <p14:creationId xmlns:p14="http://schemas.microsoft.com/office/powerpoint/2010/main" val="75837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838199" y="1188275"/>
            <a:ext cx="4988443" cy="5116832"/>
          </a:xfrm>
        </p:spPr>
        <p:txBody>
          <a:bodyPr>
            <a:noAutofit/>
          </a:bodyPr>
          <a:lstStyle/>
          <a:p>
            <a:r>
              <a:rPr lang="en-US" sz="2400" dirty="0">
                <a:latin typeface="Times New Roman" panose="02020603050405020304" pitchFamily="18" charset="0"/>
                <a:cs typeface="Times New Roman" panose="02020603050405020304" pitchFamily="18" charset="0"/>
              </a:rPr>
              <a:t>You need to load your input and target data from excel and assign them to variable names. The variable names assigned to the data will show when clicking on (none).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Make sure you select if the different samples are organized in matrix columns or matrix rows (usually matrix rows).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can load example dataset just to get familiar with the tool.</a:t>
            </a:r>
          </a:p>
          <a:p>
            <a:endParaRPr lang="en-US" sz="2400" dirty="0"/>
          </a:p>
        </p:txBody>
      </p:sp>
      <p:pic>
        <p:nvPicPr>
          <p:cNvPr id="6" name="Picture 5">
            <a:extLst>
              <a:ext uri="{FF2B5EF4-FFF2-40B4-BE49-F238E27FC236}">
                <a16:creationId xmlns:a16="http://schemas.microsoft.com/office/drawing/2014/main" id="{D3CD66D1-8B81-41EF-BE31-F30B781FECBD}"/>
              </a:ext>
            </a:extLst>
          </p:cNvPr>
          <p:cNvPicPr>
            <a:picLocks noChangeAspect="1"/>
          </p:cNvPicPr>
          <p:nvPr/>
        </p:nvPicPr>
        <p:blipFill>
          <a:blip r:embed="rId2"/>
          <a:stretch>
            <a:fillRect/>
          </a:stretch>
        </p:blipFill>
        <p:spPr>
          <a:xfrm>
            <a:off x="5901070" y="1140428"/>
            <a:ext cx="6086801" cy="4795836"/>
          </a:xfrm>
          <a:prstGeom prst="rect">
            <a:avLst/>
          </a:prstGeom>
        </p:spPr>
      </p:pic>
      <p:sp>
        <p:nvSpPr>
          <p:cNvPr id="10" name="Title 1">
            <a:extLst>
              <a:ext uri="{FF2B5EF4-FFF2-40B4-BE49-F238E27FC236}">
                <a16:creationId xmlns:a16="http://schemas.microsoft.com/office/drawing/2014/main" id="{C640D669-DB7A-41C1-ACD7-356C865D2FB0}"/>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11" name="Slide Number Placeholder 10">
            <a:extLst>
              <a:ext uri="{FF2B5EF4-FFF2-40B4-BE49-F238E27FC236}">
                <a16:creationId xmlns:a16="http://schemas.microsoft.com/office/drawing/2014/main" id="{AC756C04-0353-415A-9680-1FEF7B434DFD}"/>
              </a:ext>
            </a:extLst>
          </p:cNvPr>
          <p:cNvSpPr>
            <a:spLocks noGrp="1"/>
          </p:cNvSpPr>
          <p:nvPr>
            <p:ph type="sldNum" sz="quarter" idx="12"/>
          </p:nvPr>
        </p:nvSpPr>
        <p:spPr/>
        <p:txBody>
          <a:bodyPr/>
          <a:lstStyle/>
          <a:p>
            <a:fld id="{99364CB9-9880-4FB1-A57B-DD08866B47F5}" type="slidenum">
              <a:rPr lang="en-US" smtClean="0"/>
              <a:t>5</a:t>
            </a:fld>
            <a:endParaRPr lang="en-US"/>
          </a:p>
        </p:txBody>
      </p:sp>
    </p:spTree>
    <p:extLst>
      <p:ext uri="{BB962C8B-B14F-4D97-AF65-F5344CB8AC3E}">
        <p14:creationId xmlns:p14="http://schemas.microsoft.com/office/powerpoint/2010/main" val="297325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838199" y="1188275"/>
            <a:ext cx="5257801" cy="5116832"/>
          </a:xfrm>
        </p:spPr>
        <p:txBody>
          <a:bodyPr>
            <a:noAutofit/>
          </a:bodyPr>
          <a:lstStyle/>
          <a:p>
            <a:r>
              <a:rPr lang="en-US" sz="2200" dirty="0">
                <a:latin typeface="Times New Roman" panose="02020603050405020304" pitchFamily="18" charset="0"/>
                <a:cs typeface="Times New Roman" panose="02020603050405020304" pitchFamily="18" charset="0"/>
              </a:rPr>
              <a:t>Decide on how you want to split your data into training/validation/testing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training data are used for training the ANN model by adjusting the parameters (Weights).</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validation data is used to measure network generalization and avoid overfitting by stopping the training when the network performance on the validation data starts declining.</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testing data does not get used during training and can be used to measure the network performance once training is over. </a:t>
            </a:r>
          </a:p>
        </p:txBody>
      </p:sp>
      <p:pic>
        <p:nvPicPr>
          <p:cNvPr id="5" name="Picture 4">
            <a:extLst>
              <a:ext uri="{FF2B5EF4-FFF2-40B4-BE49-F238E27FC236}">
                <a16:creationId xmlns:a16="http://schemas.microsoft.com/office/drawing/2014/main" id="{5CC031D4-C5AF-4255-9193-E3204795C1E0}"/>
              </a:ext>
            </a:extLst>
          </p:cNvPr>
          <p:cNvPicPr>
            <a:picLocks noChangeAspect="1"/>
          </p:cNvPicPr>
          <p:nvPr/>
        </p:nvPicPr>
        <p:blipFill>
          <a:blip r:embed="rId2"/>
          <a:stretch>
            <a:fillRect/>
          </a:stretch>
        </p:blipFill>
        <p:spPr>
          <a:xfrm>
            <a:off x="6281195" y="1064007"/>
            <a:ext cx="5910805" cy="5241100"/>
          </a:xfrm>
          <a:prstGeom prst="rect">
            <a:avLst/>
          </a:prstGeom>
        </p:spPr>
      </p:pic>
      <p:sp>
        <p:nvSpPr>
          <p:cNvPr id="9" name="Title 1">
            <a:extLst>
              <a:ext uri="{FF2B5EF4-FFF2-40B4-BE49-F238E27FC236}">
                <a16:creationId xmlns:a16="http://schemas.microsoft.com/office/drawing/2014/main" id="{19EE3988-CF99-4256-A591-4B8410770D56}"/>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10" name="Slide Number Placeholder 9">
            <a:extLst>
              <a:ext uri="{FF2B5EF4-FFF2-40B4-BE49-F238E27FC236}">
                <a16:creationId xmlns:a16="http://schemas.microsoft.com/office/drawing/2014/main" id="{BA1C6A13-D7E2-4A19-9704-05C5F1864723}"/>
              </a:ext>
            </a:extLst>
          </p:cNvPr>
          <p:cNvSpPr>
            <a:spLocks noGrp="1"/>
          </p:cNvSpPr>
          <p:nvPr>
            <p:ph type="sldNum" sz="quarter" idx="12"/>
          </p:nvPr>
        </p:nvSpPr>
        <p:spPr/>
        <p:txBody>
          <a:bodyPr/>
          <a:lstStyle/>
          <a:p>
            <a:fld id="{99364CB9-9880-4FB1-A57B-DD08866B47F5}" type="slidenum">
              <a:rPr lang="en-US" smtClean="0"/>
              <a:t>6</a:t>
            </a:fld>
            <a:endParaRPr lang="en-US"/>
          </a:p>
        </p:txBody>
      </p:sp>
    </p:spTree>
    <p:extLst>
      <p:ext uri="{BB962C8B-B14F-4D97-AF65-F5344CB8AC3E}">
        <p14:creationId xmlns:p14="http://schemas.microsoft.com/office/powerpoint/2010/main" val="325425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343383" y="1325563"/>
            <a:ext cx="6130569" cy="5116832"/>
          </a:xfrm>
        </p:spPr>
        <p:txBody>
          <a:bodyPr>
            <a:noAutofit/>
          </a:bodyPr>
          <a:lstStyle/>
          <a:p>
            <a:r>
              <a:rPr lang="en-US" sz="2000" dirty="0">
                <a:latin typeface="Times New Roman" panose="02020603050405020304" pitchFamily="18" charset="0"/>
                <a:cs typeface="Times New Roman" panose="02020603050405020304" pitchFamily="18" charset="0"/>
              </a:rPr>
              <a:t>Here select the number of neurons in the hidden layer.</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you can not change the number of inputs and the number of neurons in the output layer. These are determined based on the number of variables in your input (X) and target (y).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the line that says: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Define a fitting neural network (</a:t>
            </a:r>
            <a:r>
              <a:rPr lang="en-US" sz="2000" dirty="0">
                <a:solidFill>
                  <a:srgbClr val="0070C0"/>
                </a:solidFill>
                <a:latin typeface="Times New Roman" panose="02020603050405020304" pitchFamily="18" charset="0"/>
                <a:cs typeface="Times New Roman" panose="02020603050405020304" pitchFamily="18" charset="0"/>
              </a:rPr>
              <a:t>fitnet</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you want to build your neural network by coding instead of using the GUI, you can click on fitnet and learn how you can build network with the code.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Building network with the code give you the freedom to change the number of hidden layers.</a:t>
            </a:r>
          </a:p>
        </p:txBody>
      </p:sp>
      <p:pic>
        <p:nvPicPr>
          <p:cNvPr id="6" name="Picture 5">
            <a:extLst>
              <a:ext uri="{FF2B5EF4-FFF2-40B4-BE49-F238E27FC236}">
                <a16:creationId xmlns:a16="http://schemas.microsoft.com/office/drawing/2014/main" id="{9329CC8C-A16A-449A-8673-722B2547B7C1}"/>
              </a:ext>
            </a:extLst>
          </p:cNvPr>
          <p:cNvPicPr>
            <a:picLocks noChangeAspect="1"/>
          </p:cNvPicPr>
          <p:nvPr/>
        </p:nvPicPr>
        <p:blipFill>
          <a:blip r:embed="rId2"/>
          <a:stretch>
            <a:fillRect/>
          </a:stretch>
        </p:blipFill>
        <p:spPr>
          <a:xfrm>
            <a:off x="6473952" y="1325563"/>
            <a:ext cx="5480990" cy="4610641"/>
          </a:xfrm>
          <a:prstGeom prst="rect">
            <a:avLst/>
          </a:prstGeom>
        </p:spPr>
      </p:pic>
      <p:sp>
        <p:nvSpPr>
          <p:cNvPr id="8" name="Title 1">
            <a:extLst>
              <a:ext uri="{FF2B5EF4-FFF2-40B4-BE49-F238E27FC236}">
                <a16:creationId xmlns:a16="http://schemas.microsoft.com/office/drawing/2014/main" id="{984963F4-8628-4E8C-B496-1265774B3D83}"/>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9" name="Slide Number Placeholder 8">
            <a:extLst>
              <a:ext uri="{FF2B5EF4-FFF2-40B4-BE49-F238E27FC236}">
                <a16:creationId xmlns:a16="http://schemas.microsoft.com/office/drawing/2014/main" id="{A0F58AEB-3F1D-4A98-BFF5-303EDBE49640}"/>
              </a:ext>
            </a:extLst>
          </p:cNvPr>
          <p:cNvSpPr>
            <a:spLocks noGrp="1"/>
          </p:cNvSpPr>
          <p:nvPr>
            <p:ph type="sldNum" sz="quarter" idx="12"/>
          </p:nvPr>
        </p:nvSpPr>
        <p:spPr/>
        <p:txBody>
          <a:bodyPr/>
          <a:lstStyle/>
          <a:p>
            <a:fld id="{99364CB9-9880-4FB1-A57B-DD08866B47F5}" type="slidenum">
              <a:rPr lang="en-US" smtClean="0"/>
              <a:t>7</a:t>
            </a:fld>
            <a:endParaRPr lang="en-US"/>
          </a:p>
        </p:txBody>
      </p:sp>
    </p:spTree>
    <p:extLst>
      <p:ext uri="{BB962C8B-B14F-4D97-AF65-F5344CB8AC3E}">
        <p14:creationId xmlns:p14="http://schemas.microsoft.com/office/powerpoint/2010/main" val="10553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629552" y="1119935"/>
            <a:ext cx="5834133" cy="3274446"/>
          </a:xfrm>
        </p:spPr>
        <p:txBody>
          <a:bodyPr>
            <a:noAutofit/>
          </a:bodyPr>
          <a:lstStyle/>
          <a:p>
            <a:r>
              <a:rPr lang="en-US" sz="2000" dirty="0">
                <a:latin typeface="Times New Roman" panose="02020603050405020304" pitchFamily="18" charset="0"/>
                <a:cs typeface="Times New Roman" panose="02020603050405020304" pitchFamily="18" charset="0"/>
              </a:rPr>
              <a:t>Here select the training algorithm. </a:t>
            </a:r>
          </a:p>
          <a:p>
            <a:r>
              <a:rPr lang="en-US" sz="2000" dirty="0">
                <a:latin typeface="Times New Roman" panose="02020603050405020304" pitchFamily="18" charset="0"/>
                <a:cs typeface="Times New Roman" panose="02020603050405020304" pitchFamily="18" charset="0"/>
              </a:rPr>
              <a:t>Once you select one of the training algorithms (</a:t>
            </a:r>
            <a:r>
              <a:rPr lang="en-US" sz="2000" dirty="0" err="1">
                <a:latin typeface="Times New Roman" panose="02020603050405020304" pitchFamily="18" charset="0"/>
                <a:cs typeface="Times New Roman" panose="02020603050405020304" pitchFamily="18" charset="0"/>
              </a:rPr>
              <a:t>trainlm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trainbr</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trainscg</a:t>
            </a:r>
            <a:r>
              <a:rPr lang="en-US" sz="2000" dirty="0">
                <a:latin typeface="Times New Roman" panose="02020603050405020304" pitchFamily="18" charset="0"/>
                <a:cs typeface="Times New Roman" panose="02020603050405020304" pitchFamily="18" charset="0"/>
              </a:rPr>
              <a:t>) you can read a bit about it and click on (</a:t>
            </a:r>
            <a:r>
              <a:rPr lang="en-US" sz="2000" dirty="0" err="1">
                <a:solidFill>
                  <a:srgbClr val="0070C0"/>
                </a:solidFill>
                <a:latin typeface="Times New Roman" panose="02020603050405020304" pitchFamily="18" charset="0"/>
                <a:cs typeface="Times New Roman" panose="02020603050405020304" pitchFamily="18" charset="0"/>
              </a:rPr>
              <a:t>trainlm</a:t>
            </a:r>
            <a:r>
              <a:rPr lang="en-US" sz="2000" dirty="0">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trainbr</a:t>
            </a:r>
            <a:r>
              <a:rPr lang="en-US" sz="2000" dirty="0">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trainscg</a:t>
            </a:r>
            <a:r>
              <a:rPr lang="en-US" sz="2000" dirty="0">
                <a:latin typeface="Times New Roman" panose="02020603050405020304" pitchFamily="18" charset="0"/>
                <a:cs typeface="Times New Roman" panose="02020603050405020304" pitchFamily="18" charset="0"/>
              </a:rPr>
              <a:t>) to read more about how to use the code to choose your training algorithm, the parameters associated with the training algorithm, and how to start training. </a:t>
            </a:r>
          </a:p>
          <a:p>
            <a:r>
              <a:rPr lang="en-US" sz="2000" dirty="0">
                <a:latin typeface="Times New Roman" panose="02020603050405020304" pitchFamily="18" charset="0"/>
                <a:cs typeface="Times New Roman" panose="02020603050405020304" pitchFamily="18" charset="0"/>
              </a:rPr>
              <a:t>Example with the code (taken from the documentation): </a:t>
            </a:r>
          </a:p>
          <a:p>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B4B144-634D-4D31-AC10-B6336B43DFAA}"/>
              </a:ext>
            </a:extLst>
          </p:cNvPr>
          <p:cNvPicPr>
            <a:picLocks noChangeAspect="1"/>
          </p:cNvPicPr>
          <p:nvPr/>
        </p:nvPicPr>
        <p:blipFill>
          <a:blip r:embed="rId2"/>
          <a:stretch>
            <a:fillRect/>
          </a:stretch>
        </p:blipFill>
        <p:spPr>
          <a:xfrm>
            <a:off x="6568060" y="1062023"/>
            <a:ext cx="5483037" cy="5294327"/>
          </a:xfrm>
          <a:prstGeom prst="rect">
            <a:avLst/>
          </a:prstGeom>
        </p:spPr>
      </p:pic>
      <p:sp>
        <p:nvSpPr>
          <p:cNvPr id="7" name="Rectangle 1">
            <a:extLst>
              <a:ext uri="{FF2B5EF4-FFF2-40B4-BE49-F238E27FC236}">
                <a16:creationId xmlns:a16="http://schemas.microsoft.com/office/drawing/2014/main" id="{21AAFF8A-457D-41F7-B804-9F5F07F8B3E5}"/>
              </a:ext>
            </a:extLst>
          </p:cNvPr>
          <p:cNvSpPr>
            <a:spLocks noChangeArrowheads="1"/>
          </p:cNvSpPr>
          <p:nvPr/>
        </p:nvSpPr>
        <p:spPr bwMode="auto">
          <a:xfrm>
            <a:off x="629553" y="4147720"/>
            <a:ext cx="5834133" cy="249299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accent6">
                    <a:lumMod val="75000"/>
                  </a:schemeClr>
                </a:solidFill>
                <a:effectLst/>
                <a:latin typeface="Menlo"/>
              </a:rPr>
              <a:t> % load the dataset (</a:t>
            </a:r>
            <a:r>
              <a:rPr kumimoji="0" lang="en-US" altLang="en-US" b="0" i="0" u="none" strike="noStrike" cap="none" normalizeH="0" baseline="0" dirty="0" err="1">
                <a:ln>
                  <a:noFill/>
                </a:ln>
                <a:solidFill>
                  <a:schemeClr val="accent6">
                    <a:lumMod val="75000"/>
                  </a:schemeClr>
                </a:solidFill>
                <a:effectLst/>
                <a:latin typeface="Menlo"/>
              </a:rPr>
              <a:t>x:input</a:t>
            </a:r>
            <a:r>
              <a:rPr kumimoji="0" lang="en-US" altLang="en-US" b="0" i="0" u="none" strike="noStrike" cap="none" normalizeH="0" baseline="0" dirty="0">
                <a:ln>
                  <a:noFill/>
                </a:ln>
                <a:solidFill>
                  <a:schemeClr val="accent6">
                    <a:lumMod val="75000"/>
                  </a:schemeClr>
                </a:solidFill>
                <a:effectLst/>
                <a:latin typeface="Menlo"/>
              </a:rPr>
              <a:t>, t:target)</a:t>
            </a:r>
            <a:endParaRPr kumimoji="0" lang="en-US" altLang="en-US" b="0" i="0" u="none" strike="noStrike" cap="none" normalizeH="0" baseline="0" dirty="0">
              <a:ln>
                <a:noFill/>
              </a:ln>
              <a:solidFill>
                <a:srgbClr val="40404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4040"/>
                </a:solidFill>
                <a:latin typeface="Menlo"/>
              </a:rPr>
              <a:t> &gt; </a:t>
            </a:r>
            <a:r>
              <a:rPr kumimoji="0" lang="en-US" altLang="en-US" b="0" i="0" u="none" strike="noStrike" cap="none" normalizeH="0" baseline="0" dirty="0">
                <a:ln>
                  <a:noFill/>
                </a:ln>
                <a:solidFill>
                  <a:srgbClr val="404040"/>
                </a:solidFill>
                <a:effectLst/>
                <a:latin typeface="Menlo"/>
              </a:rPr>
              <a:t>[x, t] = bodyfat_dataset;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6">
                    <a:lumMod val="75000"/>
                  </a:schemeClr>
                </a:solidFill>
                <a:effectLst/>
                <a:latin typeface="Menlo"/>
              </a:rPr>
              <a:t> % define your net to be a feedforwardnet with 10 neurons in </a:t>
            </a:r>
            <a:br>
              <a:rPr kumimoji="0" lang="en-US" altLang="en-US" b="0" i="0" u="none" strike="noStrike" cap="none" normalizeH="0" baseline="0" dirty="0">
                <a:ln>
                  <a:noFill/>
                </a:ln>
                <a:solidFill>
                  <a:schemeClr val="accent6">
                    <a:lumMod val="75000"/>
                  </a:schemeClr>
                </a:solidFill>
                <a:effectLst/>
                <a:latin typeface="Menlo"/>
              </a:rPr>
            </a:br>
            <a:r>
              <a:rPr kumimoji="0" lang="en-US" altLang="en-US" b="0" i="0" u="none" strike="noStrike" cap="none" normalizeH="0" baseline="0" dirty="0">
                <a:ln>
                  <a:noFill/>
                </a:ln>
                <a:solidFill>
                  <a:schemeClr val="accent6">
                    <a:lumMod val="75000"/>
                  </a:schemeClr>
                </a:solidFill>
                <a:effectLst/>
                <a:latin typeface="Menlo"/>
              </a:rPr>
              <a:t> % the hidden layer and </a:t>
            </a:r>
            <a:r>
              <a:rPr kumimoji="0" lang="en-US" altLang="en-US" b="0" i="0" u="none" strike="noStrike" cap="none" normalizeH="0" baseline="0" dirty="0" err="1">
                <a:ln>
                  <a:noFill/>
                </a:ln>
                <a:solidFill>
                  <a:schemeClr val="accent6">
                    <a:lumMod val="75000"/>
                  </a:schemeClr>
                </a:solidFill>
                <a:effectLst/>
                <a:latin typeface="Menlo"/>
              </a:rPr>
              <a:t>trainlm</a:t>
            </a:r>
            <a:r>
              <a:rPr kumimoji="0" lang="en-US" altLang="en-US" b="0" i="0" u="none" strike="noStrike" cap="none" normalizeH="0" baseline="0" dirty="0">
                <a:ln>
                  <a:noFill/>
                </a:ln>
                <a:solidFill>
                  <a:schemeClr val="accent6">
                    <a:lumMod val="75000"/>
                  </a:schemeClr>
                </a:solidFill>
                <a:effectLst/>
                <a:latin typeface="Menlo"/>
              </a:rPr>
              <a:t> as training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Menlo"/>
              </a:rPr>
              <a:t> &gt; net = feedforwardnet(10, </a:t>
            </a:r>
            <a:r>
              <a:rPr kumimoji="0" lang="en-US" altLang="en-US" b="0" i="0" u="none" strike="noStrike" cap="none" normalizeH="0" baseline="0" dirty="0">
                <a:ln>
                  <a:noFill/>
                </a:ln>
                <a:solidFill>
                  <a:srgbClr val="A020F0"/>
                </a:solidFill>
                <a:effectLst/>
                <a:latin typeface="Menlo"/>
              </a:rPr>
              <a:t>'</a:t>
            </a:r>
            <a:r>
              <a:rPr kumimoji="0" lang="en-US" altLang="en-US" b="0" i="0" u="none" strike="noStrike" cap="none" normalizeH="0" baseline="0" dirty="0" err="1">
                <a:ln>
                  <a:noFill/>
                </a:ln>
                <a:solidFill>
                  <a:srgbClr val="A020F0"/>
                </a:solidFill>
                <a:effectLst/>
                <a:latin typeface="Menlo"/>
              </a:rPr>
              <a:t>trainlm</a:t>
            </a:r>
            <a:r>
              <a:rPr kumimoji="0" lang="en-US" altLang="en-US" b="0" i="0" u="none" strike="noStrike" cap="none" normalizeH="0" baseline="0" dirty="0">
                <a:ln>
                  <a:noFill/>
                </a:ln>
                <a:solidFill>
                  <a:srgbClr val="A020F0"/>
                </a:solidFill>
                <a:effectLst/>
                <a:latin typeface="Menlo"/>
              </a:rPr>
              <a:t>’</a:t>
            </a:r>
            <a:r>
              <a:rPr kumimoji="0" lang="en-US" altLang="en-US" b="0" i="0" u="none" strike="noStrike" cap="none" normalizeH="0" baseline="0" dirty="0">
                <a:ln>
                  <a:noFill/>
                </a:ln>
                <a:solidFill>
                  <a:srgbClr val="40404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6">
                    <a:lumMod val="75000"/>
                  </a:schemeClr>
                </a:solidFill>
                <a:latin typeface="Menlo"/>
              </a:rPr>
              <a:t> % train your model using input data x and target data t</a:t>
            </a:r>
            <a:endParaRPr kumimoji="0" lang="en-US" altLang="en-US" b="0" i="0" u="none" strike="noStrike" cap="none" normalizeH="0" baseline="0" dirty="0">
              <a:ln>
                <a:noFill/>
              </a:ln>
              <a:solidFill>
                <a:schemeClr val="accent6">
                  <a:lumMod val="75000"/>
                </a:schemeClr>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4040"/>
                </a:solidFill>
                <a:latin typeface="Menlo"/>
              </a:rPr>
              <a:t> &gt; </a:t>
            </a:r>
            <a:r>
              <a:rPr kumimoji="0" lang="en-US" altLang="en-US" b="0" i="0" u="none" strike="noStrike" cap="none" normalizeH="0" baseline="0" dirty="0">
                <a:ln>
                  <a:noFill/>
                </a:ln>
                <a:solidFill>
                  <a:srgbClr val="404040"/>
                </a:solidFill>
                <a:effectLst/>
                <a:latin typeface="Menlo"/>
              </a:rPr>
              <a:t>net = train(net, x, 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6">
                    <a:lumMod val="75000"/>
                  </a:schemeClr>
                </a:solidFill>
                <a:latin typeface="Menlo"/>
              </a:rPr>
              <a:t> % estimate the target y using input data x</a:t>
            </a:r>
            <a:endParaRPr kumimoji="0" lang="en-US" altLang="en-US" b="0" i="0" u="none" strike="noStrike" cap="none" normalizeH="0" baseline="0" dirty="0">
              <a:ln>
                <a:noFill/>
              </a:ln>
              <a:solidFill>
                <a:schemeClr val="accent6">
                  <a:lumMod val="75000"/>
                </a:schemeClr>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4040"/>
                </a:solidFill>
                <a:latin typeface="Menlo"/>
              </a:rPr>
              <a:t> &gt; </a:t>
            </a:r>
            <a:r>
              <a:rPr kumimoji="0" lang="en-US" altLang="en-US" b="0" i="0" u="none" strike="noStrike" cap="none" normalizeH="0" baseline="0" dirty="0">
                <a:ln>
                  <a:noFill/>
                </a:ln>
                <a:solidFill>
                  <a:srgbClr val="404040"/>
                </a:solidFill>
                <a:effectLst/>
                <a:latin typeface="Menlo"/>
              </a:rPr>
              <a:t>y = net(x);</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7E64E29C-859D-4492-AAD8-1B5D9D50EF06}"/>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12" name="Slide Number Placeholder 11">
            <a:extLst>
              <a:ext uri="{FF2B5EF4-FFF2-40B4-BE49-F238E27FC236}">
                <a16:creationId xmlns:a16="http://schemas.microsoft.com/office/drawing/2014/main" id="{DCB81017-435A-4979-81A1-AB5EB2719AAF}"/>
              </a:ext>
            </a:extLst>
          </p:cNvPr>
          <p:cNvSpPr>
            <a:spLocks noGrp="1"/>
          </p:cNvSpPr>
          <p:nvPr>
            <p:ph type="sldNum" sz="quarter" idx="12"/>
          </p:nvPr>
        </p:nvSpPr>
        <p:spPr/>
        <p:txBody>
          <a:bodyPr/>
          <a:lstStyle/>
          <a:p>
            <a:fld id="{99364CB9-9880-4FB1-A57B-DD08866B47F5}" type="slidenum">
              <a:rPr lang="en-US" smtClean="0"/>
              <a:t>8</a:t>
            </a:fld>
            <a:endParaRPr lang="en-US"/>
          </a:p>
        </p:txBody>
      </p:sp>
    </p:spTree>
    <p:extLst>
      <p:ext uri="{BB962C8B-B14F-4D97-AF65-F5344CB8AC3E}">
        <p14:creationId xmlns:p14="http://schemas.microsoft.com/office/powerpoint/2010/main" val="22344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C6F90-3428-4FC7-B05B-7E726065DE31}"/>
              </a:ext>
            </a:extLst>
          </p:cNvPr>
          <p:cNvSpPr>
            <a:spLocks noGrp="1"/>
          </p:cNvSpPr>
          <p:nvPr>
            <p:ph idx="1"/>
          </p:nvPr>
        </p:nvSpPr>
        <p:spPr>
          <a:xfrm>
            <a:off x="699303" y="1076447"/>
            <a:ext cx="6743488" cy="5521948"/>
          </a:xfrm>
        </p:spPr>
        <p:txBody>
          <a:bodyPr>
            <a:noAutofit/>
          </a:bodyPr>
          <a:lstStyle/>
          <a:p>
            <a:r>
              <a:rPr lang="en-US" sz="2000" dirty="0">
                <a:latin typeface="Times New Roman" panose="02020603050405020304" pitchFamily="18" charset="0"/>
                <a:cs typeface="Times New Roman" panose="02020603050405020304" pitchFamily="18" charset="0"/>
              </a:rPr>
              <a:t>The network training information will pop out once you hit on train (from previous slide)</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u="sng" dirty="0">
                <a:solidFill>
                  <a:schemeClr val="accent1">
                    <a:lumMod val="75000"/>
                  </a:schemeClr>
                </a:solidFill>
                <a:latin typeface="Times New Roman" panose="02020603050405020304" pitchFamily="18" charset="0"/>
                <a:cs typeface="Times New Roman" panose="02020603050405020304" pitchFamily="18" charset="0"/>
              </a:rPr>
              <a:t>Neural Network</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block shows you your neural network architectures with the activation function use (you can see we have sigmoid function in the hidden layer and linear activation function in the output layer). </a:t>
            </a:r>
          </a:p>
          <a:p>
            <a:pPr lvl="1">
              <a:buFont typeface="Wingdings" panose="05000000000000000000" pitchFamily="2" charset="2"/>
              <a:buChar char="Ø"/>
            </a:pPr>
            <a:r>
              <a:rPr lang="en-US" sz="1800" u="sng" dirty="0">
                <a:solidFill>
                  <a:schemeClr val="accent1">
                    <a:lumMod val="75000"/>
                  </a:schemeClr>
                </a:solidFill>
                <a:latin typeface="Times New Roman" panose="02020603050405020304" pitchFamily="18" charset="0"/>
                <a:cs typeface="Times New Roman" panose="02020603050405020304" pitchFamily="18" charset="0"/>
              </a:rPr>
              <a:t>Algorithm</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block will show you how the data were split into training, validation and testing (Random). It will show you the training algorithm (Levenberg-Marquardt) and the metric used to measure the model performance (Mean Squared Error). </a:t>
            </a:r>
          </a:p>
          <a:p>
            <a:pPr lvl="1">
              <a:buFont typeface="Wingdings" panose="05000000000000000000" pitchFamily="2" charset="2"/>
              <a:buChar char="Ø"/>
            </a:pPr>
            <a:r>
              <a:rPr lang="en-US" sz="1800" u="sng" dirty="0">
                <a:solidFill>
                  <a:schemeClr val="accent1">
                    <a:lumMod val="75000"/>
                  </a:schemeClr>
                </a:solidFill>
                <a:latin typeface="Times New Roman" panose="02020603050405020304" pitchFamily="18" charset="0"/>
                <a:cs typeface="Times New Roman" panose="02020603050405020304" pitchFamily="18" charset="0"/>
              </a:rPr>
              <a:t>Progress</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block will give you information about your training progress: number of epochs (10 iterations), time of training (0:00:00), performance of training dataset at the current number of epochs (7.39), and other information. </a:t>
            </a:r>
          </a:p>
          <a:p>
            <a:pPr lvl="1">
              <a:buFont typeface="Wingdings" panose="05000000000000000000" pitchFamily="2" charset="2"/>
              <a:buChar char="Ø"/>
            </a:pPr>
            <a:r>
              <a:rPr lang="en-US" sz="1800" u="sng" dirty="0">
                <a:solidFill>
                  <a:schemeClr val="accent1">
                    <a:lumMod val="75000"/>
                  </a:schemeClr>
                </a:solidFill>
                <a:latin typeface="Times New Roman" panose="02020603050405020304" pitchFamily="18" charset="0"/>
                <a:cs typeface="Times New Roman" panose="02020603050405020304" pitchFamily="18" charset="0"/>
              </a:rPr>
              <a:t>Plots</a:t>
            </a:r>
            <a:r>
              <a:rPr lang="en-US" sz="1800" dirty="0">
                <a:solidFill>
                  <a:schemeClr val="accent1">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block will let you analyze your network results (more details on this in next slide). </a:t>
            </a:r>
          </a:p>
          <a:p>
            <a:r>
              <a:rPr lang="en-US" sz="2000" dirty="0">
                <a:latin typeface="Times New Roman" panose="02020603050405020304" pitchFamily="18" charset="0"/>
                <a:cs typeface="Times New Roman" panose="02020603050405020304" pitchFamily="18" charset="0"/>
              </a:rPr>
              <a:t>Notice that each the network information allows you to click on things like (</a:t>
            </a:r>
            <a:r>
              <a:rPr lang="en-US" sz="2000" dirty="0" err="1">
                <a:latin typeface="Times New Roman" panose="02020603050405020304" pitchFamily="18" charset="0"/>
                <a:cs typeface="Times New Roman" panose="02020603050405020304" pitchFamily="18" charset="0"/>
              </a:rPr>
              <a:t>dividerand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plotperform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to learn how you can use these function with the code.</a:t>
            </a:r>
          </a:p>
        </p:txBody>
      </p:sp>
      <p:pic>
        <p:nvPicPr>
          <p:cNvPr id="5" name="Picture 4">
            <a:extLst>
              <a:ext uri="{FF2B5EF4-FFF2-40B4-BE49-F238E27FC236}">
                <a16:creationId xmlns:a16="http://schemas.microsoft.com/office/drawing/2014/main" id="{FA1CA0EF-D4C4-4ABF-BC6B-0704A1D537DF}"/>
              </a:ext>
            </a:extLst>
          </p:cNvPr>
          <p:cNvPicPr>
            <a:picLocks noChangeAspect="1"/>
          </p:cNvPicPr>
          <p:nvPr/>
        </p:nvPicPr>
        <p:blipFill>
          <a:blip r:embed="rId2"/>
          <a:stretch>
            <a:fillRect/>
          </a:stretch>
        </p:blipFill>
        <p:spPr>
          <a:xfrm>
            <a:off x="7697436" y="419169"/>
            <a:ext cx="4310221" cy="6019661"/>
          </a:xfrm>
          <a:prstGeom prst="rect">
            <a:avLst/>
          </a:prstGeom>
        </p:spPr>
      </p:pic>
      <p:sp>
        <p:nvSpPr>
          <p:cNvPr id="9" name="Title 1">
            <a:extLst>
              <a:ext uri="{FF2B5EF4-FFF2-40B4-BE49-F238E27FC236}">
                <a16:creationId xmlns:a16="http://schemas.microsoft.com/office/drawing/2014/main" id="{E64E4547-120B-441D-BBC5-266BAE9816C6}"/>
              </a:ext>
            </a:extLst>
          </p:cNvPr>
          <p:cNvSpPr txBox="1">
            <a:spLocks/>
          </p:cNvSpPr>
          <p:nvPr/>
        </p:nvSpPr>
        <p:spPr>
          <a:xfrm>
            <a:off x="838200" y="410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Easy way: GUI </a:t>
            </a:r>
            <a:endParaRPr lang="en-US" dirty="0"/>
          </a:p>
        </p:txBody>
      </p:sp>
      <p:sp>
        <p:nvSpPr>
          <p:cNvPr id="10" name="Slide Number Placeholder 9">
            <a:extLst>
              <a:ext uri="{FF2B5EF4-FFF2-40B4-BE49-F238E27FC236}">
                <a16:creationId xmlns:a16="http://schemas.microsoft.com/office/drawing/2014/main" id="{588C9807-8494-402A-8D6D-2273FCFD048C}"/>
              </a:ext>
            </a:extLst>
          </p:cNvPr>
          <p:cNvSpPr>
            <a:spLocks noGrp="1"/>
          </p:cNvSpPr>
          <p:nvPr>
            <p:ph type="sldNum" sz="quarter" idx="12"/>
          </p:nvPr>
        </p:nvSpPr>
        <p:spPr/>
        <p:txBody>
          <a:bodyPr/>
          <a:lstStyle/>
          <a:p>
            <a:fld id="{99364CB9-9880-4FB1-A57B-DD08866B47F5}" type="slidenum">
              <a:rPr lang="en-US" smtClean="0"/>
              <a:t>9</a:t>
            </a:fld>
            <a:endParaRPr lang="en-US"/>
          </a:p>
        </p:txBody>
      </p:sp>
    </p:spTree>
    <p:extLst>
      <p:ext uri="{BB962C8B-B14F-4D97-AF65-F5344CB8AC3E}">
        <p14:creationId xmlns:p14="http://schemas.microsoft.com/office/powerpoint/2010/main" val="7740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b50cf45-931f-44fb-936b-b15d7f554db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4A182791A9234698B1466E36FDA796" ma:contentTypeVersion="9" ma:contentTypeDescription="Create a new document." ma:contentTypeScope="" ma:versionID="ccbb83e0c394e4bf16725ecd126c4fe8">
  <xsd:schema xmlns:xsd="http://www.w3.org/2001/XMLSchema" xmlns:xs="http://www.w3.org/2001/XMLSchema" xmlns:p="http://schemas.microsoft.com/office/2006/metadata/properties" xmlns:ns2="0b50cf45-931f-44fb-936b-b15d7f554db8" xmlns:ns3="89a15910-a0f1-4155-9ab5-49b45d9e3542" targetNamespace="http://schemas.microsoft.com/office/2006/metadata/properties" ma:root="true" ma:fieldsID="bd4a67dbf128ea8de7aff828c7a83f0b" ns2:_="" ns3:_="">
    <xsd:import namespace="0b50cf45-931f-44fb-936b-b15d7f554db8"/>
    <xsd:import namespace="89a15910-a0f1-4155-9ab5-49b45d9e354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50cf45-931f-44fb-936b-b15d7f554d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073764d-e844-48d8-8cbc-d63b9d952867"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a15910-a0f1-4155-9ab5-49b45d9e354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00C73E-267A-4F0A-BC14-22BD2B2D9B54}">
  <ds:schemaRefs>
    <ds:schemaRef ds:uri="3367578c-18d5-42b2-aec7-3f01d5ec00d3"/>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22270EFE-6F04-4F0F-B18D-597A04A26118}">
  <ds:schemaRefs>
    <ds:schemaRef ds:uri="http://schemas.microsoft.com/sharepoint/v3/contenttype/forms"/>
  </ds:schemaRefs>
</ds:datastoreItem>
</file>

<file path=customXml/itemProps3.xml><?xml version="1.0" encoding="utf-8"?>
<ds:datastoreItem xmlns:ds="http://schemas.openxmlformats.org/officeDocument/2006/customXml" ds:itemID="{91F3E7CE-A203-4AA9-B70D-8F4385068932}"/>
</file>

<file path=docProps/app.xml><?xml version="1.0" encoding="utf-8"?>
<Properties xmlns="http://schemas.openxmlformats.org/officeDocument/2006/extended-properties" xmlns:vt="http://schemas.openxmlformats.org/officeDocument/2006/docPropsVTypes">
  <TotalTime>1070</TotalTime>
  <Words>1358</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Menlo</vt:lpstr>
      <vt:lpstr>Times New Roman</vt:lpstr>
      <vt:lpstr>Wingdings</vt:lpstr>
      <vt:lpstr>Office Theme</vt:lpstr>
      <vt:lpstr>Introduction to Deep Learning Toolbox MATLAB</vt:lpstr>
      <vt:lpstr>MATLAB Deep Learning Toolbox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Toolbox MATLAB</dc:title>
  <dc:creator>Mahir Jalanko</dc:creator>
  <cp:lastModifiedBy>Nease, Jacob</cp:lastModifiedBy>
  <cp:revision>23</cp:revision>
  <dcterms:created xsi:type="dcterms:W3CDTF">2021-03-17T02:42:52Z</dcterms:created>
  <dcterms:modified xsi:type="dcterms:W3CDTF">2021-03-18T18:51:13Z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0x0101003168926E46D3524383E320BF2BD01C23</vt:lpwstr>
  </property>
</Properties>
</file>