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72" r:id="rId10"/>
    <p:sldId id="261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pbar_cc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0"/>
            <a:ext cx="3124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926"/>
            <a:ext cx="1803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43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1800" y="6165851"/>
            <a:ext cx="19134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z="180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8" name="Picture 9" descr="ccu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3792538"/>
            <a:ext cx="3644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08000" y="6542088"/>
            <a:ext cx="11684000" cy="336550"/>
            <a:chOff x="144" y="3984"/>
            <a:chExt cx="5520" cy="212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032" y="3984"/>
              <a:ext cx="1632" cy="212"/>
              <a:chOff x="3600" y="3984"/>
              <a:chExt cx="2016" cy="256"/>
            </a:xfrm>
          </p:grpSpPr>
          <p:sp>
            <p:nvSpPr>
              <p:cNvPr id="12" name="AutoShape 12"/>
              <p:cNvSpPr>
                <a:spLocks noChangeArrowheads="1"/>
              </p:cNvSpPr>
              <p:nvPr/>
            </p:nvSpPr>
            <p:spPr bwMode="auto">
              <a:xfrm>
                <a:off x="3600" y="3984"/>
                <a:ext cx="2016" cy="240"/>
              </a:xfrm>
              <a:prstGeom prst="roundRect">
                <a:avLst>
                  <a:gd name="adj" fmla="val 2833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3600" y="3984"/>
                <a:ext cx="201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標楷體" pitchFamily="65" charset="-120"/>
                  </a:rPr>
                  <a:t>NCCUME CAD/CAM Lab</a:t>
                </a:r>
              </a:p>
            </p:txBody>
          </p:sp>
        </p:grp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144" y="4128"/>
              <a:ext cx="38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43817" y="6237288"/>
            <a:ext cx="2844800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765175"/>
            <a:ext cx="2745317" cy="53609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765175"/>
            <a:ext cx="8039100" cy="53609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09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09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7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4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3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00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89389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5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42595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2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標題，兩項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765175"/>
            <a:ext cx="109728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700214"/>
            <a:ext cx="5384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3"/>
          </p:nvPr>
        </p:nvSpPr>
        <p:spPr>
          <a:xfrm>
            <a:off x="609600" y="3989389"/>
            <a:ext cx="10972800" cy="21367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8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3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0834"/>
            <a:ext cx="10972800" cy="7191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12316"/>
            <a:ext cx="10972800" cy="5052924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6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1200"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5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00213"/>
            <a:ext cx="5384800" cy="4425950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6197600" y="1676400"/>
            <a:ext cx="5384800" cy="4495800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4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4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5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9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bar_ccu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0"/>
            <a:ext cx="3124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re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926"/>
            <a:ext cx="1803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標楷體" pitchFamily="65" charset="-120"/>
              </a:defRPr>
            </a:lvl1pPr>
          </a:lstStyle>
          <a:p>
            <a:fld id="{0A2916A6-EE3C-459D-94E6-5AE66AB22399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ea typeface="標楷體" pitchFamily="65" charset="-120"/>
              </a:defRPr>
            </a:lvl1pPr>
          </a:lstStyle>
          <a:p>
            <a:fld id="{254C3763-78B8-4AB1-8B6E-4A0F94A910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765175"/>
            <a:ext cx="10972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pic>
        <p:nvPicPr>
          <p:cNvPr id="1033" name="Picture 9" descr="ccu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434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508000" y="6542088"/>
            <a:ext cx="11684000" cy="336550"/>
            <a:chOff x="144" y="3984"/>
            <a:chExt cx="5520" cy="212"/>
          </a:xfrm>
        </p:grpSpPr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4032" y="3984"/>
              <a:ext cx="1632" cy="212"/>
              <a:chOff x="3600" y="3984"/>
              <a:chExt cx="2016" cy="256"/>
            </a:xfrm>
          </p:grpSpPr>
          <p:sp>
            <p:nvSpPr>
              <p:cNvPr id="1037" name="AutoShape 12"/>
              <p:cNvSpPr>
                <a:spLocks noChangeArrowheads="1"/>
              </p:cNvSpPr>
              <p:nvPr/>
            </p:nvSpPr>
            <p:spPr bwMode="auto">
              <a:xfrm>
                <a:off x="3600" y="3984"/>
                <a:ext cx="2016" cy="240"/>
              </a:xfrm>
              <a:prstGeom prst="roundRect">
                <a:avLst>
                  <a:gd name="adj" fmla="val 28333"/>
                </a:avLst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3600" y="3984"/>
                <a:ext cx="201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標楷體" pitchFamily="65" charset="-120"/>
                  </a:rPr>
                  <a:t>NCCUME CAD/CAM Lab</a:t>
                </a:r>
              </a:p>
            </p:txBody>
          </p:sp>
        </p:grpSp>
        <p:sp>
          <p:nvSpPr>
            <p:cNvPr id="1036" name="Line 14"/>
            <p:cNvSpPr>
              <a:spLocks noChangeShapeType="1"/>
            </p:cNvSpPr>
            <p:nvPr/>
          </p:nvSpPr>
          <p:spPr bwMode="auto">
            <a:xfrm flipV="1">
              <a:off x="144" y="4128"/>
              <a:ext cx="388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54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79A400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openxmlformats.org/officeDocument/2006/relationships/image" Target="../media/image21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91.png"/><Relationship Id="rId10" Type="http://schemas.openxmlformats.org/officeDocument/2006/relationships/image" Target="../media/image28.png"/><Relationship Id="rId4" Type="http://schemas.openxmlformats.org/officeDocument/2006/relationships/image" Target="../media/image19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91.png"/><Relationship Id="rId10" Type="http://schemas.openxmlformats.org/officeDocument/2006/relationships/image" Target="../media/image37.png"/><Relationship Id="rId4" Type="http://schemas.openxmlformats.org/officeDocument/2006/relationships/image" Target="../media/image19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44.png"/><Relationship Id="rId4" Type="http://schemas.openxmlformats.org/officeDocument/2006/relationships/image" Target="NULL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67619AC-DD8C-41B3-9FD3-420111C04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320CF4-3917-4881-80D6-B3AA8087D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54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1B83E-3D42-47E1-8C83-2D0F925D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object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B3054-37A9-4B3C-8367-664A192D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Define object type, then you can do: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/>
              <a:t>sphere intersection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dirty="0"/>
              <a:t>triangle intersection.</a:t>
            </a:r>
          </a:p>
          <a:p>
            <a:pPr algn="l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enum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increase readability.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71A56D-1A97-4B21-A9B8-ACBB20CF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91" y="1012316"/>
            <a:ext cx="4997143" cy="55785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6858E0-2D91-47E1-8732-F89F1104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7663"/>
            <a:ext cx="2950342" cy="21761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7D48C3-E057-42E5-B8DF-AB02D8C3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892" y="2992246"/>
            <a:ext cx="3519488" cy="24669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495335B-190D-4A47-AB5C-F69D7B858DE1}"/>
              </a:ext>
            </a:extLst>
          </p:cNvPr>
          <p:cNvSpPr txBox="1"/>
          <p:nvPr/>
        </p:nvSpPr>
        <p:spPr>
          <a:xfrm>
            <a:off x="737284" y="5447943"/>
            <a:ext cx="20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latin typeface="+mn-lt"/>
              </a:rPr>
              <a:t>Triangle intersection</a:t>
            </a:r>
            <a:endParaRPr lang="zh-TW" altLang="en-US" b="0" dirty="0">
              <a:latin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A056D6-092A-49DE-BB26-89AE37CDB094}"/>
              </a:ext>
            </a:extLst>
          </p:cNvPr>
          <p:cNvSpPr txBox="1"/>
          <p:nvPr/>
        </p:nvSpPr>
        <p:spPr>
          <a:xfrm>
            <a:off x="4024931" y="544794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latin typeface="+mn-lt"/>
              </a:rPr>
              <a:t>sphere intersection</a:t>
            </a:r>
            <a:endParaRPr lang="zh-TW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378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Set white if the light intensity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white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3958999" y="2054342"/>
            <a:ext cx="4274002" cy="3694695"/>
            <a:chOff x="4669664" y="2054342"/>
            <a:chExt cx="4274002" cy="369469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8A860C6-4EEA-4058-8216-6B8D7EA0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9664" y="2054342"/>
              <a:ext cx="4274002" cy="369469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6230754" y="2512194"/>
              <a:ext cx="1151823" cy="11357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82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shadow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420" y="1081628"/>
            <a:ext cx="4314825" cy="4629150"/>
          </a:xfrm>
          <a:prstGeom prst="rect">
            <a:avLst/>
          </a:prstGeom>
        </p:spPr>
      </p:pic>
      <p:grpSp>
        <p:nvGrpSpPr>
          <p:cNvPr id="65" name="群組 64"/>
          <p:cNvGrpSpPr/>
          <p:nvPr/>
        </p:nvGrpSpPr>
        <p:grpSpPr>
          <a:xfrm>
            <a:off x="784134" y="691908"/>
            <a:ext cx="6263852" cy="5446326"/>
            <a:chOff x="784134" y="691908"/>
            <a:chExt cx="6263852" cy="5446326"/>
          </a:xfrm>
        </p:grpSpPr>
        <p:cxnSp>
          <p:nvCxnSpPr>
            <p:cNvPr id="45" name="直線單箭頭接點 44"/>
            <p:cNvCxnSpPr/>
            <p:nvPr/>
          </p:nvCxnSpPr>
          <p:spPr bwMode="auto">
            <a:xfrm flipH="1" flipV="1">
              <a:off x="2858703" y="1674797"/>
              <a:ext cx="1039529" cy="1420434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9320">
              <a:off x="2021610" y="691908"/>
              <a:ext cx="994932" cy="994932"/>
            </a:xfrm>
            <a:prstGeom prst="rect">
              <a:avLst/>
            </a:prstGeom>
          </p:spPr>
        </p:pic>
        <p:sp>
          <p:nvSpPr>
            <p:cNvPr id="30" name="橢圓 29"/>
            <p:cNvSpPr/>
            <p:nvPr/>
          </p:nvSpPr>
          <p:spPr>
            <a:xfrm>
              <a:off x="5009105" y="4806760"/>
              <a:ext cx="1302524" cy="1331474"/>
            </a:xfrm>
            <a:prstGeom prst="ellipse">
              <a:avLst/>
            </a:prstGeom>
            <a:solidFill>
              <a:srgbClr val="5B9BD5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4330" l="0" r="99517">
                          <a14:foregroundMark x1="13043" y1="34021" x2="13043" y2="34021"/>
                          <a14:foregroundMark x1="57971" y1="60825" x2="57971" y2="60825"/>
                          <a14:foregroundMark x1="53623" y1="45876" x2="65217" y2="587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28"/>
            <a:stretch/>
          </p:blipFill>
          <p:spPr>
            <a:xfrm rot="1316793" flipH="1">
              <a:off x="784134" y="3333571"/>
              <a:ext cx="562697" cy="489971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43" name="直線單箭頭接點 42"/>
            <p:cNvCxnSpPr>
              <a:stCxn id="41" idx="1"/>
            </p:cNvCxnSpPr>
            <p:nvPr/>
          </p:nvCxnSpPr>
          <p:spPr bwMode="auto">
            <a:xfrm>
              <a:off x="1326442" y="3683709"/>
              <a:ext cx="3967453" cy="123499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群組 30"/>
            <p:cNvGrpSpPr/>
            <p:nvPr/>
          </p:nvGrpSpPr>
          <p:grpSpPr>
            <a:xfrm>
              <a:off x="2983550" y="2188997"/>
              <a:ext cx="1328287" cy="1361494"/>
              <a:chOff x="3300245" y="3989676"/>
              <a:chExt cx="1698180" cy="1995516"/>
            </a:xfrm>
          </p:grpSpPr>
          <p:cxnSp>
            <p:nvCxnSpPr>
              <p:cNvPr id="32" name="直線接點 31"/>
              <p:cNvCxnSpPr/>
              <p:nvPr/>
            </p:nvCxnSpPr>
            <p:spPr>
              <a:xfrm flipH="1" flipV="1">
                <a:off x="3300247" y="4478253"/>
                <a:ext cx="855873" cy="4558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V="1">
                <a:off x="3300246" y="3989676"/>
                <a:ext cx="828289" cy="48448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 flipV="1">
                <a:off x="4128535" y="3989676"/>
                <a:ext cx="862659" cy="45949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 flipV="1">
                <a:off x="3300246" y="5532920"/>
                <a:ext cx="849089" cy="45227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H="1">
                <a:off x="3300245" y="4474159"/>
                <a:ext cx="1" cy="105876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4149336" y="4950003"/>
                <a:ext cx="0" cy="103518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V="1">
                <a:off x="4149335" y="5488543"/>
                <a:ext cx="849090" cy="49664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4991194" y="4457583"/>
                <a:ext cx="1" cy="10309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V="1">
                <a:off x="4145720" y="4440378"/>
                <a:ext cx="849090" cy="49664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單箭頭接點 49"/>
            <p:cNvCxnSpPr/>
            <p:nvPr/>
          </p:nvCxnSpPr>
          <p:spPr bwMode="auto">
            <a:xfrm flipH="1" flipV="1">
              <a:off x="3968802" y="3142855"/>
              <a:ext cx="1317679" cy="179152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1877946" y="4116539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0" dirty="0">
                  <a:latin typeface="+mn-lt"/>
                </a:rPr>
                <a:t>Ray cast</a:t>
              </a:r>
              <a:endParaRPr lang="zh-TW" altLang="en-US" b="0" dirty="0">
                <a:latin typeface="+mn-lt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815507" y="3805267"/>
              <a:ext cx="9733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0" dirty="0">
                  <a:latin typeface="+mn-lt"/>
                </a:rPr>
                <a:t>Second</a:t>
              </a:r>
            </a:p>
            <a:p>
              <a:pPr algn="ctr"/>
              <a:r>
                <a:rPr lang="en-US" altLang="zh-TW" b="0" dirty="0">
                  <a:latin typeface="+mn-lt"/>
                </a:rPr>
                <a:t>Ray cast</a:t>
              </a:r>
              <a:endParaRPr lang="zh-TW" altLang="en-US" b="0" dirty="0">
                <a:latin typeface="+mn-lt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4484399" y="2448900"/>
              <a:ext cx="2563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0" dirty="0">
                  <a:latin typeface="+mn-lt"/>
                </a:rPr>
                <a:t>Fail to get light source!</a:t>
              </a:r>
            </a:p>
            <a:p>
              <a:r>
                <a:rPr lang="en-US" altLang="zh-TW" b="0" dirty="0">
                  <a:latin typeface="+mn-lt"/>
                </a:rPr>
                <a:t>Just give it </a:t>
              </a:r>
              <a:r>
                <a:rPr lang="en-US" altLang="zh-TW" b="0" dirty="0">
                  <a:solidFill>
                    <a:srgbClr val="FF0000"/>
                  </a:solidFill>
                  <a:latin typeface="+mn-lt"/>
                </a:rPr>
                <a:t>ambient color.</a:t>
              </a:r>
              <a:endParaRPr lang="zh-TW" altLang="en-US" b="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70" name="乘號 69"/>
          <p:cNvSpPr/>
          <p:nvPr/>
        </p:nvSpPr>
        <p:spPr>
          <a:xfrm>
            <a:off x="3763070" y="2970790"/>
            <a:ext cx="308555" cy="271615"/>
          </a:xfrm>
          <a:prstGeom prst="mathMultiply">
            <a:avLst>
              <a:gd name="adj1" fmla="val 5029"/>
            </a:avLst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suggestion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Release</a:t>
            </a:r>
            <a:r>
              <a:rPr lang="en-US" altLang="zh-TW" dirty="0"/>
              <a:t> mode to demo for saving time.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51284" y="1690873"/>
            <a:ext cx="9956231" cy="4634078"/>
            <a:chOff x="1251284" y="1690873"/>
            <a:chExt cx="9956231" cy="463407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284" y="1690873"/>
              <a:ext cx="9956231" cy="463407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3224463" y="2021305"/>
              <a:ext cx="1087655" cy="481263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60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suggestion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 your buffer with </a:t>
            </a:r>
            <a:r>
              <a:rPr lang="en-US" altLang="zh-TW" dirty="0">
                <a:solidFill>
                  <a:srgbClr val="FF0000"/>
                </a:solidFill>
              </a:rPr>
              <a:t>white background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Because it is not clear on the screen in classroom.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5" y="2386358"/>
            <a:ext cx="5057775" cy="3124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468" y="2420638"/>
            <a:ext cx="2954454" cy="30899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2408561"/>
            <a:ext cx="2910290" cy="31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DC3F7-C27F-46F7-9CE2-9BCB29A3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CA605-4B84-41B4-82FA-2CD77D2A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2315"/>
            <a:ext cx="10972800" cy="5477261"/>
          </a:xfrm>
        </p:spPr>
        <p:txBody>
          <a:bodyPr/>
          <a:lstStyle/>
          <a:p>
            <a:pPr algn="l"/>
            <a:r>
              <a:rPr lang="en-US" altLang="zh-TW" b="1" dirty="0"/>
              <a:t>Load the two STL models(</a:t>
            </a:r>
            <a:r>
              <a:rPr lang="en-US" altLang="zh-TW" b="1" dirty="0">
                <a:solidFill>
                  <a:srgbClr val="FF0000"/>
                </a:solidFill>
              </a:rPr>
              <a:t>quadrangular cone </a:t>
            </a:r>
            <a:r>
              <a:rPr lang="en-US" altLang="zh-TW" b="1" dirty="0"/>
              <a:t>and </a:t>
            </a:r>
            <a:r>
              <a:rPr lang="en-US" altLang="zh-TW" b="1" dirty="0">
                <a:solidFill>
                  <a:srgbClr val="FF0000"/>
                </a:solidFill>
              </a:rPr>
              <a:t>Cube</a:t>
            </a:r>
            <a:r>
              <a:rPr lang="en-US" altLang="zh-TW" b="1" dirty="0"/>
              <a:t>) and define a </a:t>
            </a:r>
            <a:r>
              <a:rPr lang="en-US" altLang="zh-TW" b="1" dirty="0">
                <a:solidFill>
                  <a:srgbClr val="FF0000"/>
                </a:solidFill>
              </a:rPr>
              <a:t>Ball</a:t>
            </a:r>
            <a:r>
              <a:rPr lang="en-US" altLang="zh-TW" b="1" dirty="0"/>
              <a:t>.</a:t>
            </a:r>
            <a:endParaRPr lang="zh-TW" altLang="zh-TW" dirty="0"/>
          </a:p>
          <a:p>
            <a:r>
              <a:rPr lang="en-US" altLang="zh-TW" dirty="0"/>
              <a:t>Load the file and display it on the screen using </a:t>
            </a:r>
            <a:r>
              <a:rPr lang="en-US" altLang="zh-TW" dirty="0">
                <a:solidFill>
                  <a:srgbClr val="FF0000"/>
                </a:solidFill>
              </a:rPr>
              <a:t>ray casting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Setting parameters</a:t>
            </a:r>
            <a:endParaRPr lang="zh-TW" altLang="zh-TW" dirty="0"/>
          </a:p>
          <a:p>
            <a:r>
              <a:rPr lang="en-US" altLang="zh-TW" dirty="0"/>
              <a:t>The light source position at (</a:t>
            </a:r>
            <a:r>
              <a:rPr lang="en-US" altLang="zh-TW" dirty="0" err="1"/>
              <a:t>x,y,z</a:t>
            </a:r>
            <a:r>
              <a:rPr lang="en-US" altLang="zh-TW" dirty="0"/>
              <a:t>)=(-50,50,50)</a:t>
            </a:r>
            <a:endParaRPr lang="zh-TW" altLang="zh-TW" dirty="0"/>
          </a:p>
          <a:p>
            <a:r>
              <a:rPr lang="en-US" altLang="zh-TW" dirty="0"/>
              <a:t>The eye position at (</a:t>
            </a:r>
            <a:r>
              <a:rPr lang="en-US" altLang="zh-TW" dirty="0" err="1"/>
              <a:t>x,y,z</a:t>
            </a:r>
            <a:r>
              <a:rPr lang="en-US" altLang="zh-TW" dirty="0"/>
              <a:t>)=(50,50,50)</a:t>
            </a:r>
          </a:p>
          <a:p>
            <a:r>
              <a:rPr lang="en-US" altLang="zh-TW" dirty="0"/>
              <a:t>Ball position at (</a:t>
            </a:r>
            <a:r>
              <a:rPr lang="en-US" altLang="zh-TW" dirty="0" err="1"/>
              <a:t>x,y,z</a:t>
            </a:r>
            <a:r>
              <a:rPr lang="en-US" altLang="zh-TW" dirty="0"/>
              <a:t>)(you can define by yourself), radius= 5</a:t>
            </a:r>
            <a:endParaRPr lang="zh-TW" altLang="zh-TW" dirty="0"/>
          </a:p>
          <a:p>
            <a:r>
              <a:rPr lang="en-US" altLang="zh-TW" dirty="0"/>
              <a:t>Paint the cube red, ball green, quadrangular cone blue.</a:t>
            </a:r>
          </a:p>
          <a:p>
            <a:r>
              <a:rPr lang="en-US" altLang="zh-TW" dirty="0"/>
              <a:t>Due date : 2020 / 12 / 16</a:t>
            </a:r>
            <a:endParaRPr lang="zh-TW" altLang="en-US" dirty="0"/>
          </a:p>
          <a:p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7F9949-C2CD-462F-AEB7-21DD149ED91C}"/>
              </a:ext>
            </a:extLst>
          </p:cNvPr>
          <p:cNvSpPr txBox="1"/>
          <p:nvPr/>
        </p:nvSpPr>
        <p:spPr>
          <a:xfrm>
            <a:off x="8265698" y="59797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demo on 2020/12/16</a:t>
            </a:r>
            <a:endParaRPr lang="zh-TW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E355A7-03DF-4676-B7FD-5248249B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4" y="1855341"/>
            <a:ext cx="6696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59F7E-6283-41DB-872A-636590E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Ray-Casting for sphere object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10C87-353C-40CA-BC3E-F07A783E6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Sphere object can be </a:t>
                </a:r>
                <a:r>
                  <a:rPr lang="en-US" altLang="zh-TW" dirty="0" err="1"/>
                  <a:t>difined</a:t>
                </a:r>
                <a:r>
                  <a:rPr lang="en-US" altLang="zh-TW" dirty="0"/>
                  <a:t> by radius , center position , color.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(no polygon model for sphere in LAB3)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:r>
                  <a:rPr lang="zh-TW" altLang="en-US" dirty="0"/>
                  <a:t>．</a:t>
                </a:r>
                <a:r>
                  <a:rPr lang="en-US" altLang="zh-TW" dirty="0"/>
                  <a:t>Find intersection: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There’s two intersections between  a line and a sphere (if they indeed intersect to each other)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Choose the one that is closer to eye , that’s the point you can see. 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:r>
                  <a:rPr lang="zh-TW" altLang="en-US" dirty="0"/>
                  <a:t>．</a:t>
                </a:r>
                <a:r>
                  <a:rPr lang="en-US" altLang="zh-TW" dirty="0"/>
                  <a:t>Define the normal: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the normal vector of sphere surface =(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TW" dirty="0"/>
                          <m:t>surfacePoint</m:t>
                        </m:r>
                      </m:e>
                    </m:acc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sphereCenter</m:t>
                        </m:r>
                      </m:e>
                    </m:acc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				 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(don’t forget to normalize)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710C87-353C-40CA-BC3E-F07A783E6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603" b="-5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5F67B2A-5318-44AF-B66F-8B7587A9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1" y="3253509"/>
            <a:ext cx="4178007" cy="1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DAB84-3631-48B2-90C7-8C1F5B5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Ray-Casting for polygon object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CC81D-916A-43A5-BE62-0070D262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see the math in class note pdf file(Page23~Page25)</a:t>
            </a:r>
          </a:p>
          <a:p>
            <a:pPr marL="0" indent="0">
              <a:buNone/>
            </a:pPr>
            <a:r>
              <a:rPr lang="en-US" altLang="zh-TW" dirty="0"/>
              <a:t>    (Professor will introduce this in the class)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Concept:</a:t>
            </a:r>
          </a:p>
          <a:p>
            <a:pPr marL="0" indent="0">
              <a:buNone/>
            </a:pPr>
            <a:r>
              <a:rPr lang="zh-TW" altLang="en-US" dirty="0"/>
              <a:t> ．</a:t>
            </a:r>
            <a:r>
              <a:rPr lang="en-US" altLang="zh-TW" dirty="0"/>
              <a:t>Page23</a:t>
            </a:r>
          </a:p>
          <a:p>
            <a:pPr marL="0" indent="0">
              <a:buNone/>
            </a:pPr>
            <a:r>
              <a:rPr lang="en-US" altLang="zh-TW" dirty="0"/>
              <a:t>	Consider the polygon as a small region on a plane , so you can represent the polygon by plane 	equation.</a:t>
            </a:r>
          </a:p>
          <a:p>
            <a:pPr marL="0" indent="0">
              <a:buNone/>
            </a:pPr>
            <a:r>
              <a:rPr lang="en-US" altLang="zh-TW" dirty="0"/>
              <a:t>	You can use the way of finding the intersection between line and plane.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．</a:t>
            </a:r>
            <a:r>
              <a:rPr lang="en-US" altLang="zh-TW" dirty="0"/>
              <a:t>Page24,Page25</a:t>
            </a:r>
          </a:p>
          <a:p>
            <a:pPr marL="0" indent="0">
              <a:buNone/>
            </a:pPr>
            <a:r>
              <a:rPr lang="en-US" altLang="zh-TW" dirty="0"/>
              <a:t>	Check if this intersection is in the small region(our polygon)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696B751-FFF8-41AE-8C1C-021BF849FE8D}"/>
              </a:ext>
            </a:extLst>
          </p:cNvPr>
          <p:cNvGrpSpPr/>
          <p:nvPr/>
        </p:nvGrpSpPr>
        <p:grpSpPr>
          <a:xfrm>
            <a:off x="1575193" y="3937611"/>
            <a:ext cx="1394691" cy="1182255"/>
            <a:chOff x="1332002" y="3269182"/>
            <a:chExt cx="1394691" cy="11822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9EE491-235C-4E34-A36C-0A258682A830}"/>
                </a:ext>
              </a:extLst>
            </p:cNvPr>
            <p:cNvSpPr/>
            <p:nvPr/>
          </p:nvSpPr>
          <p:spPr bwMode="auto">
            <a:xfrm>
              <a:off x="1332002" y="3269182"/>
              <a:ext cx="1394691" cy="11822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7BD9BCC-9BFB-424D-9C42-149A733EE59F}"/>
                </a:ext>
              </a:extLst>
            </p:cNvPr>
            <p:cNvSpPr/>
            <p:nvPr/>
          </p:nvSpPr>
          <p:spPr bwMode="auto">
            <a:xfrm>
              <a:off x="1865746" y="3484611"/>
              <a:ext cx="517236" cy="461819"/>
            </a:xfrm>
            <a:prstGeom prst="triangle">
              <a:avLst>
                <a:gd name="adj" fmla="val 85714"/>
              </a:avLst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6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3D91BC-4171-4D2F-A09D-459BFBC4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33" y="2409804"/>
            <a:ext cx="3012498" cy="2654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D0549CE-F9D0-4968-A5EF-55D077A2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DFBAE-69AC-4C86-BCE6-5E43EB28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position you define for the sphere object should be overlapped with other </a:t>
            </a:r>
            <a:r>
              <a:rPr lang="en-US" altLang="zh-TW"/>
              <a:t>objects.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6305198-F8A3-40C9-9E0F-932DA1FA9D27}"/>
              </a:ext>
            </a:extLst>
          </p:cNvPr>
          <p:cNvCxnSpPr>
            <a:cxnSpLocks/>
          </p:cNvCxnSpPr>
          <p:nvPr/>
        </p:nvCxnSpPr>
        <p:spPr bwMode="auto">
          <a:xfrm>
            <a:off x="6313251" y="1877438"/>
            <a:ext cx="3647062" cy="3278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D766374-95AB-4815-94E9-2502522CB4BA}"/>
              </a:ext>
            </a:extLst>
          </p:cNvPr>
          <p:cNvCxnSpPr>
            <a:cxnSpLocks/>
          </p:cNvCxnSpPr>
          <p:nvPr/>
        </p:nvCxnSpPr>
        <p:spPr bwMode="auto">
          <a:xfrm flipV="1">
            <a:off x="6459166" y="1877438"/>
            <a:ext cx="3657600" cy="3095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28A860C6-4EEA-4058-8216-6B8D7EA0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51" y="2670360"/>
            <a:ext cx="2468113" cy="21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get pixel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TW" altLang="en-US" dirty="0"/>
                  <a:t>？</a:t>
                </a: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2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/>
          <p:cNvGrpSpPr/>
          <p:nvPr/>
        </p:nvGrpSpPr>
        <p:grpSpPr>
          <a:xfrm>
            <a:off x="7724158" y="4300690"/>
            <a:ext cx="3009735" cy="1441662"/>
            <a:chOff x="6423982" y="1342829"/>
            <a:chExt cx="3009735" cy="1441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6423982" y="1342829"/>
                  <a:ext cx="3009735" cy="703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982" y="1342829"/>
                  <a:ext cx="3009735" cy="703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866556" y="2080516"/>
                  <a:ext cx="1359988" cy="703975"/>
                </a:xfrm>
                <a:prstGeom prst="rect">
                  <a:avLst/>
                </a:prstGeom>
                <a:noFill/>
                <a:ln>
                  <a:solidFill>
                    <a:srgbClr val="5B9BD5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556" y="2080516"/>
                  <a:ext cx="1359988" cy="7039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5B9BD5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單箭頭接點 57"/>
            <p:cNvCxnSpPr>
              <a:stCxn id="57" idx="0"/>
            </p:cNvCxnSpPr>
            <p:nvPr/>
          </p:nvCxnSpPr>
          <p:spPr>
            <a:xfrm flipH="1" flipV="1">
              <a:off x="7542831" y="1873798"/>
              <a:ext cx="3719" cy="20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2084950" y="1723625"/>
            <a:ext cx="8022099" cy="3613638"/>
            <a:chOff x="180749" y="1770274"/>
            <a:chExt cx="8022099" cy="3613638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94330" l="0" r="99517">
                          <a14:foregroundMark x1="13043" y1="34021" x2="13043" y2="34021"/>
                          <a14:foregroundMark x1="57971" y1="60825" x2="57971" y2="60825"/>
                          <a14:foregroundMark x1="53623" y1="45876" x2="65217" y2="587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28"/>
            <a:stretch/>
          </p:blipFill>
          <p:spPr>
            <a:xfrm flipH="1">
              <a:off x="2900821" y="2745399"/>
              <a:ext cx="562697" cy="489971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21" name="群組 20"/>
            <p:cNvGrpSpPr/>
            <p:nvPr/>
          </p:nvGrpSpPr>
          <p:grpSpPr>
            <a:xfrm>
              <a:off x="180749" y="3494410"/>
              <a:ext cx="2418137" cy="1889502"/>
              <a:chOff x="508008" y="3032397"/>
              <a:chExt cx="2418137" cy="1889502"/>
            </a:xfrm>
          </p:grpSpPr>
          <p:cxnSp>
            <p:nvCxnSpPr>
              <p:cNvPr id="5" name="直線單箭頭接點 4"/>
              <p:cNvCxnSpPr/>
              <p:nvPr/>
            </p:nvCxnSpPr>
            <p:spPr bwMode="auto">
              <a:xfrm flipV="1">
                <a:off x="1867301" y="3407343"/>
                <a:ext cx="0" cy="8373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 bwMode="auto">
              <a:xfrm>
                <a:off x="1867301" y="4233514"/>
                <a:ext cx="741145" cy="1122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 bwMode="auto">
              <a:xfrm flipH="1">
                <a:off x="1376413" y="4244742"/>
                <a:ext cx="490888" cy="481263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/>
                  <p:cNvSpPr txBox="1"/>
                  <p:nvPr/>
                </p:nvSpPr>
                <p:spPr>
                  <a:xfrm>
                    <a:off x="1087654" y="4552567"/>
                    <a:ext cx="3818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654" y="4552567"/>
                    <a:ext cx="38183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1621857" y="3032397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" name="文字方塊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1857" y="3032397"/>
                    <a:ext cx="3866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2544310" y="4137260"/>
                    <a:ext cx="3818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4310" y="4137260"/>
                    <a:ext cx="38183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文字方塊 19"/>
              <p:cNvSpPr txBox="1"/>
              <p:nvPr/>
            </p:nvSpPr>
            <p:spPr>
              <a:xfrm>
                <a:off x="508008" y="3269632"/>
                <a:ext cx="1159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0" dirty="0">
                    <a:latin typeface="+mn-lt"/>
                  </a:rPr>
                  <a:t>World</a:t>
                </a:r>
              </a:p>
              <a:p>
                <a:pPr algn="ctr"/>
                <a:r>
                  <a:rPr lang="en-US" altLang="zh-TW" b="0" dirty="0">
                    <a:latin typeface="+mn-lt"/>
                  </a:rPr>
                  <a:t>coordinate</a:t>
                </a:r>
                <a:endParaRPr lang="zh-TW" altLang="en-US" b="0" dirty="0">
                  <a:latin typeface="+mn-lt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 bwMode="auto">
            <a:xfrm flipV="1">
              <a:off x="1540041" y="3097732"/>
              <a:ext cx="1723477" cy="159779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2808481" y="1770274"/>
              <a:ext cx="5394367" cy="2195175"/>
              <a:chOff x="4710528" y="3331489"/>
              <a:chExt cx="5394367" cy="2195175"/>
            </a:xfrm>
          </p:grpSpPr>
          <p:cxnSp>
            <p:nvCxnSpPr>
              <p:cNvPr id="26" name="直線單箭頭接點 25"/>
              <p:cNvCxnSpPr/>
              <p:nvPr/>
            </p:nvCxnSpPr>
            <p:spPr bwMode="auto">
              <a:xfrm flipV="1">
                <a:off x="5224386" y="3706435"/>
                <a:ext cx="0" cy="8373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 bwMode="auto">
              <a:xfrm>
                <a:off x="5224386" y="4532606"/>
                <a:ext cx="4666629" cy="1122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 bwMode="auto">
              <a:xfrm flipH="1">
                <a:off x="4880301" y="4605427"/>
                <a:ext cx="314278" cy="61415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9723060" y="4236095"/>
                    <a:ext cx="3818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3060" y="4236095"/>
                    <a:ext cx="38183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4978942" y="3331489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8942" y="3331489"/>
                    <a:ext cx="38664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4710528" y="5157332"/>
                    <a:ext cx="3818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528" y="5157332"/>
                    <a:ext cx="38183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平行四邊形 39"/>
            <p:cNvSpPr/>
            <p:nvPr/>
          </p:nvSpPr>
          <p:spPr>
            <a:xfrm rot="16200000" flipH="1">
              <a:off x="3528957" y="2600897"/>
              <a:ext cx="1833163" cy="692528"/>
            </a:xfrm>
            <a:prstGeom prst="parallelogram">
              <a:avLst>
                <a:gd name="adj" fmla="val 109314"/>
              </a:avLst>
            </a:prstGeom>
            <a:solidFill>
              <a:srgbClr val="FFC000">
                <a:alpha val="4902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/>
            <p:cNvCxnSpPr>
              <a:stCxn id="35" idx="1"/>
            </p:cNvCxnSpPr>
            <p:nvPr/>
          </p:nvCxnSpPr>
          <p:spPr bwMode="auto">
            <a:xfrm flipV="1">
              <a:off x="3463518" y="2073802"/>
              <a:ext cx="3303042" cy="9165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文字方塊 43"/>
            <p:cNvSpPr txBox="1"/>
            <p:nvPr/>
          </p:nvSpPr>
          <p:spPr>
            <a:xfrm>
              <a:off x="6666511" y="1770274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0" dirty="0">
                  <a:latin typeface="+mn-lt"/>
                </a:rPr>
                <a:t>Ray cast</a:t>
              </a:r>
              <a:endParaRPr lang="zh-TW" altLang="en-US" b="0" dirty="0">
                <a:latin typeface="+mn-lt"/>
              </a:endParaRPr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4414993" y="2928303"/>
              <a:ext cx="71806" cy="861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4451411" y="2250140"/>
                  <a:ext cx="518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411" y="2250140"/>
                  <a:ext cx="51802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 bwMode="auto">
            <a:xfrm>
              <a:off x="4584326" y="2619472"/>
              <a:ext cx="71806" cy="861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447117" y="3763627"/>
              <a:ext cx="24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i="1" dirty="0"/>
                <a:t>f</a:t>
              </a:r>
              <a:endParaRPr lang="zh-TW" altLang="en-US" b="0" i="1" dirty="0"/>
            </a:p>
          </p:txBody>
        </p:sp>
        <p:cxnSp>
          <p:nvCxnSpPr>
            <p:cNvPr id="50" name="直線接點 49"/>
            <p:cNvCxnSpPr/>
            <p:nvPr/>
          </p:nvCxnSpPr>
          <p:spPr bwMode="auto">
            <a:xfrm>
              <a:off x="2978254" y="3965449"/>
              <a:ext cx="0" cy="381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 bwMode="auto">
            <a:xfrm>
              <a:off x="4099274" y="3965448"/>
              <a:ext cx="0" cy="3818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 bwMode="auto">
            <a:xfrm>
              <a:off x="2978254" y="4156394"/>
              <a:ext cx="11210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1681242" y="3043752"/>
                  <a:ext cx="1210524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𝒆𝒚𝒆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242" y="3043752"/>
                  <a:ext cx="1210524" cy="402931"/>
                </a:xfrm>
                <a:prstGeom prst="rect">
                  <a:avLst/>
                </a:prstGeom>
                <a:blipFill>
                  <a:blip r:embed="rId1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文字方塊 60"/>
          <p:cNvSpPr txBox="1"/>
          <p:nvPr/>
        </p:nvSpPr>
        <p:spPr>
          <a:xfrm>
            <a:off x="4617087" y="121893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0" dirty="0">
                <a:latin typeface="+mn-lt"/>
              </a:rPr>
              <a:t>Eye</a:t>
            </a:r>
          </a:p>
          <a:p>
            <a:pPr algn="ctr"/>
            <a:r>
              <a:rPr lang="en-US" altLang="zh-TW" b="0" dirty="0">
                <a:latin typeface="+mn-lt"/>
              </a:rPr>
              <a:t>coordinate</a:t>
            </a:r>
            <a:endParaRPr lang="zh-TW" altLang="en-US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589725" y="1913905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25" y="1913905"/>
                <a:ext cx="397865" cy="369332"/>
              </a:xfrm>
              <a:prstGeom prst="rect">
                <a:avLst/>
              </a:prstGeom>
              <a:blipFill>
                <a:blip r:embed="rId19"/>
                <a:stretch>
                  <a:fillRect t="-4918" r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F4D1B83E-3D42-47E1-8C83-2D0F925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834"/>
            <a:ext cx="10972800" cy="71913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Pixel position </a:t>
            </a:r>
            <a:r>
              <a:rPr lang="en-US" altLang="zh-TW" dirty="0"/>
              <a:t>in world coordinate</a:t>
            </a:r>
            <a:endParaRPr lang="zh-TW" altLang="en-US" dirty="0"/>
          </a:p>
        </p:txBody>
      </p:sp>
      <p:grpSp>
        <p:nvGrpSpPr>
          <p:cNvPr id="28" name="群組 27"/>
          <p:cNvGrpSpPr/>
          <p:nvPr/>
        </p:nvGrpSpPr>
        <p:grpSpPr>
          <a:xfrm>
            <a:off x="6729125" y="1283334"/>
            <a:ext cx="4221850" cy="3996297"/>
            <a:chOff x="6729125" y="1283334"/>
            <a:chExt cx="4221850" cy="3996297"/>
          </a:xfrm>
        </p:grpSpPr>
        <p:grpSp>
          <p:nvGrpSpPr>
            <p:cNvPr id="20" name="群組 19"/>
            <p:cNvGrpSpPr/>
            <p:nvPr/>
          </p:nvGrpSpPr>
          <p:grpSpPr>
            <a:xfrm>
              <a:off x="6729125" y="1283334"/>
              <a:ext cx="4221850" cy="3564205"/>
              <a:chOff x="5427099" y="1351722"/>
              <a:chExt cx="4221850" cy="3564205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2A341137-81CA-4116-B6E1-61B6FE19F2E8}"/>
                  </a:ext>
                </a:extLst>
              </p:cNvPr>
              <p:cNvGrpSpPr/>
              <p:nvPr/>
            </p:nvGrpSpPr>
            <p:grpSpPr>
              <a:xfrm>
                <a:off x="5427099" y="2129079"/>
                <a:ext cx="3001895" cy="2786848"/>
                <a:chOff x="5439044" y="2041231"/>
                <a:chExt cx="3001895" cy="2786848"/>
              </a:xfrm>
            </p:grpSpPr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8A999FC9-2935-4031-A5D2-6227D17B2DCB}"/>
                    </a:ext>
                  </a:extLst>
                </p:cNvPr>
                <p:cNvGrpSpPr/>
                <p:nvPr/>
              </p:nvGrpSpPr>
              <p:grpSpPr>
                <a:xfrm>
                  <a:off x="5653522" y="2278263"/>
                  <a:ext cx="2695758" cy="2549816"/>
                  <a:chOff x="5653522" y="2278263"/>
                  <a:chExt cx="2695758" cy="2549816"/>
                </a:xfrm>
              </p:grpSpPr>
              <p:sp>
                <p:nvSpPr>
                  <p:cNvPr id="84" name="平行四邊形 83">
                    <a:extLst>
                      <a:ext uri="{FF2B5EF4-FFF2-40B4-BE49-F238E27FC236}">
                        <a16:creationId xmlns:a16="http://schemas.microsoft.com/office/drawing/2014/main" id="{B86EA602-3D3C-41F6-B706-5DB0D15314FE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653522" y="2278506"/>
                    <a:ext cx="2520000" cy="2520000"/>
                  </a:xfrm>
                  <a:prstGeom prst="parallelogram">
                    <a:avLst>
                      <a:gd name="adj" fmla="val 0"/>
                    </a:avLst>
                  </a:prstGeom>
                  <a:solidFill>
                    <a:srgbClr val="FFE699"/>
                  </a:solidFill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87" name="直線單箭頭接點 86">
                    <a:extLst>
                      <a:ext uri="{FF2B5EF4-FFF2-40B4-BE49-F238E27FC236}">
                        <a16:creationId xmlns:a16="http://schemas.microsoft.com/office/drawing/2014/main" id="{70DAEFAB-4CB0-471B-8169-8AB4AABB96E1}"/>
                      </a:ext>
                    </a:extLst>
                  </p:cNvPr>
                  <p:cNvCxnSpPr>
                    <a:endCxn id="99" idx="2"/>
                  </p:cNvCxnSpPr>
                  <p:nvPr/>
                </p:nvCxnSpPr>
                <p:spPr>
                  <a:xfrm flipV="1">
                    <a:off x="5653522" y="4798505"/>
                    <a:ext cx="2695758" cy="295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單箭頭接點 88">
                    <a:extLst>
                      <a:ext uri="{FF2B5EF4-FFF2-40B4-BE49-F238E27FC236}">
                        <a16:creationId xmlns:a16="http://schemas.microsoft.com/office/drawing/2014/main" id="{0CF30A5E-F7A0-4529-A051-B53BB8BC8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67282" y="2278263"/>
                    <a:ext cx="0" cy="25199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文字方塊 97">
                      <a:extLst>
                        <a:ext uri="{FF2B5EF4-FFF2-40B4-BE49-F238E27FC236}">
                          <a16:creationId xmlns:a16="http://schemas.microsoft.com/office/drawing/2014/main" id="{E9FE54C3-0440-47F9-91E3-EED8A08E20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9044" y="2041231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98" name="文字方塊 97">
                      <a:extLst>
                        <a:ext uri="{FF2B5EF4-FFF2-40B4-BE49-F238E27FC236}">
                          <a16:creationId xmlns:a16="http://schemas.microsoft.com/office/drawing/2014/main" id="{E9FE54C3-0440-47F9-91E3-EED8A08E20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9044" y="2041231"/>
                      <a:ext cx="186718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3333" r="-30000" b="-2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文字方塊 98">
                      <a:extLst>
                        <a:ext uri="{FF2B5EF4-FFF2-40B4-BE49-F238E27FC236}">
                          <a16:creationId xmlns:a16="http://schemas.microsoft.com/office/drawing/2014/main" id="{FEE3986D-8727-42C3-9455-4254855341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7620" y="4521506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99" name="文字方塊 98">
                      <a:extLst>
                        <a:ext uri="{FF2B5EF4-FFF2-40B4-BE49-F238E27FC236}">
                          <a16:creationId xmlns:a16="http://schemas.microsoft.com/office/drawing/2014/main" id="{FEE3986D-8727-42C3-9455-4254855341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7620" y="4521506"/>
                      <a:ext cx="183319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0" r="-13333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" name="直線接點 3"/>
              <p:cNvCxnSpPr/>
              <p:nvPr/>
            </p:nvCxnSpPr>
            <p:spPr bwMode="auto">
              <a:xfrm>
                <a:off x="5641577" y="1633821"/>
                <a:ext cx="0" cy="4952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 bwMode="auto">
              <a:xfrm>
                <a:off x="8121284" y="1633821"/>
                <a:ext cx="0" cy="4952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 bwMode="auto">
              <a:xfrm flipH="1">
                <a:off x="8450291" y="4886353"/>
                <a:ext cx="529073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auto">
              <a:xfrm flipH="1">
                <a:off x="8450290" y="2366353"/>
                <a:ext cx="529073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 bwMode="auto">
              <a:xfrm>
                <a:off x="5641577" y="1881450"/>
                <a:ext cx="247970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 bwMode="auto">
              <a:xfrm flipV="1">
                <a:off x="8714826" y="2366353"/>
                <a:ext cx="0" cy="25200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字方塊 15"/>
              <p:cNvSpPr txBox="1"/>
              <p:nvPr/>
            </p:nvSpPr>
            <p:spPr>
              <a:xfrm>
                <a:off x="6549887" y="135172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>
                    <a:latin typeface="+mn-lt"/>
                  </a:rPr>
                  <a:t>width</a:t>
                </a:r>
                <a:endParaRPr lang="zh-TW" altLang="en-US" b="0" dirty="0">
                  <a:latin typeface="+mn-lt"/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8887202" y="339848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>
                    <a:latin typeface="+mn-lt"/>
                  </a:rPr>
                  <a:t>height</a:t>
                </a:r>
                <a:endParaRPr lang="zh-TW" altLang="en-US" b="0" dirty="0">
                  <a:latin typeface="+mn-lt"/>
                </a:endParaRPr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7752197" y="4910299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0" dirty="0">
                  <a:latin typeface="+mn-lt"/>
                </a:rPr>
                <a:t>canvass</a:t>
              </a:r>
              <a:endParaRPr lang="zh-TW" altLang="en-US" b="0" dirty="0">
                <a:latin typeface="+mn-lt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40819" y="1959606"/>
            <a:ext cx="4889114" cy="3528372"/>
            <a:chOff x="140819" y="1959606"/>
            <a:chExt cx="4889114" cy="3528372"/>
          </a:xfrm>
        </p:grpSpPr>
        <p:grpSp>
          <p:nvGrpSpPr>
            <p:cNvPr id="30" name="群組 29"/>
            <p:cNvGrpSpPr/>
            <p:nvPr/>
          </p:nvGrpSpPr>
          <p:grpSpPr>
            <a:xfrm>
              <a:off x="140819" y="1959606"/>
              <a:ext cx="4889114" cy="3196718"/>
              <a:chOff x="140819" y="1959606"/>
              <a:chExt cx="4889114" cy="3196718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1755841" y="1959606"/>
                <a:ext cx="3274092" cy="3196718"/>
                <a:chOff x="1241630" y="1990580"/>
                <a:chExt cx="3274092" cy="3196718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59E86994-F31D-426E-B2AF-9FB7221F6A70}"/>
                    </a:ext>
                  </a:extLst>
                </p:cNvPr>
                <p:cNvGrpSpPr/>
                <p:nvPr/>
              </p:nvGrpSpPr>
              <p:grpSpPr>
                <a:xfrm>
                  <a:off x="1781244" y="1990580"/>
                  <a:ext cx="2734478" cy="2793844"/>
                  <a:chOff x="1873523" y="1794936"/>
                  <a:chExt cx="2734478" cy="2793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文字方塊 96">
                        <a:extLst>
                          <a:ext uri="{FF2B5EF4-FFF2-40B4-BE49-F238E27FC236}">
                            <a16:creationId xmlns:a16="http://schemas.microsoft.com/office/drawing/2014/main" id="{E4F65F5F-BCDE-4F8E-BE6E-26F1562ADC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42352" y="3148250"/>
                        <a:ext cx="165649" cy="2392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97" name="文字方塊 96">
                        <a:extLst>
                          <a:ext uri="{FF2B5EF4-FFF2-40B4-BE49-F238E27FC236}">
                            <a16:creationId xmlns:a16="http://schemas.microsoft.com/office/drawing/2014/main" id="{E4F65F5F-BCDE-4F8E-BE6E-26F1562ADC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2352" y="3148250"/>
                        <a:ext cx="165649" cy="23925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9630" r="-25926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" name="群組 10">
                    <a:extLst>
                      <a:ext uri="{FF2B5EF4-FFF2-40B4-BE49-F238E27FC236}">
                        <a16:creationId xmlns:a16="http://schemas.microsoft.com/office/drawing/2014/main" id="{39E235FD-22ED-4331-B839-BF8DB448E6B7}"/>
                      </a:ext>
                    </a:extLst>
                  </p:cNvPr>
                  <p:cNvGrpSpPr/>
                  <p:nvPr/>
                </p:nvGrpSpPr>
                <p:grpSpPr>
                  <a:xfrm>
                    <a:off x="1873523" y="1794936"/>
                    <a:ext cx="2520000" cy="2793844"/>
                    <a:chOff x="1873523" y="1794936"/>
                    <a:chExt cx="2520000" cy="2793844"/>
                  </a:xfrm>
                </p:grpSpPr>
                <p:grpSp>
                  <p:nvGrpSpPr>
                    <p:cNvPr id="9" name="群組 8">
                      <a:extLst>
                        <a:ext uri="{FF2B5EF4-FFF2-40B4-BE49-F238E27FC236}">
                          <a16:creationId xmlns:a16="http://schemas.microsoft.com/office/drawing/2014/main" id="{22032BA8-6F9C-418D-899E-7E85FDB58F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523" y="2068780"/>
                      <a:ext cx="2520000" cy="2520000"/>
                      <a:chOff x="1824674" y="2278505"/>
                      <a:chExt cx="2520000" cy="2520000"/>
                    </a:xfrm>
                  </p:grpSpPr>
                  <p:sp>
                    <p:nvSpPr>
                      <p:cNvPr id="83" name="平行四邊形 82">
                        <a:extLst>
                          <a:ext uri="{FF2B5EF4-FFF2-40B4-BE49-F238E27FC236}">
                            <a16:creationId xmlns:a16="http://schemas.microsoft.com/office/drawing/2014/main" id="{B2F145A0-17EE-4BAD-ACE4-EA436A70C23E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 flipH="1">
                        <a:off x="1824674" y="2278505"/>
                        <a:ext cx="2520000" cy="2520000"/>
                      </a:xfrm>
                      <a:prstGeom prst="parallelogram">
                        <a:avLst>
                          <a:gd name="adj" fmla="val 0"/>
                        </a:avLst>
                      </a:prstGeom>
                      <a:solidFill>
                        <a:srgbClr val="B4C7E7">
                          <a:alpha val="50196"/>
                        </a:srgbClr>
                      </a:solidFill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3" name="直線單箭頭接點 2">
                        <a:extLst>
                          <a:ext uri="{FF2B5EF4-FFF2-40B4-BE49-F238E27FC236}">
                            <a16:creationId xmlns:a16="http://schemas.microsoft.com/office/drawing/2014/main" id="{3C686B2D-7648-416C-BB3B-6E9FCA649B99}"/>
                          </a:ext>
                        </a:extLst>
                      </p:cNvPr>
                      <p:cNvCxnSpPr>
                        <a:stCxn id="83" idx="0"/>
                        <a:endCxn id="83" idx="3"/>
                      </p:cNvCxnSpPr>
                      <p:nvPr/>
                    </p:nvCxnSpPr>
                    <p:spPr>
                      <a:xfrm>
                        <a:off x="1824674" y="3538505"/>
                        <a:ext cx="252000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直線單箭頭接點 87">
                        <a:extLst>
                          <a:ext uri="{FF2B5EF4-FFF2-40B4-BE49-F238E27FC236}">
                            <a16:creationId xmlns:a16="http://schemas.microsoft.com/office/drawing/2014/main" id="{552326DF-31A9-4138-8A60-B84932386D1F}"/>
                          </a:ext>
                        </a:extLst>
                      </p:cNvPr>
                      <p:cNvCxnSpPr>
                        <a:cxnSpLocks/>
                        <a:stCxn id="83" idx="2"/>
                        <a:endCxn id="83" idx="5"/>
                      </p:cNvCxnSpPr>
                      <p:nvPr/>
                    </p:nvCxnSpPr>
                    <p:spPr>
                      <a:xfrm flipV="1">
                        <a:off x="3084674" y="2278505"/>
                        <a:ext cx="0" cy="25200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文字方塊 99">
                          <a:extLst>
                            <a:ext uri="{FF2B5EF4-FFF2-40B4-BE49-F238E27FC236}">
                              <a16:creationId xmlns:a16="http://schemas.microsoft.com/office/drawing/2014/main" id="{3EDAF81F-347A-48F1-9F48-09C046FC75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9214" y="1794936"/>
                          <a:ext cx="18466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0" name="文字方塊 99">
                          <a:extLst>
                            <a:ext uri="{FF2B5EF4-FFF2-40B4-BE49-F238E27FC236}">
                              <a16:creationId xmlns:a16="http://schemas.microsoft.com/office/drawing/2014/main" id="{3EDAF81F-347A-48F1-9F48-09C046FC75D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214" y="1794936"/>
                          <a:ext cx="184666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0000" r="-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字方塊 16"/>
                    <p:cNvSpPr txBox="1"/>
                    <p:nvPr/>
                  </p:nvSpPr>
                  <p:spPr>
                    <a:xfrm>
                      <a:off x="4000788" y="310601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TW" altLang="en-US" b="0" dirty="0"/>
                    </a:p>
                  </p:txBody>
                </p:sp>
              </mc:Choice>
              <mc:Fallback xmlns="">
                <p:sp>
                  <p:nvSpPr>
                    <p:cNvPr id="17" name="文字方塊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0788" y="3106018"/>
                      <a:ext cx="38664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字方塊 34"/>
                    <p:cNvSpPr txBox="1"/>
                    <p:nvPr/>
                  </p:nvSpPr>
                  <p:spPr>
                    <a:xfrm>
                      <a:off x="1241630" y="3159228"/>
                      <a:ext cx="5501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zh-TW" altLang="en-US" b="0" dirty="0"/>
                    </a:p>
                  </p:txBody>
                </p:sp>
              </mc:Choice>
              <mc:Fallback xmlns="">
                <p:sp>
                  <p:nvSpPr>
                    <p:cNvPr id="35" name="文字方塊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1630" y="3159228"/>
                      <a:ext cx="55015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字方塊 35"/>
                    <p:cNvSpPr txBox="1"/>
                    <p:nvPr/>
                  </p:nvSpPr>
                  <p:spPr>
                    <a:xfrm>
                      <a:off x="3049268" y="2264991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TW" altLang="en-US" b="0" dirty="0"/>
                    </a:p>
                  </p:txBody>
                </p:sp>
              </mc:Choice>
              <mc:Fallback xmlns="">
                <p:sp>
                  <p:nvSpPr>
                    <p:cNvPr id="36" name="文字方塊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68" y="2264991"/>
                      <a:ext cx="38664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字方塊 36"/>
                    <p:cNvSpPr txBox="1"/>
                    <p:nvPr/>
                  </p:nvSpPr>
                  <p:spPr>
                    <a:xfrm>
                      <a:off x="2692439" y="4817966"/>
                      <a:ext cx="5501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zh-TW" altLang="en-US" b="0" dirty="0"/>
                    </a:p>
                  </p:txBody>
                </p:sp>
              </mc:Choice>
              <mc:Fallback xmlns="">
                <p:sp>
                  <p:nvSpPr>
                    <p:cNvPr id="37" name="文字方塊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2439" y="4817966"/>
                      <a:ext cx="55015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140819" y="2418683"/>
                    <a:ext cx="18918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focal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length</m:t>
                          </m:r>
                        </m:oMath>
                      </m:oMathPara>
                    </a14:m>
                    <a:endParaRPr lang="zh-TW" altLang="en-US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819" y="2418683"/>
                    <a:ext cx="189180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群組 5"/>
            <p:cNvGrpSpPr/>
            <p:nvPr/>
          </p:nvGrpSpPr>
          <p:grpSpPr>
            <a:xfrm>
              <a:off x="514611" y="3075044"/>
              <a:ext cx="3836904" cy="2412934"/>
              <a:chOff x="514611" y="3075044"/>
              <a:chExt cx="3836904" cy="2412934"/>
            </a:xfrm>
          </p:grpSpPr>
          <p:sp>
            <p:nvSpPr>
              <p:cNvPr id="44" name="文字方塊 43"/>
              <p:cNvSpPr txBox="1"/>
              <p:nvPr/>
            </p:nvSpPr>
            <p:spPr>
              <a:xfrm>
                <a:off x="2775443" y="5118646"/>
                <a:ext cx="157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>
                    <a:latin typeface="+mn-lt"/>
                  </a:rPr>
                  <a:t>Eye coordinate</a:t>
                </a:r>
                <a:endParaRPr lang="zh-TW" altLang="en-US" b="0" dirty="0">
                  <a:latin typeface="+mn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514611" y="3075044"/>
                    <a:ext cx="9937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？</m:t>
                          </m:r>
                        </m:oMath>
                      </m:oMathPara>
                    </a14:m>
                    <a:endParaRPr lang="zh-TW" altLang="en-US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7" name="文字方塊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11" y="3075044"/>
                    <a:ext cx="99379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字方塊 47"/>
                  <p:cNvSpPr txBox="1"/>
                  <p:nvPr/>
                </p:nvSpPr>
                <p:spPr>
                  <a:xfrm>
                    <a:off x="514611" y="3552172"/>
                    <a:ext cx="994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？</m:t>
                          </m:r>
                        </m:oMath>
                      </m:oMathPara>
                    </a14:m>
                    <a:endParaRPr lang="zh-TW" altLang="en-US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8" name="文字方塊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11" y="3552172"/>
                    <a:ext cx="99411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" name="直線單箭頭接點 4"/>
          <p:cNvCxnSpPr/>
          <p:nvPr/>
        </p:nvCxnSpPr>
        <p:spPr bwMode="auto">
          <a:xfrm>
            <a:off x="5357191" y="3444376"/>
            <a:ext cx="10137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6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圖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73" y="1049132"/>
            <a:ext cx="4064650" cy="2378960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F4D1B83E-3D42-47E1-8C83-2D0F925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834"/>
            <a:ext cx="10972800" cy="71913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Pixel position </a:t>
            </a:r>
            <a:r>
              <a:rPr lang="en-US" altLang="zh-TW" dirty="0"/>
              <a:t>in world coordinate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946058" y="2308478"/>
                <a:ext cx="2118080" cy="336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=−1+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=−1+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focal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length</m:t>
                      </m:r>
                    </m:oMath>
                  </m:oMathPara>
                </a14:m>
                <a:endParaRPr lang="en-US" altLang="zh-TW" b="0" dirty="0">
                  <a:latin typeface="+mn-lt"/>
                </a:endParaRPr>
              </a:p>
              <a:p>
                <a:endParaRPr lang="en-US" altLang="zh-TW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</m:den>
                      </m:f>
                    </m:oMath>
                  </m:oMathPara>
                </a14:m>
                <a:endParaRPr lang="en-US" altLang="zh-TW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𝐻𝑒𝑖𝑔h𝑡𝑡</m:t>
                          </m:r>
                        </m:den>
                      </m:f>
                    </m:oMath>
                  </m:oMathPara>
                </a14:m>
                <a:endParaRPr lang="en-US" altLang="zh-TW" b="0" dirty="0">
                  <a:latin typeface="+mn-lt"/>
                </a:endParaRPr>
              </a:p>
              <a:p>
                <a:endParaRPr lang="en-US" altLang="zh-TW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58" y="2308478"/>
                <a:ext cx="2118080" cy="3362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群組 56"/>
          <p:cNvGrpSpPr/>
          <p:nvPr/>
        </p:nvGrpSpPr>
        <p:grpSpPr>
          <a:xfrm>
            <a:off x="7808759" y="2994653"/>
            <a:ext cx="3559501" cy="3528372"/>
            <a:chOff x="7547216" y="1732261"/>
            <a:chExt cx="3559501" cy="3528372"/>
          </a:xfrm>
        </p:grpSpPr>
        <p:grpSp>
          <p:nvGrpSpPr>
            <p:cNvPr id="41" name="群組 40"/>
            <p:cNvGrpSpPr/>
            <p:nvPr/>
          </p:nvGrpSpPr>
          <p:grpSpPr>
            <a:xfrm>
              <a:off x="7547216" y="1732261"/>
              <a:ext cx="3559501" cy="3528372"/>
              <a:chOff x="3706736" y="1770762"/>
              <a:chExt cx="3559501" cy="3528372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3992145" y="1770762"/>
                <a:ext cx="3274092" cy="3528372"/>
                <a:chOff x="3992145" y="1770762"/>
                <a:chExt cx="3274092" cy="3528372"/>
              </a:xfrm>
            </p:grpSpPr>
            <p:grpSp>
              <p:nvGrpSpPr>
                <p:cNvPr id="2" name="群組 1"/>
                <p:cNvGrpSpPr/>
                <p:nvPr/>
              </p:nvGrpSpPr>
              <p:grpSpPr>
                <a:xfrm>
                  <a:off x="3992145" y="1770762"/>
                  <a:ext cx="3274092" cy="3528372"/>
                  <a:chOff x="1755841" y="1959606"/>
                  <a:chExt cx="3274092" cy="3528372"/>
                </a:xfrm>
              </p:grpSpPr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2775443" y="5118646"/>
                    <a:ext cx="15760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b="0" dirty="0">
                        <a:latin typeface="+mn-lt"/>
                      </a:rPr>
                      <a:t>Eye coordinate</a:t>
                    </a:r>
                    <a:endParaRPr lang="zh-TW" altLang="en-US" b="0" dirty="0">
                      <a:latin typeface="+mn-lt"/>
                    </a:endParaRPr>
                  </a:p>
                </p:txBody>
              </p:sp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1755841" y="1959606"/>
                    <a:ext cx="3274092" cy="3196718"/>
                    <a:chOff x="1241630" y="1990580"/>
                    <a:chExt cx="3274092" cy="3196718"/>
                  </a:xfrm>
                </p:grpSpPr>
                <p:grpSp>
                  <p:nvGrpSpPr>
                    <p:cNvPr id="12" name="群組 11">
                      <a:extLst>
                        <a:ext uri="{FF2B5EF4-FFF2-40B4-BE49-F238E27FC236}">
                          <a16:creationId xmlns:a16="http://schemas.microsoft.com/office/drawing/2014/main" id="{59E86994-F31D-426E-B2AF-9FB7221F6A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1244" y="1990580"/>
                      <a:ext cx="2734478" cy="2793844"/>
                      <a:chOff x="1873523" y="1794936"/>
                      <a:chExt cx="2734478" cy="2793844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7" name="文字方塊 96">
                            <a:extLst>
                              <a:ext uri="{FF2B5EF4-FFF2-40B4-BE49-F238E27FC236}">
                                <a16:creationId xmlns:a16="http://schemas.microsoft.com/office/drawing/2014/main" id="{E4F65F5F-BCDE-4F8E-BE6E-26F1562ADC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442352" y="3148250"/>
                            <a:ext cx="165649" cy="2392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7" name="文字方塊 96">
                            <a:extLst>
                              <a:ext uri="{FF2B5EF4-FFF2-40B4-BE49-F238E27FC236}">
                                <a16:creationId xmlns:a16="http://schemas.microsoft.com/office/drawing/2014/main" id="{E4F65F5F-BCDE-4F8E-BE6E-26F1562ADC7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42352" y="3148250"/>
                            <a:ext cx="165649" cy="23925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630" r="-25926" b="-1538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1" name="群組 10">
                        <a:extLst>
                          <a:ext uri="{FF2B5EF4-FFF2-40B4-BE49-F238E27FC236}">
                            <a16:creationId xmlns:a16="http://schemas.microsoft.com/office/drawing/2014/main" id="{39E235FD-22ED-4331-B839-BF8DB448E6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73523" y="1794936"/>
                        <a:ext cx="2520000" cy="2793844"/>
                        <a:chOff x="1873523" y="1794936"/>
                        <a:chExt cx="2520000" cy="2793844"/>
                      </a:xfrm>
                    </p:grpSpPr>
                    <p:grpSp>
                      <p:nvGrpSpPr>
                        <p:cNvPr id="9" name="群組 8">
                          <a:extLst>
                            <a:ext uri="{FF2B5EF4-FFF2-40B4-BE49-F238E27FC236}">
                              <a16:creationId xmlns:a16="http://schemas.microsoft.com/office/drawing/2014/main" id="{22032BA8-6F9C-418D-899E-7E85FDB58F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873523" y="2068780"/>
                          <a:ext cx="2520000" cy="2520000"/>
                          <a:chOff x="1824674" y="2278505"/>
                          <a:chExt cx="2520000" cy="2520000"/>
                        </a:xfrm>
                      </p:grpSpPr>
                      <p:sp>
                        <p:nvSpPr>
                          <p:cNvPr id="83" name="平行四邊形 82">
                            <a:extLst>
                              <a:ext uri="{FF2B5EF4-FFF2-40B4-BE49-F238E27FC236}">
                                <a16:creationId xmlns:a16="http://schemas.microsoft.com/office/drawing/2014/main" id="{B2F145A0-17EE-4BAD-ACE4-EA436A70C2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1824674" y="2278505"/>
                            <a:ext cx="2520000" cy="2520000"/>
                          </a:xfrm>
                          <a:prstGeom prst="parallelogram">
                            <a:avLst>
                              <a:gd name="adj" fmla="val 0"/>
                            </a:avLst>
                          </a:prstGeom>
                          <a:solidFill>
                            <a:srgbClr val="B4C7E7">
                              <a:alpha val="50196"/>
                            </a:srgbClr>
                          </a:solidFill>
                          <a:ln w="19050"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cxnSp>
                        <p:nvCxnSpPr>
                          <p:cNvPr id="3" name="直線單箭頭接點 2">
                            <a:extLst>
                              <a:ext uri="{FF2B5EF4-FFF2-40B4-BE49-F238E27FC236}">
                                <a16:creationId xmlns:a16="http://schemas.microsoft.com/office/drawing/2014/main" id="{3C686B2D-7648-416C-BB3B-6E9FCA649B99}"/>
                              </a:ext>
                            </a:extLst>
                          </p:cNvPr>
                          <p:cNvCxnSpPr>
                            <a:stCxn id="83" idx="0"/>
                            <a:endCxn id="83" idx="3"/>
                          </p:cNvCxnSpPr>
                          <p:nvPr/>
                        </p:nvCxnSpPr>
                        <p:spPr>
                          <a:xfrm>
                            <a:off x="1824674" y="3538505"/>
                            <a:ext cx="2520000" cy="0"/>
                          </a:xfrm>
                          <a:prstGeom prst="straightConnector1">
                            <a:avLst/>
                          </a:prstGeom>
                          <a:ln w="1270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直線單箭頭接點 87">
                            <a:extLst>
                              <a:ext uri="{FF2B5EF4-FFF2-40B4-BE49-F238E27FC236}">
                                <a16:creationId xmlns:a16="http://schemas.microsoft.com/office/drawing/2014/main" id="{552326DF-31A9-4138-8A60-B84932386D1F}"/>
                              </a:ext>
                            </a:extLst>
                          </p:cNvPr>
                          <p:cNvCxnSpPr>
                            <a:cxnSpLocks/>
                            <a:stCxn id="83" idx="2"/>
                            <a:endCxn id="83" idx="5"/>
                          </p:cNvCxnSpPr>
                          <p:nvPr/>
                        </p:nvCxnSpPr>
                        <p:spPr>
                          <a:xfrm flipV="1">
                            <a:off x="3084674" y="2278505"/>
                            <a:ext cx="0" cy="2520000"/>
                          </a:xfrm>
                          <a:prstGeom prst="straightConnector1">
                            <a:avLst/>
                          </a:prstGeom>
                          <a:ln w="1270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0" name="文字方塊 99">
                              <a:extLst>
                                <a:ext uri="{FF2B5EF4-FFF2-40B4-BE49-F238E27FC236}">
                                  <a16:creationId xmlns:a16="http://schemas.microsoft.com/office/drawing/2014/main" id="{3EDAF81F-347A-48F1-9F48-09C046FC75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049214" y="1794936"/>
                              <a:ext cx="18466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oMath>
                                </m:oMathPara>
                              </a14:m>
                              <a:endParaRPr lang="zh-TW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0" name="文字方塊 99">
                              <a:extLst>
                                <a:ext uri="{FF2B5EF4-FFF2-40B4-BE49-F238E27FC236}">
                                  <a16:creationId xmlns:a16="http://schemas.microsoft.com/office/drawing/2014/main" id="{3EDAF81F-347A-48F1-9F48-09C046FC75D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049214" y="1794936"/>
                              <a:ext cx="18466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 l="-20000" r="-1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文字方塊 16"/>
                        <p:cNvSpPr txBox="1"/>
                        <p:nvPr/>
                      </p:nvSpPr>
                      <p:spPr>
                        <a:xfrm>
                          <a:off x="4000788" y="3106018"/>
                          <a:ext cx="3866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文字方塊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00788" y="3106018"/>
                          <a:ext cx="38664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241630" y="3159228"/>
                          <a:ext cx="5501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字方塊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1630" y="3159228"/>
                          <a:ext cx="550151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字方塊 35"/>
                        <p:cNvSpPr txBox="1"/>
                        <p:nvPr/>
                      </p:nvSpPr>
                      <p:spPr>
                        <a:xfrm>
                          <a:off x="3049268" y="2264991"/>
                          <a:ext cx="3866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字方塊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268" y="2264991"/>
                          <a:ext cx="386644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字方塊 36"/>
                        <p:cNvSpPr txBox="1"/>
                        <p:nvPr/>
                      </p:nvSpPr>
                      <p:spPr>
                        <a:xfrm>
                          <a:off x="2692439" y="4817966"/>
                          <a:ext cx="5501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文字方塊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2439" y="4817966"/>
                          <a:ext cx="550151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7" name="直線接點 6"/>
                <p:cNvCxnSpPr/>
                <p:nvPr/>
              </p:nvCxnSpPr>
              <p:spPr bwMode="auto">
                <a:xfrm>
                  <a:off x="4542296" y="4323522"/>
                  <a:ext cx="250946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" name="直線接點 14"/>
                <p:cNvCxnSpPr/>
                <p:nvPr/>
              </p:nvCxnSpPr>
              <p:spPr bwMode="auto">
                <a:xfrm>
                  <a:off x="4770120" y="4323522"/>
                  <a:ext cx="0" cy="24108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6" name="直線接點 45"/>
                <p:cNvCxnSpPr/>
                <p:nvPr/>
              </p:nvCxnSpPr>
              <p:spPr bwMode="auto">
                <a:xfrm>
                  <a:off x="5011747" y="4323522"/>
                  <a:ext cx="0" cy="24108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" name="直線接點 48"/>
                <p:cNvCxnSpPr/>
                <p:nvPr/>
              </p:nvCxnSpPr>
              <p:spPr bwMode="auto">
                <a:xfrm>
                  <a:off x="5247640" y="4323522"/>
                  <a:ext cx="0" cy="24108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" name="橢圓 20"/>
                <p:cNvSpPr/>
                <p:nvPr/>
              </p:nvSpPr>
              <p:spPr bwMode="auto">
                <a:xfrm>
                  <a:off x="4624234" y="4398661"/>
                  <a:ext cx="55880" cy="7112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0" name="橢圓 49"/>
                <p:cNvSpPr/>
                <p:nvPr/>
              </p:nvSpPr>
              <p:spPr bwMode="auto">
                <a:xfrm>
                  <a:off x="4860127" y="4408504"/>
                  <a:ext cx="55880" cy="7112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1" name="橢圓 50"/>
                <p:cNvSpPr/>
                <p:nvPr/>
              </p:nvSpPr>
              <p:spPr bwMode="auto">
                <a:xfrm>
                  <a:off x="5105879" y="4408504"/>
                  <a:ext cx="55880" cy="7112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</p:grpSp>
          <p:cxnSp>
            <p:nvCxnSpPr>
              <p:cNvPr id="52" name="直線接點 51"/>
              <p:cNvCxnSpPr/>
              <p:nvPr/>
            </p:nvCxnSpPr>
            <p:spPr bwMode="auto">
              <a:xfrm>
                <a:off x="4531759" y="4634672"/>
                <a:ext cx="0" cy="2410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線接點 52"/>
              <p:cNvCxnSpPr/>
              <p:nvPr/>
            </p:nvCxnSpPr>
            <p:spPr bwMode="auto">
              <a:xfrm>
                <a:off x="4770120" y="4634672"/>
                <a:ext cx="0" cy="2410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線接點 53"/>
              <p:cNvCxnSpPr/>
              <p:nvPr/>
            </p:nvCxnSpPr>
            <p:spPr bwMode="auto">
              <a:xfrm flipH="1">
                <a:off x="4170419" y="4323522"/>
                <a:ext cx="19360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直線接點 55"/>
              <p:cNvCxnSpPr/>
              <p:nvPr/>
            </p:nvCxnSpPr>
            <p:spPr bwMode="auto">
              <a:xfrm flipH="1">
                <a:off x="4170418" y="4564606"/>
                <a:ext cx="19360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線單箭頭接點 33"/>
              <p:cNvCxnSpPr/>
              <p:nvPr/>
            </p:nvCxnSpPr>
            <p:spPr bwMode="auto">
              <a:xfrm>
                <a:off x="4267219" y="4323522"/>
                <a:ext cx="0" cy="24108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39" name="直線單箭頭接點 38"/>
              <p:cNvCxnSpPr/>
              <p:nvPr/>
            </p:nvCxnSpPr>
            <p:spPr bwMode="auto">
              <a:xfrm>
                <a:off x="4531759" y="4755214"/>
                <a:ext cx="23836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/>
                  <p:cNvSpPr/>
                  <p:nvPr/>
                </p:nvSpPr>
                <p:spPr>
                  <a:xfrm>
                    <a:off x="4364019" y="4811632"/>
                    <a:ext cx="5469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𝒅𝒖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0" name="矩形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019" y="4811632"/>
                    <a:ext cx="5469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矩形 61"/>
                  <p:cNvSpPr/>
                  <p:nvPr/>
                </p:nvSpPr>
                <p:spPr>
                  <a:xfrm>
                    <a:off x="3706736" y="4249555"/>
                    <a:ext cx="5357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𝒅𝒗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2" name="矩形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6736" y="4249555"/>
                    <a:ext cx="53572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直線單箭頭接點 42"/>
            <p:cNvCxnSpPr>
              <a:stCxn id="21" idx="1"/>
            </p:cNvCxnSpPr>
            <p:nvPr/>
          </p:nvCxnSpPr>
          <p:spPr bwMode="auto">
            <a:xfrm flipH="1" flipV="1">
              <a:off x="8010898" y="3869356"/>
              <a:ext cx="461999" cy="50121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7616037" y="3594697"/>
                  <a:ext cx="449963" cy="403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b="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037" y="3594697"/>
                  <a:ext cx="449963" cy="4031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直線單箭頭接點 58"/>
          <p:cNvCxnSpPr/>
          <p:nvPr/>
        </p:nvCxnSpPr>
        <p:spPr bwMode="auto">
          <a:xfrm>
            <a:off x="9788493" y="2299803"/>
            <a:ext cx="0" cy="6344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409846" y="1170168"/>
                <a:ext cx="2615665" cy="50674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TW" sz="2400" b="1" i="0" smtClean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sub>
                          </m:sSub>
                        </m:e>
                      </m:acc>
                      <m:r>
                        <a:rPr lang="en-US" altLang="zh-TW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TW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46" y="1170168"/>
                <a:ext cx="2615665" cy="5067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19369" y="2001651"/>
                <a:ext cx="2986780" cy="469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en-US" altLang="zh-TW" b="0" dirty="0"/>
                  <a:t>Review Lab1:</a:t>
                </a:r>
              </a:p>
              <a:p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0,1,0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b="0" dirty="0"/>
              </a:p>
              <a:p>
                <a:endParaRPr lang="zh-TW" altLang="en-US" b="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69" y="2001651"/>
                <a:ext cx="2986780" cy="4692631"/>
              </a:xfrm>
              <a:prstGeom prst="rect">
                <a:avLst/>
              </a:prstGeom>
              <a:blipFill>
                <a:blip r:embed="rId14"/>
                <a:stretch>
                  <a:fillRect l="-18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 value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12316"/>
                <a:ext cx="10972800" cy="4782092"/>
              </a:xfrm>
            </p:spPr>
            <p:txBody>
              <a:bodyPr/>
              <a:lstStyle/>
              <a:p>
                <a:r>
                  <a:rPr lang="en-US" altLang="zh-TW" dirty="0"/>
                  <a:t>There may be many intersections in a ray, you have to compare them to get the closer position.</a:t>
                </a:r>
              </a:p>
              <a:p>
                <a:pPr algn="l"/>
                <a:r>
                  <a:rPr lang="en-US" altLang="zh-TW" dirty="0"/>
                  <a:t>The t value must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/>
                  <a:t>,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TW" dirty="0"/>
                  <a:t>, should be discard.</a:t>
                </a:r>
                <a:br>
                  <a:rPr lang="en-US" altLang="zh-TW" dirty="0"/>
                </a:br>
                <a:r>
                  <a:rPr lang="en-US" altLang="zh-TW" dirty="0"/>
                  <a:t>(This problem will happen in LAB4.)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12316"/>
                <a:ext cx="10972800" cy="4782092"/>
              </a:xfrm>
              <a:blipFill>
                <a:blip r:embed="rId2"/>
                <a:stretch>
                  <a:fillRect l="-500" t="-6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3426594" y="2608310"/>
            <a:ext cx="6187060" cy="2933490"/>
            <a:chOff x="4658628" y="2418156"/>
            <a:chExt cx="7091834" cy="3480939"/>
          </a:xfrm>
        </p:grpSpPr>
        <p:grpSp>
          <p:nvGrpSpPr>
            <p:cNvPr id="5" name="群組 4"/>
            <p:cNvGrpSpPr/>
            <p:nvPr/>
          </p:nvGrpSpPr>
          <p:grpSpPr>
            <a:xfrm>
              <a:off x="6281248" y="2418156"/>
              <a:ext cx="5469214" cy="2457504"/>
              <a:chOff x="1388786" y="1447745"/>
              <a:chExt cx="5469214" cy="245750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2973177" y="2526006"/>
                <a:ext cx="1374579" cy="1379243"/>
                <a:chOff x="3097003" y="2506957"/>
                <a:chExt cx="1105894" cy="1109646"/>
              </a:xfrm>
            </p:grpSpPr>
            <p:sp>
              <p:nvSpPr>
                <p:cNvPr id="32" name="橢圓 31"/>
                <p:cNvSpPr/>
                <p:nvPr/>
              </p:nvSpPr>
              <p:spPr>
                <a:xfrm>
                  <a:off x="3097003" y="2506957"/>
                  <a:ext cx="1105894" cy="1109646"/>
                </a:xfrm>
                <a:prstGeom prst="ellipse">
                  <a:avLst/>
                </a:prstGeom>
                <a:solidFill>
                  <a:srgbClr val="5B9BD5">
                    <a:alpha val="4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乘號 32"/>
                <p:cNvSpPr/>
                <p:nvPr/>
              </p:nvSpPr>
              <p:spPr>
                <a:xfrm>
                  <a:off x="3544227" y="2956057"/>
                  <a:ext cx="211447" cy="211447"/>
                </a:xfrm>
                <a:prstGeom prst="mathMultiply">
                  <a:avLst>
                    <a:gd name="adj1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" name="直線單箭頭接點 6"/>
              <p:cNvCxnSpPr/>
              <p:nvPr/>
            </p:nvCxnSpPr>
            <p:spPr>
              <a:xfrm flipV="1">
                <a:off x="1666875" y="3396417"/>
                <a:ext cx="847725" cy="3754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flipV="1">
                <a:off x="1666875" y="1472594"/>
                <a:ext cx="5191125" cy="22993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1388786" y="3391245"/>
                    <a:ext cx="278088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0" name="文字方塊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8786" y="3391245"/>
                    <a:ext cx="278088" cy="3105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565" r="-8696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橢圓 9"/>
              <p:cNvSpPr/>
              <p:nvPr/>
            </p:nvSpPr>
            <p:spPr>
              <a:xfrm>
                <a:off x="1644015" y="3747049"/>
                <a:ext cx="45719" cy="4970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2279375" y="3029005"/>
                    <a:ext cx="1917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2" name="文字方塊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375" y="3029005"/>
                    <a:ext cx="19178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75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單箭頭接點 11"/>
              <p:cNvCxnSpPr/>
              <p:nvPr/>
            </p:nvCxnSpPr>
            <p:spPr>
              <a:xfrm flipV="1">
                <a:off x="1666875" y="2945228"/>
                <a:ext cx="1866368" cy="826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乘號 12"/>
              <p:cNvSpPr/>
              <p:nvPr/>
            </p:nvSpPr>
            <p:spPr>
              <a:xfrm>
                <a:off x="3151690" y="2956057"/>
                <a:ext cx="211447" cy="211447"/>
              </a:xfrm>
              <a:prstGeom prst="mathMultiply">
                <a:avLst>
                  <a:gd name="adj1" fmla="val 5029"/>
                </a:avLst>
              </a:prstGeom>
              <a:ln>
                <a:solidFill>
                  <a:srgbClr val="FFC000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乘號 13"/>
              <p:cNvSpPr/>
              <p:nvPr/>
            </p:nvSpPr>
            <p:spPr>
              <a:xfrm>
                <a:off x="3726468" y="2713482"/>
                <a:ext cx="211447" cy="211447"/>
              </a:xfrm>
              <a:prstGeom prst="mathMultiply">
                <a:avLst>
                  <a:gd name="adj1" fmla="val 5029"/>
                </a:avLst>
              </a:prstGeom>
              <a:ln>
                <a:solidFill>
                  <a:srgbClr val="FFC000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單箭頭接點 14"/>
              <p:cNvCxnSpPr/>
              <p:nvPr/>
            </p:nvCxnSpPr>
            <p:spPr>
              <a:xfrm flipH="1" flipV="1">
                <a:off x="2637079" y="2811880"/>
                <a:ext cx="1023387" cy="403747"/>
              </a:xfrm>
              <a:prstGeom prst="straightConnector1">
                <a:avLst/>
              </a:prstGeom>
              <a:ln w="952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群組 15"/>
              <p:cNvGrpSpPr/>
              <p:nvPr/>
            </p:nvGrpSpPr>
            <p:grpSpPr>
              <a:xfrm>
                <a:off x="4816686" y="1447745"/>
                <a:ext cx="1698180" cy="1995516"/>
                <a:chOff x="1010652" y="1247927"/>
                <a:chExt cx="2458932" cy="3027708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flipH="1" flipV="1">
                  <a:off x="1010655" y="1989223"/>
                  <a:ext cx="1239288" cy="6916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 flipV="1">
                  <a:off x="1010653" y="1247927"/>
                  <a:ext cx="1199347" cy="7350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240118" y="1957862"/>
                  <a:ext cx="1218996" cy="7471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H="1" flipV="1">
                  <a:off x="2210000" y="1247927"/>
                  <a:ext cx="1249113" cy="6971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H="1" flipV="1">
                  <a:off x="1010654" y="3589422"/>
                  <a:ext cx="1229465" cy="6862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H="1">
                  <a:off x="1010652" y="1983011"/>
                  <a:ext cx="1" cy="16064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2240119" y="2704989"/>
                  <a:ext cx="0" cy="15706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 flipV="1">
                  <a:off x="2240118" y="3522091"/>
                  <a:ext cx="1229466" cy="753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flipH="1">
                  <a:off x="3459114" y="1957862"/>
                  <a:ext cx="1" cy="15642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乘號 16"/>
              <p:cNvSpPr/>
              <p:nvPr/>
            </p:nvSpPr>
            <p:spPr>
              <a:xfrm>
                <a:off x="5608710" y="1876939"/>
                <a:ext cx="211447" cy="211447"/>
              </a:xfrm>
              <a:prstGeom prst="mathMultiply">
                <a:avLst>
                  <a:gd name="adj1" fmla="val 5029"/>
                </a:avLst>
              </a:prstGeom>
              <a:ln>
                <a:solidFill>
                  <a:srgbClr val="FFC000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乘號 17"/>
              <p:cNvSpPr/>
              <p:nvPr/>
            </p:nvSpPr>
            <p:spPr>
              <a:xfrm>
                <a:off x="4890093" y="2188692"/>
                <a:ext cx="211447" cy="211447"/>
              </a:xfrm>
              <a:prstGeom prst="mathMultiply">
                <a:avLst>
                  <a:gd name="adj1" fmla="val 5029"/>
                </a:avLst>
              </a:prstGeom>
              <a:ln>
                <a:solidFill>
                  <a:srgbClr val="FFC000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3878068" y="2835406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0" name="文字方塊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068" y="2835406"/>
                    <a:ext cx="2482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512" r="-731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143110" y="3146686"/>
                    <a:ext cx="242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1" name="文字方塊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10" y="3146686"/>
                    <a:ext cx="24288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00" r="-5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934621" y="2345248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2" name="文字方塊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4621" y="2345248"/>
                    <a:ext cx="24820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951" r="-487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5633177" y="1556681"/>
                    <a:ext cx="24820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3" name="文字方塊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3177" y="1556681"/>
                    <a:ext cx="24820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731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橢圓 34"/>
            <p:cNvSpPr/>
            <p:nvPr/>
          </p:nvSpPr>
          <p:spPr>
            <a:xfrm>
              <a:off x="4771245" y="4768242"/>
              <a:ext cx="1168299" cy="1130853"/>
            </a:xfrm>
            <a:prstGeom prst="ellipse">
              <a:avLst/>
            </a:prstGeom>
            <a:solidFill>
              <a:srgbClr val="5B9BD5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>
              <a:stCxn id="10" idx="7"/>
            </p:cNvCxnSpPr>
            <p:nvPr/>
          </p:nvCxnSpPr>
          <p:spPr bwMode="auto">
            <a:xfrm flipH="1">
              <a:off x="4658628" y="4724739"/>
              <a:ext cx="1916873" cy="922231"/>
            </a:xfrm>
            <a:prstGeom prst="straightConnector1">
              <a:avLst/>
            </a:prstGeom>
            <a:ln>
              <a:prstDash val="sysDash"/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乘號 37"/>
            <p:cNvSpPr/>
            <p:nvPr/>
          </p:nvSpPr>
          <p:spPr>
            <a:xfrm>
              <a:off x="5644274" y="5063353"/>
              <a:ext cx="211447" cy="211447"/>
            </a:xfrm>
            <a:prstGeom prst="mathMultiply">
              <a:avLst>
                <a:gd name="adj1" fmla="val 5029"/>
              </a:avLst>
            </a:prstGeom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乘號 38"/>
            <p:cNvSpPr/>
            <p:nvPr/>
          </p:nvSpPr>
          <p:spPr>
            <a:xfrm>
              <a:off x="4853848" y="5435523"/>
              <a:ext cx="211447" cy="211447"/>
            </a:xfrm>
            <a:prstGeom prst="mathMultiply">
              <a:avLst>
                <a:gd name="adj1" fmla="val 5029"/>
              </a:avLst>
            </a:prstGeom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5502263" y="4767161"/>
                  <a:ext cx="2594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263" y="4767161"/>
                  <a:ext cx="25943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7027" r="-16216" b="-42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4782280" y="5158524"/>
                  <a:ext cx="2594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280" y="5158524"/>
                  <a:ext cx="25943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7027" r="-13514" b="-394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7225456"/>
      </p:ext>
    </p:extLst>
  </p:cSld>
  <p:clrMapOvr>
    <a:masterClrMapping/>
  </p:clrMapOvr>
</p:sld>
</file>

<file path=ppt/theme/theme1.xml><?xml version="1.0" encoding="utf-8"?>
<a:theme xmlns:a="http://schemas.openxmlformats.org/drawingml/2006/main" name="cadcam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dcam" id="{DBCC6BDE-5F8B-462A-908E-6DD7B1B4282A}" vid="{2B755610-A1C1-47B9-B4FB-8FCF0ED49A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cadcam</Template>
  <TotalTime>411</TotalTime>
  <Words>618</Words>
  <Application>Microsoft Office PowerPoint</Application>
  <PresentationFormat>寬螢幕</PresentationFormat>
  <Paragraphs>158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Cambria Math</vt:lpstr>
      <vt:lpstr>Times New Roman</vt:lpstr>
      <vt:lpstr>Wingdings</vt:lpstr>
      <vt:lpstr>cadcam</vt:lpstr>
      <vt:lpstr>LAB3</vt:lpstr>
      <vt:lpstr>LAB3</vt:lpstr>
      <vt:lpstr>Ray-Casting for sphere object</vt:lpstr>
      <vt:lpstr>Ray-Casting for polygon object</vt:lpstr>
      <vt:lpstr>LAB3 </vt:lpstr>
      <vt:lpstr>How to get pixel position (P_1 ) ⃗？</vt:lpstr>
      <vt:lpstr>Pixel position in world coordinate</vt:lpstr>
      <vt:lpstr>Pixel position in world coordinate</vt:lpstr>
      <vt:lpstr>t value</vt:lpstr>
      <vt:lpstr>Define object type</vt:lpstr>
      <vt:lpstr>shading</vt:lpstr>
      <vt:lpstr>shadow</vt:lpstr>
      <vt:lpstr>Demo suggestion</vt:lpstr>
      <vt:lpstr>Demo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User</dc:creator>
  <cp:lastModifiedBy>User</cp:lastModifiedBy>
  <cp:revision>90</cp:revision>
  <dcterms:created xsi:type="dcterms:W3CDTF">2019-11-28T01:05:08Z</dcterms:created>
  <dcterms:modified xsi:type="dcterms:W3CDTF">2020-12-08T02:54:34Z</dcterms:modified>
</cp:coreProperties>
</file>