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71" r:id="rId4"/>
    <p:sldId id="272" r:id="rId5"/>
    <p:sldId id="273" r:id="rId6"/>
    <p:sldId id="274" r:id="rId7"/>
    <p:sldId id="263" r:id="rId8"/>
    <p:sldId id="275" r:id="rId9"/>
    <p:sldId id="266" r:id="rId10"/>
    <p:sldId id="267" r:id="rId11"/>
    <p:sldId id="276" r:id="rId12"/>
    <p:sldId id="277" r:id="rId13"/>
    <p:sldId id="278" r:id="rId14"/>
    <p:sldId id="268" r:id="rId15"/>
    <p:sldId id="269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6397" autoAdjust="0"/>
  </p:normalViewPr>
  <p:slideViewPr>
    <p:cSldViewPr snapToGrid="0">
      <p:cViewPr>
        <p:scale>
          <a:sx n="66" d="100"/>
          <a:sy n="66" d="100"/>
        </p:scale>
        <p:origin x="40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9B49-D478-4AD2-891E-E7F4656EBF1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077F1-34BB-4ABC-98D9-3D1E42AB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02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待补全图像是</a:t>
            </a:r>
            <a:r>
              <a:rPr lang="en-US" altLang="zh-CN" dirty="0"/>
              <a:t>B</a:t>
            </a:r>
            <a:r>
              <a:rPr lang="zh-CN" altLang="en-US" dirty="0"/>
              <a:t>，用来补全的图像是</a:t>
            </a:r>
            <a:r>
              <a:rPr lang="en-US" altLang="zh-CN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077F1-34BB-4ABC-98D9-3D1E42AB81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0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BF5D-13DF-46AB-8D6C-A70EC8CF893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4A330-7722-42FA-A1CE-C1FE3589FE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ydf22@mails.tsinghua.edu.cn" TargetMode="External"/><Relationship Id="rId2" Type="http://schemas.openxmlformats.org/officeDocument/2006/relationships/hyperlink" Target="mailto:xukun@tsinghua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第一次大作业 </a:t>
            </a:r>
            <a:r>
              <a:rPr lang="en-US" altLang="zh-CN" sz="4400" dirty="0"/>
              <a:t>– </a:t>
            </a:r>
            <a:r>
              <a:rPr lang="zh-CN" altLang="en-US" sz="4400" dirty="0"/>
              <a:t>图像补全</a:t>
            </a:r>
            <a:br>
              <a:rPr lang="en-US" altLang="zh-CN" sz="4400" dirty="0"/>
            </a:b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媒体计算    </a:t>
            </a:r>
            <a:r>
              <a:rPr lang="en-US" altLang="zh-CN" dirty="0"/>
              <a:t>2023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评分点</a:t>
            </a:r>
            <a:r>
              <a:rPr lang="en-US" altLang="zh-CN" dirty="0"/>
              <a:t>1 – </a:t>
            </a:r>
            <a:r>
              <a:rPr lang="zh-CN" altLang="en-US" dirty="0"/>
              <a:t>位置匹配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目标：对于每张候选图像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dirty="0"/>
                  <a:t>，将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dirty="0"/>
                  <a:t>部分在候选图像上平移，计算每一个位置的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误差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𝑠𝑢𝑏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评分标准：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朴素的计算（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分）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利用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加速（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分）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使用计图实现卷积（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分）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可参考计图教程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预计代码</a:t>
                </a:r>
                <a:r>
                  <a:rPr lang="en-US" altLang="zh-CN" dirty="0"/>
                  <a:t>15</a:t>
                </a:r>
                <a:r>
                  <a:rPr lang="zh-CN" altLang="en-US" dirty="0"/>
                  <a:t>行内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242" y="3617763"/>
            <a:ext cx="5027845" cy="19144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评分点</a:t>
            </a:r>
            <a:r>
              <a:rPr lang="en-US" altLang="zh-CN" dirty="0"/>
              <a:t>2 – </a:t>
            </a:r>
            <a:r>
              <a:rPr lang="zh-CN" altLang="en-US" dirty="0"/>
              <a:t>融合边界计算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目标：使用</a:t>
            </a:r>
            <a:r>
              <a:rPr lang="en-US" altLang="zh-CN" dirty="0"/>
              <a:t>Graph-Cut</a:t>
            </a:r>
            <a:r>
              <a:rPr lang="zh-CN" altLang="en-US" dirty="0"/>
              <a:t>算法求解融合边界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评分标准：</a:t>
            </a:r>
            <a:endParaRPr lang="en-US" altLang="zh-CN" dirty="0"/>
          </a:p>
          <a:p>
            <a:pPr lvl="1"/>
            <a:r>
              <a:rPr lang="zh-CN" altLang="en-US" dirty="0"/>
              <a:t>自主完成建图，但可使用开源库如</a:t>
            </a:r>
            <a:r>
              <a:rPr lang="en-US" altLang="zh-CN" dirty="0"/>
              <a:t>maxflow</a:t>
            </a:r>
            <a:r>
              <a:rPr lang="zh-CN" altLang="en-US" dirty="0"/>
              <a:t>完成</a:t>
            </a:r>
            <a:r>
              <a:rPr lang="en-US" altLang="zh-CN" dirty="0" err="1"/>
              <a:t>GraphCut</a:t>
            </a:r>
            <a:r>
              <a:rPr lang="zh-CN" altLang="en-US" dirty="0"/>
              <a:t>：</a:t>
            </a:r>
            <a:r>
              <a:rPr lang="en-US" altLang="zh-CN" dirty="0"/>
              <a:t>6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自主完成建图， 并自主实现</a:t>
            </a:r>
            <a:r>
              <a:rPr lang="en-US" altLang="zh-CN" dirty="0" err="1"/>
              <a:t>GraphCut</a:t>
            </a:r>
            <a:r>
              <a:rPr lang="zh-CN" altLang="en-US" dirty="0"/>
              <a:t>算法：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评分点</a:t>
            </a:r>
            <a:r>
              <a:rPr lang="en-US" altLang="zh-CN" dirty="0"/>
              <a:t>3 – </a:t>
            </a:r>
            <a:r>
              <a:rPr lang="zh-CN" altLang="en-US" dirty="0"/>
              <a:t>自然融合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目标：使用</a:t>
            </a:r>
            <a:r>
              <a:rPr lang="en-US" altLang="zh-CN" dirty="0"/>
              <a:t>Poisson Blending</a:t>
            </a:r>
            <a:r>
              <a:rPr lang="zh-CN" altLang="en-US" dirty="0"/>
              <a:t>自然融合两张图像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评分标准：</a:t>
            </a:r>
            <a:endParaRPr lang="en-US" altLang="zh-CN" dirty="0"/>
          </a:p>
          <a:p>
            <a:pPr lvl="1"/>
            <a:r>
              <a:rPr lang="zh-CN" altLang="en-US" dirty="0"/>
              <a:t>自主构建泊松融合矩阵、通过开源算法进行矩阵求解：</a:t>
            </a:r>
            <a:r>
              <a:rPr lang="en-US" altLang="zh-CN" dirty="0"/>
              <a:t>6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自主构建泊松融合矩阵、实现稀疏矩阵迭代求解算法：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加速算法：</a:t>
            </a:r>
            <a:endParaRPr lang="en-US" altLang="zh-CN" dirty="0"/>
          </a:p>
          <a:p>
            <a:pPr lvl="1"/>
            <a:r>
              <a:rPr lang="zh-CN" altLang="en-US" dirty="0"/>
              <a:t>使用四叉树加速泊松融合计算：</a:t>
            </a:r>
            <a:r>
              <a:rPr lang="en-US" altLang="zh-CN" dirty="0"/>
              <a:t>+5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MVC</a:t>
            </a:r>
            <a:r>
              <a:rPr lang="zh-CN" altLang="en-US" dirty="0"/>
              <a:t>插值加速泊松融合计算：</a:t>
            </a:r>
            <a:r>
              <a:rPr lang="en-US" altLang="zh-CN" dirty="0"/>
              <a:t>+5</a:t>
            </a:r>
            <a:r>
              <a:rPr lang="zh-CN" altLang="en-US" dirty="0"/>
              <a:t>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评分点</a:t>
            </a:r>
            <a:r>
              <a:rPr lang="en-US" altLang="zh-CN" dirty="0"/>
              <a:t>4 – </a:t>
            </a:r>
            <a:r>
              <a:rPr lang="zh-CN" altLang="en-US" dirty="0"/>
              <a:t>报告</a:t>
            </a:r>
            <a:r>
              <a:rPr lang="en-US" altLang="zh-CN" dirty="0"/>
              <a:t>/</a:t>
            </a:r>
            <a:r>
              <a:rPr lang="zh-CN" altLang="en-US" dirty="0"/>
              <a:t>代码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实验报告（</a:t>
            </a:r>
            <a:r>
              <a:rPr lang="en-US" altLang="zh-CN" dirty="0"/>
              <a:t>4</a:t>
            </a:r>
            <a:r>
              <a:rPr lang="zh-CN" altLang="en-US" dirty="0"/>
              <a:t>分）</a:t>
            </a:r>
          </a:p>
          <a:p>
            <a:pPr lvl="1"/>
            <a:r>
              <a:rPr lang="zh-CN" altLang="en-US" dirty="0"/>
              <a:t>清晰描述算法思路和步骤</a:t>
            </a:r>
            <a:endParaRPr lang="en-US" altLang="zh-CN" dirty="0"/>
          </a:p>
          <a:p>
            <a:pPr lvl="1"/>
            <a:r>
              <a:rPr lang="zh-CN" altLang="en-US" dirty="0"/>
              <a:t>分析清楚，列出实现的基本算法以及加分项并给出运行结果和对比图</a:t>
            </a:r>
            <a:endParaRPr lang="en-US" altLang="zh-CN" dirty="0"/>
          </a:p>
          <a:p>
            <a:pPr lvl="1"/>
            <a:r>
              <a:rPr lang="zh-CN" altLang="en-US" dirty="0"/>
              <a:t>逻辑清晰</a:t>
            </a:r>
            <a:r>
              <a:rPr lang="en-US" altLang="zh-CN" dirty="0"/>
              <a:t>, </a:t>
            </a:r>
            <a:r>
              <a:rPr lang="zh-CN" altLang="en-US" dirty="0"/>
              <a:t>语言流畅</a:t>
            </a:r>
            <a:r>
              <a:rPr lang="en-US" altLang="zh-CN" dirty="0"/>
              <a:t>, </a:t>
            </a:r>
            <a:r>
              <a:rPr lang="zh-CN" altLang="en-US" dirty="0"/>
              <a:t>结构完整</a:t>
            </a:r>
            <a:endParaRPr lang="en-US" altLang="zh-CN" dirty="0"/>
          </a:p>
          <a:p>
            <a:r>
              <a:rPr lang="zh-CN" altLang="en-US" dirty="0"/>
              <a:t>代码易读、有注释（</a:t>
            </a:r>
            <a:r>
              <a:rPr lang="en-US" altLang="zh-CN" dirty="0"/>
              <a:t>2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实验结果好（</a:t>
            </a:r>
            <a:r>
              <a:rPr lang="en-US" altLang="zh-CN" dirty="0"/>
              <a:t>2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/>
            <a:r>
              <a:rPr lang="zh-CN" altLang="en-US" dirty="0"/>
              <a:t>速度快、结果质量高</a:t>
            </a:r>
            <a:endParaRPr lang="en-US" altLang="zh-CN" dirty="0"/>
          </a:p>
          <a:p>
            <a:r>
              <a:rPr lang="zh-CN" altLang="en-US" dirty="0"/>
              <a:t>有改进或新</a:t>
            </a:r>
            <a:r>
              <a:rPr lang="en-US" altLang="zh-CN" dirty="0"/>
              <a:t>idea</a:t>
            </a:r>
            <a:r>
              <a:rPr lang="zh-CN" altLang="en-US" dirty="0"/>
              <a:t> （具体加分可以和助教确认）</a:t>
            </a:r>
            <a:endParaRPr lang="en-US" altLang="zh-CN" dirty="0"/>
          </a:p>
          <a:p>
            <a:pPr lvl="1"/>
            <a:r>
              <a:rPr lang="zh-CN" altLang="en-US" dirty="0"/>
              <a:t>如自行收集图像数据库，并完成筛选图像；或其他算法改进；</a:t>
            </a:r>
            <a:endParaRPr lang="en-US" altLang="zh-CN" dirty="0"/>
          </a:p>
          <a:p>
            <a:pPr lvl="1"/>
            <a:r>
              <a:rPr lang="zh-CN" altLang="en-US" dirty="0"/>
              <a:t>需要在实验报告中清晰说明、对比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参考的实现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r>
              <a:rPr lang="zh-CN" altLang="en-US" dirty="0"/>
              <a:t>在实验报告中</a:t>
            </a:r>
            <a:r>
              <a:rPr lang="zh-CN" altLang="en-US" dirty="0">
                <a:solidFill>
                  <a:srgbClr val="FF0000"/>
                </a:solidFill>
              </a:rPr>
              <a:t>写明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请勿</a:t>
            </a:r>
            <a:r>
              <a:rPr lang="zh-CN" altLang="en-US" dirty="0"/>
              <a:t>提交其他课程的作业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严禁</a:t>
            </a:r>
            <a:r>
              <a:rPr lang="zh-CN" altLang="en-US" dirty="0"/>
              <a:t>抄袭、复制他人代码，一旦发现</a:t>
            </a:r>
            <a:r>
              <a:rPr lang="zh-CN" altLang="en-US" dirty="0">
                <a:solidFill>
                  <a:srgbClr val="FF0000"/>
                </a:solidFill>
              </a:rPr>
              <a:t>后果自负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Thanks</a:t>
            </a: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联系方式</a:t>
            </a:r>
            <a:endParaRPr lang="en-US" altLang="zh-CN" dirty="0"/>
          </a:p>
          <a:p>
            <a:r>
              <a:rPr lang="zh-CN" altLang="en-US" dirty="0"/>
              <a:t>徐昆 </a:t>
            </a:r>
            <a:r>
              <a:rPr lang="en-US" altLang="zh-CN" dirty="0">
                <a:hlinkClick r:id="rId2"/>
              </a:rPr>
              <a:t>xukun@tsinghua.edu.cn</a:t>
            </a:r>
            <a:endParaRPr lang="en-US" altLang="zh-CN" dirty="0"/>
          </a:p>
          <a:p>
            <a:r>
              <a:rPr lang="zh-CN" altLang="en-US" dirty="0"/>
              <a:t>助教 鄢涤非 </a:t>
            </a:r>
            <a:r>
              <a:rPr lang="en-US" altLang="zh-CN" dirty="0">
                <a:hlinkClick r:id="rId3"/>
              </a:rPr>
              <a:t>ydf22@mails.tsinghua.edu.cn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图像补全问题描述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输入：缺失部分区域的图片</a:t>
            </a:r>
            <a:endParaRPr lang="en-US" altLang="zh-CN" dirty="0"/>
          </a:p>
          <a:p>
            <a:r>
              <a:rPr lang="zh-CN" altLang="en-US" dirty="0"/>
              <a:t>输出：通过某种方式填充缺失区域后的结果</a:t>
            </a:r>
            <a:endParaRPr lang="en-US" altLang="zh-CN" dirty="0"/>
          </a:p>
          <a:p>
            <a:r>
              <a:rPr lang="zh-CN" altLang="en-US" dirty="0"/>
              <a:t>应用：去除图片中多余物体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6" y="3632942"/>
            <a:ext cx="10883728" cy="241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选定填入空白区域的候选图像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计算候选图像最佳填入位置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计算最优的融合边界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自然地融合两张图像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第一步 </a:t>
            </a:r>
            <a:r>
              <a:rPr lang="en-US" altLang="zh-CN" dirty="0"/>
              <a:t>– </a:t>
            </a:r>
            <a:r>
              <a:rPr lang="zh-CN" altLang="en-US" dirty="0"/>
              <a:t>精细匹配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提取待补全图像距离缺失区域在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个像素内的区域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BFS</a:t>
                </a:r>
                <a:r>
                  <a:rPr lang="zh-CN" altLang="en-US" dirty="0"/>
                  <a:t>搜索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OpenCV-Dilate</a:t>
                </a:r>
              </a:p>
              <a:p>
                <a:r>
                  <a:rPr lang="zh-CN" altLang="en-US" dirty="0"/>
                  <a:t>对于每张候选图像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dirty="0"/>
                  <a:t>部分在候选图像上平移，计算每一个位置的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误差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𝑠𝑢𝑏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计算方法：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朴素计算：复杂度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FFT</a:t>
                </a:r>
                <a:r>
                  <a:rPr lang="zh-CN" altLang="en-US" dirty="0"/>
                  <a:t>加速：复杂度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选择误差最小的位置作为匹配位置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第二步 </a:t>
            </a:r>
            <a:r>
              <a:rPr lang="en-US" altLang="zh-CN" dirty="0"/>
              <a:t>– </a:t>
            </a:r>
            <a:r>
              <a:rPr lang="zh-CN" altLang="en-US" dirty="0"/>
              <a:t>计算融合边界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Graph-Cut</a:t>
                </a:r>
                <a:r>
                  <a:rPr lang="zh-CN" altLang="en-US" dirty="0"/>
                  <a:t>算法（课上内容）</a:t>
                </a:r>
                <a:endParaRPr lang="en-US" altLang="zh-CN" dirty="0"/>
              </a:p>
              <a:p>
                <a:r>
                  <a:rPr lang="zh-CN" altLang="en-US" dirty="0"/>
                  <a:t>对上一步得到模糊区域进行分割，确定最优边界，边界内的部分用候选图像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补充，边界外的部分用原始图像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两个像素点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之间的边权值可通过下式计算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79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71" y="4289326"/>
            <a:ext cx="6500700" cy="208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925" y="3713262"/>
            <a:ext cx="600319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第三步 </a:t>
            </a:r>
            <a:r>
              <a:rPr lang="en-US" altLang="zh-CN" dirty="0"/>
              <a:t>– </a:t>
            </a:r>
            <a:r>
              <a:rPr lang="zh-CN" altLang="en-US" dirty="0"/>
              <a:t>自然融合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zh-CN" altLang="en-US" dirty="0"/>
              <a:t>将图片</a:t>
            </a:r>
            <a:r>
              <a:rPr lang="en-US" altLang="zh-CN" dirty="0"/>
              <a:t>B</a:t>
            </a:r>
            <a:r>
              <a:rPr lang="zh-CN" altLang="en-US" dirty="0"/>
              <a:t>自然融入图片</a:t>
            </a:r>
            <a:r>
              <a:rPr lang="en-US" altLang="zh-CN" dirty="0"/>
              <a:t>A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泊松融合算法（课上内容）</a:t>
            </a:r>
            <a:endParaRPr lang="en-US" altLang="zh-CN" dirty="0"/>
          </a:p>
          <a:p>
            <a:r>
              <a:rPr lang="zh-CN" altLang="en-US" dirty="0"/>
              <a:t>解线性方程组，变量为待补全区域的像素颜色</a:t>
            </a:r>
            <a:endParaRPr lang="en-US" altLang="zh-CN" dirty="0"/>
          </a:p>
          <a:p>
            <a:r>
              <a:rPr lang="zh-CN" altLang="en-US" dirty="0"/>
              <a:t>约束</a:t>
            </a:r>
            <a:endParaRPr lang="en-US" altLang="zh-CN" dirty="0"/>
          </a:p>
          <a:p>
            <a:pPr lvl="1"/>
            <a:r>
              <a:rPr lang="zh-CN" altLang="en-US" dirty="0"/>
              <a:t>让拼接的边界等于</a:t>
            </a:r>
            <a:r>
              <a:rPr lang="en-US" altLang="zh-CN" dirty="0"/>
              <a:t>A</a:t>
            </a:r>
            <a:r>
              <a:rPr lang="zh-CN" altLang="en-US" dirty="0"/>
              <a:t>的颜色</a:t>
            </a:r>
            <a:endParaRPr lang="en-US" altLang="zh-CN" dirty="0"/>
          </a:p>
          <a:p>
            <a:pPr lvl="1"/>
            <a:r>
              <a:rPr lang="zh-CN" altLang="en-US" dirty="0"/>
              <a:t>让内部区域的梯度等于</a:t>
            </a:r>
            <a:r>
              <a:rPr lang="en-US" altLang="zh-CN" dirty="0"/>
              <a:t>B</a:t>
            </a:r>
            <a:r>
              <a:rPr lang="zh-CN" altLang="en-US" dirty="0"/>
              <a:t>的梯度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33" y="1928235"/>
            <a:ext cx="2713437" cy="300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338" y="1928235"/>
            <a:ext cx="2672415" cy="300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第三步 </a:t>
            </a:r>
            <a:r>
              <a:rPr lang="en-US" altLang="zh-CN" dirty="0"/>
              <a:t>– </a:t>
            </a:r>
            <a:r>
              <a:rPr lang="zh-CN" altLang="en-US" dirty="0"/>
              <a:t>加速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四叉树加速</a:t>
            </a:r>
            <a:endParaRPr lang="en-US" altLang="zh-CN" dirty="0"/>
          </a:p>
          <a:p>
            <a:pPr lvl="1"/>
            <a:r>
              <a:rPr lang="en-US" altLang="zh-CN" dirty="0"/>
              <a:t>Efficient Gradient Domain Compositing Using Quadtrees [SIG 07]</a:t>
            </a:r>
          </a:p>
          <a:p>
            <a:pPr lvl="1"/>
            <a:r>
              <a:rPr lang="zh-CN" altLang="en-US" dirty="0"/>
              <a:t>将求解新图颜色变形为求解颜色增量</a:t>
            </a:r>
            <a:endParaRPr lang="en-US" altLang="zh-CN" dirty="0"/>
          </a:p>
          <a:p>
            <a:pPr lvl="1"/>
            <a:r>
              <a:rPr lang="zh-CN" altLang="en-US" dirty="0"/>
              <a:t>创建四叉树，在区域内部使用线性插值减少求解的像素数目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937" y="3653001"/>
            <a:ext cx="7220125" cy="30020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第三步 </a:t>
            </a:r>
            <a:r>
              <a:rPr lang="en-US" altLang="zh-CN" dirty="0"/>
              <a:t>– </a:t>
            </a:r>
            <a:r>
              <a:rPr lang="zh-CN" altLang="en-US" dirty="0"/>
              <a:t>加速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插值</a:t>
            </a:r>
            <a:endParaRPr lang="en-US" altLang="zh-CN" dirty="0"/>
          </a:p>
          <a:p>
            <a:pPr lvl="1"/>
            <a:r>
              <a:rPr lang="zh-CN" altLang="en-US" dirty="0"/>
              <a:t>优点：处处平滑、计算快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879" y="4227436"/>
            <a:ext cx="5932524" cy="23548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32" y="1383088"/>
            <a:ext cx="5078619" cy="2427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4808"/>
          </a:xfrm>
        </p:spPr>
        <p:txBody>
          <a:bodyPr>
            <a:normAutofit fontScale="77500" lnSpcReduction="10000"/>
          </a:bodyPr>
          <a:lstStyle/>
          <a:p>
            <a:r>
              <a:rPr lang="zh-CN" altLang="en-US" dirty="0"/>
              <a:t>只用实现</a:t>
            </a:r>
            <a:r>
              <a:rPr lang="en-US" altLang="zh-CN" dirty="0"/>
              <a:t>“</a:t>
            </a:r>
            <a:r>
              <a:rPr lang="zh-CN" altLang="en-US" dirty="0">
                <a:sym typeface="+mn-ea"/>
              </a:rPr>
              <a:t>海量图片的场景补全</a:t>
            </a:r>
            <a:r>
              <a:rPr lang="en-US" altLang="zh-CN" dirty="0"/>
              <a:t>”</a:t>
            </a:r>
            <a:r>
              <a:rPr lang="zh-CN" altLang="en-US" dirty="0"/>
              <a:t>论文的简化版本</a:t>
            </a:r>
          </a:p>
          <a:p>
            <a:pPr lvl="1"/>
            <a:r>
              <a:rPr lang="zh-CN" altLang="en-US" sz="2400" dirty="0"/>
              <a:t>不需要收集图像数据库，不需要进行填充图像的检索筛选</a:t>
            </a:r>
          </a:p>
          <a:p>
            <a:pPr lvl="1"/>
            <a:r>
              <a:rPr lang="zh-CN" altLang="en-US" sz="2400" dirty="0"/>
              <a:t>算法过程可参考原论文的第</a:t>
            </a:r>
            <a:r>
              <a:rPr lang="en-US" altLang="zh-CN" sz="2400" dirty="0"/>
              <a:t>4</a:t>
            </a:r>
            <a:r>
              <a:rPr lang="zh-CN" altLang="en-US" sz="2400" dirty="0"/>
              <a:t>章</a:t>
            </a:r>
            <a:r>
              <a:rPr lang="en-US" altLang="zh-CN" sz="2400" dirty="0"/>
              <a:t> Local Context Matching (</a:t>
            </a:r>
            <a:r>
              <a:rPr lang="zh-CN" altLang="en-US" sz="2400" dirty="0"/>
              <a:t>论文：Scene Completion Using Millions of Photographs</a:t>
            </a:r>
            <a:r>
              <a:rPr lang="en-US" altLang="zh-CN" sz="2400" dirty="0"/>
              <a:t>, SIGGRPAH 2007)</a:t>
            </a:r>
            <a:endParaRPr lang="zh-CN" altLang="en-US" dirty="0"/>
          </a:p>
          <a:p>
            <a:r>
              <a:rPr lang="zh-CN" altLang="en-US" dirty="0"/>
              <a:t>提供的文件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张待补全图像以及对应的填充图像</a:t>
            </a:r>
            <a:endParaRPr lang="en-US" altLang="zh-CN" dirty="0"/>
          </a:p>
          <a:p>
            <a:pPr lvl="1"/>
            <a:r>
              <a:rPr lang="zh-CN" altLang="en-US" dirty="0"/>
              <a:t>不需要建立图像库以及搜索库中最佳图像</a:t>
            </a:r>
            <a:endParaRPr lang="en-US" altLang="zh-CN" dirty="0"/>
          </a:p>
          <a:p>
            <a:r>
              <a:rPr lang="zh-CN" altLang="en-US" dirty="0"/>
              <a:t>作业总分：满分</a:t>
            </a:r>
            <a:r>
              <a:rPr lang="en-US" altLang="zh-CN" dirty="0"/>
              <a:t>40</a:t>
            </a:r>
            <a:r>
              <a:rPr lang="zh-CN" altLang="en-US" dirty="0"/>
              <a:t>分，可超过上限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提交内容：提交到网络学堂</a:t>
            </a:r>
            <a:endParaRPr lang="en-US" altLang="zh-CN" dirty="0"/>
          </a:p>
          <a:p>
            <a:pPr lvl="1"/>
            <a:r>
              <a:rPr lang="zh-CN" altLang="en-US" dirty="0"/>
              <a:t>对于每张待补全图片，分别输出用候选图像进行补全后的补全结果。</a:t>
            </a:r>
            <a:endParaRPr lang="en-US" altLang="zh-CN" dirty="0"/>
          </a:p>
          <a:p>
            <a:pPr lvl="1"/>
            <a:r>
              <a:rPr lang="zh-CN" altLang="en-US" dirty="0"/>
              <a:t>额外寻找至少一组补全结果</a:t>
            </a:r>
            <a:endParaRPr lang="en-US" altLang="zh-CN" dirty="0"/>
          </a:p>
          <a:p>
            <a:pPr lvl="1"/>
            <a:r>
              <a:rPr lang="zh-CN" altLang="en-US" dirty="0"/>
              <a:t>实验报告和代码</a:t>
            </a:r>
            <a:endParaRPr lang="en-US" altLang="zh-CN" dirty="0"/>
          </a:p>
          <a:p>
            <a:r>
              <a:rPr lang="zh-CN" altLang="en-US" dirty="0"/>
              <a:t>截止时间：</a:t>
            </a:r>
            <a:r>
              <a:rPr lang="en-US" altLang="zh-CN" dirty="0">
                <a:solidFill>
                  <a:srgbClr val="FF0000"/>
                </a:solidFill>
              </a:rPr>
              <a:t>2023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31</a:t>
            </a:r>
            <a:r>
              <a:rPr lang="zh-CN" altLang="en-US" dirty="0">
                <a:solidFill>
                  <a:srgbClr val="FF0000"/>
                </a:solidFill>
              </a:rPr>
              <a:t>日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M4Y2RlY2Y0YWE1ZDBiZGE4YzNhNmUyODQzNjFkND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Palatino Linotype"/>
        <a:ea typeface="华文中宋"/>
        <a:cs typeface=""/>
      </a:majorFont>
      <a:minorFont>
        <a:latin typeface="Palatino Linotype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</TotalTime>
  <Words>829</Words>
  <Application>Microsoft Office PowerPoint</Application>
  <PresentationFormat>宽屏</PresentationFormat>
  <Paragraphs>100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Cambria Math</vt:lpstr>
      <vt:lpstr>Palatino Linotype</vt:lpstr>
      <vt:lpstr>Office 主题​​</vt:lpstr>
      <vt:lpstr>第一次大作业 – 图像补全 </vt:lpstr>
      <vt:lpstr>图像补全问题描述</vt:lpstr>
      <vt:lpstr>算法思路</vt:lpstr>
      <vt:lpstr>第一步 – 精细匹配</vt:lpstr>
      <vt:lpstr>第二步 – 计算融合边界</vt:lpstr>
      <vt:lpstr>第三步 – 自然融合</vt:lpstr>
      <vt:lpstr>第三步 – 加速</vt:lpstr>
      <vt:lpstr>第三步 – 加速</vt:lpstr>
      <vt:lpstr>作业要求</vt:lpstr>
      <vt:lpstr>评分点1 – 位置匹配</vt:lpstr>
      <vt:lpstr>评分点2 – 融合边界计算</vt:lpstr>
      <vt:lpstr>评分点3 – 自然融合</vt:lpstr>
      <vt:lpstr>评分点4 – 报告/代码/其他</vt:lpstr>
      <vt:lpstr>作业要求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last_mc</dc:creator>
  <cp:lastModifiedBy>Excellent Bob</cp:lastModifiedBy>
  <cp:revision>5</cp:revision>
  <dcterms:created xsi:type="dcterms:W3CDTF">2023-10-31T15:49:00Z</dcterms:created>
  <dcterms:modified xsi:type="dcterms:W3CDTF">2023-12-26T14:17:58Z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DEAA50DB563B4E4E8E786BF5D377E15C_12</vt:lpwstr>
  </property>
  <property fmtid="{D5CDD505-2E9C-101B-9397-08002B2CF9AE}" pid="3" name="KSOProductBuildVer">
    <vt:lpwstr>2052-12.1.0.15712</vt:lpwstr>
  </property>
</Properties>
</file>