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1" r:id="rId4"/>
    <p:sldId id="277" r:id="rId5"/>
    <p:sldId id="279" r:id="rId6"/>
    <p:sldId id="278" r:id="rId7"/>
    <p:sldId id="258" r:id="rId8"/>
    <p:sldId id="272" r:id="rId9"/>
    <p:sldId id="274" r:id="rId10"/>
    <p:sldId id="273" r:id="rId11"/>
    <p:sldId id="262" r:id="rId12"/>
    <p:sldId id="268" r:id="rId13"/>
    <p:sldId id="269" r:id="rId14"/>
    <p:sldId id="270" r:id="rId15"/>
    <p:sldId id="271" r:id="rId16"/>
    <p:sldId id="259" r:id="rId17"/>
    <p:sldId id="275" r:id="rId18"/>
    <p:sldId id="282" r:id="rId19"/>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4FB05-2EE8-A6E7-0446-A7F161C6F61A}" v="73" dt="2023-11-24T08:56:12.974"/>
    <p1510:client id="{135043C0-B181-A1BF-62A0-529904DB039D}" v="66" dt="2023-11-24T08:17:19.275"/>
    <p1510:client id="{3BE0F28D-60C3-59EE-EEF4-C003A9739A3F}" v="28" dt="2023-11-24T07:47:36.324"/>
    <p1510:client id="{5BD760CB-7680-ABF3-0AC0-DBCD1670FDA6}" v="3" dt="2023-11-24T08:47:14.366"/>
    <p1510:client id="{8351DA26-A16B-274E-90CE-BF0B357E337D}" v="193" dt="2023-11-24T15:20:06.507"/>
    <p1510:client id="{EB143616-7B94-F1DF-6ECB-5F47FF7C8EE6}" v="2" dt="2023-11-24T08:18:33.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98"/>
    <p:restoredTop sz="94652"/>
  </p:normalViewPr>
  <p:slideViewPr>
    <p:cSldViewPr snapToGrid="0">
      <p:cViewPr varScale="1">
        <p:scale>
          <a:sx n="45" d="100"/>
          <a:sy n="45" d="100"/>
        </p:scale>
        <p:origin x="192"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55FB-02FD-6955-33CA-6F02849EB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2192C200-F000-EB66-213F-D4B1079E8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0D326C8-564B-ABF8-2879-F09DEEE9B9C9}"/>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5" name="Footer Placeholder 4">
            <a:extLst>
              <a:ext uri="{FF2B5EF4-FFF2-40B4-BE49-F238E27FC236}">
                <a16:creationId xmlns:a16="http://schemas.microsoft.com/office/drawing/2014/main" id="{FFFF5BE9-0EB2-B02A-E270-5EA89394B44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00621A9-877E-99BF-42BF-62AB0B54F7E3}"/>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3046097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A172-7077-A1B8-D857-7CE5C344F31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B5047E9-CD02-0E8C-7569-1B68D0479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267CEB5-78DF-8CD1-BF9E-CA906BD2F15E}"/>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5" name="Footer Placeholder 4">
            <a:extLst>
              <a:ext uri="{FF2B5EF4-FFF2-40B4-BE49-F238E27FC236}">
                <a16:creationId xmlns:a16="http://schemas.microsoft.com/office/drawing/2014/main" id="{87D54F32-7005-FCCF-D1F6-7257F296A1E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5695748-6458-681C-7829-AB2A8AA5C79F}"/>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267088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905F3A-9DAB-FE76-7A54-45FDED69C3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78BFB87-FA84-2AB1-1559-37708C3AF9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DA3173A-1535-F3DA-C583-304AED621AE8}"/>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5" name="Footer Placeholder 4">
            <a:extLst>
              <a:ext uri="{FF2B5EF4-FFF2-40B4-BE49-F238E27FC236}">
                <a16:creationId xmlns:a16="http://schemas.microsoft.com/office/drawing/2014/main" id="{56C6BE33-5F35-643D-A4CF-67E0B30BEB1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5CCAFFC-8CAC-9800-4D73-E629367FA67B}"/>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57970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577B-1B3E-E7E2-186A-069F7D0CE3E1}"/>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8AAE1DD7-51AB-1482-9C4C-44178D3F6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02CC46D-3C03-29F2-F4E6-9022321F4F4B}"/>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5" name="Footer Placeholder 4">
            <a:extLst>
              <a:ext uri="{FF2B5EF4-FFF2-40B4-BE49-F238E27FC236}">
                <a16:creationId xmlns:a16="http://schemas.microsoft.com/office/drawing/2014/main" id="{F5206E55-4BD2-75FB-9349-566B477DA4C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46EF7DF-72B1-4CB7-F0E2-795C5B5BCDC1}"/>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102488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18B96-A267-3411-689E-EDC7C8F51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E325E827-ECF4-B421-4944-604EFC97A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359ECB-0B39-2E57-B52B-6C55A6131AB5}"/>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5" name="Footer Placeholder 4">
            <a:extLst>
              <a:ext uri="{FF2B5EF4-FFF2-40B4-BE49-F238E27FC236}">
                <a16:creationId xmlns:a16="http://schemas.microsoft.com/office/drawing/2014/main" id="{911A015C-A511-669B-315B-0D345BEAC15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5935D0D-7FE4-47D5-E0C1-45F626FA4728}"/>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6673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330E-4105-3209-CCD8-E86BE9FA5E2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F71C53F-A6BE-1C9C-A8D1-6A87ABD10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0AB797AB-95F8-1959-2CDC-9BC4404B7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998192BE-2675-E2BC-CC57-FBECD955AAB2}"/>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6" name="Footer Placeholder 5">
            <a:extLst>
              <a:ext uri="{FF2B5EF4-FFF2-40B4-BE49-F238E27FC236}">
                <a16:creationId xmlns:a16="http://schemas.microsoft.com/office/drawing/2014/main" id="{7E341ACB-8A5C-68E7-FD0A-C76DFAE9C98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B8362C4-1A69-1FCD-FCCA-3B78E782ECC0}"/>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271699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7162-D787-E0ED-8798-D21095C84915}"/>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AE950C84-F68D-C279-A66D-0DC0D844F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C52946-CE4D-9D8E-9247-ED1A6F307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D082C9BF-38CB-370F-F703-C53E80AEA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D42267-88C1-186B-DEB9-6537F3015A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0520DA76-8A3B-0988-6094-4A96B1E9583F}"/>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8" name="Footer Placeholder 7">
            <a:extLst>
              <a:ext uri="{FF2B5EF4-FFF2-40B4-BE49-F238E27FC236}">
                <a16:creationId xmlns:a16="http://schemas.microsoft.com/office/drawing/2014/main" id="{7A2BE563-91E4-8033-01F1-2C040EA4DD0E}"/>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C6F43C74-B70A-885A-1DA9-492C22086546}"/>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346387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BAC4-7C65-0326-1597-3408E13144F8}"/>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5F9C38BC-3C6A-04C6-C6B2-A85A97817831}"/>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4" name="Footer Placeholder 3">
            <a:extLst>
              <a:ext uri="{FF2B5EF4-FFF2-40B4-BE49-F238E27FC236}">
                <a16:creationId xmlns:a16="http://schemas.microsoft.com/office/drawing/2014/main" id="{75CD3D9B-694A-EE5F-7906-C3514112B0E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A51B8EE3-0438-725C-9FB9-5B7A043B1CED}"/>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149436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2411-0877-5CAB-37B9-101B078A72C2}"/>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3" name="Footer Placeholder 2">
            <a:extLst>
              <a:ext uri="{FF2B5EF4-FFF2-40B4-BE49-F238E27FC236}">
                <a16:creationId xmlns:a16="http://schemas.microsoft.com/office/drawing/2014/main" id="{7DECB0D1-6493-A81D-F57E-AD2836B79BE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5FF16D03-6B91-A5D0-3424-112C37693CD1}"/>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408637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6557-D63E-099E-AA77-159E5980E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AD100C81-202D-7228-8DA3-C12A50194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49399F72-DF41-1CC5-57E7-F5BFEF894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9CE07-B216-3AC1-9300-A3E7ABEBC58F}"/>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6" name="Footer Placeholder 5">
            <a:extLst>
              <a:ext uri="{FF2B5EF4-FFF2-40B4-BE49-F238E27FC236}">
                <a16:creationId xmlns:a16="http://schemas.microsoft.com/office/drawing/2014/main" id="{B4EE1FD5-6630-15AB-4A63-35D6FA5D2FD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F8C492D9-73B2-31F2-56C0-D1917B0F5C9F}"/>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325363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2022-C2A2-E9B2-D8E7-B42F3D83F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AF0F6DCA-4D98-17D1-43A7-70BFEF9DE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741E4647-F2C5-34F3-9AA7-6C67C3B84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EE201-A32A-5188-CD1C-B6D2F8169C92}"/>
              </a:ext>
            </a:extLst>
          </p:cNvPr>
          <p:cNvSpPr>
            <a:spLocks noGrp="1"/>
          </p:cNvSpPr>
          <p:nvPr>
            <p:ph type="dt" sz="half" idx="10"/>
          </p:nvPr>
        </p:nvSpPr>
        <p:spPr/>
        <p:txBody>
          <a:bodyPr/>
          <a:lstStyle/>
          <a:p>
            <a:fld id="{DAB0A38A-C8E2-DE40-A342-27B1FCF51FDC}" type="datetimeFigureOut">
              <a:rPr lang="en-CN" smtClean="0"/>
              <a:t>11/25/23</a:t>
            </a:fld>
            <a:endParaRPr lang="en-CN"/>
          </a:p>
        </p:txBody>
      </p:sp>
      <p:sp>
        <p:nvSpPr>
          <p:cNvPr id="6" name="Footer Placeholder 5">
            <a:extLst>
              <a:ext uri="{FF2B5EF4-FFF2-40B4-BE49-F238E27FC236}">
                <a16:creationId xmlns:a16="http://schemas.microsoft.com/office/drawing/2014/main" id="{14A26D98-BBB0-966D-2C7B-A0488D9C2E1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E931A3B-394D-63C2-7355-0027B507BE3B}"/>
              </a:ext>
            </a:extLst>
          </p:cNvPr>
          <p:cNvSpPr>
            <a:spLocks noGrp="1"/>
          </p:cNvSpPr>
          <p:nvPr>
            <p:ph type="sldNum" sz="quarter" idx="12"/>
          </p:nvPr>
        </p:nvSpPr>
        <p:spPr/>
        <p:txBody>
          <a:bodyPr/>
          <a:lstStyle/>
          <a:p>
            <a:fld id="{377186E0-5612-5547-B661-3723199410B2}" type="slidenum">
              <a:rPr lang="en-CN" smtClean="0"/>
              <a:t>‹#›</a:t>
            </a:fld>
            <a:endParaRPr lang="en-CN"/>
          </a:p>
        </p:txBody>
      </p:sp>
    </p:spTree>
    <p:extLst>
      <p:ext uri="{BB962C8B-B14F-4D97-AF65-F5344CB8AC3E}">
        <p14:creationId xmlns:p14="http://schemas.microsoft.com/office/powerpoint/2010/main" val="115152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A0307-7AF9-9D2C-6764-82F084079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149E226-AE23-28F1-78E5-8D5E52FA0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B932CF7-95AE-0473-0B74-92392697B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0A38A-C8E2-DE40-A342-27B1FCF51FDC}" type="datetimeFigureOut">
              <a:rPr lang="en-CN" smtClean="0"/>
              <a:t>11/25/23</a:t>
            </a:fld>
            <a:endParaRPr lang="en-CN"/>
          </a:p>
        </p:txBody>
      </p:sp>
      <p:sp>
        <p:nvSpPr>
          <p:cNvPr id="5" name="Footer Placeholder 4">
            <a:extLst>
              <a:ext uri="{FF2B5EF4-FFF2-40B4-BE49-F238E27FC236}">
                <a16:creationId xmlns:a16="http://schemas.microsoft.com/office/drawing/2014/main" id="{6A77C283-38AD-B29F-1B98-9C56DFA8C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6CB66D64-DF16-AC20-BC30-A64E510FA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186E0-5612-5547-B661-3723199410B2}" type="slidenum">
              <a:rPr lang="en-CN" smtClean="0"/>
              <a:t>‹#›</a:t>
            </a:fld>
            <a:endParaRPr lang="en-CN"/>
          </a:p>
        </p:txBody>
      </p:sp>
    </p:spTree>
    <p:extLst>
      <p:ext uri="{BB962C8B-B14F-4D97-AF65-F5344CB8AC3E}">
        <p14:creationId xmlns:p14="http://schemas.microsoft.com/office/powerpoint/2010/main" val="130551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27625-CBCE-5A34-77E6-8E97865A2F15}"/>
              </a:ext>
            </a:extLst>
          </p:cNvPr>
          <p:cNvSpPr>
            <a:spLocks noGrp="1"/>
          </p:cNvSpPr>
          <p:nvPr>
            <p:ph type="ctrTitle"/>
          </p:nvPr>
        </p:nvSpPr>
        <p:spPr>
          <a:xfrm>
            <a:off x="5297762" y="640080"/>
            <a:ext cx="6251110" cy="3566160"/>
          </a:xfrm>
        </p:spPr>
        <p:txBody>
          <a:bodyPr anchor="b">
            <a:normAutofit/>
          </a:bodyPr>
          <a:lstStyle/>
          <a:p>
            <a:pPr algn="l"/>
            <a:r>
              <a:rPr lang="en-CN" sz="5400"/>
              <a:t>COMP 3211</a:t>
            </a:r>
            <a:br>
              <a:rPr lang="en-CN" sz="5400"/>
            </a:br>
            <a:r>
              <a:rPr lang="en-US" sz="5400">
                <a:cs typeface="Calibri Light"/>
              </a:rPr>
              <a:t>Group 35</a:t>
            </a:r>
          </a:p>
        </p:txBody>
      </p:sp>
      <p:sp>
        <p:nvSpPr>
          <p:cNvPr id="3" name="Subtitle 2">
            <a:extLst>
              <a:ext uri="{FF2B5EF4-FFF2-40B4-BE49-F238E27FC236}">
                <a16:creationId xmlns:a16="http://schemas.microsoft.com/office/drawing/2014/main" id="{56B8A537-E399-5AF2-C749-43E91918FFF9}"/>
              </a:ext>
            </a:extLst>
          </p:cNvPr>
          <p:cNvSpPr>
            <a:spLocks noGrp="1"/>
          </p:cNvSpPr>
          <p:nvPr>
            <p:ph type="subTitle" idx="1"/>
          </p:nvPr>
        </p:nvSpPr>
        <p:spPr>
          <a:xfrm>
            <a:off x="5297760" y="4636008"/>
            <a:ext cx="6251111" cy="1572768"/>
          </a:xfrm>
        </p:spPr>
        <p:txBody>
          <a:bodyPr vert="horz" lIns="91440" tIns="45720" rIns="91440" bIns="45720" rtlCol="0">
            <a:normAutofit/>
          </a:bodyPr>
          <a:lstStyle/>
          <a:p>
            <a:pPr algn="l"/>
            <a:r>
              <a:rPr lang="en-CN" sz="2000"/>
              <a:t>CHEN Ziyang, Rocky 21095751d</a:t>
            </a:r>
          </a:p>
          <a:p>
            <a:pPr algn="l"/>
            <a:r>
              <a:rPr lang="en-CN" sz="2000">
                <a:cs typeface="Calibri"/>
              </a:rPr>
              <a:t>LI Shuhang, Hubery 21102658d</a:t>
            </a:r>
          </a:p>
          <a:p>
            <a:pPr algn="l"/>
            <a:r>
              <a:rPr lang="en-CN" sz="2000">
                <a:cs typeface="Calibri"/>
              </a:rPr>
              <a:t>YE Chenwei, Jesse 21103853d</a:t>
            </a:r>
          </a:p>
          <a:p>
            <a:pPr algn="l"/>
            <a:r>
              <a:rPr lang="en-CN" sz="2000">
                <a:cs typeface="Calibri"/>
              </a:rPr>
              <a:t>HE Rong, Shawn 21101622d</a:t>
            </a:r>
          </a:p>
        </p:txBody>
      </p:sp>
      <p:pic>
        <p:nvPicPr>
          <p:cNvPr id="7" name="Picture 4" descr="图示&#10;&#10;描述已自动生成">
            <a:extLst>
              <a:ext uri="{FF2B5EF4-FFF2-40B4-BE49-F238E27FC236}">
                <a16:creationId xmlns:a16="http://schemas.microsoft.com/office/drawing/2014/main" id="{15B2D0B9-FC5E-5977-0F8C-E4E9F4DC2B2E}"/>
              </a:ext>
            </a:extLst>
          </p:cNvPr>
          <p:cNvPicPr>
            <a:picLocks noChangeAspect="1"/>
          </p:cNvPicPr>
          <p:nvPr/>
        </p:nvPicPr>
        <p:blipFill rotWithShape="1">
          <a:blip r:embed="rId2"/>
          <a:srcRect l="35261" r="1041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65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D9E1-16E2-5AF8-470A-5008BBF54FA2}"/>
              </a:ext>
            </a:extLst>
          </p:cNvPr>
          <p:cNvSpPr>
            <a:spLocks noGrp="1"/>
          </p:cNvSpPr>
          <p:nvPr>
            <p:ph type="title"/>
          </p:nvPr>
        </p:nvSpPr>
        <p:spPr>
          <a:xfrm>
            <a:off x="572493" y="0"/>
            <a:ext cx="11782540" cy="1434415"/>
          </a:xfrm>
        </p:spPr>
        <p:txBody>
          <a:bodyPr vert="horz" lIns="91440" tIns="45720" rIns="91440" bIns="45720" rtlCol="0" anchor="b">
            <a:normAutofit/>
          </a:bodyPr>
          <a:lstStyle/>
          <a:p>
            <a:r>
              <a:rPr lang="en-US" kern="1200">
                <a:latin typeface="+mj-lt"/>
                <a:ea typeface="+mj-ea"/>
                <a:cs typeface="+mj-cs"/>
              </a:rPr>
              <a:t>The design to support the group of requirements</a:t>
            </a:r>
          </a:p>
        </p:txBody>
      </p:sp>
      <p:sp>
        <p:nvSpPr>
          <p:cNvPr id="53" name="Content Placeholder 15">
            <a:extLst>
              <a:ext uri="{FF2B5EF4-FFF2-40B4-BE49-F238E27FC236}">
                <a16:creationId xmlns:a16="http://schemas.microsoft.com/office/drawing/2014/main" id="{4DEBCCD3-C263-9C47-1947-8124EC0CD237}"/>
              </a:ext>
            </a:extLst>
          </p:cNvPr>
          <p:cNvSpPr>
            <a:spLocks noGrp="1"/>
          </p:cNvSpPr>
          <p:nvPr>
            <p:ph idx="1"/>
          </p:nvPr>
        </p:nvSpPr>
        <p:spPr>
          <a:xfrm>
            <a:off x="336087" y="2071316"/>
            <a:ext cx="6075348" cy="4786684"/>
          </a:xfrm>
        </p:spPr>
        <p:txBody>
          <a:bodyPr anchor="t">
            <a:noAutofit/>
          </a:bodyPr>
          <a:lstStyle/>
          <a:p>
            <a:r>
              <a:rPr lang="en-US" sz="1800"/>
              <a:t>We adopt </a:t>
            </a:r>
            <a:r>
              <a:rPr lang="en-US" sz="1800" b="1"/>
              <a:t>the Model-View-Controller architecture pattern.</a:t>
            </a:r>
          </a:p>
          <a:p>
            <a:r>
              <a:rPr lang="en-US" sz="1800" b="1"/>
              <a:t>Model: </a:t>
            </a:r>
            <a:r>
              <a:rPr lang="en-US" sz="1800"/>
              <a:t>Implements entity abstraction of data. The four model classes Note, Task, Event and Contact are defined in the </a:t>
            </a:r>
            <a:r>
              <a:rPr lang="en-US" sz="1800" err="1"/>
              <a:t>info.pim.model</a:t>
            </a:r>
            <a:r>
              <a:rPr lang="en-US" sz="1800"/>
              <a:t> package.</a:t>
            </a:r>
          </a:p>
          <a:p>
            <a:r>
              <a:rPr lang="en-US" sz="1800" b="1"/>
              <a:t>Controller: </a:t>
            </a:r>
            <a:r>
              <a:rPr lang="en-US" sz="1800"/>
              <a:t>includes control classes and service classes. The control class accepts instructions from the view layer, performs some logical processing, and completes data access and update operations through the service class. Four controller classes are defined in the </a:t>
            </a:r>
            <a:r>
              <a:rPr lang="en-US" sz="1800" err="1"/>
              <a:t>info.pim.controller</a:t>
            </a:r>
            <a:r>
              <a:rPr lang="en-US" sz="1800"/>
              <a:t> package: </a:t>
            </a:r>
            <a:r>
              <a:rPr lang="en-US" sz="1800" err="1"/>
              <a:t>NoteController</a:t>
            </a:r>
            <a:r>
              <a:rPr lang="en-US" sz="1800"/>
              <a:t>, </a:t>
            </a:r>
            <a:r>
              <a:rPr lang="en-US" sz="1800" err="1"/>
              <a:t>TaskController</a:t>
            </a:r>
            <a:r>
              <a:rPr lang="en-US" sz="1800"/>
              <a:t>, </a:t>
            </a:r>
            <a:r>
              <a:rPr lang="en-US" sz="1800" err="1"/>
              <a:t>EventController</a:t>
            </a:r>
            <a:r>
              <a:rPr lang="en-US" sz="1800"/>
              <a:t> and </a:t>
            </a:r>
            <a:r>
              <a:rPr lang="en-US" sz="1800" err="1"/>
              <a:t>ContactController</a:t>
            </a:r>
            <a:r>
              <a:rPr lang="en-US" sz="1800"/>
              <a:t>. They process commands entered from the command line and update the model accordingly.</a:t>
            </a:r>
          </a:p>
          <a:p>
            <a:r>
              <a:rPr lang="en-US" sz="1800" b="1"/>
              <a:t>View (main): </a:t>
            </a:r>
            <a:r>
              <a:rPr lang="en-US" sz="1800"/>
              <a:t>View is the command line interface that interacts with the user, receives system instructions input by the user, and returns the results of the instruction operations to the command line interface.</a:t>
            </a:r>
          </a:p>
        </p:txBody>
      </p:sp>
      <p:pic>
        <p:nvPicPr>
          <p:cNvPr id="11" name="Picture 10" descr="A diagram of a data server&#10;&#10;Description automatically generated">
            <a:extLst>
              <a:ext uri="{FF2B5EF4-FFF2-40B4-BE49-F238E27FC236}">
                <a16:creationId xmlns:a16="http://schemas.microsoft.com/office/drawing/2014/main" id="{D84A366C-74E2-019C-0A49-AB04BD33D7CE}"/>
              </a:ext>
            </a:extLst>
          </p:cNvPr>
          <p:cNvPicPr>
            <a:picLocks noChangeAspect="1"/>
          </p:cNvPicPr>
          <p:nvPr/>
        </p:nvPicPr>
        <p:blipFill>
          <a:blip r:embed="rId2"/>
          <a:stretch>
            <a:fillRect/>
          </a:stretch>
        </p:blipFill>
        <p:spPr>
          <a:xfrm>
            <a:off x="6411434" y="1763588"/>
            <a:ext cx="5444480" cy="5094412"/>
          </a:xfrm>
          <a:prstGeom prst="rect">
            <a:avLst/>
          </a:prstGeom>
        </p:spPr>
      </p:pic>
      <p:sp>
        <p:nvSpPr>
          <p:cNvPr id="3" name="Rectangle 2">
            <a:extLst>
              <a:ext uri="{FF2B5EF4-FFF2-40B4-BE49-F238E27FC236}">
                <a16:creationId xmlns:a16="http://schemas.microsoft.com/office/drawing/2014/main" id="{CC555CF0-C0F3-538B-FFEE-8661F882CAD6}"/>
              </a:ext>
            </a:extLst>
          </p:cNvPr>
          <p:cNvSpPr/>
          <p:nvPr/>
        </p:nvSpPr>
        <p:spPr>
          <a:xfrm>
            <a:off x="6411433" y="5084688"/>
            <a:ext cx="5444480" cy="1410705"/>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Tree>
    <p:extLst>
      <p:ext uri="{BB962C8B-B14F-4D97-AF65-F5344CB8AC3E}">
        <p14:creationId xmlns:p14="http://schemas.microsoft.com/office/powerpoint/2010/main" val="1287049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4F43EA26-FF15-E8C7-F306-79632676C2F2}"/>
              </a:ext>
            </a:extLst>
          </p:cNvPr>
          <p:cNvPicPr>
            <a:picLocks noChangeAspect="1"/>
          </p:cNvPicPr>
          <p:nvPr/>
        </p:nvPicPr>
        <p:blipFill>
          <a:blip r:embed="rId2"/>
          <a:stretch>
            <a:fillRect/>
          </a:stretch>
        </p:blipFill>
        <p:spPr>
          <a:xfrm>
            <a:off x="-1" y="0"/>
            <a:ext cx="12192001" cy="6839298"/>
          </a:xfrm>
          <a:prstGeom prst="rect">
            <a:avLst/>
          </a:prstGeom>
        </p:spPr>
      </p:pic>
      <p:sp>
        <p:nvSpPr>
          <p:cNvPr id="12" name="Content Placeholder 2">
            <a:extLst>
              <a:ext uri="{FF2B5EF4-FFF2-40B4-BE49-F238E27FC236}">
                <a16:creationId xmlns:a16="http://schemas.microsoft.com/office/drawing/2014/main" id="{F48CC8AA-D636-792A-E6E6-F03E003C595F}"/>
              </a:ext>
            </a:extLst>
          </p:cNvPr>
          <p:cNvSpPr txBox="1">
            <a:spLocks/>
          </p:cNvSpPr>
          <p:nvPr/>
        </p:nvSpPr>
        <p:spPr>
          <a:xfrm>
            <a:off x="108107" y="2063694"/>
            <a:ext cx="5241659" cy="2562447"/>
          </a:xfrm>
          <a:prstGeom prst="rect">
            <a:avLst/>
          </a:prstGeom>
        </p:spPr>
        <p:txBody>
          <a:bodyPr vert="horz" lIns="91440" tIns="45720" rIns="91440" bIns="45720" rtlCol="0">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a:solidFill>
                  <a:schemeClr val="bg1"/>
                </a:solidFill>
              </a:rPr>
              <a:t>The green unlock icon represents "Public". </a:t>
            </a:r>
            <a:r>
              <a:rPr lang="en-US" sz="2000">
                <a:solidFill>
                  <a:schemeClr val="bg1"/>
                </a:solidFill>
              </a:rPr>
              <a:t>The public modified class/property/method can be accessed from any location. </a:t>
            </a:r>
            <a:endParaRPr lang="en-CN" sz="1400">
              <a:solidFill>
                <a:schemeClr val="bg1"/>
              </a:solidFill>
            </a:endParaRPr>
          </a:p>
          <a:p>
            <a:pPr marL="342900" indent="-342900">
              <a:buFont typeface="Arial" panose="020B0604020202020204" pitchFamily="34" charset="0"/>
              <a:buChar char="•"/>
            </a:pPr>
            <a:r>
              <a:rPr lang="en-US" sz="2000" b="1">
                <a:solidFill>
                  <a:schemeClr val="bg1"/>
                </a:solidFill>
              </a:rPr>
              <a:t>The red lock icon indicates "private”, it</a:t>
            </a:r>
            <a:r>
              <a:rPr lang="en-US" sz="2000">
                <a:solidFill>
                  <a:schemeClr val="bg1"/>
                </a:solidFill>
              </a:rPr>
              <a:t> modified properties/methods can only be accessed within the same class.</a:t>
            </a:r>
            <a:endParaRPr lang="en-CN" sz="2000">
              <a:solidFill>
                <a:schemeClr val="bg1"/>
              </a:solidFill>
            </a:endParaRPr>
          </a:p>
          <a:p>
            <a:endParaRPr lang="en-CN" sz="2000">
              <a:solidFill>
                <a:schemeClr val="bg1"/>
              </a:solidFill>
            </a:endParaRPr>
          </a:p>
        </p:txBody>
      </p:sp>
    </p:spTree>
    <p:extLst>
      <p:ext uri="{BB962C8B-B14F-4D97-AF65-F5344CB8AC3E}">
        <p14:creationId xmlns:p14="http://schemas.microsoft.com/office/powerpoint/2010/main" val="31821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4F43EA26-FF15-E8C7-F306-79632676C2F2}"/>
              </a:ext>
            </a:extLst>
          </p:cNvPr>
          <p:cNvPicPr>
            <a:picLocks noChangeAspect="1"/>
          </p:cNvPicPr>
          <p:nvPr/>
        </p:nvPicPr>
        <p:blipFill>
          <a:blip r:embed="rId2"/>
          <a:stretch>
            <a:fillRect/>
          </a:stretch>
        </p:blipFill>
        <p:spPr>
          <a:xfrm>
            <a:off x="-1" y="0"/>
            <a:ext cx="12192001" cy="6839298"/>
          </a:xfrm>
          <a:prstGeom prst="rect">
            <a:avLst/>
          </a:prstGeom>
        </p:spPr>
      </p:pic>
      <p:sp>
        <p:nvSpPr>
          <p:cNvPr id="12" name="Content Placeholder 2">
            <a:extLst>
              <a:ext uri="{FF2B5EF4-FFF2-40B4-BE49-F238E27FC236}">
                <a16:creationId xmlns:a16="http://schemas.microsoft.com/office/drawing/2014/main" id="{F48CC8AA-D636-792A-E6E6-F03E003C595F}"/>
              </a:ext>
            </a:extLst>
          </p:cNvPr>
          <p:cNvSpPr txBox="1">
            <a:spLocks/>
          </p:cNvSpPr>
          <p:nvPr/>
        </p:nvSpPr>
        <p:spPr>
          <a:xfrm>
            <a:off x="213211" y="2000631"/>
            <a:ext cx="5220638" cy="2562447"/>
          </a:xfrm>
          <a:prstGeom prst="rect">
            <a:avLst/>
          </a:prstGeom>
        </p:spPr>
        <p:txBody>
          <a:bodyPr vert="horz" lIns="91440" tIns="45720" rIns="91440" bIns="45720" rtlCol="0">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rtl="0" fontAlgn="base">
              <a:buFont typeface="Arial" panose="020B0604020202020204" pitchFamily="34" charset="0"/>
              <a:buChar char="•"/>
            </a:pPr>
            <a:r>
              <a:rPr lang="en-US" sz="2000" b="0" i="0">
                <a:solidFill>
                  <a:schemeClr val="bg1"/>
                </a:solidFill>
                <a:effectLst/>
              </a:rPr>
              <a:t>Model part:</a:t>
            </a:r>
            <a:r>
              <a:rPr lang="en-US" sz="2000" b="0" i="0">
                <a:solidFill>
                  <a:schemeClr val="bg1"/>
                </a:solidFill>
                <a:effectLst/>
                <a:ea typeface="DengXian" panose="02010600030101010101" pitchFamily="2" charset="-122"/>
              </a:rPr>
              <a:t> </a:t>
            </a:r>
            <a:endParaRPr lang="en-US" sz="1600" b="0" i="0">
              <a:solidFill>
                <a:schemeClr val="bg1"/>
              </a:solidFill>
              <a:effectLst/>
            </a:endParaRPr>
          </a:p>
          <a:p>
            <a:pPr algn="l" rtl="0" fontAlgn="base"/>
            <a:r>
              <a:rPr lang="en-US" sz="2000" b="0" i="0">
                <a:solidFill>
                  <a:schemeClr val="bg1"/>
                </a:solidFill>
                <a:effectLst/>
              </a:rPr>
              <a:t>In the </a:t>
            </a:r>
            <a:r>
              <a:rPr lang="en-US" sz="2000" b="0" i="0" err="1">
                <a:solidFill>
                  <a:schemeClr val="bg1"/>
                </a:solidFill>
                <a:effectLst/>
              </a:rPr>
              <a:t>info.pim.model</a:t>
            </a:r>
            <a:r>
              <a:rPr lang="en-US" sz="2000" b="0" i="0">
                <a:solidFill>
                  <a:schemeClr val="bg1"/>
                </a:solidFill>
                <a:effectLst/>
              </a:rPr>
              <a:t> package, there are four classes: Note, Task, Event and Contact, which represent four different types of personal information records. Each class contains some fields and public getter and setter methods.</a:t>
            </a:r>
            <a:endParaRPr lang="en-US" sz="1600" b="0" i="0">
              <a:solidFill>
                <a:schemeClr val="bg1"/>
              </a:solidFill>
              <a:effectLst/>
            </a:endParaRPr>
          </a:p>
        </p:txBody>
      </p:sp>
      <p:sp>
        <p:nvSpPr>
          <p:cNvPr id="2" name="Rectangle 1">
            <a:extLst>
              <a:ext uri="{FF2B5EF4-FFF2-40B4-BE49-F238E27FC236}">
                <a16:creationId xmlns:a16="http://schemas.microsoft.com/office/drawing/2014/main" id="{51669BC6-EDC8-A037-0809-C7EBAA5A3813}"/>
              </a:ext>
            </a:extLst>
          </p:cNvPr>
          <p:cNvSpPr/>
          <p:nvPr/>
        </p:nvSpPr>
        <p:spPr>
          <a:xfrm>
            <a:off x="2535008" y="18702"/>
            <a:ext cx="8563915" cy="1768057"/>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Tree>
    <p:extLst>
      <p:ext uri="{BB962C8B-B14F-4D97-AF65-F5344CB8AC3E}">
        <p14:creationId xmlns:p14="http://schemas.microsoft.com/office/powerpoint/2010/main" val="315037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4F43EA26-FF15-E8C7-F306-79632676C2F2}"/>
              </a:ext>
            </a:extLst>
          </p:cNvPr>
          <p:cNvPicPr>
            <a:picLocks noChangeAspect="1"/>
          </p:cNvPicPr>
          <p:nvPr/>
        </p:nvPicPr>
        <p:blipFill>
          <a:blip r:embed="rId2"/>
          <a:stretch>
            <a:fillRect/>
          </a:stretch>
        </p:blipFill>
        <p:spPr>
          <a:xfrm>
            <a:off x="-1" y="0"/>
            <a:ext cx="12192001" cy="6858000"/>
          </a:xfrm>
          <a:prstGeom prst="rect">
            <a:avLst/>
          </a:prstGeom>
        </p:spPr>
      </p:pic>
      <p:sp>
        <p:nvSpPr>
          <p:cNvPr id="12" name="Content Placeholder 2">
            <a:extLst>
              <a:ext uri="{FF2B5EF4-FFF2-40B4-BE49-F238E27FC236}">
                <a16:creationId xmlns:a16="http://schemas.microsoft.com/office/drawing/2014/main" id="{F48CC8AA-D636-792A-E6E6-F03E003C595F}"/>
              </a:ext>
            </a:extLst>
          </p:cNvPr>
          <p:cNvSpPr txBox="1">
            <a:spLocks/>
          </p:cNvSpPr>
          <p:nvPr/>
        </p:nvSpPr>
        <p:spPr>
          <a:xfrm>
            <a:off x="129128" y="1853487"/>
            <a:ext cx="4639563" cy="2562447"/>
          </a:xfrm>
          <a:prstGeom prst="rect">
            <a:avLst/>
          </a:prstGeom>
        </p:spPr>
        <p:txBody>
          <a:bodyPr vert="horz" lIns="91440" tIns="45720" rIns="91440" bIns="45720" rtlCol="0">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N" sz="2000">
              <a:solidFill>
                <a:schemeClr val="bg1"/>
              </a:solidFill>
            </a:endParaRPr>
          </a:p>
        </p:txBody>
      </p:sp>
      <p:sp>
        <p:nvSpPr>
          <p:cNvPr id="2" name="Rectangle 1">
            <a:extLst>
              <a:ext uri="{FF2B5EF4-FFF2-40B4-BE49-F238E27FC236}">
                <a16:creationId xmlns:a16="http://schemas.microsoft.com/office/drawing/2014/main" id="{0D33DB98-850C-CFDE-E941-36F233D73A0E}"/>
              </a:ext>
            </a:extLst>
          </p:cNvPr>
          <p:cNvSpPr/>
          <p:nvPr/>
        </p:nvSpPr>
        <p:spPr>
          <a:xfrm>
            <a:off x="5088167" y="1730295"/>
            <a:ext cx="1785600" cy="2358229"/>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
        <p:nvSpPr>
          <p:cNvPr id="3" name="Content Placeholder 2">
            <a:extLst>
              <a:ext uri="{FF2B5EF4-FFF2-40B4-BE49-F238E27FC236}">
                <a16:creationId xmlns:a16="http://schemas.microsoft.com/office/drawing/2014/main" id="{FECADF40-7177-8E9E-AD8E-FD9B6E06D00A}"/>
              </a:ext>
            </a:extLst>
          </p:cNvPr>
          <p:cNvSpPr txBox="1">
            <a:spLocks/>
          </p:cNvSpPr>
          <p:nvPr/>
        </p:nvSpPr>
        <p:spPr>
          <a:xfrm>
            <a:off x="129127" y="1783946"/>
            <a:ext cx="4768693" cy="256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Service part: </a:t>
            </a:r>
          </a:p>
          <a:p>
            <a:pPr marL="0" indent="0">
              <a:buNone/>
            </a:pPr>
            <a:r>
              <a:rPr lang="en-US" sz="2000">
                <a:solidFill>
                  <a:schemeClr val="bg1"/>
                </a:solidFill>
              </a:rPr>
              <a:t>Service component in the </a:t>
            </a:r>
            <a:r>
              <a:rPr lang="en-US" sz="2000" err="1">
                <a:solidFill>
                  <a:schemeClr val="bg1"/>
                </a:solidFill>
              </a:rPr>
              <a:t>info.pim.service</a:t>
            </a:r>
            <a:r>
              <a:rPr lang="en-US" sz="2000">
                <a:solidFill>
                  <a:schemeClr val="bg1"/>
                </a:solidFill>
              </a:rPr>
              <a:t> package, there is a </a:t>
            </a:r>
            <a:r>
              <a:rPr lang="en-US" sz="2000" err="1">
                <a:solidFill>
                  <a:schemeClr val="bg1"/>
                </a:solidFill>
              </a:rPr>
              <a:t>PimDataService</a:t>
            </a:r>
            <a:r>
              <a:rPr lang="en-US" sz="2000">
                <a:solidFill>
                  <a:schemeClr val="bg1"/>
                </a:solidFill>
              </a:rPr>
              <a:t> class, which contains static List type fields, such as notes, tasks, events and contacts, and corresponding management methods, such as </a:t>
            </a:r>
            <a:r>
              <a:rPr lang="en-US" sz="2000" err="1">
                <a:solidFill>
                  <a:schemeClr val="bg1"/>
                </a:solidFill>
              </a:rPr>
              <a:t>loadPimData</a:t>
            </a:r>
            <a:r>
              <a:rPr lang="en-US" sz="2000">
                <a:solidFill>
                  <a:schemeClr val="bg1"/>
                </a:solidFill>
              </a:rPr>
              <a:t>(), </a:t>
            </a:r>
            <a:r>
              <a:rPr lang="en-US" sz="2000" err="1">
                <a:solidFill>
                  <a:schemeClr val="bg1"/>
                </a:solidFill>
              </a:rPr>
              <a:t>savePimData</a:t>
            </a:r>
            <a:r>
              <a:rPr lang="en-US" sz="2000">
                <a:solidFill>
                  <a:schemeClr val="bg1"/>
                </a:solidFill>
              </a:rPr>
              <a:t>() and </a:t>
            </a:r>
            <a:r>
              <a:rPr lang="en-US" sz="2000" err="1">
                <a:solidFill>
                  <a:schemeClr val="bg1"/>
                </a:solidFill>
              </a:rPr>
              <a:t>getNote</a:t>
            </a:r>
            <a:r>
              <a:rPr lang="en-US" sz="2000">
                <a:solidFill>
                  <a:schemeClr val="bg1"/>
                </a:solidFill>
              </a:rPr>
              <a:t>() etc. </a:t>
            </a:r>
            <a:endParaRPr lang="en-CN" sz="2000">
              <a:solidFill>
                <a:schemeClr val="bg1"/>
              </a:solidFill>
            </a:endParaRPr>
          </a:p>
        </p:txBody>
      </p:sp>
    </p:spTree>
    <p:extLst>
      <p:ext uri="{BB962C8B-B14F-4D97-AF65-F5344CB8AC3E}">
        <p14:creationId xmlns:p14="http://schemas.microsoft.com/office/powerpoint/2010/main" val="90402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4F43EA26-FF15-E8C7-F306-79632676C2F2}"/>
              </a:ext>
            </a:extLst>
          </p:cNvPr>
          <p:cNvPicPr>
            <a:picLocks noChangeAspect="1"/>
          </p:cNvPicPr>
          <p:nvPr/>
        </p:nvPicPr>
        <p:blipFill>
          <a:blip r:embed="rId2"/>
          <a:stretch>
            <a:fillRect/>
          </a:stretch>
        </p:blipFill>
        <p:spPr>
          <a:xfrm>
            <a:off x="-1" y="0"/>
            <a:ext cx="12192001" cy="6839298"/>
          </a:xfrm>
          <a:prstGeom prst="rect">
            <a:avLst/>
          </a:prstGeom>
        </p:spPr>
      </p:pic>
      <p:sp>
        <p:nvSpPr>
          <p:cNvPr id="12" name="Content Placeholder 2">
            <a:extLst>
              <a:ext uri="{FF2B5EF4-FFF2-40B4-BE49-F238E27FC236}">
                <a16:creationId xmlns:a16="http://schemas.microsoft.com/office/drawing/2014/main" id="{F48CC8AA-D636-792A-E6E6-F03E003C595F}"/>
              </a:ext>
            </a:extLst>
          </p:cNvPr>
          <p:cNvSpPr txBox="1">
            <a:spLocks/>
          </p:cNvSpPr>
          <p:nvPr/>
        </p:nvSpPr>
        <p:spPr>
          <a:xfrm>
            <a:off x="168164" y="1925469"/>
            <a:ext cx="5013436" cy="2205098"/>
          </a:xfrm>
          <a:prstGeom prst="rect">
            <a:avLst/>
          </a:prstGeom>
        </p:spPr>
        <p:txBody>
          <a:bodyPr vert="horz" lIns="91440" tIns="45720" rIns="91440" bIns="45720" rtlCol="0">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a:solidFill>
                  <a:schemeClr val="bg1"/>
                </a:solidFill>
              </a:rPr>
              <a:t>Controller part: </a:t>
            </a:r>
          </a:p>
          <a:p>
            <a:r>
              <a:rPr lang="en-US" sz="2000">
                <a:solidFill>
                  <a:schemeClr val="bg1"/>
                </a:solidFill>
              </a:rPr>
              <a:t>In the </a:t>
            </a:r>
            <a:r>
              <a:rPr lang="en-US" sz="2000" err="1">
                <a:solidFill>
                  <a:schemeClr val="bg1"/>
                </a:solidFill>
              </a:rPr>
              <a:t>info.pim.controller</a:t>
            </a:r>
            <a:r>
              <a:rPr lang="en-US" sz="2000">
                <a:solidFill>
                  <a:schemeClr val="bg1"/>
                </a:solidFill>
              </a:rPr>
              <a:t> package, there are multiple controller classes. Each controller has an </a:t>
            </a:r>
            <a:r>
              <a:rPr lang="en-US" sz="2000" err="1">
                <a:solidFill>
                  <a:schemeClr val="bg1"/>
                </a:solidFill>
              </a:rPr>
              <a:t>executeCommand</a:t>
            </a:r>
            <a:r>
              <a:rPr lang="en-US" sz="2000">
                <a:solidFill>
                  <a:schemeClr val="bg1"/>
                </a:solidFill>
              </a:rPr>
              <a:t>() method to handle user commands.</a:t>
            </a:r>
            <a:endParaRPr lang="en-CN" sz="2000">
              <a:solidFill>
                <a:schemeClr val="bg1"/>
              </a:solidFill>
            </a:endParaRPr>
          </a:p>
        </p:txBody>
      </p:sp>
      <p:sp>
        <p:nvSpPr>
          <p:cNvPr id="2" name="Rectangle 1">
            <a:extLst>
              <a:ext uri="{FF2B5EF4-FFF2-40B4-BE49-F238E27FC236}">
                <a16:creationId xmlns:a16="http://schemas.microsoft.com/office/drawing/2014/main" id="{518E6D5D-09B2-C6C3-FD4D-21E2DC0B1745}"/>
              </a:ext>
            </a:extLst>
          </p:cNvPr>
          <p:cNvSpPr/>
          <p:nvPr/>
        </p:nvSpPr>
        <p:spPr>
          <a:xfrm>
            <a:off x="-1" y="4340771"/>
            <a:ext cx="12192001" cy="1629105"/>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Tree>
    <p:extLst>
      <p:ext uri="{BB962C8B-B14F-4D97-AF65-F5344CB8AC3E}">
        <p14:creationId xmlns:p14="http://schemas.microsoft.com/office/powerpoint/2010/main" val="278138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10;&#10;Description automatically generated">
            <a:extLst>
              <a:ext uri="{FF2B5EF4-FFF2-40B4-BE49-F238E27FC236}">
                <a16:creationId xmlns:a16="http://schemas.microsoft.com/office/drawing/2014/main" id="{4F43EA26-FF15-E8C7-F306-79632676C2F2}"/>
              </a:ext>
            </a:extLst>
          </p:cNvPr>
          <p:cNvPicPr>
            <a:picLocks noChangeAspect="1"/>
          </p:cNvPicPr>
          <p:nvPr/>
        </p:nvPicPr>
        <p:blipFill>
          <a:blip r:embed="rId2"/>
          <a:stretch>
            <a:fillRect/>
          </a:stretch>
        </p:blipFill>
        <p:spPr>
          <a:xfrm>
            <a:off x="-1" y="0"/>
            <a:ext cx="12192001" cy="6839298"/>
          </a:xfrm>
          <a:prstGeom prst="rect">
            <a:avLst/>
          </a:prstGeom>
        </p:spPr>
      </p:pic>
      <p:sp>
        <p:nvSpPr>
          <p:cNvPr id="12" name="Content Placeholder 2">
            <a:extLst>
              <a:ext uri="{FF2B5EF4-FFF2-40B4-BE49-F238E27FC236}">
                <a16:creationId xmlns:a16="http://schemas.microsoft.com/office/drawing/2014/main" id="{F48CC8AA-D636-792A-E6E6-F03E003C595F}"/>
              </a:ext>
            </a:extLst>
          </p:cNvPr>
          <p:cNvSpPr txBox="1">
            <a:spLocks/>
          </p:cNvSpPr>
          <p:nvPr/>
        </p:nvSpPr>
        <p:spPr>
          <a:xfrm>
            <a:off x="166495" y="2216888"/>
            <a:ext cx="5099188" cy="2424223"/>
          </a:xfrm>
          <a:prstGeom prst="rect">
            <a:avLst/>
          </a:prstGeom>
        </p:spPr>
        <p:txBody>
          <a:bodyPr vert="horz" lIns="91440" tIns="45720" rIns="91440" bIns="45720" rtlCol="0">
            <a:normAutofit/>
          </a:bodyPr>
          <a:ls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rtl="0" fontAlgn="base">
              <a:buFont typeface="Arial" panose="020B0604020202020204" pitchFamily="34" charset="0"/>
              <a:buChar char="•"/>
            </a:pPr>
            <a:r>
              <a:rPr lang="en-US" sz="2000" b="0" i="0">
                <a:solidFill>
                  <a:schemeClr val="bg1"/>
                </a:solidFill>
                <a:effectLst/>
              </a:rPr>
              <a:t>View (Main) part:</a:t>
            </a:r>
            <a:r>
              <a:rPr lang="en-US" sz="2000" b="0" i="0">
                <a:solidFill>
                  <a:schemeClr val="bg1"/>
                </a:solidFill>
                <a:effectLst/>
                <a:ea typeface="DengXian" panose="02010600030101010101" pitchFamily="2" charset="-122"/>
              </a:rPr>
              <a:t> </a:t>
            </a:r>
          </a:p>
          <a:p>
            <a:pPr algn="l" rtl="0" fontAlgn="base"/>
            <a:r>
              <a:rPr lang="en-US" sz="2000" b="0" i="0">
                <a:solidFill>
                  <a:schemeClr val="bg1"/>
                </a:solidFill>
                <a:effectLst/>
                <a:ea typeface="DengXian" panose="02010600030101010101" pitchFamily="2" charset="-122"/>
              </a:rPr>
              <a:t>The Main class is the entry point and main user interaction interface of the entire application. Users can enter instructions in the command line to operate the PIM system.</a:t>
            </a:r>
            <a:endParaRPr lang="en-US" sz="2000" b="0" i="0">
              <a:solidFill>
                <a:schemeClr val="bg1"/>
              </a:solidFill>
              <a:effectLst/>
            </a:endParaRPr>
          </a:p>
        </p:txBody>
      </p:sp>
      <p:sp>
        <p:nvSpPr>
          <p:cNvPr id="2" name="Rectangle 1">
            <a:extLst>
              <a:ext uri="{FF2B5EF4-FFF2-40B4-BE49-F238E27FC236}">
                <a16:creationId xmlns:a16="http://schemas.microsoft.com/office/drawing/2014/main" id="{DF5967CC-848D-AC28-52DE-DCE3CA752A12}"/>
              </a:ext>
            </a:extLst>
          </p:cNvPr>
          <p:cNvSpPr/>
          <p:nvPr/>
        </p:nvSpPr>
        <p:spPr>
          <a:xfrm>
            <a:off x="4382813" y="5791200"/>
            <a:ext cx="2081049" cy="1048098"/>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Tree>
    <p:extLst>
      <p:ext uri="{BB962C8B-B14F-4D97-AF65-F5344CB8AC3E}">
        <p14:creationId xmlns:p14="http://schemas.microsoft.com/office/powerpoint/2010/main" val="2504147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24FB-B551-E51B-9799-AD6A87E5D269}"/>
              </a:ext>
            </a:extLst>
          </p:cNvPr>
          <p:cNvSpPr>
            <a:spLocks noGrp="1"/>
          </p:cNvSpPr>
          <p:nvPr>
            <p:ph type="title"/>
          </p:nvPr>
        </p:nvSpPr>
        <p:spPr/>
        <p:txBody>
          <a:bodyPr>
            <a:normAutofit/>
          </a:bodyPr>
          <a:lstStyle/>
          <a:p>
            <a:r>
              <a:rPr lang="en-US"/>
              <a:t>The strategy adopted when preparing high-quality unit tests for the relevant model code</a:t>
            </a:r>
            <a:endParaRPr lang="en-CN"/>
          </a:p>
        </p:txBody>
      </p:sp>
      <p:sp>
        <p:nvSpPr>
          <p:cNvPr id="3" name="Content Placeholder 2">
            <a:extLst>
              <a:ext uri="{FF2B5EF4-FFF2-40B4-BE49-F238E27FC236}">
                <a16:creationId xmlns:a16="http://schemas.microsoft.com/office/drawing/2014/main" id="{1A614942-7390-16E8-DA45-68800C445461}"/>
              </a:ext>
            </a:extLst>
          </p:cNvPr>
          <p:cNvSpPr>
            <a:spLocks noGrp="1"/>
          </p:cNvSpPr>
          <p:nvPr>
            <p:ph idx="1"/>
          </p:nvPr>
        </p:nvSpPr>
        <p:spPr/>
        <p:txBody>
          <a:bodyPr vert="horz" lIns="91440" tIns="45720" rIns="91440" bIns="45720" rtlCol="0" anchor="t">
            <a:normAutofit/>
          </a:bodyPr>
          <a:lstStyle/>
          <a:p>
            <a:pPr algn="l">
              <a:buFont typeface="Arial" panose="020B0604020202020204" pitchFamily="34" charset="0"/>
              <a:buChar char="•"/>
            </a:pPr>
            <a:endParaRPr lang="ja-JP" altLang="en-US" sz="1600" b="0" i="0">
              <a:solidFill>
                <a:srgbClr val="000000"/>
              </a:solidFill>
              <a:effectLst/>
              <a:latin typeface="PMingLiU" panose="02020500000000000000" pitchFamily="18" charset="-120"/>
              <a:ea typeface="PMingLiU" panose="02020500000000000000" pitchFamily="18" charset="-120"/>
            </a:endParaRPr>
          </a:p>
          <a:p>
            <a:endParaRPr lang="en-CN" sz="1600">
              <a:latin typeface="PMingLiU" panose="02020500000000000000" pitchFamily="18" charset="-120"/>
              <a:ea typeface="PMingLiU" panose="02020500000000000000" pitchFamily="18" charset="-120"/>
            </a:endParaRPr>
          </a:p>
        </p:txBody>
      </p:sp>
      <p:pic>
        <p:nvPicPr>
          <p:cNvPr id="4" name="Picture 3" descr="A screenshot of a computer&#10;&#10;Description automatically generated">
            <a:extLst>
              <a:ext uri="{FF2B5EF4-FFF2-40B4-BE49-F238E27FC236}">
                <a16:creationId xmlns:a16="http://schemas.microsoft.com/office/drawing/2014/main" id="{57FE1C0E-A6D8-3789-CB1C-7D3ED403478C}"/>
              </a:ext>
            </a:extLst>
          </p:cNvPr>
          <p:cNvPicPr>
            <a:picLocks noChangeAspect="1"/>
          </p:cNvPicPr>
          <p:nvPr/>
        </p:nvPicPr>
        <p:blipFill>
          <a:blip r:embed="rId2"/>
          <a:stretch>
            <a:fillRect/>
          </a:stretch>
        </p:blipFill>
        <p:spPr>
          <a:xfrm>
            <a:off x="1070482" y="2982479"/>
            <a:ext cx="3337931" cy="1606592"/>
          </a:xfrm>
          <a:prstGeom prst="rect">
            <a:avLst/>
          </a:prstGeom>
        </p:spPr>
      </p:pic>
      <p:sp>
        <p:nvSpPr>
          <p:cNvPr id="5" name="TextBox 4">
            <a:extLst>
              <a:ext uri="{FF2B5EF4-FFF2-40B4-BE49-F238E27FC236}">
                <a16:creationId xmlns:a16="http://schemas.microsoft.com/office/drawing/2014/main" id="{33FE5E4A-89DD-8D67-2C07-2C6A10A16292}"/>
              </a:ext>
            </a:extLst>
          </p:cNvPr>
          <p:cNvSpPr txBox="1"/>
          <p:nvPr/>
        </p:nvSpPr>
        <p:spPr>
          <a:xfrm>
            <a:off x="726107" y="2327109"/>
            <a:ext cx="63186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The model contains four types of PIRs</a:t>
            </a:r>
            <a:endParaRPr lang="en-US" sz="2000"/>
          </a:p>
        </p:txBody>
      </p:sp>
      <p:sp>
        <p:nvSpPr>
          <p:cNvPr id="7" name="Arrow: Right 6">
            <a:extLst>
              <a:ext uri="{FF2B5EF4-FFF2-40B4-BE49-F238E27FC236}">
                <a16:creationId xmlns:a16="http://schemas.microsoft.com/office/drawing/2014/main" id="{1D100A9F-DBD9-F777-4137-719D5ADEA343}"/>
              </a:ext>
            </a:extLst>
          </p:cNvPr>
          <p:cNvSpPr/>
          <p:nvPr/>
        </p:nvSpPr>
        <p:spPr>
          <a:xfrm>
            <a:off x="4957645" y="3891311"/>
            <a:ext cx="1486829" cy="4646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program&#10;&#10;Description automatically generated">
            <a:extLst>
              <a:ext uri="{FF2B5EF4-FFF2-40B4-BE49-F238E27FC236}">
                <a16:creationId xmlns:a16="http://schemas.microsoft.com/office/drawing/2014/main" id="{C12DFE68-EA64-784C-B4B3-7765FB5C9E2D}"/>
              </a:ext>
            </a:extLst>
          </p:cNvPr>
          <p:cNvPicPr>
            <a:picLocks noChangeAspect="1"/>
          </p:cNvPicPr>
          <p:nvPr/>
        </p:nvPicPr>
        <p:blipFill>
          <a:blip r:embed="rId3"/>
          <a:stretch>
            <a:fillRect/>
          </a:stretch>
        </p:blipFill>
        <p:spPr>
          <a:xfrm>
            <a:off x="7716644" y="1553188"/>
            <a:ext cx="3997712" cy="2896697"/>
          </a:xfrm>
          <a:prstGeom prst="rect">
            <a:avLst/>
          </a:prstGeom>
        </p:spPr>
      </p:pic>
      <p:pic>
        <p:nvPicPr>
          <p:cNvPr id="9" name="Picture 8" descr="A computer screen shot of text&#10;&#10;Description automatically generated">
            <a:extLst>
              <a:ext uri="{FF2B5EF4-FFF2-40B4-BE49-F238E27FC236}">
                <a16:creationId xmlns:a16="http://schemas.microsoft.com/office/drawing/2014/main" id="{5F790B26-07C2-6AF0-F8C3-BBDB556253D3}"/>
              </a:ext>
            </a:extLst>
          </p:cNvPr>
          <p:cNvPicPr>
            <a:picLocks noChangeAspect="1"/>
          </p:cNvPicPr>
          <p:nvPr/>
        </p:nvPicPr>
        <p:blipFill>
          <a:blip r:embed="rId4"/>
          <a:stretch>
            <a:fillRect/>
          </a:stretch>
        </p:blipFill>
        <p:spPr>
          <a:xfrm>
            <a:off x="7716644" y="4501559"/>
            <a:ext cx="3997712" cy="2278200"/>
          </a:xfrm>
          <a:prstGeom prst="rect">
            <a:avLst/>
          </a:prstGeom>
        </p:spPr>
      </p:pic>
      <p:sp>
        <p:nvSpPr>
          <p:cNvPr id="10" name="TextBox 9">
            <a:extLst>
              <a:ext uri="{FF2B5EF4-FFF2-40B4-BE49-F238E27FC236}">
                <a16:creationId xmlns:a16="http://schemas.microsoft.com/office/drawing/2014/main" id="{D3B546E9-05A0-C38B-7CD2-9285B8311434}"/>
              </a:ext>
            </a:extLst>
          </p:cNvPr>
          <p:cNvSpPr txBox="1"/>
          <p:nvPr/>
        </p:nvSpPr>
        <p:spPr>
          <a:xfrm>
            <a:off x="4544738" y="4927123"/>
            <a:ext cx="29504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code for each type of PIR mainly consists of three parts: get(), set(), </a:t>
            </a:r>
            <a:r>
              <a:rPr lang="en-US" err="1">
                <a:ea typeface="+mn-lt"/>
                <a:cs typeface="+mn-lt"/>
              </a:rPr>
              <a:t>toString</a:t>
            </a:r>
            <a:r>
              <a:rPr lang="en-US">
                <a:ea typeface="+mn-lt"/>
                <a:cs typeface="+mn-lt"/>
              </a:rPr>
              <a:t>()</a:t>
            </a:r>
            <a:endParaRPr lang="en-US"/>
          </a:p>
        </p:txBody>
      </p:sp>
    </p:spTree>
    <p:extLst>
      <p:ext uri="{BB962C8B-B14F-4D97-AF65-F5344CB8AC3E}">
        <p14:creationId xmlns:p14="http://schemas.microsoft.com/office/powerpoint/2010/main" val="107214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AB3312-8B7C-7743-AC7E-18F4AAC17E94}"/>
              </a:ext>
            </a:extLst>
          </p:cNvPr>
          <p:cNvSpPr txBox="1"/>
          <p:nvPr/>
        </p:nvSpPr>
        <p:spPr>
          <a:xfrm>
            <a:off x="590719" y="2330505"/>
            <a:ext cx="4559425"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Comprehensiveness: Tests should cover all major functionality.</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Isolation: Each unit test should be independent of other tests.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optimize test execution time</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shot of a program code&#10;&#10;Description automatically generated">
            <a:extLst>
              <a:ext uri="{FF2B5EF4-FFF2-40B4-BE49-F238E27FC236}">
                <a16:creationId xmlns:a16="http://schemas.microsoft.com/office/drawing/2014/main" id="{341E6CEA-4CDA-CB2A-92D9-CE335E746601}"/>
              </a:ext>
            </a:extLst>
          </p:cNvPr>
          <p:cNvPicPr>
            <a:picLocks noChangeAspect="1"/>
          </p:cNvPicPr>
          <p:nvPr/>
        </p:nvPicPr>
        <p:blipFill rotWithShape="1">
          <a:blip r:embed="rId2"/>
          <a:srcRect r="16440" b="-2"/>
          <a:stretch/>
        </p:blipFill>
        <p:spPr>
          <a:xfrm>
            <a:off x="5977788" y="799352"/>
            <a:ext cx="5425410" cy="5259296"/>
          </a:xfrm>
          <a:prstGeom prst="rect">
            <a:avLst/>
          </a:prstGeom>
        </p:spPr>
      </p:pic>
    </p:spTree>
    <p:extLst>
      <p:ext uri="{BB962C8B-B14F-4D97-AF65-F5344CB8AC3E}">
        <p14:creationId xmlns:p14="http://schemas.microsoft.com/office/powerpoint/2010/main" val="284523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F106D1F-0646-6AC8-1ED4-1B9A3B83080D}"/>
              </a:ext>
            </a:extLst>
          </p:cNvPr>
          <p:cNvSpPr>
            <a:spLocks noGrp="1"/>
          </p:cNvSpPr>
          <p:nvPr>
            <p:ph type="title"/>
          </p:nvPr>
        </p:nvSpPr>
        <p:spPr>
          <a:xfrm>
            <a:off x="2724149" y="1293158"/>
            <a:ext cx="5006587" cy="2966922"/>
          </a:xfrm>
        </p:spPr>
        <p:txBody>
          <a:bodyPr vert="horz" lIns="91440" tIns="45720" rIns="91440" bIns="45720" rtlCol="0" anchor="b">
            <a:normAutofit/>
          </a:bodyPr>
          <a:lstStyle/>
          <a:p>
            <a:r>
              <a:rPr kumimoji="1" lang="en-US" altLang="zh-CN" sz="6000" kern="1200" dirty="0">
                <a:solidFill>
                  <a:schemeClr val="tx1"/>
                </a:solidFill>
                <a:latin typeface="+mj-lt"/>
                <a:ea typeface="+mj-ea"/>
                <a:cs typeface="+mj-cs"/>
              </a:rPr>
              <a:t>Thanks for listening! </a:t>
            </a:r>
          </a:p>
        </p:txBody>
      </p:sp>
      <p:pic>
        <p:nvPicPr>
          <p:cNvPr id="17" name="Graphic 5" descr="Winking Face with No Fill">
            <a:extLst>
              <a:ext uri="{FF2B5EF4-FFF2-40B4-BE49-F238E27FC236}">
                <a16:creationId xmlns:a16="http://schemas.microsoft.com/office/drawing/2014/main" id="{B6BC86AD-A60A-FD52-D5A2-6253BB1A47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8" name="Graphic 7" descr="Winking Face with No Fill">
            <a:extLst>
              <a:ext uri="{FF2B5EF4-FFF2-40B4-BE49-F238E27FC236}">
                <a16:creationId xmlns:a16="http://schemas.microsoft.com/office/drawing/2014/main" id="{3CF72E49-0DB8-4F54-9BB7-3930972132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67823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2">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文本&#10;&#10;描述已自动生成">
            <a:extLst>
              <a:ext uri="{FF2B5EF4-FFF2-40B4-BE49-F238E27FC236}">
                <a16:creationId xmlns:a16="http://schemas.microsoft.com/office/drawing/2014/main" id="{21A066C8-EA6C-D19F-5803-2FDFFCB5F5C2}"/>
              </a:ext>
            </a:extLst>
          </p:cNvPr>
          <p:cNvPicPr>
            <a:picLocks noChangeAspect="1"/>
          </p:cNvPicPr>
          <p:nvPr/>
        </p:nvPicPr>
        <p:blipFill rotWithShape="1">
          <a:blip r:embed="rId2"/>
          <a:srcRect l="10192" r="33586" b="1"/>
          <a:stretch/>
        </p:blipFill>
        <p:spPr>
          <a:xfrm>
            <a:off x="-1" y="10"/>
            <a:ext cx="6096001" cy="6857990"/>
          </a:xfrm>
          <a:prstGeom prst="rect">
            <a:avLst/>
          </a:prstGeom>
        </p:spPr>
      </p:pic>
      <p:pic>
        <p:nvPicPr>
          <p:cNvPr id="10" name="图片 9" descr="图示&#10;&#10;中度可信度描述已自动生成">
            <a:extLst>
              <a:ext uri="{FF2B5EF4-FFF2-40B4-BE49-F238E27FC236}">
                <a16:creationId xmlns:a16="http://schemas.microsoft.com/office/drawing/2014/main" id="{503AEB8B-DE03-97C1-D20C-9C38DDCB1EB0}"/>
              </a:ext>
            </a:extLst>
          </p:cNvPr>
          <p:cNvPicPr>
            <a:picLocks noChangeAspect="1"/>
          </p:cNvPicPr>
          <p:nvPr/>
        </p:nvPicPr>
        <p:blipFill rotWithShape="1">
          <a:blip r:embed="rId3"/>
          <a:srcRect r="-2" b="19541"/>
          <a:stretch/>
        </p:blipFill>
        <p:spPr>
          <a:xfrm>
            <a:off x="6094476" y="10"/>
            <a:ext cx="6094477" cy="6857990"/>
          </a:xfrm>
          <a:prstGeom prst="rect">
            <a:avLst/>
          </a:prstGeom>
        </p:spPr>
      </p:pic>
      <p:sp>
        <p:nvSpPr>
          <p:cNvPr id="56" name="Rectangle 54">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C9E237-FADB-5674-92DB-A4EBE5D354A2}"/>
              </a:ext>
            </a:extLst>
          </p:cNvPr>
          <p:cNvSpPr>
            <a:spLocks noGrp="1"/>
          </p:cNvSpPr>
          <p:nvPr>
            <p:ph type="title"/>
          </p:nvPr>
        </p:nvSpPr>
        <p:spPr>
          <a:xfrm>
            <a:off x="404553" y="3091928"/>
            <a:ext cx="9079991" cy="2387600"/>
          </a:xfrm>
        </p:spPr>
        <p:txBody>
          <a:bodyPr vert="horz" lIns="91440" tIns="45720" rIns="91440" bIns="45720" rtlCol="0" anchor="b">
            <a:normAutofit/>
          </a:bodyPr>
          <a:lstStyle/>
          <a:p>
            <a:r>
              <a:rPr lang="en-US" sz="7200" kern="1200">
                <a:solidFill>
                  <a:schemeClr val="bg1"/>
                </a:solidFill>
                <a:latin typeface="+mj-lt"/>
                <a:ea typeface="+mj-ea"/>
                <a:cs typeface="+mj-cs"/>
              </a:rPr>
              <a:t>A group of closely related requirements</a:t>
            </a:r>
          </a:p>
        </p:txBody>
      </p:sp>
      <p:sp>
        <p:nvSpPr>
          <p:cNvPr id="57" name="Rectangle: Rounded Corners 5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Tree>
    <p:extLst>
      <p:ext uri="{BB962C8B-B14F-4D97-AF65-F5344CB8AC3E}">
        <p14:creationId xmlns:p14="http://schemas.microsoft.com/office/powerpoint/2010/main" val="90850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2">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4">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3" name="图片 2" descr="文本&#10;&#10;描述已自动生成">
            <a:extLst>
              <a:ext uri="{FF2B5EF4-FFF2-40B4-BE49-F238E27FC236}">
                <a16:creationId xmlns:a16="http://schemas.microsoft.com/office/drawing/2014/main" id="{51744937-139B-9922-C65F-88E65BD67F07}"/>
              </a:ext>
            </a:extLst>
          </p:cNvPr>
          <p:cNvPicPr>
            <a:picLocks noChangeAspect="1"/>
          </p:cNvPicPr>
          <p:nvPr/>
        </p:nvPicPr>
        <p:blipFill>
          <a:blip r:embed="rId2"/>
          <a:stretch>
            <a:fillRect/>
          </a:stretch>
        </p:blipFill>
        <p:spPr>
          <a:xfrm>
            <a:off x="-1" y="0"/>
            <a:ext cx="10796419" cy="6837088"/>
          </a:xfrm>
          <a:prstGeom prst="rect">
            <a:avLst/>
          </a:prstGeom>
        </p:spPr>
      </p:pic>
      <p:pic>
        <p:nvPicPr>
          <p:cNvPr id="10" name="图片 9" descr="图示&#10;&#10;中度可信度描述已自动生成">
            <a:extLst>
              <a:ext uri="{FF2B5EF4-FFF2-40B4-BE49-F238E27FC236}">
                <a16:creationId xmlns:a16="http://schemas.microsoft.com/office/drawing/2014/main" id="{503AEB8B-DE03-97C1-D20C-9C38DDCB1EB0}"/>
              </a:ext>
            </a:extLst>
          </p:cNvPr>
          <p:cNvPicPr>
            <a:picLocks noChangeAspect="1"/>
          </p:cNvPicPr>
          <p:nvPr/>
        </p:nvPicPr>
        <p:blipFill rotWithShape="1">
          <a:blip r:embed="rId3"/>
          <a:srcRect r="-2" b="19541"/>
          <a:stretch/>
        </p:blipFill>
        <p:spPr>
          <a:xfrm>
            <a:off x="6094476" y="10"/>
            <a:ext cx="6094477" cy="6857990"/>
          </a:xfrm>
          <a:prstGeom prst="rect">
            <a:avLst/>
          </a:prstGeom>
        </p:spPr>
      </p:pic>
    </p:spTree>
    <p:extLst>
      <p:ext uri="{BB962C8B-B14F-4D97-AF65-F5344CB8AC3E}">
        <p14:creationId xmlns:p14="http://schemas.microsoft.com/office/powerpoint/2010/main" val="273085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CBC69AF-AE9D-43C7-A183-244646418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示&#10;&#10;描述已自动生成">
            <a:extLst>
              <a:ext uri="{FF2B5EF4-FFF2-40B4-BE49-F238E27FC236}">
                <a16:creationId xmlns:a16="http://schemas.microsoft.com/office/drawing/2014/main" id="{6D39AB96-D7E3-5EA4-5CA4-5CE6EB4F5AA7}"/>
              </a:ext>
            </a:extLst>
          </p:cNvPr>
          <p:cNvPicPr>
            <a:picLocks noChangeAspect="1"/>
          </p:cNvPicPr>
          <p:nvPr/>
        </p:nvPicPr>
        <p:blipFill rotWithShape="1">
          <a:blip r:embed="rId2"/>
          <a:srcRect r="2" b="1142"/>
          <a:stretch/>
        </p:blipFill>
        <p:spPr>
          <a:xfrm>
            <a:off x="20" y="10"/>
            <a:ext cx="4977364" cy="6857990"/>
          </a:xfrm>
          <a:prstGeom prst="rect">
            <a:avLst/>
          </a:prstGeom>
        </p:spPr>
      </p:pic>
      <p:pic>
        <p:nvPicPr>
          <p:cNvPr id="10" name="图片 9" descr="文本&#10;&#10;描述已自动生成">
            <a:extLst>
              <a:ext uri="{FF2B5EF4-FFF2-40B4-BE49-F238E27FC236}">
                <a16:creationId xmlns:a16="http://schemas.microsoft.com/office/drawing/2014/main" id="{A3FEB40A-A968-7C0E-FEE3-CE24D3E427EF}"/>
              </a:ext>
            </a:extLst>
          </p:cNvPr>
          <p:cNvPicPr>
            <a:picLocks noChangeAspect="1"/>
          </p:cNvPicPr>
          <p:nvPr/>
        </p:nvPicPr>
        <p:blipFill rotWithShape="1">
          <a:blip r:embed="rId3"/>
          <a:srcRect r="32672"/>
          <a:stretch/>
        </p:blipFill>
        <p:spPr>
          <a:xfrm>
            <a:off x="4977384" y="10"/>
            <a:ext cx="7214616" cy="6857990"/>
          </a:xfrm>
          <a:prstGeom prst="rect">
            <a:avLst/>
          </a:prstGeom>
        </p:spPr>
      </p:pic>
    </p:spTree>
    <p:extLst>
      <p:ext uri="{BB962C8B-B14F-4D97-AF65-F5344CB8AC3E}">
        <p14:creationId xmlns:p14="http://schemas.microsoft.com/office/powerpoint/2010/main" val="274064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101B3CC-B49F-4CE0-B198-228D1D428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图片 3" descr="文本&#10;&#10;描述已自动生成">
            <a:extLst>
              <a:ext uri="{FF2B5EF4-FFF2-40B4-BE49-F238E27FC236}">
                <a16:creationId xmlns:a16="http://schemas.microsoft.com/office/drawing/2014/main" id="{83D1D34D-83EC-4DD1-B1AA-F3A43BAE5035}"/>
              </a:ext>
            </a:extLst>
          </p:cNvPr>
          <p:cNvPicPr>
            <a:picLocks noChangeAspect="1"/>
          </p:cNvPicPr>
          <p:nvPr/>
        </p:nvPicPr>
        <p:blipFill rotWithShape="1">
          <a:blip r:embed="rId2"/>
          <a:srcRect r="-3" b="3979"/>
          <a:stretch/>
        </p:blipFill>
        <p:spPr>
          <a:xfrm>
            <a:off x="-237" y="-895"/>
            <a:ext cx="4598927" cy="6859784"/>
          </a:xfrm>
          <a:prstGeom prst="rect">
            <a:avLst/>
          </a:prstGeom>
        </p:spPr>
      </p:pic>
      <p:pic>
        <p:nvPicPr>
          <p:cNvPr id="37" name="Picture 36" descr="A screenshot of a computer&#10;&#10;Description automatically generated">
            <a:extLst>
              <a:ext uri="{FF2B5EF4-FFF2-40B4-BE49-F238E27FC236}">
                <a16:creationId xmlns:a16="http://schemas.microsoft.com/office/drawing/2014/main" id="{0375429E-B57B-4E59-25A6-E8B8BC7A33AD}"/>
              </a:ext>
            </a:extLst>
          </p:cNvPr>
          <p:cNvPicPr>
            <a:picLocks noChangeAspect="1"/>
          </p:cNvPicPr>
          <p:nvPr/>
        </p:nvPicPr>
        <p:blipFill rotWithShape="1">
          <a:blip r:embed="rId3"/>
          <a:srcRect r="22147" b="-1"/>
          <a:stretch/>
        </p:blipFill>
        <p:spPr>
          <a:xfrm>
            <a:off x="4600807" y="-895"/>
            <a:ext cx="7602164" cy="6859784"/>
          </a:xfrm>
          <a:prstGeom prst="rect">
            <a:avLst/>
          </a:prstGeom>
        </p:spPr>
      </p:pic>
    </p:spTree>
    <p:extLst>
      <p:ext uri="{BB962C8B-B14F-4D97-AF65-F5344CB8AC3E}">
        <p14:creationId xmlns:p14="http://schemas.microsoft.com/office/powerpoint/2010/main" val="411787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图片 9" descr="文本&#10;&#10;描述已自动生成">
            <a:extLst>
              <a:ext uri="{FF2B5EF4-FFF2-40B4-BE49-F238E27FC236}">
                <a16:creationId xmlns:a16="http://schemas.microsoft.com/office/drawing/2014/main" id="{EB7A210B-0DC4-7D09-584E-E228524535AE}"/>
              </a:ext>
            </a:extLst>
          </p:cNvPr>
          <p:cNvPicPr>
            <a:picLocks noChangeAspect="1"/>
          </p:cNvPicPr>
          <p:nvPr/>
        </p:nvPicPr>
        <p:blipFill rotWithShape="1">
          <a:blip r:embed="rId2"/>
          <a:srcRect l="2068" r="24750" b="1"/>
          <a:stretch/>
        </p:blipFill>
        <p:spPr>
          <a:xfrm>
            <a:off x="20" y="-1"/>
            <a:ext cx="7998205" cy="6858000"/>
          </a:xfrm>
          <a:prstGeom prst="rect">
            <a:avLst/>
          </a:prstGeom>
        </p:spPr>
      </p:pic>
      <p:pic>
        <p:nvPicPr>
          <p:cNvPr id="7" name="内容占位符 6" descr="图形用户界面, 文本, 应用程序&#10;&#10;描述已自动生成">
            <a:extLst>
              <a:ext uri="{FF2B5EF4-FFF2-40B4-BE49-F238E27FC236}">
                <a16:creationId xmlns:a16="http://schemas.microsoft.com/office/drawing/2014/main" id="{11BDD9F7-EE13-A5AC-EFC8-D54E649D4C9F}"/>
              </a:ext>
            </a:extLst>
          </p:cNvPr>
          <p:cNvPicPr>
            <a:picLocks noChangeAspect="1"/>
          </p:cNvPicPr>
          <p:nvPr/>
        </p:nvPicPr>
        <p:blipFill rotWithShape="1">
          <a:blip r:embed="rId3"/>
          <a:srcRect l="6286" r="7280"/>
          <a:stretch/>
        </p:blipFill>
        <p:spPr>
          <a:xfrm>
            <a:off x="7998225" y="-1"/>
            <a:ext cx="4193775" cy="6857999"/>
          </a:xfrm>
          <a:prstGeom prst="rect">
            <a:avLst/>
          </a:prstGeom>
        </p:spPr>
      </p:pic>
    </p:spTree>
    <p:extLst>
      <p:ext uri="{BB962C8B-B14F-4D97-AF65-F5344CB8AC3E}">
        <p14:creationId xmlns:p14="http://schemas.microsoft.com/office/powerpoint/2010/main" val="420951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6D9E1-16E2-5AF8-470A-5008BBF54FA2}"/>
              </a:ext>
            </a:extLst>
          </p:cNvPr>
          <p:cNvSpPr>
            <a:spLocks noGrp="1"/>
          </p:cNvSpPr>
          <p:nvPr>
            <p:ph type="title"/>
          </p:nvPr>
        </p:nvSpPr>
        <p:spPr>
          <a:xfrm>
            <a:off x="572493" y="0"/>
            <a:ext cx="11782540" cy="1434415"/>
          </a:xfrm>
        </p:spPr>
        <p:txBody>
          <a:bodyPr vert="horz" lIns="91440" tIns="45720" rIns="91440" bIns="45720" rtlCol="0" anchor="b">
            <a:normAutofit/>
          </a:bodyPr>
          <a:lstStyle/>
          <a:p>
            <a:r>
              <a:rPr lang="en-US" kern="1200">
                <a:latin typeface="+mj-lt"/>
                <a:ea typeface="+mj-ea"/>
                <a:cs typeface="+mj-cs"/>
              </a:rPr>
              <a:t>The design to support the group of requirements</a:t>
            </a:r>
          </a:p>
        </p:txBody>
      </p:sp>
      <p:sp>
        <p:nvSpPr>
          <p:cNvPr id="6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15">
            <a:extLst>
              <a:ext uri="{FF2B5EF4-FFF2-40B4-BE49-F238E27FC236}">
                <a16:creationId xmlns:a16="http://schemas.microsoft.com/office/drawing/2014/main" id="{4DEBCCD3-C263-9C47-1947-8124EC0CD237}"/>
              </a:ext>
            </a:extLst>
          </p:cNvPr>
          <p:cNvSpPr>
            <a:spLocks noGrp="1"/>
          </p:cNvSpPr>
          <p:nvPr>
            <p:ph idx="1"/>
          </p:nvPr>
        </p:nvSpPr>
        <p:spPr>
          <a:xfrm>
            <a:off x="336087" y="2071316"/>
            <a:ext cx="6075348" cy="4786684"/>
          </a:xfrm>
        </p:spPr>
        <p:txBody>
          <a:bodyPr anchor="t">
            <a:noAutofit/>
          </a:bodyPr>
          <a:lstStyle/>
          <a:p>
            <a:r>
              <a:rPr lang="en-US" sz="1800"/>
              <a:t>We adopt </a:t>
            </a:r>
            <a:r>
              <a:rPr lang="en-US" sz="1800" b="1"/>
              <a:t>the Model-View-Controller architecture pattern.</a:t>
            </a:r>
          </a:p>
        </p:txBody>
      </p:sp>
      <p:pic>
        <p:nvPicPr>
          <p:cNvPr id="11" name="Picture 10" descr="A diagram of a data server&#10;&#10;Description automatically generated">
            <a:extLst>
              <a:ext uri="{FF2B5EF4-FFF2-40B4-BE49-F238E27FC236}">
                <a16:creationId xmlns:a16="http://schemas.microsoft.com/office/drawing/2014/main" id="{D84A366C-74E2-019C-0A49-AB04BD33D7CE}"/>
              </a:ext>
            </a:extLst>
          </p:cNvPr>
          <p:cNvPicPr>
            <a:picLocks noChangeAspect="1"/>
          </p:cNvPicPr>
          <p:nvPr/>
        </p:nvPicPr>
        <p:blipFill>
          <a:blip r:embed="rId2"/>
          <a:stretch>
            <a:fillRect/>
          </a:stretch>
        </p:blipFill>
        <p:spPr>
          <a:xfrm>
            <a:off x="6411434" y="1763588"/>
            <a:ext cx="5444480" cy="5094412"/>
          </a:xfrm>
          <a:prstGeom prst="rect">
            <a:avLst/>
          </a:prstGeom>
        </p:spPr>
      </p:pic>
    </p:spTree>
    <p:extLst>
      <p:ext uri="{BB962C8B-B14F-4D97-AF65-F5344CB8AC3E}">
        <p14:creationId xmlns:p14="http://schemas.microsoft.com/office/powerpoint/2010/main" val="116431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D9E1-16E2-5AF8-470A-5008BBF54FA2}"/>
              </a:ext>
            </a:extLst>
          </p:cNvPr>
          <p:cNvSpPr>
            <a:spLocks noGrp="1"/>
          </p:cNvSpPr>
          <p:nvPr>
            <p:ph type="title"/>
          </p:nvPr>
        </p:nvSpPr>
        <p:spPr>
          <a:xfrm>
            <a:off x="572493" y="0"/>
            <a:ext cx="11782540" cy="1434415"/>
          </a:xfrm>
        </p:spPr>
        <p:txBody>
          <a:bodyPr vert="horz" lIns="91440" tIns="45720" rIns="91440" bIns="45720" rtlCol="0" anchor="b">
            <a:normAutofit/>
          </a:bodyPr>
          <a:lstStyle/>
          <a:p>
            <a:r>
              <a:rPr lang="en-US" kern="1200">
                <a:latin typeface="+mj-lt"/>
                <a:ea typeface="+mj-ea"/>
                <a:cs typeface="+mj-cs"/>
              </a:rPr>
              <a:t>The design to support the group of requirements</a:t>
            </a:r>
          </a:p>
        </p:txBody>
      </p:sp>
      <p:sp>
        <p:nvSpPr>
          <p:cNvPr id="53" name="Content Placeholder 15">
            <a:extLst>
              <a:ext uri="{FF2B5EF4-FFF2-40B4-BE49-F238E27FC236}">
                <a16:creationId xmlns:a16="http://schemas.microsoft.com/office/drawing/2014/main" id="{4DEBCCD3-C263-9C47-1947-8124EC0CD237}"/>
              </a:ext>
            </a:extLst>
          </p:cNvPr>
          <p:cNvSpPr>
            <a:spLocks noGrp="1"/>
          </p:cNvSpPr>
          <p:nvPr>
            <p:ph idx="1"/>
          </p:nvPr>
        </p:nvSpPr>
        <p:spPr>
          <a:xfrm>
            <a:off x="336087" y="2071316"/>
            <a:ext cx="6075348" cy="4786684"/>
          </a:xfrm>
        </p:spPr>
        <p:txBody>
          <a:bodyPr anchor="t">
            <a:noAutofit/>
          </a:bodyPr>
          <a:lstStyle/>
          <a:p>
            <a:r>
              <a:rPr lang="en-US" sz="1800"/>
              <a:t>We adopt </a:t>
            </a:r>
            <a:r>
              <a:rPr lang="en-US" sz="1800" b="1"/>
              <a:t>the Model-View-Controller architecture pattern.</a:t>
            </a:r>
          </a:p>
          <a:p>
            <a:r>
              <a:rPr lang="en-US" sz="1800" b="1"/>
              <a:t>Model: </a:t>
            </a:r>
            <a:r>
              <a:rPr lang="en-US" sz="1800"/>
              <a:t>Implements entity abstraction of data. The four model classes Note, Task, Event and Contact are defined in the </a:t>
            </a:r>
            <a:r>
              <a:rPr lang="en-US" sz="1800" err="1"/>
              <a:t>info.pim.model</a:t>
            </a:r>
            <a:r>
              <a:rPr lang="en-US" sz="1800"/>
              <a:t> package.</a:t>
            </a:r>
          </a:p>
        </p:txBody>
      </p:sp>
      <p:pic>
        <p:nvPicPr>
          <p:cNvPr id="11" name="Picture 10" descr="A diagram of a data server&#10;&#10;Description automatically generated">
            <a:extLst>
              <a:ext uri="{FF2B5EF4-FFF2-40B4-BE49-F238E27FC236}">
                <a16:creationId xmlns:a16="http://schemas.microsoft.com/office/drawing/2014/main" id="{D84A366C-74E2-019C-0A49-AB04BD33D7CE}"/>
              </a:ext>
            </a:extLst>
          </p:cNvPr>
          <p:cNvPicPr>
            <a:picLocks noChangeAspect="1"/>
          </p:cNvPicPr>
          <p:nvPr/>
        </p:nvPicPr>
        <p:blipFill>
          <a:blip r:embed="rId2"/>
          <a:stretch>
            <a:fillRect/>
          </a:stretch>
        </p:blipFill>
        <p:spPr>
          <a:xfrm>
            <a:off x="6411434" y="1763588"/>
            <a:ext cx="5444480" cy="5094412"/>
          </a:xfrm>
          <a:prstGeom prst="rect">
            <a:avLst/>
          </a:prstGeom>
        </p:spPr>
      </p:pic>
      <p:sp>
        <p:nvSpPr>
          <p:cNvPr id="3" name="Rectangle 2">
            <a:extLst>
              <a:ext uri="{FF2B5EF4-FFF2-40B4-BE49-F238E27FC236}">
                <a16:creationId xmlns:a16="http://schemas.microsoft.com/office/drawing/2014/main" id="{578E8C82-B1CD-25AB-83C7-0DB71A7E7209}"/>
              </a:ext>
            </a:extLst>
          </p:cNvPr>
          <p:cNvSpPr/>
          <p:nvPr/>
        </p:nvSpPr>
        <p:spPr>
          <a:xfrm>
            <a:off x="6411433" y="2309957"/>
            <a:ext cx="5444481" cy="1119043"/>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Tree>
    <p:extLst>
      <p:ext uri="{BB962C8B-B14F-4D97-AF65-F5344CB8AC3E}">
        <p14:creationId xmlns:p14="http://schemas.microsoft.com/office/powerpoint/2010/main" val="369606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D9E1-16E2-5AF8-470A-5008BBF54FA2}"/>
              </a:ext>
            </a:extLst>
          </p:cNvPr>
          <p:cNvSpPr>
            <a:spLocks noGrp="1"/>
          </p:cNvSpPr>
          <p:nvPr>
            <p:ph type="title"/>
          </p:nvPr>
        </p:nvSpPr>
        <p:spPr>
          <a:xfrm>
            <a:off x="572493" y="0"/>
            <a:ext cx="11782540" cy="1434415"/>
          </a:xfrm>
        </p:spPr>
        <p:txBody>
          <a:bodyPr vert="horz" lIns="91440" tIns="45720" rIns="91440" bIns="45720" rtlCol="0" anchor="b">
            <a:normAutofit/>
          </a:bodyPr>
          <a:lstStyle/>
          <a:p>
            <a:r>
              <a:rPr lang="en-US" kern="1200">
                <a:latin typeface="+mj-lt"/>
                <a:ea typeface="+mj-ea"/>
                <a:cs typeface="+mj-cs"/>
              </a:rPr>
              <a:t>The design to support the group of requirements</a:t>
            </a:r>
          </a:p>
        </p:txBody>
      </p:sp>
      <p:sp>
        <p:nvSpPr>
          <p:cNvPr id="53" name="Content Placeholder 15">
            <a:extLst>
              <a:ext uri="{FF2B5EF4-FFF2-40B4-BE49-F238E27FC236}">
                <a16:creationId xmlns:a16="http://schemas.microsoft.com/office/drawing/2014/main" id="{4DEBCCD3-C263-9C47-1947-8124EC0CD237}"/>
              </a:ext>
            </a:extLst>
          </p:cNvPr>
          <p:cNvSpPr>
            <a:spLocks noGrp="1"/>
          </p:cNvSpPr>
          <p:nvPr>
            <p:ph idx="1"/>
          </p:nvPr>
        </p:nvSpPr>
        <p:spPr>
          <a:xfrm>
            <a:off x="336087" y="2071316"/>
            <a:ext cx="6075348" cy="4786684"/>
          </a:xfrm>
        </p:spPr>
        <p:txBody>
          <a:bodyPr anchor="t">
            <a:noAutofit/>
          </a:bodyPr>
          <a:lstStyle/>
          <a:p>
            <a:r>
              <a:rPr lang="en-US" sz="1800"/>
              <a:t>We adopt </a:t>
            </a:r>
            <a:r>
              <a:rPr lang="en-US" sz="1800" b="1"/>
              <a:t>the Model-View-Controller architecture pattern.</a:t>
            </a:r>
          </a:p>
          <a:p>
            <a:r>
              <a:rPr lang="en-US" sz="1800" b="1"/>
              <a:t>Model: </a:t>
            </a:r>
            <a:r>
              <a:rPr lang="en-US" sz="1800"/>
              <a:t>Implements entity abstraction of data. The four model classes Note, Task, Event and Contact are defined in the </a:t>
            </a:r>
            <a:r>
              <a:rPr lang="en-US" sz="1800" err="1"/>
              <a:t>info.pim.model</a:t>
            </a:r>
            <a:r>
              <a:rPr lang="en-US" sz="1800"/>
              <a:t> package.</a:t>
            </a:r>
          </a:p>
          <a:p>
            <a:r>
              <a:rPr lang="en-US" sz="1800" b="1"/>
              <a:t>Controller: </a:t>
            </a:r>
            <a:r>
              <a:rPr lang="en-US" sz="1800"/>
              <a:t>includes control classes and service classes. The control class accepts instructions from the view layer, performs some logical processing, and completes data access and update operations through the service class. Four controller classes are defined in the </a:t>
            </a:r>
            <a:r>
              <a:rPr lang="en-US" sz="1800" err="1"/>
              <a:t>info.pim.controller</a:t>
            </a:r>
            <a:r>
              <a:rPr lang="en-US" sz="1800"/>
              <a:t> package: </a:t>
            </a:r>
            <a:r>
              <a:rPr lang="en-US" sz="1800" err="1"/>
              <a:t>NoteController</a:t>
            </a:r>
            <a:r>
              <a:rPr lang="en-US" sz="1800"/>
              <a:t>, </a:t>
            </a:r>
            <a:r>
              <a:rPr lang="en-US" sz="1800" err="1"/>
              <a:t>TaskController</a:t>
            </a:r>
            <a:r>
              <a:rPr lang="en-US" sz="1800"/>
              <a:t>, </a:t>
            </a:r>
            <a:r>
              <a:rPr lang="en-US" sz="1800" err="1"/>
              <a:t>EventController</a:t>
            </a:r>
            <a:r>
              <a:rPr lang="en-US" sz="1800"/>
              <a:t> and </a:t>
            </a:r>
            <a:r>
              <a:rPr lang="en-US" sz="1800" err="1"/>
              <a:t>ContactController</a:t>
            </a:r>
            <a:r>
              <a:rPr lang="en-US" sz="1800"/>
              <a:t>. They process commands entered from the command line and update the model accordingly.</a:t>
            </a:r>
          </a:p>
        </p:txBody>
      </p:sp>
      <p:pic>
        <p:nvPicPr>
          <p:cNvPr id="11" name="Picture 10" descr="A diagram of a data server&#10;&#10;Description automatically generated">
            <a:extLst>
              <a:ext uri="{FF2B5EF4-FFF2-40B4-BE49-F238E27FC236}">
                <a16:creationId xmlns:a16="http://schemas.microsoft.com/office/drawing/2014/main" id="{D84A366C-74E2-019C-0A49-AB04BD33D7CE}"/>
              </a:ext>
            </a:extLst>
          </p:cNvPr>
          <p:cNvPicPr>
            <a:picLocks noChangeAspect="1"/>
          </p:cNvPicPr>
          <p:nvPr/>
        </p:nvPicPr>
        <p:blipFill>
          <a:blip r:embed="rId2"/>
          <a:stretch>
            <a:fillRect/>
          </a:stretch>
        </p:blipFill>
        <p:spPr>
          <a:xfrm>
            <a:off x="6411434" y="1763588"/>
            <a:ext cx="5444480" cy="5094412"/>
          </a:xfrm>
          <a:prstGeom prst="rect">
            <a:avLst/>
          </a:prstGeom>
        </p:spPr>
      </p:pic>
      <p:sp>
        <p:nvSpPr>
          <p:cNvPr id="3" name="Rectangle 2">
            <a:extLst>
              <a:ext uri="{FF2B5EF4-FFF2-40B4-BE49-F238E27FC236}">
                <a16:creationId xmlns:a16="http://schemas.microsoft.com/office/drawing/2014/main" id="{D154B818-E857-03DF-2CA7-98D4202820FE}"/>
              </a:ext>
            </a:extLst>
          </p:cNvPr>
          <p:cNvSpPr/>
          <p:nvPr/>
        </p:nvSpPr>
        <p:spPr>
          <a:xfrm>
            <a:off x="6411432" y="3508136"/>
            <a:ext cx="5444481" cy="1568361"/>
          </a:xfrm>
          <a:prstGeom prst="rect">
            <a:avLst/>
          </a:prstGeom>
          <a:noFill/>
          <a:ln w="317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N"/>
          </a:p>
        </p:txBody>
      </p:sp>
    </p:spTree>
    <p:extLst>
      <p:ext uri="{BB962C8B-B14F-4D97-AF65-F5344CB8AC3E}">
        <p14:creationId xmlns:p14="http://schemas.microsoft.com/office/powerpoint/2010/main" val="67993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Words>
  <Application>Microsoft Macintosh PowerPoint</Application>
  <PresentationFormat>宽屏</PresentationFormat>
  <Paragraphs>43</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PMingLiU</vt:lpstr>
      <vt:lpstr>Arial</vt:lpstr>
      <vt:lpstr>Avenir Next LT Pro</vt:lpstr>
      <vt:lpstr>Calibri</vt:lpstr>
      <vt:lpstr>Calibri Light</vt:lpstr>
      <vt:lpstr>Office Theme</vt:lpstr>
      <vt:lpstr>COMP 3211 Group 35</vt:lpstr>
      <vt:lpstr>A group of closely related requirements</vt:lpstr>
      <vt:lpstr>PowerPoint 演示文稿</vt:lpstr>
      <vt:lpstr>PowerPoint 演示文稿</vt:lpstr>
      <vt:lpstr>PowerPoint 演示文稿</vt:lpstr>
      <vt:lpstr>PowerPoint 演示文稿</vt:lpstr>
      <vt:lpstr>The design to support the group of requirements</vt:lpstr>
      <vt:lpstr>The design to support the group of requirements</vt:lpstr>
      <vt:lpstr>The design to support the group of requirements</vt:lpstr>
      <vt:lpstr>The design to support the group of requirements</vt:lpstr>
      <vt:lpstr>PowerPoint 演示文稿</vt:lpstr>
      <vt:lpstr>PowerPoint 演示文稿</vt:lpstr>
      <vt:lpstr>PowerPoint 演示文稿</vt:lpstr>
      <vt:lpstr>PowerPoint 演示文稿</vt:lpstr>
      <vt:lpstr>PowerPoint 演示文稿</vt:lpstr>
      <vt:lpstr>The strategy adopted when preparing high-quality unit tests for the relevant model code</vt:lpstr>
      <vt:lpstr>PowerPoint 演示文稿</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Ziyang [Student]</dc:creator>
  <cp:lastModifiedBy>YE, Chenwei [Student]</cp:lastModifiedBy>
  <cp:revision>2</cp:revision>
  <dcterms:created xsi:type="dcterms:W3CDTF">2023-11-23T08:55:07Z</dcterms:created>
  <dcterms:modified xsi:type="dcterms:W3CDTF">2023-11-25T13:48:05Z</dcterms:modified>
</cp:coreProperties>
</file>