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8" r:id="rId2"/>
    <p:sldId id="406" r:id="rId3"/>
    <p:sldId id="521" r:id="rId4"/>
    <p:sldId id="527" r:id="rId5"/>
    <p:sldId id="528" r:id="rId6"/>
    <p:sldId id="530" r:id="rId7"/>
    <p:sldId id="407" r:id="rId8"/>
    <p:sldId id="412" r:id="rId9"/>
    <p:sldId id="411" r:id="rId10"/>
    <p:sldId id="410" r:id="rId11"/>
    <p:sldId id="524" r:id="rId12"/>
    <p:sldId id="525" r:id="rId13"/>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776" userDrawn="1">
          <p15:clr>
            <a:srgbClr val="A4A3A4"/>
          </p15:clr>
        </p15:guide>
        <p15:guide id="4" pos="174" userDrawn="1">
          <p15:clr>
            <a:srgbClr val="A4A3A4"/>
          </p15:clr>
        </p15:guide>
        <p15:guide id="5" pos="2665" userDrawn="1">
          <p15:clr>
            <a:srgbClr val="A4A3A4"/>
          </p15:clr>
        </p15:guide>
        <p15:guide id="6" pos="7422" userDrawn="1">
          <p15:clr>
            <a:srgbClr val="A4A3A4"/>
          </p15:clr>
        </p15:guide>
        <p15:guide id="9" orient="horz" pos="3962" userDrawn="1">
          <p15:clr>
            <a:srgbClr val="A4A3A4"/>
          </p15:clr>
        </p15:guide>
        <p15:guide id="10" orient="horz" pos="2496" userDrawn="1">
          <p15:clr>
            <a:srgbClr val="A4A3A4"/>
          </p15:clr>
        </p15:guide>
        <p15:guide id="11" orient="horz" pos="456" userDrawn="1">
          <p15:clr>
            <a:srgbClr val="A4A3A4"/>
          </p15:clr>
        </p15:guide>
      </p15:sldGuideLst>
    </p:ext>
    <p:ext uri="{2D200454-40CA-4A62-9FC3-DE9A4176ACB9}">
      <p15:notesGuideLst xmlns:p15="http://schemas.microsoft.com/office/powerpoint/2012/main">
        <p15:guide id="1" orient="horz" pos="2970">
          <p15:clr>
            <a:srgbClr val="A4A3A4"/>
          </p15:clr>
        </p15:guide>
        <p15:guide id="2" pos="21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EB8"/>
    <a:srgbClr val="F8F8F8"/>
    <a:srgbClr val="279136"/>
    <a:srgbClr val="175520"/>
    <a:srgbClr val="2A9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36" autoAdjust="0"/>
    <p:restoredTop sz="94667" autoAdjust="0"/>
  </p:normalViewPr>
  <p:slideViewPr>
    <p:cSldViewPr snapToGrid="0" showGuides="1">
      <p:cViewPr varScale="1">
        <p:scale>
          <a:sx n="64" d="100"/>
          <a:sy n="64" d="100"/>
        </p:scale>
        <p:origin x="480" y="32"/>
      </p:cViewPr>
      <p:guideLst>
        <p:guide pos="3776"/>
        <p:guide pos="174"/>
        <p:guide pos="2665"/>
        <p:guide pos="7422"/>
        <p:guide orient="horz" pos="3962"/>
        <p:guide orient="horz" pos="2496"/>
        <p:guide orient="horz" pos="4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78"/>
      </p:cViewPr>
      <p:guideLst>
        <p:guide orient="horz" pos="2970"/>
        <p:guide pos="21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E38635-B944-4526-A9FA-D5C3F8AF46CF}" type="datetimeFigureOut">
              <a:rPr lang="zh-CN" altLang="en-US" smtClean="0"/>
              <a:t>2023/10/9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134DC9-5A5D-456B-B974-207EF771E818}"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F8B746-3CD4-4AC0-AD25-71A25EF76EA8}" type="datetimeFigureOut">
              <a:rPr lang="zh-CN" altLang="en-US" smtClean="0"/>
              <a:t>2023/10/9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53D535-AB13-49B2-8DB6-9DBD7D277F7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
        <p:nvSpPr>
          <p:cNvPr id="4" name="日期占位符 3"/>
          <p:cNvSpPr>
            <a:spLocks noGrp="1"/>
          </p:cNvSpPr>
          <p:nvPr>
            <p:ph type="dt" sz="half" idx="10"/>
          </p:nvPr>
        </p:nvSpPr>
        <p:spPr/>
        <p:txBody>
          <a:bodyPr/>
          <a:lstStyle/>
          <a:p>
            <a:fld id="{696FF189-F266-444D-A381-573CA300B9A8}" type="datetimeFigureOut">
              <a:rPr lang="zh-CN" altLang="en-US" smtClean="0"/>
              <a:t>2023/10/9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E69630-C091-46B6-A379-DDF72F9DECC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6FF189-F266-444D-A381-573CA300B9A8}" type="datetimeFigureOut">
              <a:rPr lang="zh-CN" altLang="en-US" smtClean="0"/>
              <a:t>2023/10/9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E69630-C091-46B6-A379-DDF72F9DECC5}" type="slidenum">
              <a:rPr lang="zh-CN" altLang="en-US" smtClean="0"/>
              <a:t>‹#›</a:t>
            </a:fld>
            <a:endParaRPr lang="zh-CN" altLang="en-US"/>
          </a:p>
        </p:txBody>
      </p:sp>
      <p:grpSp>
        <p:nvGrpSpPr>
          <p:cNvPr id="7" name="组合 6"/>
          <p:cNvGrpSpPr/>
          <p:nvPr userDrawn="1"/>
        </p:nvGrpSpPr>
        <p:grpSpPr>
          <a:xfrm>
            <a:off x="-3835" y="353905"/>
            <a:ext cx="12190412" cy="255167"/>
            <a:chOff x="1588" y="308751"/>
            <a:chExt cx="12190412" cy="207818"/>
          </a:xfrm>
        </p:grpSpPr>
        <p:sp>
          <p:nvSpPr>
            <p:cNvPr id="8" name="矩形 7"/>
            <p:cNvSpPr/>
            <p:nvPr/>
          </p:nvSpPr>
          <p:spPr bwMode="auto">
            <a:xfrm>
              <a:off x="3720677" y="308751"/>
              <a:ext cx="847132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 name="矩形 8"/>
            <p:cNvSpPr/>
            <p:nvPr/>
          </p:nvSpPr>
          <p:spPr bwMode="auto">
            <a:xfrm>
              <a:off x="1588" y="308751"/>
              <a:ext cx="254000"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bwMode="auto">
            <a:xfrm>
              <a:off x="288925" y="308751"/>
              <a:ext cx="6826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3" name="矩形 12"/>
          <p:cNvSpPr/>
          <p:nvPr userDrawn="1"/>
        </p:nvSpPr>
        <p:spPr bwMode="auto">
          <a:xfrm>
            <a:off x="-5423" y="6502945"/>
            <a:ext cx="12192000" cy="360487"/>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5" name="矩形 14"/>
          <p:cNvSpPr/>
          <p:nvPr userDrawn="1"/>
        </p:nvSpPr>
        <p:spPr>
          <a:xfrm>
            <a:off x="7511194" y="6536809"/>
            <a:ext cx="4743450" cy="368300"/>
          </a:xfrm>
          <a:prstGeom prst="rect">
            <a:avLst/>
          </a:prstGeom>
        </p:spPr>
        <p:txBody>
          <a:bodyPr wrap="none">
            <a:spAutoFit/>
          </a:bodyPr>
          <a:lstStyle/>
          <a:p>
            <a:r>
              <a:rPr lang="zh-CN" altLang="en-US" b="1" dirty="0">
                <a:solidFill>
                  <a:prstClr val="white"/>
                </a:solidFill>
                <a:latin typeface="微软雅黑" panose="020B0503020204020204" pitchFamily="34" charset="-122"/>
                <a:ea typeface="微软雅黑" panose="020B0503020204020204" pitchFamily="34" charset="-122"/>
              </a:rPr>
              <a:t>信息安全工程师</a:t>
            </a:r>
            <a:r>
              <a:rPr lang="en-US" altLang="zh-CN" b="1" dirty="0">
                <a:solidFill>
                  <a:prstClr val="white"/>
                </a:solidFill>
                <a:latin typeface="微软雅黑" panose="020B0503020204020204" pitchFamily="34" charset="-122"/>
                <a:ea typeface="微软雅黑" panose="020B0503020204020204" pitchFamily="34" charset="-122"/>
              </a:rPr>
              <a:t>(Windows7+Office2016</a:t>
            </a:r>
            <a:r>
              <a:rPr lang="zh-CN" altLang="en-US" b="1" dirty="0">
                <a:solidFill>
                  <a:prstClr val="white"/>
                </a:solidFill>
                <a:latin typeface="微软雅黑" panose="020B0503020204020204" pitchFamily="34" charset="-122"/>
                <a:ea typeface="微软雅黑" panose="020B0503020204020204" pitchFamily="34" charset="-122"/>
              </a:rPr>
              <a:t>）</a:t>
            </a:r>
            <a:endParaRPr lang="zh-CN" altLang="en-US" dirty="0"/>
          </a:p>
        </p:txBody>
      </p:sp>
      <p:sp>
        <p:nvSpPr>
          <p:cNvPr id="16" name="文本框 15"/>
          <p:cNvSpPr txBox="1"/>
          <p:nvPr userDrawn="1"/>
        </p:nvSpPr>
        <p:spPr>
          <a:xfrm>
            <a:off x="128190" y="6488668"/>
            <a:ext cx="6155266" cy="369332"/>
          </a:xfrm>
          <a:prstGeom prst="rect">
            <a:avLst/>
          </a:prstGeom>
          <a:noFill/>
        </p:spPr>
        <p:txBody>
          <a:bodyPr wrap="square">
            <a:spAutoFit/>
          </a:bodyPr>
          <a:lstStyle/>
          <a:p>
            <a:r>
              <a:rPr lang="zh-CN" altLang="en-US" b="1" i="0" dirty="0">
                <a:solidFill>
                  <a:srgbClr val="F8F8F8"/>
                </a:solidFill>
                <a:effectLst/>
                <a:latin typeface="微软雅黑" panose="020B0503020204020204" pitchFamily="34" charset="-122"/>
                <a:ea typeface="微软雅黑" panose="020B0503020204020204" pitchFamily="34" charset="-122"/>
              </a:rPr>
              <a:t>明德精业，乐学笃行</a:t>
            </a:r>
            <a:endParaRPr lang="zh-CN" altLang="en-US" b="1" dirty="0">
              <a:solidFill>
                <a:srgbClr val="F8F8F8"/>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6FF189-F266-444D-A381-573CA300B9A8}" type="datetimeFigureOut">
              <a:rPr lang="zh-CN" altLang="en-US" smtClean="0"/>
              <a:t>2023/10/9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E69630-C091-46B6-A379-DDF72F9DECC5}" type="slidenum">
              <a:rPr lang="zh-CN" altLang="en-US" smtClean="0"/>
              <a:t>‹#›</a:t>
            </a:fld>
            <a:endParaRPr lang="zh-CN" altLang="en-US"/>
          </a:p>
        </p:txBody>
      </p:sp>
      <p:grpSp>
        <p:nvGrpSpPr>
          <p:cNvPr id="7" name="组合 6"/>
          <p:cNvGrpSpPr/>
          <p:nvPr userDrawn="1"/>
        </p:nvGrpSpPr>
        <p:grpSpPr>
          <a:xfrm>
            <a:off x="-3835" y="353905"/>
            <a:ext cx="12190412" cy="255167"/>
            <a:chOff x="1588" y="308751"/>
            <a:chExt cx="12190412" cy="207818"/>
          </a:xfrm>
        </p:grpSpPr>
        <p:sp>
          <p:nvSpPr>
            <p:cNvPr id="8" name="矩形 7"/>
            <p:cNvSpPr/>
            <p:nvPr/>
          </p:nvSpPr>
          <p:spPr bwMode="auto">
            <a:xfrm>
              <a:off x="3720677" y="308751"/>
              <a:ext cx="847132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 name="矩形 8"/>
            <p:cNvSpPr/>
            <p:nvPr/>
          </p:nvSpPr>
          <p:spPr bwMode="auto">
            <a:xfrm>
              <a:off x="1588" y="308751"/>
              <a:ext cx="254000"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bwMode="auto">
            <a:xfrm>
              <a:off x="288925" y="308751"/>
              <a:ext cx="6826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3" name="矩形 12"/>
          <p:cNvSpPr/>
          <p:nvPr userDrawn="1"/>
        </p:nvSpPr>
        <p:spPr bwMode="auto">
          <a:xfrm>
            <a:off x="-5423" y="6502945"/>
            <a:ext cx="12192000" cy="360487"/>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5" name="矩形 14"/>
          <p:cNvSpPr/>
          <p:nvPr userDrawn="1"/>
        </p:nvSpPr>
        <p:spPr>
          <a:xfrm>
            <a:off x="7511194" y="6536809"/>
            <a:ext cx="4743450" cy="368300"/>
          </a:xfrm>
          <a:prstGeom prst="rect">
            <a:avLst/>
          </a:prstGeom>
        </p:spPr>
        <p:txBody>
          <a:bodyPr wrap="none">
            <a:spAutoFit/>
          </a:bodyPr>
          <a:lstStyle/>
          <a:p>
            <a:r>
              <a:rPr lang="zh-CN" altLang="en-US" b="1" dirty="0">
                <a:solidFill>
                  <a:prstClr val="white"/>
                </a:solidFill>
                <a:latin typeface="微软雅黑" panose="020B0503020204020204" pitchFamily="34" charset="-122"/>
                <a:ea typeface="微软雅黑" panose="020B0503020204020204" pitchFamily="34" charset="-122"/>
              </a:rPr>
              <a:t>信息安全工程师</a:t>
            </a:r>
            <a:r>
              <a:rPr lang="en-US" altLang="zh-CN" b="1" dirty="0">
                <a:solidFill>
                  <a:prstClr val="white"/>
                </a:solidFill>
                <a:latin typeface="微软雅黑" panose="020B0503020204020204" pitchFamily="34" charset="-122"/>
                <a:ea typeface="微软雅黑" panose="020B0503020204020204" pitchFamily="34" charset="-122"/>
              </a:rPr>
              <a:t>(Windows7+Office2016</a:t>
            </a:r>
            <a:r>
              <a:rPr lang="zh-CN" altLang="en-US" b="1" dirty="0">
                <a:solidFill>
                  <a:prstClr val="white"/>
                </a:solidFill>
                <a:latin typeface="微软雅黑" panose="020B0503020204020204" pitchFamily="34" charset="-122"/>
                <a:ea typeface="微软雅黑" panose="020B0503020204020204" pitchFamily="34" charset="-122"/>
              </a:rPr>
              <a:t>）</a:t>
            </a:r>
            <a:endParaRPr lang="zh-CN" altLang="en-US" dirty="0"/>
          </a:p>
        </p:txBody>
      </p:sp>
      <p:sp>
        <p:nvSpPr>
          <p:cNvPr id="16" name="文本框 15"/>
          <p:cNvSpPr txBox="1"/>
          <p:nvPr userDrawn="1"/>
        </p:nvSpPr>
        <p:spPr>
          <a:xfrm>
            <a:off x="128190" y="6488668"/>
            <a:ext cx="6155266" cy="369332"/>
          </a:xfrm>
          <a:prstGeom prst="rect">
            <a:avLst/>
          </a:prstGeom>
          <a:noFill/>
        </p:spPr>
        <p:txBody>
          <a:bodyPr wrap="square">
            <a:spAutoFit/>
          </a:bodyPr>
          <a:lstStyle/>
          <a:p>
            <a:r>
              <a:rPr lang="zh-CN" altLang="en-US" b="1" i="0" dirty="0">
                <a:solidFill>
                  <a:srgbClr val="F8F8F8"/>
                </a:solidFill>
                <a:effectLst/>
                <a:latin typeface="微软雅黑" panose="020B0503020204020204" pitchFamily="34" charset="-122"/>
                <a:ea typeface="微软雅黑" panose="020B0503020204020204" pitchFamily="34" charset="-122"/>
              </a:rPr>
              <a:t>明德精业，乐学笃行</a:t>
            </a:r>
            <a:endParaRPr lang="zh-CN" altLang="en-US" b="1" dirty="0">
              <a:solidFill>
                <a:srgbClr val="F8F8F8"/>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7" name="内容占位符 2"/>
          <p:cNvSpPr>
            <a:spLocks noGrp="1"/>
          </p:cNvSpPr>
          <p:nvPr userDrawn="1">
            <p:ph idx="1" hasCustomPrompt="1"/>
          </p:nvPr>
        </p:nvSpPr>
        <p:spPr>
          <a:xfrm>
            <a:off x="541536" y="1674054"/>
            <a:ext cx="11134649" cy="4186995"/>
          </a:xfrm>
        </p:spPr>
        <p:txBody>
          <a:bodyPr/>
          <a:lstStyle>
            <a:lvl1pPr marL="228600" indent="-228600">
              <a:lnSpc>
                <a:spcPct val="100000"/>
              </a:lnSpc>
              <a:spcBef>
                <a:spcPts val="0"/>
              </a:spcBef>
              <a:buClr>
                <a:srgbClr val="0070C0"/>
              </a:buClr>
              <a:buSzPct val="99000"/>
              <a:buFont typeface="Wingdings" panose="05000000000000000000" pitchFamily="2" charset="2"/>
              <a:buChar char="n"/>
              <a:defRPr sz="2000">
                <a:solidFill>
                  <a:schemeClr val="tx1">
                    <a:lumMod val="65000"/>
                    <a:lumOff val="35000"/>
                  </a:schemeClr>
                </a:solidFill>
                <a:latin typeface="微软雅黑" panose="020B0503020204020204" pitchFamily="34" charset="-122"/>
                <a:ea typeface="微软雅黑" panose="020B0503020204020204" pitchFamily="34" charset="-122"/>
              </a:defRPr>
            </a:lvl1pPr>
            <a:lvl2pPr>
              <a:defRPr sz="2000">
                <a:solidFill>
                  <a:schemeClr val="tx1">
                    <a:lumMod val="50000"/>
                    <a:lumOff val="50000"/>
                  </a:schemeClr>
                </a:solidFill>
                <a:latin typeface="微软雅黑" panose="020B0503020204020204" pitchFamily="34" charset="-122"/>
                <a:ea typeface="微软雅黑" panose="020B0503020204020204" pitchFamily="34" charset="-122"/>
              </a:defRPr>
            </a:lvl2pPr>
            <a:lvl3pPr>
              <a:defRPr sz="1800">
                <a:solidFill>
                  <a:schemeClr val="tx1">
                    <a:lumMod val="50000"/>
                    <a:lumOff val="50000"/>
                  </a:schemeClr>
                </a:solidFill>
                <a:latin typeface="微软雅黑" panose="020B0503020204020204" pitchFamily="34" charset="-122"/>
                <a:ea typeface="微软雅黑" panose="020B0503020204020204" pitchFamily="34" charset="-122"/>
              </a:defRPr>
            </a:lvl3pPr>
            <a:lvl4pPr>
              <a:defRPr sz="2000">
                <a:solidFill>
                  <a:schemeClr val="tx1">
                    <a:lumMod val="50000"/>
                    <a:lumOff val="50000"/>
                  </a:schemeClr>
                </a:solidFill>
                <a:latin typeface="微软雅黑" panose="020B0503020204020204" pitchFamily="34" charset="-122"/>
                <a:ea typeface="微软雅黑" panose="020B0503020204020204" pitchFamily="34" charset="-122"/>
              </a:defRPr>
            </a:lvl4pPr>
            <a:lvl5pPr>
              <a:defRPr sz="2000">
                <a:solidFill>
                  <a:schemeClr val="tx1">
                    <a:lumMod val="50000"/>
                    <a:lumOff val="50000"/>
                  </a:schemeClr>
                </a:solidFill>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  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标题 1"/>
          <p:cNvSpPr>
            <a:spLocks noGrp="1"/>
          </p:cNvSpPr>
          <p:nvPr userDrawn="1">
            <p:ph type="title"/>
          </p:nvPr>
        </p:nvSpPr>
        <p:spPr>
          <a:xfrm>
            <a:off x="655844" y="545558"/>
            <a:ext cx="9965184" cy="452805"/>
          </a:xfrm>
        </p:spPr>
        <p:txBody>
          <a:bodyPr>
            <a:normAutofit/>
          </a:bodyPr>
          <a:lstStyle>
            <a:lvl1pPr>
              <a:lnSpc>
                <a:spcPct val="100000"/>
              </a:lnSpc>
              <a:defRPr sz="2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1" name="副标题 2"/>
          <p:cNvSpPr>
            <a:spLocks noGrp="1"/>
          </p:cNvSpPr>
          <p:nvPr userDrawn="1">
            <p:ph type="subTitle" idx="10" hasCustomPrompt="1"/>
          </p:nvPr>
        </p:nvSpPr>
        <p:spPr>
          <a:xfrm>
            <a:off x="640012" y="1210532"/>
            <a:ext cx="9144000" cy="393187"/>
          </a:xfrm>
        </p:spPr>
        <p:txBody>
          <a:bodyPr>
            <a:noAutofit/>
          </a:bodyPr>
          <a:lstStyle>
            <a:lvl1pPr marL="0" indent="0" algn="l">
              <a:buNone/>
              <a:defRPr sz="2200">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6FF189-F266-444D-A381-573CA300B9A8}" type="datetimeFigureOut">
              <a:rPr lang="zh-CN" altLang="en-US" smtClean="0"/>
              <a:t>2023/10/9</a:t>
            </a:fld>
            <a:endParaRPr lang="zh-CN" altLang="en-US"/>
          </a:p>
        </p:txBody>
      </p:sp>
      <p:sp>
        <p:nvSpPr>
          <p:cNvPr id="5" name="页脚占位符 4"/>
          <p:cNvSpPr>
            <a:spLocks noGrp="1"/>
          </p:cNvSpPr>
          <p:nvPr>
            <p:ph type="ftr" sz="quarter" idx="11"/>
          </p:nvPr>
        </p:nvSpPr>
        <p:spPr>
          <a:xfrm>
            <a:off x="3977640" y="6356350"/>
            <a:ext cx="4114800" cy="365125"/>
          </a:xfrm>
        </p:spPr>
        <p:txBody>
          <a:bodyPr/>
          <a:lstStyle/>
          <a:p>
            <a:endParaRPr lang="zh-CN" altLang="en-US"/>
          </a:p>
        </p:txBody>
      </p:sp>
      <p:sp>
        <p:nvSpPr>
          <p:cNvPr id="6" name="灯片编号占位符 5"/>
          <p:cNvSpPr>
            <a:spLocks noGrp="1"/>
          </p:cNvSpPr>
          <p:nvPr>
            <p:ph type="sldNum" sz="quarter" idx="12"/>
          </p:nvPr>
        </p:nvSpPr>
        <p:spPr/>
        <p:txBody>
          <a:bodyPr/>
          <a:lstStyle/>
          <a:p>
            <a:fld id="{7BE69630-C091-46B6-A379-DDF72F9DECC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9" name="内容占位符 2"/>
          <p:cNvSpPr>
            <a:spLocks noGrp="1"/>
          </p:cNvSpPr>
          <p:nvPr>
            <p:ph idx="1" hasCustomPrompt="1"/>
          </p:nvPr>
        </p:nvSpPr>
        <p:spPr>
          <a:xfrm>
            <a:off x="541536" y="1702190"/>
            <a:ext cx="5198082" cy="4158859"/>
          </a:xfrm>
        </p:spPr>
        <p:txBody>
          <a:bodyPr/>
          <a:lstStyle>
            <a:lvl1pPr marL="228600" indent="-228600">
              <a:lnSpc>
                <a:spcPct val="100000"/>
              </a:lnSpc>
              <a:spcBef>
                <a:spcPts val="0"/>
              </a:spcBef>
              <a:buClr>
                <a:srgbClr val="0070C0"/>
              </a:buClr>
              <a:buSzPct val="99000"/>
              <a:buFont typeface="Wingdings" panose="05000000000000000000" pitchFamily="2" charset="2"/>
              <a:buChar char="n"/>
              <a:defRPr sz="2200">
                <a:solidFill>
                  <a:schemeClr val="tx1">
                    <a:lumMod val="65000"/>
                    <a:lumOff val="35000"/>
                  </a:schemeClr>
                </a:solidFill>
                <a:latin typeface="微软雅黑" panose="020B0503020204020204" pitchFamily="34" charset="-122"/>
                <a:ea typeface="微软雅黑" panose="020B0503020204020204" pitchFamily="34" charset="-122"/>
              </a:defRPr>
            </a:lvl1pPr>
            <a:lvl2pPr>
              <a:defRPr sz="2000">
                <a:solidFill>
                  <a:schemeClr val="tx1">
                    <a:lumMod val="50000"/>
                    <a:lumOff val="50000"/>
                  </a:schemeClr>
                </a:solidFill>
                <a:latin typeface="微软雅黑" panose="020B0503020204020204" pitchFamily="34" charset="-122"/>
                <a:ea typeface="微软雅黑" panose="020B0503020204020204" pitchFamily="34" charset="-122"/>
              </a:defRPr>
            </a:lvl2pPr>
            <a:lvl3pPr>
              <a:defRPr sz="1800">
                <a:solidFill>
                  <a:schemeClr val="tx1">
                    <a:lumMod val="50000"/>
                    <a:lumOff val="50000"/>
                  </a:schemeClr>
                </a:solidFill>
                <a:latin typeface="微软雅黑" panose="020B0503020204020204" pitchFamily="34" charset="-122"/>
                <a:ea typeface="微软雅黑" panose="020B0503020204020204" pitchFamily="34" charset="-122"/>
              </a:defRPr>
            </a:lvl3pPr>
            <a:lvl4pPr>
              <a:defRPr sz="2000">
                <a:solidFill>
                  <a:schemeClr val="tx1">
                    <a:lumMod val="50000"/>
                    <a:lumOff val="50000"/>
                  </a:schemeClr>
                </a:solidFill>
                <a:latin typeface="微软雅黑" panose="020B0503020204020204" pitchFamily="34" charset="-122"/>
                <a:ea typeface="微软雅黑" panose="020B0503020204020204" pitchFamily="34" charset="-122"/>
              </a:defRPr>
            </a:lvl4pPr>
            <a:lvl5pPr>
              <a:defRPr sz="2000">
                <a:solidFill>
                  <a:schemeClr val="tx1">
                    <a:lumMod val="50000"/>
                    <a:lumOff val="50000"/>
                  </a:schemeClr>
                </a:solidFill>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  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0" name="内容占位符 2"/>
          <p:cNvSpPr>
            <a:spLocks noGrp="1"/>
          </p:cNvSpPr>
          <p:nvPr>
            <p:ph idx="10" hasCustomPrompt="1"/>
          </p:nvPr>
        </p:nvSpPr>
        <p:spPr>
          <a:xfrm>
            <a:off x="6302326" y="1716258"/>
            <a:ext cx="5311263" cy="4144792"/>
          </a:xfrm>
        </p:spPr>
        <p:txBody>
          <a:bodyPr/>
          <a:lstStyle>
            <a:lvl1pPr marL="228600" indent="-228600">
              <a:lnSpc>
                <a:spcPct val="100000"/>
              </a:lnSpc>
              <a:spcBef>
                <a:spcPts val="0"/>
              </a:spcBef>
              <a:buClr>
                <a:srgbClr val="0070C0"/>
              </a:buClr>
              <a:buSzPct val="99000"/>
              <a:buFont typeface="Wingdings" panose="05000000000000000000" pitchFamily="2" charset="2"/>
              <a:buChar char="n"/>
              <a:defRPr lang="zh-CN" altLang="en-US" sz="22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a:defRPr sz="2000">
                <a:solidFill>
                  <a:schemeClr val="tx1">
                    <a:lumMod val="50000"/>
                    <a:lumOff val="50000"/>
                  </a:schemeClr>
                </a:solidFill>
                <a:latin typeface="微软雅黑" panose="020B0503020204020204" pitchFamily="34" charset="-122"/>
                <a:ea typeface="微软雅黑" panose="020B0503020204020204" pitchFamily="34" charset="-122"/>
              </a:defRPr>
            </a:lvl2pPr>
            <a:lvl3pPr>
              <a:defRPr sz="1800">
                <a:solidFill>
                  <a:schemeClr val="tx1">
                    <a:lumMod val="50000"/>
                    <a:lumOff val="50000"/>
                  </a:schemeClr>
                </a:solidFill>
                <a:latin typeface="微软雅黑" panose="020B0503020204020204" pitchFamily="34" charset="-122"/>
                <a:ea typeface="微软雅黑" panose="020B0503020204020204" pitchFamily="34" charset="-122"/>
              </a:defRPr>
            </a:lvl3pPr>
            <a:lvl4pPr>
              <a:defRPr sz="2000">
                <a:solidFill>
                  <a:schemeClr val="tx1">
                    <a:lumMod val="50000"/>
                    <a:lumOff val="50000"/>
                  </a:schemeClr>
                </a:solidFill>
                <a:latin typeface="微软雅黑" panose="020B0503020204020204" pitchFamily="34" charset="-122"/>
                <a:ea typeface="微软雅黑" panose="020B0503020204020204" pitchFamily="34" charset="-122"/>
              </a:defRPr>
            </a:lvl4pPr>
            <a:lvl5pPr>
              <a:defRPr sz="2000">
                <a:solidFill>
                  <a:schemeClr val="tx1">
                    <a:lumMod val="50000"/>
                    <a:lumOff val="50000"/>
                  </a:schemeClr>
                </a:solidFill>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a:t>  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3" name="副标题 2"/>
          <p:cNvSpPr>
            <a:spLocks noGrp="1"/>
          </p:cNvSpPr>
          <p:nvPr>
            <p:ph type="subTitle" idx="11" hasCustomPrompt="1"/>
          </p:nvPr>
        </p:nvSpPr>
        <p:spPr>
          <a:xfrm>
            <a:off x="640012" y="1210532"/>
            <a:ext cx="9144000" cy="393187"/>
          </a:xfrm>
        </p:spPr>
        <p:txBody>
          <a:bodyPr>
            <a:noAutofit/>
          </a:bodyPr>
          <a:lstStyle>
            <a:lvl1pPr marL="0" indent="0" algn="l">
              <a:buNone/>
              <a:defRPr sz="2200">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
        <p:nvSpPr>
          <p:cNvPr id="37" name="标题 1"/>
          <p:cNvSpPr>
            <a:spLocks noGrp="1"/>
          </p:cNvSpPr>
          <p:nvPr>
            <p:ph type="title"/>
          </p:nvPr>
        </p:nvSpPr>
        <p:spPr>
          <a:xfrm>
            <a:off x="655844" y="545558"/>
            <a:ext cx="9965184" cy="452805"/>
          </a:xfrm>
        </p:spPr>
        <p:txBody>
          <a:bodyPr>
            <a:normAutofit/>
          </a:bodyPr>
          <a:lstStyle>
            <a:lvl1pPr>
              <a:lnSpc>
                <a:spcPct val="100000"/>
              </a:lnSpc>
              <a:defRPr sz="24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38" name="直接连接符 37"/>
          <p:cNvCxnSpPr/>
          <p:nvPr userDrawn="1"/>
        </p:nvCxnSpPr>
        <p:spPr>
          <a:xfrm>
            <a:off x="-182880" y="1069145"/>
            <a:ext cx="12576517"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6FF189-F266-444D-A381-573CA300B9A8}" type="datetimeFigureOut">
              <a:rPr lang="zh-CN" altLang="en-US" smtClean="0"/>
              <a:t>2023/10/9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E69630-C091-46B6-A379-DDF72F9DECC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6FF189-F266-444D-A381-573CA300B9A8}" type="datetimeFigureOut">
              <a:rPr lang="zh-CN" altLang="en-US" smtClean="0"/>
              <a:t>2023/10/9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E69630-C091-46B6-A379-DDF72F9DECC5}" type="slidenum">
              <a:rPr lang="zh-CN" altLang="en-US" smtClean="0"/>
              <a:t>‹#›</a:t>
            </a:fld>
            <a:endParaRPr lang="zh-CN" altLang="en-US"/>
          </a:p>
        </p:txBody>
      </p:sp>
      <p:grpSp>
        <p:nvGrpSpPr>
          <p:cNvPr id="6" name="组合 5"/>
          <p:cNvGrpSpPr/>
          <p:nvPr userDrawn="1"/>
        </p:nvGrpSpPr>
        <p:grpSpPr>
          <a:xfrm>
            <a:off x="-3835" y="353905"/>
            <a:ext cx="12190412" cy="255167"/>
            <a:chOff x="1588" y="308751"/>
            <a:chExt cx="12190412" cy="207818"/>
          </a:xfrm>
        </p:grpSpPr>
        <p:sp>
          <p:nvSpPr>
            <p:cNvPr id="7" name="矩形 6"/>
            <p:cNvSpPr/>
            <p:nvPr/>
          </p:nvSpPr>
          <p:spPr bwMode="auto">
            <a:xfrm>
              <a:off x="3720677" y="308751"/>
              <a:ext cx="847132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矩形 7"/>
            <p:cNvSpPr/>
            <p:nvPr/>
          </p:nvSpPr>
          <p:spPr bwMode="auto">
            <a:xfrm>
              <a:off x="1588" y="308751"/>
              <a:ext cx="254000"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 name="矩形 8"/>
            <p:cNvSpPr/>
            <p:nvPr/>
          </p:nvSpPr>
          <p:spPr bwMode="auto">
            <a:xfrm>
              <a:off x="288925" y="308751"/>
              <a:ext cx="6826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2" name="矩形 11"/>
          <p:cNvSpPr/>
          <p:nvPr userDrawn="1"/>
        </p:nvSpPr>
        <p:spPr bwMode="auto">
          <a:xfrm>
            <a:off x="-5423" y="6502945"/>
            <a:ext cx="12192000" cy="360487"/>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4" name="矩形 13"/>
          <p:cNvSpPr/>
          <p:nvPr userDrawn="1"/>
        </p:nvSpPr>
        <p:spPr>
          <a:xfrm>
            <a:off x="7511194" y="6536809"/>
            <a:ext cx="1783080" cy="368300"/>
          </a:xfrm>
          <a:prstGeom prst="rect">
            <a:avLst/>
          </a:prstGeom>
        </p:spPr>
        <p:txBody>
          <a:bodyPr wrap="none">
            <a:spAutoFit/>
          </a:bodyPr>
          <a:lstStyle/>
          <a:p>
            <a:r>
              <a:rPr lang="zh-CN" altLang="en-US" b="1" dirty="0">
                <a:solidFill>
                  <a:prstClr val="white"/>
                </a:solidFill>
                <a:latin typeface="微软雅黑" panose="020B0503020204020204" pitchFamily="34" charset="-122"/>
                <a:ea typeface="微软雅黑" panose="020B0503020204020204" pitchFamily="34" charset="-122"/>
              </a:rPr>
              <a:t>信息安全工程师</a:t>
            </a:r>
            <a:endParaRPr lang="zh-CN" altLang="en-US" dirty="0"/>
          </a:p>
        </p:txBody>
      </p:sp>
      <p:sp>
        <p:nvSpPr>
          <p:cNvPr id="15" name="文本框 14"/>
          <p:cNvSpPr txBox="1"/>
          <p:nvPr userDrawn="1"/>
        </p:nvSpPr>
        <p:spPr>
          <a:xfrm>
            <a:off x="128190" y="6488668"/>
            <a:ext cx="6155266" cy="369332"/>
          </a:xfrm>
          <a:prstGeom prst="rect">
            <a:avLst/>
          </a:prstGeom>
          <a:noFill/>
        </p:spPr>
        <p:txBody>
          <a:bodyPr wrap="square">
            <a:spAutoFit/>
          </a:bodyPr>
          <a:lstStyle/>
          <a:p>
            <a:r>
              <a:rPr lang="zh-CN" altLang="en-US" b="1" i="0" dirty="0">
                <a:solidFill>
                  <a:srgbClr val="F8F8F8"/>
                </a:solidFill>
                <a:effectLst/>
                <a:latin typeface="微软雅黑" panose="020B0503020204020204" pitchFamily="34" charset="-122"/>
                <a:ea typeface="微软雅黑" panose="020B0503020204020204" pitchFamily="34" charset="-122"/>
              </a:rPr>
              <a:t>明德精业，乐学笃行</a:t>
            </a:r>
            <a:endParaRPr lang="zh-CN" altLang="en-US" b="1" dirty="0">
              <a:solidFill>
                <a:srgbClr val="F8F8F8"/>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29" name="Picture 33" descr="封面标16开"/>
          <p:cNvPicPr>
            <a:picLocks noChangeAspect="1" noChangeArrowheads="1"/>
          </p:cNvPicPr>
          <p:nvPr userDrawn="1"/>
        </p:nvPicPr>
        <p:blipFill>
          <a:blip r:embed="rId2"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10635215" y="6574244"/>
            <a:ext cx="1300852" cy="271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userDrawn="1"/>
        </p:nvGrpSpPr>
        <p:grpSpPr>
          <a:xfrm>
            <a:off x="-3835" y="353905"/>
            <a:ext cx="12190412" cy="255167"/>
            <a:chOff x="1588" y="308751"/>
            <a:chExt cx="12190412" cy="207818"/>
          </a:xfrm>
        </p:grpSpPr>
        <p:sp>
          <p:nvSpPr>
            <p:cNvPr id="13" name="矩形 12"/>
            <p:cNvSpPr/>
            <p:nvPr/>
          </p:nvSpPr>
          <p:spPr bwMode="auto">
            <a:xfrm>
              <a:off x="3720677" y="308751"/>
              <a:ext cx="847132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矩形 13"/>
            <p:cNvSpPr/>
            <p:nvPr/>
          </p:nvSpPr>
          <p:spPr bwMode="auto">
            <a:xfrm>
              <a:off x="1588" y="308751"/>
              <a:ext cx="254000"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矩形 14"/>
            <p:cNvSpPr/>
            <p:nvPr/>
          </p:nvSpPr>
          <p:spPr bwMode="auto">
            <a:xfrm>
              <a:off x="288925" y="308751"/>
              <a:ext cx="6826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8" name="矩形 17"/>
          <p:cNvSpPr/>
          <p:nvPr userDrawn="1"/>
        </p:nvSpPr>
        <p:spPr bwMode="auto">
          <a:xfrm>
            <a:off x="-5423" y="6502945"/>
            <a:ext cx="12192000" cy="360487"/>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0" name="矩形 19"/>
          <p:cNvSpPr/>
          <p:nvPr userDrawn="1"/>
        </p:nvSpPr>
        <p:spPr>
          <a:xfrm>
            <a:off x="7511194" y="6536809"/>
            <a:ext cx="4743450" cy="368300"/>
          </a:xfrm>
          <a:prstGeom prst="rect">
            <a:avLst/>
          </a:prstGeom>
        </p:spPr>
        <p:txBody>
          <a:bodyPr wrap="none">
            <a:spAutoFit/>
          </a:bodyPr>
          <a:lstStyle/>
          <a:p>
            <a:r>
              <a:rPr lang="zh-CN" altLang="en-US" b="1" dirty="0">
                <a:solidFill>
                  <a:prstClr val="white"/>
                </a:solidFill>
                <a:latin typeface="微软雅黑" panose="020B0503020204020204" pitchFamily="34" charset="-122"/>
                <a:ea typeface="微软雅黑" panose="020B0503020204020204" pitchFamily="34" charset="-122"/>
              </a:rPr>
              <a:t>信息安全工程师</a:t>
            </a:r>
            <a:r>
              <a:rPr lang="en-US" altLang="zh-CN" b="1" dirty="0">
                <a:solidFill>
                  <a:prstClr val="white"/>
                </a:solidFill>
                <a:latin typeface="微软雅黑" panose="020B0503020204020204" pitchFamily="34" charset="-122"/>
                <a:ea typeface="微软雅黑" panose="020B0503020204020204" pitchFamily="34" charset="-122"/>
              </a:rPr>
              <a:t>(Windows7+Office2016</a:t>
            </a:r>
            <a:r>
              <a:rPr lang="zh-CN" altLang="en-US" b="1" dirty="0">
                <a:solidFill>
                  <a:prstClr val="white"/>
                </a:solidFill>
                <a:latin typeface="微软雅黑" panose="020B0503020204020204" pitchFamily="34" charset="-122"/>
                <a:ea typeface="微软雅黑" panose="020B0503020204020204" pitchFamily="34" charset="-122"/>
              </a:rPr>
              <a:t>）</a:t>
            </a:r>
            <a:endParaRPr lang="zh-CN" altLang="en-US" dirty="0"/>
          </a:p>
        </p:txBody>
      </p:sp>
      <p:sp>
        <p:nvSpPr>
          <p:cNvPr id="21" name="文本框 20"/>
          <p:cNvSpPr txBox="1"/>
          <p:nvPr userDrawn="1"/>
        </p:nvSpPr>
        <p:spPr>
          <a:xfrm>
            <a:off x="128190" y="6488668"/>
            <a:ext cx="6155266" cy="369332"/>
          </a:xfrm>
          <a:prstGeom prst="rect">
            <a:avLst/>
          </a:prstGeom>
          <a:noFill/>
        </p:spPr>
        <p:txBody>
          <a:bodyPr wrap="square">
            <a:spAutoFit/>
          </a:bodyPr>
          <a:lstStyle/>
          <a:p>
            <a:r>
              <a:rPr lang="zh-CN" altLang="en-US" b="1" i="0" dirty="0">
                <a:solidFill>
                  <a:srgbClr val="F8F8F8"/>
                </a:solidFill>
                <a:effectLst/>
                <a:latin typeface="微软雅黑" panose="020B0503020204020204" pitchFamily="34" charset="-122"/>
                <a:ea typeface="微软雅黑" panose="020B0503020204020204" pitchFamily="34" charset="-122"/>
              </a:rPr>
              <a:t>明德精业，乐学笃行</a:t>
            </a:r>
            <a:endParaRPr lang="zh-CN" altLang="en-US" b="1" dirty="0">
              <a:solidFill>
                <a:srgbClr val="F8F8F8"/>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编辑母版文本样式</a:t>
            </a:r>
          </a:p>
        </p:txBody>
      </p:sp>
      <p:sp>
        <p:nvSpPr>
          <p:cNvPr id="5" name="日期占位符 4"/>
          <p:cNvSpPr>
            <a:spLocks noGrp="1"/>
          </p:cNvSpPr>
          <p:nvPr>
            <p:ph type="dt" sz="half" idx="10"/>
          </p:nvPr>
        </p:nvSpPr>
        <p:spPr/>
        <p:txBody>
          <a:bodyPr/>
          <a:lstStyle/>
          <a:p>
            <a:fld id="{696FF189-F266-444D-A381-573CA300B9A8}" type="datetimeFigureOut">
              <a:rPr lang="zh-CN" altLang="en-US" smtClean="0"/>
              <a:t>2023/10/9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E69630-C091-46B6-A379-DDF72F9DECC5}" type="slidenum">
              <a:rPr lang="zh-CN" altLang="en-US" smtClean="0"/>
              <a:t>‹#›</a:t>
            </a:fld>
            <a:endParaRPr lang="zh-CN" altLang="en-US"/>
          </a:p>
        </p:txBody>
      </p:sp>
      <p:grpSp>
        <p:nvGrpSpPr>
          <p:cNvPr id="8" name="组合 7"/>
          <p:cNvGrpSpPr/>
          <p:nvPr userDrawn="1"/>
        </p:nvGrpSpPr>
        <p:grpSpPr>
          <a:xfrm>
            <a:off x="-3835" y="353905"/>
            <a:ext cx="12190412" cy="255167"/>
            <a:chOff x="1588" y="308751"/>
            <a:chExt cx="12190412" cy="207818"/>
          </a:xfrm>
        </p:grpSpPr>
        <p:sp>
          <p:nvSpPr>
            <p:cNvPr id="9" name="矩形 8"/>
            <p:cNvSpPr/>
            <p:nvPr/>
          </p:nvSpPr>
          <p:spPr bwMode="auto">
            <a:xfrm>
              <a:off x="3720677" y="308751"/>
              <a:ext cx="847132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bwMode="auto">
            <a:xfrm>
              <a:off x="1588" y="308751"/>
              <a:ext cx="254000"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矩形 10"/>
            <p:cNvSpPr/>
            <p:nvPr/>
          </p:nvSpPr>
          <p:spPr bwMode="auto">
            <a:xfrm>
              <a:off x="288925" y="308751"/>
              <a:ext cx="6826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4" name="矩形 13"/>
          <p:cNvSpPr/>
          <p:nvPr userDrawn="1"/>
        </p:nvSpPr>
        <p:spPr bwMode="auto">
          <a:xfrm>
            <a:off x="-5423" y="6502945"/>
            <a:ext cx="12192000" cy="360487"/>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6" name="矩形 15"/>
          <p:cNvSpPr/>
          <p:nvPr userDrawn="1"/>
        </p:nvSpPr>
        <p:spPr>
          <a:xfrm>
            <a:off x="7511194" y="6536809"/>
            <a:ext cx="4743450" cy="368300"/>
          </a:xfrm>
          <a:prstGeom prst="rect">
            <a:avLst/>
          </a:prstGeom>
        </p:spPr>
        <p:txBody>
          <a:bodyPr wrap="none">
            <a:spAutoFit/>
          </a:bodyPr>
          <a:lstStyle/>
          <a:p>
            <a:r>
              <a:rPr lang="zh-CN" altLang="en-US" b="1" dirty="0">
                <a:solidFill>
                  <a:prstClr val="white"/>
                </a:solidFill>
                <a:latin typeface="微软雅黑" panose="020B0503020204020204" pitchFamily="34" charset="-122"/>
                <a:ea typeface="微软雅黑" panose="020B0503020204020204" pitchFamily="34" charset="-122"/>
              </a:rPr>
              <a:t>信息安全工程师</a:t>
            </a:r>
            <a:r>
              <a:rPr lang="en-US" altLang="zh-CN" b="1" dirty="0">
                <a:solidFill>
                  <a:prstClr val="white"/>
                </a:solidFill>
                <a:latin typeface="微软雅黑" panose="020B0503020204020204" pitchFamily="34" charset="-122"/>
                <a:ea typeface="微软雅黑" panose="020B0503020204020204" pitchFamily="34" charset="-122"/>
              </a:rPr>
              <a:t>(Windows7+Office2016</a:t>
            </a:r>
            <a:r>
              <a:rPr lang="zh-CN" altLang="en-US" b="1" dirty="0">
                <a:solidFill>
                  <a:prstClr val="white"/>
                </a:solidFill>
                <a:latin typeface="微软雅黑" panose="020B0503020204020204" pitchFamily="34" charset="-122"/>
                <a:ea typeface="微软雅黑" panose="020B0503020204020204" pitchFamily="34" charset="-122"/>
              </a:rPr>
              <a:t>）</a:t>
            </a:r>
            <a:endParaRPr lang="zh-CN" altLang="en-US" dirty="0"/>
          </a:p>
        </p:txBody>
      </p:sp>
      <p:sp>
        <p:nvSpPr>
          <p:cNvPr id="17" name="文本框 16"/>
          <p:cNvSpPr txBox="1"/>
          <p:nvPr userDrawn="1"/>
        </p:nvSpPr>
        <p:spPr>
          <a:xfrm>
            <a:off x="128190" y="6488668"/>
            <a:ext cx="6155266" cy="369332"/>
          </a:xfrm>
          <a:prstGeom prst="rect">
            <a:avLst/>
          </a:prstGeom>
          <a:noFill/>
        </p:spPr>
        <p:txBody>
          <a:bodyPr wrap="square">
            <a:spAutoFit/>
          </a:bodyPr>
          <a:lstStyle/>
          <a:p>
            <a:r>
              <a:rPr lang="zh-CN" altLang="en-US" b="1" i="0" dirty="0">
                <a:solidFill>
                  <a:srgbClr val="F8F8F8"/>
                </a:solidFill>
                <a:effectLst/>
                <a:latin typeface="微软雅黑" panose="020B0503020204020204" pitchFamily="34" charset="-122"/>
                <a:ea typeface="微软雅黑" panose="020B0503020204020204" pitchFamily="34" charset="-122"/>
              </a:rPr>
              <a:t>明德精业，乐学笃行</a:t>
            </a:r>
            <a:endParaRPr lang="zh-CN" altLang="en-US" b="1" dirty="0">
              <a:solidFill>
                <a:srgbClr val="F8F8F8"/>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6FF189-F266-444D-A381-573CA300B9A8}" type="datetimeFigureOut">
              <a:rPr lang="zh-CN" altLang="en-US" smtClean="0"/>
              <a:t>2023/10/9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E69630-C091-46B6-A379-DDF72F9DECC5}" type="slidenum">
              <a:rPr lang="zh-CN" altLang="en-US" smtClean="0"/>
              <a:t>‹#›</a:t>
            </a:fld>
            <a:endParaRPr lang="zh-CN" altLang="en-US"/>
          </a:p>
        </p:txBody>
      </p:sp>
      <p:grpSp>
        <p:nvGrpSpPr>
          <p:cNvPr id="8" name="组合 7"/>
          <p:cNvGrpSpPr/>
          <p:nvPr userDrawn="1"/>
        </p:nvGrpSpPr>
        <p:grpSpPr>
          <a:xfrm>
            <a:off x="-3835" y="353905"/>
            <a:ext cx="12190412" cy="255167"/>
            <a:chOff x="1588" y="308751"/>
            <a:chExt cx="12190412" cy="207818"/>
          </a:xfrm>
        </p:grpSpPr>
        <p:sp>
          <p:nvSpPr>
            <p:cNvPr id="9" name="矩形 8"/>
            <p:cNvSpPr/>
            <p:nvPr/>
          </p:nvSpPr>
          <p:spPr bwMode="auto">
            <a:xfrm>
              <a:off x="3720677" y="308751"/>
              <a:ext cx="847132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bwMode="auto">
            <a:xfrm>
              <a:off x="1588" y="308751"/>
              <a:ext cx="254000"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矩形 10"/>
            <p:cNvSpPr/>
            <p:nvPr/>
          </p:nvSpPr>
          <p:spPr bwMode="auto">
            <a:xfrm>
              <a:off x="288925" y="308751"/>
              <a:ext cx="6826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4" name="矩形 13"/>
          <p:cNvSpPr/>
          <p:nvPr userDrawn="1"/>
        </p:nvSpPr>
        <p:spPr bwMode="auto">
          <a:xfrm>
            <a:off x="-5423" y="6502945"/>
            <a:ext cx="12192000" cy="360487"/>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6" name="矩形 15"/>
          <p:cNvSpPr/>
          <p:nvPr userDrawn="1"/>
        </p:nvSpPr>
        <p:spPr>
          <a:xfrm>
            <a:off x="7511194" y="6536809"/>
            <a:ext cx="4743450" cy="368300"/>
          </a:xfrm>
          <a:prstGeom prst="rect">
            <a:avLst/>
          </a:prstGeom>
        </p:spPr>
        <p:txBody>
          <a:bodyPr wrap="none">
            <a:spAutoFit/>
          </a:bodyPr>
          <a:lstStyle/>
          <a:p>
            <a:r>
              <a:rPr lang="zh-CN" altLang="en-US" b="1" dirty="0">
                <a:solidFill>
                  <a:prstClr val="white"/>
                </a:solidFill>
                <a:latin typeface="微软雅黑" panose="020B0503020204020204" pitchFamily="34" charset="-122"/>
                <a:ea typeface="微软雅黑" panose="020B0503020204020204" pitchFamily="34" charset="-122"/>
              </a:rPr>
              <a:t>信息安全工程师</a:t>
            </a:r>
            <a:r>
              <a:rPr lang="en-US" altLang="zh-CN" b="1" dirty="0">
                <a:solidFill>
                  <a:prstClr val="white"/>
                </a:solidFill>
                <a:latin typeface="微软雅黑" panose="020B0503020204020204" pitchFamily="34" charset="-122"/>
                <a:ea typeface="微软雅黑" panose="020B0503020204020204" pitchFamily="34" charset="-122"/>
              </a:rPr>
              <a:t>(Windows7+Office2016</a:t>
            </a:r>
            <a:r>
              <a:rPr lang="zh-CN" altLang="en-US" b="1" dirty="0">
                <a:solidFill>
                  <a:prstClr val="white"/>
                </a:solidFill>
                <a:latin typeface="微软雅黑" panose="020B0503020204020204" pitchFamily="34" charset="-122"/>
                <a:ea typeface="微软雅黑" panose="020B0503020204020204" pitchFamily="34" charset="-122"/>
              </a:rPr>
              <a:t>）</a:t>
            </a:r>
            <a:endParaRPr lang="zh-CN" altLang="en-US" dirty="0"/>
          </a:p>
        </p:txBody>
      </p:sp>
      <p:sp>
        <p:nvSpPr>
          <p:cNvPr id="17" name="文本框 16"/>
          <p:cNvSpPr txBox="1"/>
          <p:nvPr userDrawn="1"/>
        </p:nvSpPr>
        <p:spPr>
          <a:xfrm>
            <a:off x="128190" y="6488668"/>
            <a:ext cx="6155266" cy="369332"/>
          </a:xfrm>
          <a:prstGeom prst="rect">
            <a:avLst/>
          </a:prstGeom>
          <a:noFill/>
        </p:spPr>
        <p:txBody>
          <a:bodyPr wrap="square">
            <a:spAutoFit/>
          </a:bodyPr>
          <a:lstStyle/>
          <a:p>
            <a:r>
              <a:rPr lang="zh-CN" altLang="en-US" b="1" i="0" dirty="0">
                <a:solidFill>
                  <a:srgbClr val="F8F8F8"/>
                </a:solidFill>
                <a:effectLst/>
                <a:latin typeface="微软雅黑" panose="020B0503020204020204" pitchFamily="34" charset="-122"/>
                <a:ea typeface="微软雅黑" panose="020B0503020204020204" pitchFamily="34" charset="-122"/>
              </a:rPr>
              <a:t>明德精业，乐学笃行</a:t>
            </a:r>
            <a:endParaRPr lang="zh-CN" altLang="en-US" b="1" dirty="0">
              <a:solidFill>
                <a:srgbClr val="F8F8F8"/>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FF189-F266-444D-A381-573CA300B9A8}" type="datetimeFigureOut">
              <a:rPr lang="zh-CN" altLang="en-US" smtClean="0"/>
              <a:t>2023/10/9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E69630-C091-46B6-A379-DDF72F9DECC5}" type="slidenum">
              <a:rPr lang="zh-CN" altLang="en-US" smtClean="0"/>
              <a:t>‹#›</a:t>
            </a:fld>
            <a:endParaRPr lang="zh-CN" altLang="en-US"/>
          </a:p>
        </p:txBody>
      </p:sp>
      <p:grpSp>
        <p:nvGrpSpPr>
          <p:cNvPr id="7" name="组合 6"/>
          <p:cNvGrpSpPr/>
          <p:nvPr userDrawn="1"/>
        </p:nvGrpSpPr>
        <p:grpSpPr>
          <a:xfrm>
            <a:off x="-3835" y="353905"/>
            <a:ext cx="12190412" cy="255167"/>
            <a:chOff x="1588" y="308751"/>
            <a:chExt cx="12190412" cy="207818"/>
          </a:xfrm>
        </p:grpSpPr>
        <p:sp>
          <p:nvSpPr>
            <p:cNvPr id="8" name="矩形 7"/>
            <p:cNvSpPr/>
            <p:nvPr/>
          </p:nvSpPr>
          <p:spPr bwMode="auto">
            <a:xfrm>
              <a:off x="3720677" y="308751"/>
              <a:ext cx="847132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 name="矩形 8"/>
            <p:cNvSpPr/>
            <p:nvPr/>
          </p:nvSpPr>
          <p:spPr bwMode="auto">
            <a:xfrm>
              <a:off x="1588" y="308751"/>
              <a:ext cx="254000"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bwMode="auto">
            <a:xfrm>
              <a:off x="288925" y="308751"/>
              <a:ext cx="68263" cy="207818"/>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prstClr val="white">
                    <a:lumMod val="65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13" name="矩形 12"/>
          <p:cNvSpPr/>
          <p:nvPr userDrawn="1"/>
        </p:nvSpPr>
        <p:spPr bwMode="auto">
          <a:xfrm>
            <a:off x="-5423" y="6502945"/>
            <a:ext cx="12192000" cy="360487"/>
          </a:xfrm>
          <a:prstGeom prst="rect">
            <a:avLst/>
          </a:prstGeom>
          <a:solidFill>
            <a:srgbClr val="0151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15" name="矩形 14"/>
          <p:cNvSpPr/>
          <p:nvPr userDrawn="1"/>
        </p:nvSpPr>
        <p:spPr>
          <a:xfrm>
            <a:off x="7511415" y="6536690"/>
            <a:ext cx="4180205" cy="368300"/>
          </a:xfrm>
          <a:prstGeom prst="rect">
            <a:avLst/>
          </a:prstGeom>
        </p:spPr>
        <p:txBody>
          <a:bodyPr wrap="square">
            <a:spAutoFit/>
          </a:bodyPr>
          <a:lstStyle/>
          <a:p>
            <a:r>
              <a:rPr lang="zh-CN" altLang="en-US" b="1" dirty="0">
                <a:solidFill>
                  <a:prstClr val="white"/>
                </a:solidFill>
                <a:latin typeface="微软雅黑" panose="020B0503020204020204" pitchFamily="34" charset="-122"/>
                <a:ea typeface="微软雅黑" panose="020B0503020204020204" pitchFamily="34" charset="-122"/>
              </a:rPr>
              <a:t>软考中级</a:t>
            </a:r>
            <a:r>
              <a:rPr lang="en-US" altLang="zh-CN" b="1" dirty="0">
                <a:solidFill>
                  <a:prstClr val="white"/>
                </a:solidFill>
                <a:latin typeface="微软雅黑" panose="020B0503020204020204" pitchFamily="34" charset="-122"/>
                <a:ea typeface="微软雅黑" panose="020B0503020204020204" pitchFamily="34" charset="-122"/>
              </a:rPr>
              <a:t>——</a:t>
            </a:r>
            <a:r>
              <a:rPr lang="zh-CN" altLang="en-US" b="1" dirty="0">
                <a:solidFill>
                  <a:prstClr val="white"/>
                </a:solidFill>
                <a:latin typeface="微软雅黑" panose="020B0503020204020204" pitchFamily="34" charset="-122"/>
                <a:ea typeface="微软雅黑" panose="020B0503020204020204" pitchFamily="34" charset="-122"/>
              </a:rPr>
              <a:t>信息安全工程师</a:t>
            </a:r>
            <a:endParaRPr lang="zh-CN" altLang="en-US" dirty="0"/>
          </a:p>
        </p:txBody>
      </p:sp>
      <p:pic>
        <p:nvPicPr>
          <p:cNvPr id="17" name="图片 1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11825" y="123533"/>
            <a:ext cx="3101829" cy="689296"/>
          </a:xfrm>
          <a:prstGeom prst="rect">
            <a:avLst/>
          </a:prstGeom>
        </p:spPr>
      </p:pic>
      <p:sp>
        <p:nvSpPr>
          <p:cNvPr id="19" name="文本框 18"/>
          <p:cNvSpPr txBox="1"/>
          <p:nvPr userDrawn="1"/>
        </p:nvSpPr>
        <p:spPr>
          <a:xfrm>
            <a:off x="128190" y="6488668"/>
            <a:ext cx="6155266" cy="369332"/>
          </a:xfrm>
          <a:prstGeom prst="rect">
            <a:avLst/>
          </a:prstGeom>
          <a:noFill/>
        </p:spPr>
        <p:txBody>
          <a:bodyPr wrap="square">
            <a:spAutoFit/>
          </a:bodyPr>
          <a:lstStyle/>
          <a:p>
            <a:r>
              <a:rPr lang="zh-CN" altLang="en-US" b="1" i="0" dirty="0">
                <a:solidFill>
                  <a:srgbClr val="F8F8F8"/>
                </a:solidFill>
                <a:effectLst/>
                <a:latin typeface="微软雅黑" panose="020B0503020204020204" pitchFamily="34" charset="-122"/>
                <a:ea typeface="微软雅黑" panose="020B0503020204020204" pitchFamily="34" charset="-122"/>
              </a:rPr>
              <a:t>明德精业，乐学笃行</a:t>
            </a:r>
            <a:endParaRPr lang="zh-CN" altLang="en-US" b="1" dirty="0">
              <a:solidFill>
                <a:srgbClr val="F8F8F8"/>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vmlDrawing" Target="../drawings/vmlDrawing4.vml"/><Relationship Id="rId6" Type="http://schemas.openxmlformats.org/officeDocument/2006/relationships/image" Target="../media/image10.png"/><Relationship Id="rId5" Type="http://schemas.openxmlformats.org/officeDocument/2006/relationships/image" Target="../media/image6.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png"/><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18"/>
          <p:cNvSpPr/>
          <p:nvPr/>
        </p:nvSpPr>
        <p:spPr>
          <a:xfrm>
            <a:off x="4280218" y="2066608"/>
            <a:ext cx="7639050" cy="2501900"/>
          </a:xfrm>
          <a:custGeom>
            <a:avLst/>
            <a:gdLst>
              <a:gd name="connsiteX0" fmla="*/ 904 w 12028"/>
              <a:gd name="connsiteY0" fmla="*/ 67 h 3830"/>
              <a:gd name="connsiteX1" fmla="*/ 12028 w 12028"/>
              <a:gd name="connsiteY1" fmla="*/ 0 h 3830"/>
              <a:gd name="connsiteX2" fmla="*/ 12028 w 12028"/>
              <a:gd name="connsiteY2" fmla="*/ 3830 h 3830"/>
              <a:gd name="connsiteX3" fmla="*/ 0 w 12028"/>
              <a:gd name="connsiteY3" fmla="*/ 3830 h 3830"/>
              <a:gd name="connsiteX4" fmla="*/ 904 w 12028"/>
              <a:gd name="connsiteY4" fmla="*/ 67 h 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28" h="3830">
                <a:moveTo>
                  <a:pt x="904" y="67"/>
                </a:moveTo>
                <a:lnTo>
                  <a:pt x="12028" y="0"/>
                </a:lnTo>
                <a:lnTo>
                  <a:pt x="12028" y="3830"/>
                </a:lnTo>
                <a:lnTo>
                  <a:pt x="0" y="3830"/>
                </a:lnTo>
                <a:lnTo>
                  <a:pt x="904" y="6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2060"/>
              </a:solidFill>
              <a:effectLst/>
              <a:uLnTx/>
              <a:uFillTx/>
              <a:latin typeface="+mn-lt"/>
              <a:ea typeface="+mn-ea"/>
              <a:cs typeface="+mn-cs"/>
            </a:endParaRPr>
          </a:p>
        </p:txBody>
      </p:sp>
      <p:sp>
        <p:nvSpPr>
          <p:cNvPr id="6" name="文本框 5"/>
          <p:cNvSpPr txBox="1"/>
          <p:nvPr/>
        </p:nvSpPr>
        <p:spPr>
          <a:xfrm>
            <a:off x="4921527" y="3121467"/>
            <a:ext cx="6779080" cy="1322070"/>
          </a:xfrm>
          <a:prstGeom prst="rect">
            <a:avLst/>
          </a:prstGeom>
          <a:noFill/>
        </p:spPr>
        <p:txBody>
          <a:bodyPr wrap="square" rtlCol="0">
            <a:spAutoFit/>
          </a:bodyPr>
          <a:lstStyle/>
          <a:p>
            <a:pPr algn="ctr"/>
            <a:r>
              <a:rPr lang="zh-CN" altLang="en-US" sz="4000" kern="2700" spc="300" dirty="0">
                <a:latin typeface="微软雅黑" panose="020B0503020204020204" pitchFamily="34" charset="-122"/>
                <a:ea typeface="微软雅黑" panose="020B0503020204020204" pitchFamily="34" charset="-122"/>
                <a:sym typeface="+mn-ea"/>
              </a:rPr>
              <a:t>中级</a:t>
            </a:r>
            <a:r>
              <a:rPr lang="en-US" altLang="zh-CN" sz="4000" kern="2700" spc="300" dirty="0">
                <a:latin typeface="微软雅黑" panose="020B0503020204020204" pitchFamily="34" charset="-122"/>
                <a:ea typeface="微软雅黑" panose="020B0503020204020204" pitchFamily="34" charset="-122"/>
                <a:sym typeface="+mn-ea"/>
              </a:rPr>
              <a:t>——</a:t>
            </a:r>
            <a:r>
              <a:rPr lang="zh-CN" altLang="en-US" sz="4000" kern="2700" spc="300" dirty="0">
                <a:latin typeface="微软雅黑" panose="020B0503020204020204" pitchFamily="34" charset="-122"/>
                <a:ea typeface="微软雅黑" panose="020B0503020204020204" pitchFamily="34" charset="-122"/>
                <a:sym typeface="+mn-ea"/>
              </a:rPr>
              <a:t>信息安全工程师</a:t>
            </a:r>
            <a:endParaRPr lang="zh-CN" altLang="en-US" sz="4000" kern="2700" spc="600" dirty="0">
              <a:latin typeface="微软雅黑" panose="020B0503020204020204" pitchFamily="34" charset="-122"/>
              <a:ea typeface="微软雅黑" panose="020B0503020204020204" pitchFamily="34" charset="-122"/>
            </a:endParaRPr>
          </a:p>
          <a:p>
            <a:pPr algn="ctr"/>
            <a:endParaRPr lang="zh-CN" altLang="en-US" sz="4000">
              <a:solidFill>
                <a:schemeClr val="bg1"/>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1670504" y="958755"/>
            <a:ext cx="8825865" cy="1209221"/>
            <a:chOff x="3686629" y="1298779"/>
            <a:chExt cx="8825865" cy="1209221"/>
          </a:xfrm>
        </p:grpSpPr>
        <p:sp>
          <p:nvSpPr>
            <p:cNvPr id="12" name="文本框 11"/>
            <p:cNvSpPr txBox="1"/>
            <p:nvPr/>
          </p:nvSpPr>
          <p:spPr>
            <a:xfrm>
              <a:off x="4895669" y="1646759"/>
              <a:ext cx="7616825" cy="829945"/>
            </a:xfrm>
            <a:prstGeom prst="rect">
              <a:avLst/>
            </a:prstGeom>
            <a:noFill/>
          </p:spPr>
          <p:txBody>
            <a:bodyPr wrap="square" rtlCol="0">
              <a:spAutoFit/>
            </a:bodyPr>
            <a:lstStyle/>
            <a:p>
              <a:pPr algn="dist"/>
              <a:r>
                <a:rPr lang="zh-CN" altLang="en-US" sz="240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全国计算机技术与软件专业技术资格（水平）考试</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dist"/>
              <a:endParaRPr lang="en-US" altLang="zh-CN" sz="2400" b="1">
                <a:solidFill>
                  <a:srgbClr val="036EB8"/>
                </a:solidFill>
                <a:latin typeface="微软雅黑" panose="020B0503020204020204" pitchFamily="34" charset="-122"/>
                <a:ea typeface="微软雅黑" panose="020B0503020204020204" pitchFamily="34" charset="-122"/>
              </a:endParaRPr>
            </a:p>
          </p:txBody>
        </p:sp>
        <p:sp>
          <p:nvSpPr>
            <p:cNvPr id="13" name="十字箭头标注 12"/>
            <p:cNvSpPr/>
            <p:nvPr/>
          </p:nvSpPr>
          <p:spPr>
            <a:xfrm>
              <a:off x="3686629" y="1298779"/>
              <a:ext cx="1209221" cy="1209221"/>
            </a:xfrm>
            <a:prstGeom prst="quadArrowCallout">
              <a:avLst/>
            </a:prstGeom>
            <a:solidFill>
              <a:srgbClr val="036EB8"/>
            </a:solidFill>
            <a:ln>
              <a:noFill/>
            </a:ln>
            <a:effectLst>
              <a:outerShdw blurRad="431800" dist="38100" dir="18900000" sx="60000" sy="6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a:p>
          </p:txBody>
        </p:sp>
      </p:grpSp>
      <p:pic>
        <p:nvPicPr>
          <p:cNvPr id="2" name="图片 1"/>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100000" l="0" r="100000"/>
                    </a14:imgEffect>
                  </a14:imgLayer>
                </a14:imgProps>
              </a:ext>
              <a:ext uri="{28A0092B-C50C-407E-A947-70E740481C1C}">
                <a14:useLocalDpi xmlns:a14="http://schemas.microsoft.com/office/drawing/2010/main" val="0"/>
              </a:ext>
            </a:extLst>
          </a:blip>
          <a:stretch>
            <a:fillRect/>
          </a:stretch>
        </p:blipFill>
        <p:spPr>
          <a:xfrm>
            <a:off x="1860277" y="1211969"/>
            <a:ext cx="702583" cy="702583"/>
          </a:xfrm>
          <a:prstGeom prst="rect">
            <a:avLst/>
          </a:prstGeom>
        </p:spPr>
      </p:pic>
      <p:sp>
        <p:nvSpPr>
          <p:cNvPr id="11" name="文本框 10"/>
          <p:cNvSpPr txBox="1"/>
          <p:nvPr/>
        </p:nvSpPr>
        <p:spPr>
          <a:xfrm>
            <a:off x="7970520" y="5428615"/>
            <a:ext cx="4231640" cy="1021715"/>
          </a:xfrm>
          <a:prstGeom prst="rect">
            <a:avLst/>
          </a:prstGeom>
          <a:pattFill prst="pct5">
            <a:fgClr>
              <a:schemeClr val="accent1"/>
            </a:fgClr>
            <a:bgClr>
              <a:schemeClr val="bg1"/>
            </a:bgClr>
          </a:pattFill>
        </p:spPr>
        <p:txBody>
          <a:bodyPr wrap="square" rtlCol="0">
            <a:noAutofit/>
          </a:bodyPr>
          <a:lstStyle/>
          <a:p>
            <a:pPr algn="r"/>
            <a:r>
              <a:rPr lang="zh-CN" altLang="en-US" sz="2400" dirty="0">
                <a:latin typeface="微软雅黑" panose="020B0503020204020204" pitchFamily="34" charset="-122"/>
                <a:ea typeface="微软雅黑" panose="020B0503020204020204" pitchFamily="34" charset="-122"/>
              </a:rPr>
              <a:t>广东财贸职业学院信安教研室</a:t>
            </a:r>
          </a:p>
        </p:txBody>
      </p:sp>
      <p:sp>
        <p:nvSpPr>
          <p:cNvPr id="16" name="文本框 15"/>
          <p:cNvSpPr txBox="1"/>
          <p:nvPr/>
        </p:nvSpPr>
        <p:spPr>
          <a:xfrm>
            <a:off x="9707245" y="6050280"/>
            <a:ext cx="2113280" cy="337185"/>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2023年</a:t>
            </a:r>
            <a:r>
              <a:rPr lang="en-US" altLang="zh-CN" sz="1600" dirty="0">
                <a:latin typeface="微软雅黑" panose="020B0503020204020204" pitchFamily="34" charset="-122"/>
                <a:ea typeface="微软雅黑" panose="020B0503020204020204" pitchFamily="34" charset="-122"/>
              </a:rPr>
              <a:t>5</a:t>
            </a:r>
            <a:r>
              <a:rPr lang="zh-CN" altLang="en-US" sz="1600" dirty="0" smtClean="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p:txBody>
      </p:sp>
      <p:sp>
        <p:nvSpPr>
          <p:cNvPr id="20" name="任意多边形 19"/>
          <p:cNvSpPr/>
          <p:nvPr/>
        </p:nvSpPr>
        <p:spPr>
          <a:xfrm flipH="1">
            <a:off x="72073" y="2136458"/>
            <a:ext cx="4921250" cy="2432050"/>
          </a:xfrm>
          <a:custGeom>
            <a:avLst/>
            <a:gdLst>
              <a:gd name="connsiteX0" fmla="*/ 0 w 7748"/>
              <a:gd name="connsiteY0" fmla="*/ 1 h 3830"/>
              <a:gd name="connsiteX1" fmla="*/ 7748 w 7748"/>
              <a:gd name="connsiteY1" fmla="*/ 0 h 3830"/>
              <a:gd name="connsiteX2" fmla="*/ 7748 w 7748"/>
              <a:gd name="connsiteY2" fmla="*/ 3830 h 3830"/>
              <a:gd name="connsiteX3" fmla="*/ 913 w 7748"/>
              <a:gd name="connsiteY3" fmla="*/ 3810 h 3830"/>
              <a:gd name="connsiteX4" fmla="*/ 0 w 7748"/>
              <a:gd name="connsiteY4" fmla="*/ 1 h 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8" h="3830">
                <a:moveTo>
                  <a:pt x="0" y="1"/>
                </a:moveTo>
                <a:lnTo>
                  <a:pt x="7748" y="0"/>
                </a:lnTo>
                <a:lnTo>
                  <a:pt x="7748" y="3830"/>
                </a:lnTo>
                <a:lnTo>
                  <a:pt x="913" y="3810"/>
                </a:lnTo>
                <a:lnTo>
                  <a:pt x="0" y="1"/>
                </a:lnTo>
                <a:close/>
              </a:path>
            </a:pathLst>
          </a:cu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solidFill>
                  <a:prstClr val="black"/>
                </a:solidFill>
              </a:ln>
              <a:solidFill>
                <a:prstClr val="white"/>
              </a:solidFill>
              <a:effectLst/>
              <a:uLnTx/>
              <a:uFillTx/>
              <a:latin typeface="+mn-lt"/>
              <a:ea typeface="+mn-ea"/>
              <a:cs typeface="+mn-cs"/>
            </a:endParaRPr>
          </a:p>
        </p:txBody>
      </p:sp>
      <p:sp>
        <p:nvSpPr>
          <p:cNvPr id="22" name="任意多边形 21"/>
          <p:cNvSpPr/>
          <p:nvPr/>
        </p:nvSpPr>
        <p:spPr>
          <a:xfrm>
            <a:off x="10888980" y="4619625"/>
            <a:ext cx="1230313" cy="455613"/>
          </a:xfrm>
          <a:custGeom>
            <a:avLst/>
            <a:gdLst>
              <a:gd name="connsiteX0" fmla="*/ 170 w 1938"/>
              <a:gd name="connsiteY0" fmla="*/ 0 h 887"/>
              <a:gd name="connsiteX1" fmla="*/ 1938 w 1938"/>
              <a:gd name="connsiteY1" fmla="*/ 20 h 887"/>
              <a:gd name="connsiteX2" fmla="*/ 1938 w 1938"/>
              <a:gd name="connsiteY2" fmla="*/ 887 h 887"/>
              <a:gd name="connsiteX3" fmla="*/ 0 w 1938"/>
              <a:gd name="connsiteY3" fmla="*/ 887 h 887"/>
              <a:gd name="connsiteX4" fmla="*/ 170 w 1938"/>
              <a:gd name="connsiteY4" fmla="*/ 0 h 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 h="887">
                <a:moveTo>
                  <a:pt x="170" y="0"/>
                </a:moveTo>
                <a:lnTo>
                  <a:pt x="1938" y="20"/>
                </a:lnTo>
                <a:lnTo>
                  <a:pt x="1938" y="887"/>
                </a:lnTo>
                <a:lnTo>
                  <a:pt x="0" y="887"/>
                </a:lnTo>
                <a:lnTo>
                  <a:pt x="170" y="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3" name="任意多边形 22"/>
          <p:cNvSpPr/>
          <p:nvPr/>
        </p:nvSpPr>
        <p:spPr>
          <a:xfrm flipH="1">
            <a:off x="-6667" y="4629150"/>
            <a:ext cx="7397750" cy="474663"/>
          </a:xfrm>
          <a:custGeom>
            <a:avLst/>
            <a:gdLst>
              <a:gd name="connsiteX0" fmla="*/ 0 w 11647"/>
              <a:gd name="connsiteY0" fmla="*/ 7 h 720"/>
              <a:gd name="connsiteX1" fmla="*/ 11647 w 11647"/>
              <a:gd name="connsiteY1" fmla="*/ 0 h 720"/>
              <a:gd name="connsiteX2" fmla="*/ 11647 w 11647"/>
              <a:gd name="connsiteY2" fmla="*/ 692 h 720"/>
              <a:gd name="connsiteX3" fmla="*/ 468 w 11647"/>
              <a:gd name="connsiteY3" fmla="*/ 720 h 720"/>
              <a:gd name="connsiteX4" fmla="*/ 0 w 11647"/>
              <a:gd name="connsiteY4" fmla="*/ 7 h 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7" h="720">
                <a:moveTo>
                  <a:pt x="0" y="7"/>
                </a:moveTo>
                <a:lnTo>
                  <a:pt x="11647" y="0"/>
                </a:lnTo>
                <a:lnTo>
                  <a:pt x="11647" y="692"/>
                </a:lnTo>
                <a:lnTo>
                  <a:pt x="468" y="720"/>
                </a:lnTo>
                <a:lnTo>
                  <a:pt x="0" y="7"/>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4" name=" 184"/>
          <p:cNvSpPr/>
          <p:nvPr/>
        </p:nvSpPr>
        <p:spPr>
          <a:xfrm>
            <a:off x="7533958" y="4629150"/>
            <a:ext cx="584200" cy="5842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24" name=" 184"/>
          <p:cNvSpPr/>
          <p:nvPr/>
        </p:nvSpPr>
        <p:spPr>
          <a:xfrm>
            <a:off x="8368983" y="4629150"/>
            <a:ext cx="584200" cy="5842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25" name=" 184"/>
          <p:cNvSpPr/>
          <p:nvPr/>
        </p:nvSpPr>
        <p:spPr>
          <a:xfrm>
            <a:off x="9357995" y="4579938"/>
            <a:ext cx="584200" cy="5842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sp>
        <p:nvSpPr>
          <p:cNvPr id="26" name=" 184"/>
          <p:cNvSpPr/>
          <p:nvPr/>
        </p:nvSpPr>
        <p:spPr>
          <a:xfrm>
            <a:off x="10193020" y="4579938"/>
            <a:ext cx="584200" cy="5842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mn-lt"/>
              <a:ea typeface="+mn-ea"/>
              <a:cs typeface="+mn-cs"/>
            </a:endParaRPr>
          </a:p>
        </p:txBody>
      </p:sp>
      <p:grpSp>
        <p:nvGrpSpPr>
          <p:cNvPr id="8205" name="Group 107"/>
          <p:cNvGrpSpPr/>
          <p:nvPr/>
        </p:nvGrpSpPr>
        <p:grpSpPr>
          <a:xfrm>
            <a:off x="7708583" y="4699000"/>
            <a:ext cx="2974975" cy="404813"/>
            <a:chOff x="4649618" y="705391"/>
            <a:chExt cx="3037856" cy="412859"/>
          </a:xfrm>
        </p:grpSpPr>
        <p:sp>
          <p:nvSpPr>
            <p:cNvPr id="98" name="Freeform 97"/>
            <p:cNvSpPr>
              <a:spLocks noEditPoints="1"/>
            </p:cNvSpPr>
            <p:nvPr/>
          </p:nvSpPr>
          <p:spPr bwMode="auto">
            <a:xfrm>
              <a:off x="7325973" y="707708"/>
              <a:ext cx="361501" cy="362710"/>
            </a:xfrm>
            <a:custGeom>
              <a:avLst/>
              <a:gdLst>
                <a:gd name="T0" fmla="*/ 975 w 1794"/>
                <a:gd name="T1" fmla="*/ 1515 h 1799"/>
                <a:gd name="T2" fmla="*/ 1316 w 1794"/>
                <a:gd name="T3" fmla="*/ 1364 h 1799"/>
                <a:gd name="T4" fmla="*/ 1351 w 1794"/>
                <a:gd name="T5" fmla="*/ 1313 h 1799"/>
                <a:gd name="T6" fmla="*/ 1790 w 1794"/>
                <a:gd name="T7" fmla="*/ 1399 h 1799"/>
                <a:gd name="T8" fmla="*/ 1442 w 1794"/>
                <a:gd name="T9" fmla="*/ 1434 h 1799"/>
                <a:gd name="T10" fmla="*/ 1418 w 1794"/>
                <a:gd name="T11" fmla="*/ 1608 h 1799"/>
                <a:gd name="T12" fmla="*/ 1091 w 1794"/>
                <a:gd name="T13" fmla="*/ 1754 h 1799"/>
                <a:gd name="T14" fmla="*/ 1035 w 1794"/>
                <a:gd name="T15" fmla="*/ 1799 h 1799"/>
                <a:gd name="T16" fmla="*/ 631 w 1794"/>
                <a:gd name="T17" fmla="*/ 1689 h 1799"/>
                <a:gd name="T18" fmla="*/ 321 w 1794"/>
                <a:gd name="T19" fmla="*/ 1125 h 1799"/>
                <a:gd name="T20" fmla="*/ 383 w 1794"/>
                <a:gd name="T21" fmla="*/ 1091 h 1799"/>
                <a:gd name="T22" fmla="*/ 395 w 1794"/>
                <a:gd name="T23" fmla="*/ 886 h 1799"/>
                <a:gd name="T24" fmla="*/ 81 w 1794"/>
                <a:gd name="T25" fmla="*/ 831 h 1799"/>
                <a:gd name="T26" fmla="*/ 14 w 1794"/>
                <a:gd name="T27" fmla="*/ 875 h 1799"/>
                <a:gd name="T28" fmla="*/ 14 w 1794"/>
                <a:gd name="T29" fmla="*/ 1079 h 1799"/>
                <a:gd name="T30" fmla="*/ 343 w 1794"/>
                <a:gd name="T31" fmla="*/ 1467 h 1799"/>
                <a:gd name="T32" fmla="*/ 511 w 1794"/>
                <a:gd name="T33" fmla="*/ 1228 h 1799"/>
                <a:gd name="T34" fmla="*/ 752 w 1794"/>
                <a:gd name="T35" fmla="*/ 1126 h 1799"/>
                <a:gd name="T36" fmla="*/ 646 w 1794"/>
                <a:gd name="T37" fmla="*/ 1383 h 1799"/>
                <a:gd name="T38" fmla="*/ 458 w 1794"/>
                <a:gd name="T39" fmla="*/ 1596 h 1799"/>
                <a:gd name="T40" fmla="*/ 350 w 1794"/>
                <a:gd name="T41" fmla="*/ 1589 h 1799"/>
                <a:gd name="T42" fmla="*/ 330 w 1794"/>
                <a:gd name="T43" fmla="*/ 1483 h 1799"/>
                <a:gd name="T44" fmla="*/ 871 w 1794"/>
                <a:gd name="T45" fmla="*/ 18 h 1799"/>
                <a:gd name="T46" fmla="*/ 933 w 1794"/>
                <a:gd name="T47" fmla="*/ 90 h 1799"/>
                <a:gd name="T48" fmla="*/ 938 w 1794"/>
                <a:gd name="T49" fmla="*/ 174 h 1799"/>
                <a:gd name="T50" fmla="*/ 885 w 1794"/>
                <a:gd name="T51" fmla="*/ 271 h 1799"/>
                <a:gd name="T52" fmla="*/ 796 w 1794"/>
                <a:gd name="T53" fmla="*/ 320 h 1799"/>
                <a:gd name="T54" fmla="*/ 718 w 1794"/>
                <a:gd name="T55" fmla="*/ 292 h 1799"/>
                <a:gd name="T56" fmla="*/ 669 w 1794"/>
                <a:gd name="T57" fmla="*/ 195 h 1799"/>
                <a:gd name="T58" fmla="*/ 673 w 1794"/>
                <a:gd name="T59" fmla="*/ 102 h 1799"/>
                <a:gd name="T60" fmla="*/ 729 w 1794"/>
                <a:gd name="T61" fmla="*/ 25 h 1799"/>
                <a:gd name="T62" fmla="*/ 819 w 1794"/>
                <a:gd name="T63" fmla="*/ 2 h 1799"/>
                <a:gd name="T64" fmla="*/ 868 w 1794"/>
                <a:gd name="T65" fmla="*/ 413 h 1799"/>
                <a:gd name="T66" fmla="*/ 1052 w 1794"/>
                <a:gd name="T67" fmla="*/ 582 h 1799"/>
                <a:gd name="T68" fmla="*/ 1265 w 1794"/>
                <a:gd name="T69" fmla="*/ 603 h 1799"/>
                <a:gd name="T70" fmla="*/ 1325 w 1794"/>
                <a:gd name="T71" fmla="*/ 643 h 1799"/>
                <a:gd name="T72" fmla="*/ 1309 w 1794"/>
                <a:gd name="T73" fmla="*/ 726 h 1799"/>
                <a:gd name="T74" fmla="*/ 1116 w 1794"/>
                <a:gd name="T75" fmla="*/ 754 h 1799"/>
                <a:gd name="T76" fmla="*/ 973 w 1794"/>
                <a:gd name="T77" fmla="*/ 719 h 1799"/>
                <a:gd name="T78" fmla="*/ 841 w 1794"/>
                <a:gd name="T79" fmla="*/ 861 h 1799"/>
                <a:gd name="T80" fmla="*/ 1051 w 1794"/>
                <a:gd name="T81" fmla="*/ 970 h 1799"/>
                <a:gd name="T82" fmla="*/ 1182 w 1794"/>
                <a:gd name="T83" fmla="*/ 1149 h 1799"/>
                <a:gd name="T84" fmla="*/ 1238 w 1794"/>
                <a:gd name="T85" fmla="*/ 1351 h 1799"/>
                <a:gd name="T86" fmla="*/ 1158 w 1794"/>
                <a:gd name="T87" fmla="*/ 1416 h 1799"/>
                <a:gd name="T88" fmla="*/ 1077 w 1794"/>
                <a:gd name="T89" fmla="*/ 1371 h 1799"/>
                <a:gd name="T90" fmla="*/ 903 w 1794"/>
                <a:gd name="T91" fmla="*/ 1121 h 1799"/>
                <a:gd name="T92" fmla="*/ 509 w 1794"/>
                <a:gd name="T93" fmla="*/ 975 h 1799"/>
                <a:gd name="T94" fmla="*/ 448 w 1794"/>
                <a:gd name="T95" fmla="*/ 893 h 1799"/>
                <a:gd name="T96" fmla="*/ 409 w 1794"/>
                <a:gd name="T97" fmla="*/ 552 h 1799"/>
                <a:gd name="T98" fmla="*/ 360 w 1794"/>
                <a:gd name="T99" fmla="*/ 638 h 1799"/>
                <a:gd name="T100" fmla="*/ 314 w 1794"/>
                <a:gd name="T101" fmla="*/ 786 h 1799"/>
                <a:gd name="T102" fmla="*/ 230 w 1794"/>
                <a:gd name="T103" fmla="*/ 782 h 1799"/>
                <a:gd name="T104" fmla="*/ 209 w 1794"/>
                <a:gd name="T105" fmla="*/ 673 h 1799"/>
                <a:gd name="T106" fmla="*/ 283 w 1794"/>
                <a:gd name="T107" fmla="*/ 459 h 1799"/>
                <a:gd name="T108" fmla="*/ 543 w 1794"/>
                <a:gd name="T109" fmla="*/ 329 h 1799"/>
                <a:gd name="T110" fmla="*/ 687 w 1794"/>
                <a:gd name="T111" fmla="*/ 348 h 1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94" h="1799">
                  <a:moveTo>
                    <a:pt x="671" y="1673"/>
                  </a:moveTo>
                  <a:lnTo>
                    <a:pt x="964" y="1673"/>
                  </a:lnTo>
                  <a:lnTo>
                    <a:pt x="964" y="1546"/>
                  </a:lnTo>
                  <a:lnTo>
                    <a:pt x="964" y="1546"/>
                  </a:lnTo>
                  <a:lnTo>
                    <a:pt x="966" y="1536"/>
                  </a:lnTo>
                  <a:lnTo>
                    <a:pt x="970" y="1525"/>
                  </a:lnTo>
                  <a:lnTo>
                    <a:pt x="975" y="1515"/>
                  </a:lnTo>
                  <a:lnTo>
                    <a:pt x="982" y="1506"/>
                  </a:lnTo>
                  <a:lnTo>
                    <a:pt x="989" y="1499"/>
                  </a:lnTo>
                  <a:lnTo>
                    <a:pt x="1000" y="1495"/>
                  </a:lnTo>
                  <a:lnTo>
                    <a:pt x="1010" y="1492"/>
                  </a:lnTo>
                  <a:lnTo>
                    <a:pt x="1021" y="1490"/>
                  </a:lnTo>
                  <a:lnTo>
                    <a:pt x="1316" y="1490"/>
                  </a:lnTo>
                  <a:lnTo>
                    <a:pt x="1316" y="1364"/>
                  </a:lnTo>
                  <a:lnTo>
                    <a:pt x="1316" y="1364"/>
                  </a:lnTo>
                  <a:lnTo>
                    <a:pt x="1318" y="1353"/>
                  </a:lnTo>
                  <a:lnTo>
                    <a:pt x="1321" y="1343"/>
                  </a:lnTo>
                  <a:lnTo>
                    <a:pt x="1326" y="1332"/>
                  </a:lnTo>
                  <a:lnTo>
                    <a:pt x="1333" y="1323"/>
                  </a:lnTo>
                  <a:lnTo>
                    <a:pt x="1340" y="1316"/>
                  </a:lnTo>
                  <a:lnTo>
                    <a:pt x="1351" y="1313"/>
                  </a:lnTo>
                  <a:lnTo>
                    <a:pt x="1361" y="1309"/>
                  </a:lnTo>
                  <a:lnTo>
                    <a:pt x="1372" y="1307"/>
                  </a:lnTo>
                  <a:lnTo>
                    <a:pt x="1794" y="1307"/>
                  </a:lnTo>
                  <a:lnTo>
                    <a:pt x="1794" y="1378"/>
                  </a:lnTo>
                  <a:lnTo>
                    <a:pt x="1794" y="1378"/>
                  </a:lnTo>
                  <a:lnTo>
                    <a:pt x="1792" y="1388"/>
                  </a:lnTo>
                  <a:lnTo>
                    <a:pt x="1790" y="1399"/>
                  </a:lnTo>
                  <a:lnTo>
                    <a:pt x="1785" y="1409"/>
                  </a:lnTo>
                  <a:lnTo>
                    <a:pt x="1778" y="1418"/>
                  </a:lnTo>
                  <a:lnTo>
                    <a:pt x="1769" y="1425"/>
                  </a:lnTo>
                  <a:lnTo>
                    <a:pt x="1760" y="1429"/>
                  </a:lnTo>
                  <a:lnTo>
                    <a:pt x="1748" y="1432"/>
                  </a:lnTo>
                  <a:lnTo>
                    <a:pt x="1737" y="1434"/>
                  </a:lnTo>
                  <a:lnTo>
                    <a:pt x="1442" y="1434"/>
                  </a:lnTo>
                  <a:lnTo>
                    <a:pt x="1442" y="1560"/>
                  </a:lnTo>
                  <a:lnTo>
                    <a:pt x="1442" y="1560"/>
                  </a:lnTo>
                  <a:lnTo>
                    <a:pt x="1442" y="1571"/>
                  </a:lnTo>
                  <a:lnTo>
                    <a:pt x="1439" y="1581"/>
                  </a:lnTo>
                  <a:lnTo>
                    <a:pt x="1434" y="1592"/>
                  </a:lnTo>
                  <a:lnTo>
                    <a:pt x="1426" y="1601"/>
                  </a:lnTo>
                  <a:lnTo>
                    <a:pt x="1418" y="1608"/>
                  </a:lnTo>
                  <a:lnTo>
                    <a:pt x="1409" y="1611"/>
                  </a:lnTo>
                  <a:lnTo>
                    <a:pt x="1398" y="1615"/>
                  </a:lnTo>
                  <a:lnTo>
                    <a:pt x="1386" y="1617"/>
                  </a:lnTo>
                  <a:lnTo>
                    <a:pt x="1091" y="1617"/>
                  </a:lnTo>
                  <a:lnTo>
                    <a:pt x="1091" y="1743"/>
                  </a:lnTo>
                  <a:lnTo>
                    <a:pt x="1091" y="1743"/>
                  </a:lnTo>
                  <a:lnTo>
                    <a:pt x="1091" y="1754"/>
                  </a:lnTo>
                  <a:lnTo>
                    <a:pt x="1087" y="1764"/>
                  </a:lnTo>
                  <a:lnTo>
                    <a:pt x="1082" y="1775"/>
                  </a:lnTo>
                  <a:lnTo>
                    <a:pt x="1075" y="1784"/>
                  </a:lnTo>
                  <a:lnTo>
                    <a:pt x="1066" y="1791"/>
                  </a:lnTo>
                  <a:lnTo>
                    <a:pt x="1058" y="1794"/>
                  </a:lnTo>
                  <a:lnTo>
                    <a:pt x="1047" y="1798"/>
                  </a:lnTo>
                  <a:lnTo>
                    <a:pt x="1035" y="1799"/>
                  </a:lnTo>
                  <a:lnTo>
                    <a:pt x="613" y="1799"/>
                  </a:lnTo>
                  <a:lnTo>
                    <a:pt x="613" y="1729"/>
                  </a:lnTo>
                  <a:lnTo>
                    <a:pt x="613" y="1729"/>
                  </a:lnTo>
                  <a:lnTo>
                    <a:pt x="615" y="1719"/>
                  </a:lnTo>
                  <a:lnTo>
                    <a:pt x="618" y="1708"/>
                  </a:lnTo>
                  <a:lnTo>
                    <a:pt x="624" y="1697"/>
                  </a:lnTo>
                  <a:lnTo>
                    <a:pt x="631" y="1689"/>
                  </a:lnTo>
                  <a:lnTo>
                    <a:pt x="639" y="1682"/>
                  </a:lnTo>
                  <a:lnTo>
                    <a:pt x="648" y="1678"/>
                  </a:lnTo>
                  <a:lnTo>
                    <a:pt x="659" y="1675"/>
                  </a:lnTo>
                  <a:lnTo>
                    <a:pt x="671" y="1673"/>
                  </a:lnTo>
                  <a:lnTo>
                    <a:pt x="671" y="1673"/>
                  </a:lnTo>
                  <a:close/>
                  <a:moveTo>
                    <a:pt x="56" y="1102"/>
                  </a:moveTo>
                  <a:lnTo>
                    <a:pt x="321" y="1125"/>
                  </a:lnTo>
                  <a:lnTo>
                    <a:pt x="321" y="1125"/>
                  </a:lnTo>
                  <a:lnTo>
                    <a:pt x="335" y="1125"/>
                  </a:lnTo>
                  <a:lnTo>
                    <a:pt x="348" y="1121"/>
                  </a:lnTo>
                  <a:lnTo>
                    <a:pt x="358" y="1116"/>
                  </a:lnTo>
                  <a:lnTo>
                    <a:pt x="369" y="1111"/>
                  </a:lnTo>
                  <a:lnTo>
                    <a:pt x="378" y="1102"/>
                  </a:lnTo>
                  <a:lnTo>
                    <a:pt x="383" y="1091"/>
                  </a:lnTo>
                  <a:lnTo>
                    <a:pt x="388" y="1079"/>
                  </a:lnTo>
                  <a:lnTo>
                    <a:pt x="390" y="1067"/>
                  </a:lnTo>
                  <a:lnTo>
                    <a:pt x="404" y="923"/>
                  </a:lnTo>
                  <a:lnTo>
                    <a:pt x="404" y="923"/>
                  </a:lnTo>
                  <a:lnTo>
                    <a:pt x="402" y="909"/>
                  </a:lnTo>
                  <a:lnTo>
                    <a:pt x="400" y="896"/>
                  </a:lnTo>
                  <a:lnTo>
                    <a:pt x="395" y="886"/>
                  </a:lnTo>
                  <a:lnTo>
                    <a:pt x="388" y="875"/>
                  </a:lnTo>
                  <a:lnTo>
                    <a:pt x="379" y="866"/>
                  </a:lnTo>
                  <a:lnTo>
                    <a:pt x="369" y="861"/>
                  </a:lnTo>
                  <a:lnTo>
                    <a:pt x="358" y="856"/>
                  </a:lnTo>
                  <a:lnTo>
                    <a:pt x="346" y="854"/>
                  </a:lnTo>
                  <a:lnTo>
                    <a:pt x="81" y="831"/>
                  </a:lnTo>
                  <a:lnTo>
                    <a:pt x="81" y="831"/>
                  </a:lnTo>
                  <a:lnTo>
                    <a:pt x="67" y="831"/>
                  </a:lnTo>
                  <a:lnTo>
                    <a:pt x="54" y="833"/>
                  </a:lnTo>
                  <a:lnTo>
                    <a:pt x="44" y="838"/>
                  </a:lnTo>
                  <a:lnTo>
                    <a:pt x="33" y="845"/>
                  </a:lnTo>
                  <a:lnTo>
                    <a:pt x="25" y="854"/>
                  </a:lnTo>
                  <a:lnTo>
                    <a:pt x="19" y="865"/>
                  </a:lnTo>
                  <a:lnTo>
                    <a:pt x="14" y="875"/>
                  </a:lnTo>
                  <a:lnTo>
                    <a:pt x="12" y="888"/>
                  </a:lnTo>
                  <a:lnTo>
                    <a:pt x="0" y="1033"/>
                  </a:lnTo>
                  <a:lnTo>
                    <a:pt x="0" y="1033"/>
                  </a:lnTo>
                  <a:lnTo>
                    <a:pt x="0" y="1046"/>
                  </a:lnTo>
                  <a:lnTo>
                    <a:pt x="2" y="1058"/>
                  </a:lnTo>
                  <a:lnTo>
                    <a:pt x="7" y="1069"/>
                  </a:lnTo>
                  <a:lnTo>
                    <a:pt x="14" y="1079"/>
                  </a:lnTo>
                  <a:lnTo>
                    <a:pt x="23" y="1088"/>
                  </a:lnTo>
                  <a:lnTo>
                    <a:pt x="33" y="1095"/>
                  </a:lnTo>
                  <a:lnTo>
                    <a:pt x="44" y="1100"/>
                  </a:lnTo>
                  <a:lnTo>
                    <a:pt x="56" y="1102"/>
                  </a:lnTo>
                  <a:lnTo>
                    <a:pt x="56" y="1102"/>
                  </a:lnTo>
                  <a:close/>
                  <a:moveTo>
                    <a:pt x="343" y="1467"/>
                  </a:moveTo>
                  <a:lnTo>
                    <a:pt x="343" y="1467"/>
                  </a:lnTo>
                  <a:lnTo>
                    <a:pt x="427" y="1369"/>
                  </a:lnTo>
                  <a:lnTo>
                    <a:pt x="457" y="1329"/>
                  </a:lnTo>
                  <a:lnTo>
                    <a:pt x="471" y="1311"/>
                  </a:lnTo>
                  <a:lnTo>
                    <a:pt x="481" y="1292"/>
                  </a:lnTo>
                  <a:lnTo>
                    <a:pt x="492" y="1272"/>
                  </a:lnTo>
                  <a:lnTo>
                    <a:pt x="502" y="1251"/>
                  </a:lnTo>
                  <a:lnTo>
                    <a:pt x="511" y="1228"/>
                  </a:lnTo>
                  <a:lnTo>
                    <a:pt x="520" y="1202"/>
                  </a:lnTo>
                  <a:lnTo>
                    <a:pt x="538" y="1142"/>
                  </a:lnTo>
                  <a:lnTo>
                    <a:pt x="557" y="1065"/>
                  </a:lnTo>
                  <a:lnTo>
                    <a:pt x="557" y="1065"/>
                  </a:lnTo>
                  <a:lnTo>
                    <a:pt x="733" y="1121"/>
                  </a:lnTo>
                  <a:lnTo>
                    <a:pt x="733" y="1121"/>
                  </a:lnTo>
                  <a:lnTo>
                    <a:pt x="752" y="1126"/>
                  </a:lnTo>
                  <a:lnTo>
                    <a:pt x="752" y="1126"/>
                  </a:lnTo>
                  <a:lnTo>
                    <a:pt x="722" y="1214"/>
                  </a:lnTo>
                  <a:lnTo>
                    <a:pt x="697" y="1281"/>
                  </a:lnTo>
                  <a:lnTo>
                    <a:pt x="685" y="1311"/>
                  </a:lnTo>
                  <a:lnTo>
                    <a:pt x="673" y="1337"/>
                  </a:lnTo>
                  <a:lnTo>
                    <a:pt x="659" y="1360"/>
                  </a:lnTo>
                  <a:lnTo>
                    <a:pt x="646" y="1383"/>
                  </a:lnTo>
                  <a:lnTo>
                    <a:pt x="632" y="1404"/>
                  </a:lnTo>
                  <a:lnTo>
                    <a:pt x="617" y="1425"/>
                  </a:lnTo>
                  <a:lnTo>
                    <a:pt x="578" y="1469"/>
                  </a:lnTo>
                  <a:lnTo>
                    <a:pt x="532" y="1520"/>
                  </a:lnTo>
                  <a:lnTo>
                    <a:pt x="473" y="1583"/>
                  </a:lnTo>
                  <a:lnTo>
                    <a:pt x="473" y="1583"/>
                  </a:lnTo>
                  <a:lnTo>
                    <a:pt x="458" y="1596"/>
                  </a:lnTo>
                  <a:lnTo>
                    <a:pt x="441" y="1606"/>
                  </a:lnTo>
                  <a:lnTo>
                    <a:pt x="425" y="1611"/>
                  </a:lnTo>
                  <a:lnTo>
                    <a:pt x="409" y="1611"/>
                  </a:lnTo>
                  <a:lnTo>
                    <a:pt x="392" y="1611"/>
                  </a:lnTo>
                  <a:lnTo>
                    <a:pt x="376" y="1606"/>
                  </a:lnTo>
                  <a:lnTo>
                    <a:pt x="362" y="1599"/>
                  </a:lnTo>
                  <a:lnTo>
                    <a:pt x="350" y="1589"/>
                  </a:lnTo>
                  <a:lnTo>
                    <a:pt x="337" y="1578"/>
                  </a:lnTo>
                  <a:lnTo>
                    <a:pt x="328" y="1564"/>
                  </a:lnTo>
                  <a:lnTo>
                    <a:pt x="323" y="1550"/>
                  </a:lnTo>
                  <a:lnTo>
                    <a:pt x="320" y="1534"/>
                  </a:lnTo>
                  <a:lnTo>
                    <a:pt x="320" y="1518"/>
                  </a:lnTo>
                  <a:lnTo>
                    <a:pt x="323" y="1501"/>
                  </a:lnTo>
                  <a:lnTo>
                    <a:pt x="330" y="1483"/>
                  </a:lnTo>
                  <a:lnTo>
                    <a:pt x="343" y="1467"/>
                  </a:lnTo>
                  <a:lnTo>
                    <a:pt x="343" y="1467"/>
                  </a:lnTo>
                  <a:close/>
                  <a:moveTo>
                    <a:pt x="833" y="4"/>
                  </a:moveTo>
                  <a:lnTo>
                    <a:pt x="833" y="4"/>
                  </a:lnTo>
                  <a:lnTo>
                    <a:pt x="847" y="7"/>
                  </a:lnTo>
                  <a:lnTo>
                    <a:pt x="859" y="13"/>
                  </a:lnTo>
                  <a:lnTo>
                    <a:pt x="871" y="18"/>
                  </a:lnTo>
                  <a:lnTo>
                    <a:pt x="884" y="27"/>
                  </a:lnTo>
                  <a:lnTo>
                    <a:pt x="894" y="34"/>
                  </a:lnTo>
                  <a:lnTo>
                    <a:pt x="903" y="44"/>
                  </a:lnTo>
                  <a:lnTo>
                    <a:pt x="912" y="55"/>
                  </a:lnTo>
                  <a:lnTo>
                    <a:pt x="921" y="65"/>
                  </a:lnTo>
                  <a:lnTo>
                    <a:pt x="926" y="78"/>
                  </a:lnTo>
                  <a:lnTo>
                    <a:pt x="933" y="90"/>
                  </a:lnTo>
                  <a:lnTo>
                    <a:pt x="936" y="102"/>
                  </a:lnTo>
                  <a:lnTo>
                    <a:pt x="940" y="116"/>
                  </a:lnTo>
                  <a:lnTo>
                    <a:pt x="942" y="130"/>
                  </a:lnTo>
                  <a:lnTo>
                    <a:pt x="942" y="144"/>
                  </a:lnTo>
                  <a:lnTo>
                    <a:pt x="940" y="160"/>
                  </a:lnTo>
                  <a:lnTo>
                    <a:pt x="938" y="174"/>
                  </a:lnTo>
                  <a:lnTo>
                    <a:pt x="938" y="174"/>
                  </a:lnTo>
                  <a:lnTo>
                    <a:pt x="935" y="188"/>
                  </a:lnTo>
                  <a:lnTo>
                    <a:pt x="929" y="204"/>
                  </a:lnTo>
                  <a:lnTo>
                    <a:pt x="922" y="218"/>
                  </a:lnTo>
                  <a:lnTo>
                    <a:pt x="915" y="232"/>
                  </a:lnTo>
                  <a:lnTo>
                    <a:pt x="906" y="245"/>
                  </a:lnTo>
                  <a:lnTo>
                    <a:pt x="896" y="259"/>
                  </a:lnTo>
                  <a:lnTo>
                    <a:pt x="885" y="271"/>
                  </a:lnTo>
                  <a:lnTo>
                    <a:pt x="875" y="281"/>
                  </a:lnTo>
                  <a:lnTo>
                    <a:pt x="863" y="292"/>
                  </a:lnTo>
                  <a:lnTo>
                    <a:pt x="850" y="301"/>
                  </a:lnTo>
                  <a:lnTo>
                    <a:pt x="836" y="308"/>
                  </a:lnTo>
                  <a:lnTo>
                    <a:pt x="822" y="313"/>
                  </a:lnTo>
                  <a:lnTo>
                    <a:pt x="810" y="318"/>
                  </a:lnTo>
                  <a:lnTo>
                    <a:pt x="796" y="320"/>
                  </a:lnTo>
                  <a:lnTo>
                    <a:pt x="782" y="320"/>
                  </a:lnTo>
                  <a:lnTo>
                    <a:pt x="768" y="318"/>
                  </a:lnTo>
                  <a:lnTo>
                    <a:pt x="768" y="318"/>
                  </a:lnTo>
                  <a:lnTo>
                    <a:pt x="754" y="315"/>
                  </a:lnTo>
                  <a:lnTo>
                    <a:pt x="741" y="308"/>
                  </a:lnTo>
                  <a:lnTo>
                    <a:pt x="729" y="301"/>
                  </a:lnTo>
                  <a:lnTo>
                    <a:pt x="718" y="292"/>
                  </a:lnTo>
                  <a:lnTo>
                    <a:pt x="708" y="280"/>
                  </a:lnTo>
                  <a:lnTo>
                    <a:pt x="699" y="269"/>
                  </a:lnTo>
                  <a:lnTo>
                    <a:pt x="690" y="255"/>
                  </a:lnTo>
                  <a:lnTo>
                    <a:pt x="683" y="241"/>
                  </a:lnTo>
                  <a:lnTo>
                    <a:pt x="678" y="227"/>
                  </a:lnTo>
                  <a:lnTo>
                    <a:pt x="673" y="211"/>
                  </a:lnTo>
                  <a:lnTo>
                    <a:pt x="669" y="195"/>
                  </a:lnTo>
                  <a:lnTo>
                    <a:pt x="666" y="180"/>
                  </a:lnTo>
                  <a:lnTo>
                    <a:pt x="666" y="164"/>
                  </a:lnTo>
                  <a:lnTo>
                    <a:pt x="666" y="148"/>
                  </a:lnTo>
                  <a:lnTo>
                    <a:pt x="666" y="132"/>
                  </a:lnTo>
                  <a:lnTo>
                    <a:pt x="669" y="116"/>
                  </a:lnTo>
                  <a:lnTo>
                    <a:pt x="669" y="116"/>
                  </a:lnTo>
                  <a:lnTo>
                    <a:pt x="673" y="102"/>
                  </a:lnTo>
                  <a:lnTo>
                    <a:pt x="678" y="88"/>
                  </a:lnTo>
                  <a:lnTo>
                    <a:pt x="683" y="76"/>
                  </a:lnTo>
                  <a:lnTo>
                    <a:pt x="690" y="64"/>
                  </a:lnTo>
                  <a:lnTo>
                    <a:pt x="699" y="53"/>
                  </a:lnTo>
                  <a:lnTo>
                    <a:pt x="708" y="43"/>
                  </a:lnTo>
                  <a:lnTo>
                    <a:pt x="718" y="34"/>
                  </a:lnTo>
                  <a:lnTo>
                    <a:pt x="729" y="25"/>
                  </a:lnTo>
                  <a:lnTo>
                    <a:pt x="741" y="18"/>
                  </a:lnTo>
                  <a:lnTo>
                    <a:pt x="752" y="13"/>
                  </a:lnTo>
                  <a:lnTo>
                    <a:pt x="766" y="7"/>
                  </a:lnTo>
                  <a:lnTo>
                    <a:pt x="778" y="4"/>
                  </a:lnTo>
                  <a:lnTo>
                    <a:pt x="792" y="2"/>
                  </a:lnTo>
                  <a:lnTo>
                    <a:pt x="805" y="0"/>
                  </a:lnTo>
                  <a:lnTo>
                    <a:pt x="819" y="2"/>
                  </a:lnTo>
                  <a:lnTo>
                    <a:pt x="833" y="4"/>
                  </a:lnTo>
                  <a:lnTo>
                    <a:pt x="833" y="4"/>
                  </a:lnTo>
                  <a:close/>
                  <a:moveTo>
                    <a:pt x="817" y="390"/>
                  </a:moveTo>
                  <a:lnTo>
                    <a:pt x="817" y="390"/>
                  </a:lnTo>
                  <a:lnTo>
                    <a:pt x="831" y="396"/>
                  </a:lnTo>
                  <a:lnTo>
                    <a:pt x="848" y="403"/>
                  </a:lnTo>
                  <a:lnTo>
                    <a:pt x="868" y="413"/>
                  </a:lnTo>
                  <a:lnTo>
                    <a:pt x="877" y="420"/>
                  </a:lnTo>
                  <a:lnTo>
                    <a:pt x="885" y="427"/>
                  </a:lnTo>
                  <a:lnTo>
                    <a:pt x="885" y="427"/>
                  </a:lnTo>
                  <a:lnTo>
                    <a:pt x="1000" y="538"/>
                  </a:lnTo>
                  <a:lnTo>
                    <a:pt x="1019" y="556"/>
                  </a:lnTo>
                  <a:lnTo>
                    <a:pt x="1036" y="570"/>
                  </a:lnTo>
                  <a:lnTo>
                    <a:pt x="1052" y="582"/>
                  </a:lnTo>
                  <a:lnTo>
                    <a:pt x="1068" y="591"/>
                  </a:lnTo>
                  <a:lnTo>
                    <a:pt x="1084" y="598"/>
                  </a:lnTo>
                  <a:lnTo>
                    <a:pt x="1101" y="601"/>
                  </a:lnTo>
                  <a:lnTo>
                    <a:pt x="1119" y="605"/>
                  </a:lnTo>
                  <a:lnTo>
                    <a:pt x="1140" y="606"/>
                  </a:lnTo>
                  <a:lnTo>
                    <a:pt x="1193" y="606"/>
                  </a:lnTo>
                  <a:lnTo>
                    <a:pt x="1265" y="603"/>
                  </a:lnTo>
                  <a:lnTo>
                    <a:pt x="1265" y="603"/>
                  </a:lnTo>
                  <a:lnTo>
                    <a:pt x="1279" y="605"/>
                  </a:lnTo>
                  <a:lnTo>
                    <a:pt x="1293" y="608"/>
                  </a:lnTo>
                  <a:lnTo>
                    <a:pt x="1303" y="614"/>
                  </a:lnTo>
                  <a:lnTo>
                    <a:pt x="1312" y="622"/>
                  </a:lnTo>
                  <a:lnTo>
                    <a:pt x="1319" y="633"/>
                  </a:lnTo>
                  <a:lnTo>
                    <a:pt x="1325" y="643"/>
                  </a:lnTo>
                  <a:lnTo>
                    <a:pt x="1326" y="656"/>
                  </a:lnTo>
                  <a:lnTo>
                    <a:pt x="1328" y="668"/>
                  </a:lnTo>
                  <a:lnTo>
                    <a:pt x="1328" y="682"/>
                  </a:lnTo>
                  <a:lnTo>
                    <a:pt x="1326" y="694"/>
                  </a:lnTo>
                  <a:lnTo>
                    <a:pt x="1321" y="705"/>
                  </a:lnTo>
                  <a:lnTo>
                    <a:pt x="1316" y="715"/>
                  </a:lnTo>
                  <a:lnTo>
                    <a:pt x="1309" y="726"/>
                  </a:lnTo>
                  <a:lnTo>
                    <a:pt x="1300" y="733"/>
                  </a:lnTo>
                  <a:lnTo>
                    <a:pt x="1288" y="738"/>
                  </a:lnTo>
                  <a:lnTo>
                    <a:pt x="1275" y="740"/>
                  </a:lnTo>
                  <a:lnTo>
                    <a:pt x="1275" y="740"/>
                  </a:lnTo>
                  <a:lnTo>
                    <a:pt x="1200" y="749"/>
                  </a:lnTo>
                  <a:lnTo>
                    <a:pt x="1140" y="754"/>
                  </a:lnTo>
                  <a:lnTo>
                    <a:pt x="1116" y="754"/>
                  </a:lnTo>
                  <a:lnTo>
                    <a:pt x="1093" y="754"/>
                  </a:lnTo>
                  <a:lnTo>
                    <a:pt x="1072" y="754"/>
                  </a:lnTo>
                  <a:lnTo>
                    <a:pt x="1051" y="751"/>
                  </a:lnTo>
                  <a:lnTo>
                    <a:pt x="1031" y="745"/>
                  </a:lnTo>
                  <a:lnTo>
                    <a:pt x="1012" y="738"/>
                  </a:lnTo>
                  <a:lnTo>
                    <a:pt x="994" y="729"/>
                  </a:lnTo>
                  <a:lnTo>
                    <a:pt x="973" y="719"/>
                  </a:lnTo>
                  <a:lnTo>
                    <a:pt x="952" y="703"/>
                  </a:lnTo>
                  <a:lnTo>
                    <a:pt x="929" y="687"/>
                  </a:lnTo>
                  <a:lnTo>
                    <a:pt x="875" y="642"/>
                  </a:lnTo>
                  <a:lnTo>
                    <a:pt x="840" y="838"/>
                  </a:lnTo>
                  <a:lnTo>
                    <a:pt x="840" y="838"/>
                  </a:lnTo>
                  <a:lnTo>
                    <a:pt x="838" y="851"/>
                  </a:lnTo>
                  <a:lnTo>
                    <a:pt x="841" y="861"/>
                  </a:lnTo>
                  <a:lnTo>
                    <a:pt x="848" y="870"/>
                  </a:lnTo>
                  <a:lnTo>
                    <a:pt x="857" y="877"/>
                  </a:lnTo>
                  <a:lnTo>
                    <a:pt x="857" y="877"/>
                  </a:lnTo>
                  <a:lnTo>
                    <a:pt x="935" y="910"/>
                  </a:lnTo>
                  <a:lnTo>
                    <a:pt x="998" y="940"/>
                  </a:lnTo>
                  <a:lnTo>
                    <a:pt x="1026" y="954"/>
                  </a:lnTo>
                  <a:lnTo>
                    <a:pt x="1051" y="970"/>
                  </a:lnTo>
                  <a:lnTo>
                    <a:pt x="1073" y="986"/>
                  </a:lnTo>
                  <a:lnTo>
                    <a:pt x="1094" y="1005"/>
                  </a:lnTo>
                  <a:lnTo>
                    <a:pt x="1114" y="1026"/>
                  </a:lnTo>
                  <a:lnTo>
                    <a:pt x="1131" y="1051"/>
                  </a:lnTo>
                  <a:lnTo>
                    <a:pt x="1149" y="1079"/>
                  </a:lnTo>
                  <a:lnTo>
                    <a:pt x="1166" y="1112"/>
                  </a:lnTo>
                  <a:lnTo>
                    <a:pt x="1182" y="1149"/>
                  </a:lnTo>
                  <a:lnTo>
                    <a:pt x="1200" y="1193"/>
                  </a:lnTo>
                  <a:lnTo>
                    <a:pt x="1217" y="1242"/>
                  </a:lnTo>
                  <a:lnTo>
                    <a:pt x="1235" y="1299"/>
                  </a:lnTo>
                  <a:lnTo>
                    <a:pt x="1235" y="1299"/>
                  </a:lnTo>
                  <a:lnTo>
                    <a:pt x="1240" y="1318"/>
                  </a:lnTo>
                  <a:lnTo>
                    <a:pt x="1242" y="1336"/>
                  </a:lnTo>
                  <a:lnTo>
                    <a:pt x="1238" y="1351"/>
                  </a:lnTo>
                  <a:lnTo>
                    <a:pt x="1233" y="1365"/>
                  </a:lnTo>
                  <a:lnTo>
                    <a:pt x="1224" y="1379"/>
                  </a:lnTo>
                  <a:lnTo>
                    <a:pt x="1214" y="1390"/>
                  </a:lnTo>
                  <a:lnTo>
                    <a:pt x="1202" y="1401"/>
                  </a:lnTo>
                  <a:lnTo>
                    <a:pt x="1188" y="1408"/>
                  </a:lnTo>
                  <a:lnTo>
                    <a:pt x="1173" y="1413"/>
                  </a:lnTo>
                  <a:lnTo>
                    <a:pt x="1158" y="1416"/>
                  </a:lnTo>
                  <a:lnTo>
                    <a:pt x="1142" y="1416"/>
                  </a:lnTo>
                  <a:lnTo>
                    <a:pt x="1128" y="1413"/>
                  </a:lnTo>
                  <a:lnTo>
                    <a:pt x="1112" y="1408"/>
                  </a:lnTo>
                  <a:lnTo>
                    <a:pt x="1100" y="1399"/>
                  </a:lnTo>
                  <a:lnTo>
                    <a:pt x="1087" y="1386"/>
                  </a:lnTo>
                  <a:lnTo>
                    <a:pt x="1077" y="1371"/>
                  </a:lnTo>
                  <a:lnTo>
                    <a:pt x="1077" y="1371"/>
                  </a:lnTo>
                  <a:lnTo>
                    <a:pt x="1049" y="1316"/>
                  </a:lnTo>
                  <a:lnTo>
                    <a:pt x="1022" y="1269"/>
                  </a:lnTo>
                  <a:lnTo>
                    <a:pt x="998" y="1230"/>
                  </a:lnTo>
                  <a:lnTo>
                    <a:pt x="975" y="1195"/>
                  </a:lnTo>
                  <a:lnTo>
                    <a:pt x="952" y="1167"/>
                  </a:lnTo>
                  <a:lnTo>
                    <a:pt x="928" y="1142"/>
                  </a:lnTo>
                  <a:lnTo>
                    <a:pt x="903" y="1121"/>
                  </a:lnTo>
                  <a:lnTo>
                    <a:pt x="877" y="1104"/>
                  </a:lnTo>
                  <a:lnTo>
                    <a:pt x="847" y="1090"/>
                  </a:lnTo>
                  <a:lnTo>
                    <a:pt x="815" y="1076"/>
                  </a:lnTo>
                  <a:lnTo>
                    <a:pt x="778" y="1061"/>
                  </a:lnTo>
                  <a:lnTo>
                    <a:pt x="738" y="1047"/>
                  </a:lnTo>
                  <a:lnTo>
                    <a:pt x="638" y="1018"/>
                  </a:lnTo>
                  <a:lnTo>
                    <a:pt x="509" y="975"/>
                  </a:lnTo>
                  <a:lnTo>
                    <a:pt x="509" y="975"/>
                  </a:lnTo>
                  <a:lnTo>
                    <a:pt x="494" y="965"/>
                  </a:lnTo>
                  <a:lnTo>
                    <a:pt x="480" y="953"/>
                  </a:lnTo>
                  <a:lnTo>
                    <a:pt x="467" y="940"/>
                  </a:lnTo>
                  <a:lnTo>
                    <a:pt x="458" y="924"/>
                  </a:lnTo>
                  <a:lnTo>
                    <a:pt x="453" y="909"/>
                  </a:lnTo>
                  <a:lnTo>
                    <a:pt x="448" y="893"/>
                  </a:lnTo>
                  <a:lnTo>
                    <a:pt x="446" y="874"/>
                  </a:lnTo>
                  <a:lnTo>
                    <a:pt x="444" y="856"/>
                  </a:lnTo>
                  <a:lnTo>
                    <a:pt x="506" y="517"/>
                  </a:lnTo>
                  <a:lnTo>
                    <a:pt x="506" y="517"/>
                  </a:lnTo>
                  <a:lnTo>
                    <a:pt x="458" y="533"/>
                  </a:lnTo>
                  <a:lnTo>
                    <a:pt x="423" y="545"/>
                  </a:lnTo>
                  <a:lnTo>
                    <a:pt x="409" y="552"/>
                  </a:lnTo>
                  <a:lnTo>
                    <a:pt x="399" y="561"/>
                  </a:lnTo>
                  <a:lnTo>
                    <a:pt x="388" y="570"/>
                  </a:lnTo>
                  <a:lnTo>
                    <a:pt x="381" y="578"/>
                  </a:lnTo>
                  <a:lnTo>
                    <a:pt x="374" y="591"/>
                  </a:lnTo>
                  <a:lnTo>
                    <a:pt x="369" y="605"/>
                  </a:lnTo>
                  <a:lnTo>
                    <a:pt x="365" y="621"/>
                  </a:lnTo>
                  <a:lnTo>
                    <a:pt x="360" y="638"/>
                  </a:lnTo>
                  <a:lnTo>
                    <a:pt x="351" y="686"/>
                  </a:lnTo>
                  <a:lnTo>
                    <a:pt x="341" y="747"/>
                  </a:lnTo>
                  <a:lnTo>
                    <a:pt x="341" y="747"/>
                  </a:lnTo>
                  <a:lnTo>
                    <a:pt x="337" y="759"/>
                  </a:lnTo>
                  <a:lnTo>
                    <a:pt x="332" y="770"/>
                  </a:lnTo>
                  <a:lnTo>
                    <a:pt x="323" y="779"/>
                  </a:lnTo>
                  <a:lnTo>
                    <a:pt x="314" y="786"/>
                  </a:lnTo>
                  <a:lnTo>
                    <a:pt x="302" y="791"/>
                  </a:lnTo>
                  <a:lnTo>
                    <a:pt x="290" y="794"/>
                  </a:lnTo>
                  <a:lnTo>
                    <a:pt x="278" y="796"/>
                  </a:lnTo>
                  <a:lnTo>
                    <a:pt x="265" y="794"/>
                  </a:lnTo>
                  <a:lnTo>
                    <a:pt x="253" y="793"/>
                  </a:lnTo>
                  <a:lnTo>
                    <a:pt x="241" y="787"/>
                  </a:lnTo>
                  <a:lnTo>
                    <a:pt x="230" y="782"/>
                  </a:lnTo>
                  <a:lnTo>
                    <a:pt x="221" y="773"/>
                  </a:lnTo>
                  <a:lnTo>
                    <a:pt x="213" y="763"/>
                  </a:lnTo>
                  <a:lnTo>
                    <a:pt x="207" y="752"/>
                  </a:lnTo>
                  <a:lnTo>
                    <a:pt x="204" y="738"/>
                  </a:lnTo>
                  <a:lnTo>
                    <a:pt x="204" y="722"/>
                  </a:lnTo>
                  <a:lnTo>
                    <a:pt x="204" y="722"/>
                  </a:lnTo>
                  <a:lnTo>
                    <a:pt x="209" y="673"/>
                  </a:lnTo>
                  <a:lnTo>
                    <a:pt x="216" y="629"/>
                  </a:lnTo>
                  <a:lnTo>
                    <a:pt x="223" y="591"/>
                  </a:lnTo>
                  <a:lnTo>
                    <a:pt x="232" y="557"/>
                  </a:lnTo>
                  <a:lnTo>
                    <a:pt x="241" y="527"/>
                  </a:lnTo>
                  <a:lnTo>
                    <a:pt x="253" y="501"/>
                  </a:lnTo>
                  <a:lnTo>
                    <a:pt x="267" y="478"/>
                  </a:lnTo>
                  <a:lnTo>
                    <a:pt x="283" y="459"/>
                  </a:lnTo>
                  <a:lnTo>
                    <a:pt x="302" y="440"/>
                  </a:lnTo>
                  <a:lnTo>
                    <a:pt x="325" y="424"/>
                  </a:lnTo>
                  <a:lnTo>
                    <a:pt x="351" y="408"/>
                  </a:lnTo>
                  <a:lnTo>
                    <a:pt x="381" y="394"/>
                  </a:lnTo>
                  <a:lnTo>
                    <a:pt x="415" y="378"/>
                  </a:lnTo>
                  <a:lnTo>
                    <a:pt x="451" y="364"/>
                  </a:lnTo>
                  <a:lnTo>
                    <a:pt x="543" y="329"/>
                  </a:lnTo>
                  <a:lnTo>
                    <a:pt x="543" y="329"/>
                  </a:lnTo>
                  <a:lnTo>
                    <a:pt x="559" y="325"/>
                  </a:lnTo>
                  <a:lnTo>
                    <a:pt x="578" y="325"/>
                  </a:lnTo>
                  <a:lnTo>
                    <a:pt x="599" y="327"/>
                  </a:lnTo>
                  <a:lnTo>
                    <a:pt x="620" y="331"/>
                  </a:lnTo>
                  <a:lnTo>
                    <a:pt x="660" y="339"/>
                  </a:lnTo>
                  <a:lnTo>
                    <a:pt x="687" y="348"/>
                  </a:lnTo>
                  <a:lnTo>
                    <a:pt x="768" y="491"/>
                  </a:lnTo>
                  <a:lnTo>
                    <a:pt x="817" y="390"/>
                  </a:lnTo>
                  <a:lnTo>
                    <a:pt x="817" y="390"/>
                  </a:lnTo>
                  <a:close/>
                </a:path>
              </a:pathLst>
            </a:custGeom>
            <a:solidFill>
              <a:srgbClr val="100964"/>
            </a:solidFill>
            <a:ln>
              <a:noFill/>
            </a:ln>
            <a:effectLst>
              <a:innerShdw blurRad="25400" dist="12700" dir="16200000">
                <a:prstClr val="black">
                  <a:alpha val="77000"/>
                </a:prstClr>
              </a:inn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latin typeface="Calibri" panose="020F0502020204030204"/>
                <a:ea typeface="Malgun Gothic" panose="020B0503020000020004" pitchFamily="34" charset="-127"/>
                <a:cs typeface="+mn-cs"/>
              </a:endParaRPr>
            </a:p>
          </p:txBody>
        </p:sp>
        <p:sp>
          <p:nvSpPr>
            <p:cNvPr id="101" name="Freeform 100"/>
            <p:cNvSpPr>
              <a:spLocks noEditPoints="1"/>
            </p:cNvSpPr>
            <p:nvPr/>
          </p:nvSpPr>
          <p:spPr bwMode="auto">
            <a:xfrm>
              <a:off x="5460174" y="805365"/>
              <a:ext cx="342156" cy="284123"/>
            </a:xfrm>
            <a:custGeom>
              <a:avLst/>
              <a:gdLst>
                <a:gd name="T0" fmla="*/ 1518 w 1697"/>
                <a:gd name="T1" fmla="*/ 799 h 1410"/>
                <a:gd name="T2" fmla="*/ 1542 w 1697"/>
                <a:gd name="T3" fmla="*/ 977 h 1410"/>
                <a:gd name="T4" fmla="*/ 1484 w 1697"/>
                <a:gd name="T5" fmla="*/ 1112 h 1410"/>
                <a:gd name="T6" fmla="*/ 1351 w 1697"/>
                <a:gd name="T7" fmla="*/ 1201 h 1410"/>
                <a:gd name="T8" fmla="*/ 1274 w 1697"/>
                <a:gd name="T9" fmla="*/ 1303 h 1410"/>
                <a:gd name="T10" fmla="*/ 1161 w 1697"/>
                <a:gd name="T11" fmla="*/ 1368 h 1410"/>
                <a:gd name="T12" fmla="*/ 989 w 1697"/>
                <a:gd name="T13" fmla="*/ 1395 h 1410"/>
                <a:gd name="T14" fmla="*/ 1036 w 1697"/>
                <a:gd name="T15" fmla="*/ 1323 h 1410"/>
                <a:gd name="T16" fmla="*/ 1110 w 1697"/>
                <a:gd name="T17" fmla="*/ 1295 h 1410"/>
                <a:gd name="T18" fmla="*/ 989 w 1697"/>
                <a:gd name="T19" fmla="*/ 1124 h 1410"/>
                <a:gd name="T20" fmla="*/ 1172 w 1697"/>
                <a:gd name="T21" fmla="*/ 1205 h 1410"/>
                <a:gd name="T22" fmla="*/ 1261 w 1697"/>
                <a:gd name="T23" fmla="*/ 1210 h 1410"/>
                <a:gd name="T24" fmla="*/ 1114 w 1697"/>
                <a:gd name="T25" fmla="*/ 1045 h 1410"/>
                <a:gd name="T26" fmla="*/ 1133 w 1697"/>
                <a:gd name="T27" fmla="*/ 978 h 1410"/>
                <a:gd name="T28" fmla="*/ 1342 w 1697"/>
                <a:gd name="T29" fmla="*/ 1115 h 1410"/>
                <a:gd name="T30" fmla="*/ 1400 w 1697"/>
                <a:gd name="T31" fmla="*/ 1056 h 1410"/>
                <a:gd name="T32" fmla="*/ 1200 w 1697"/>
                <a:gd name="T33" fmla="*/ 859 h 1410"/>
                <a:gd name="T34" fmla="*/ 1267 w 1697"/>
                <a:gd name="T35" fmla="*/ 836 h 1410"/>
                <a:gd name="T36" fmla="*/ 1474 w 1697"/>
                <a:gd name="T37" fmla="*/ 927 h 1410"/>
                <a:gd name="T38" fmla="*/ 1008 w 1697"/>
                <a:gd name="T39" fmla="*/ 444 h 1410"/>
                <a:gd name="T40" fmla="*/ 1079 w 1697"/>
                <a:gd name="T41" fmla="*/ 421 h 1410"/>
                <a:gd name="T42" fmla="*/ 142 w 1697"/>
                <a:gd name="T43" fmla="*/ 648 h 1410"/>
                <a:gd name="T44" fmla="*/ 0 w 1697"/>
                <a:gd name="T45" fmla="*/ 376 h 1410"/>
                <a:gd name="T46" fmla="*/ 256 w 1697"/>
                <a:gd name="T47" fmla="*/ 47 h 1410"/>
                <a:gd name="T48" fmla="*/ 383 w 1697"/>
                <a:gd name="T49" fmla="*/ 3 h 1410"/>
                <a:gd name="T50" fmla="*/ 534 w 1697"/>
                <a:gd name="T51" fmla="*/ 88 h 1410"/>
                <a:gd name="T52" fmla="*/ 775 w 1697"/>
                <a:gd name="T53" fmla="*/ 60 h 1410"/>
                <a:gd name="T54" fmla="*/ 499 w 1697"/>
                <a:gd name="T55" fmla="*/ 165 h 1410"/>
                <a:gd name="T56" fmla="*/ 344 w 1697"/>
                <a:gd name="T57" fmla="*/ 88 h 1410"/>
                <a:gd name="T58" fmla="*/ 88 w 1697"/>
                <a:gd name="T59" fmla="*/ 395 h 1410"/>
                <a:gd name="T60" fmla="*/ 211 w 1697"/>
                <a:gd name="T61" fmla="*/ 543 h 1410"/>
                <a:gd name="T62" fmla="*/ 220 w 1697"/>
                <a:gd name="T63" fmla="*/ 739 h 1410"/>
                <a:gd name="T64" fmla="*/ 794 w 1697"/>
                <a:gd name="T65" fmla="*/ 1165 h 1410"/>
                <a:gd name="T66" fmla="*/ 755 w 1697"/>
                <a:gd name="T67" fmla="*/ 1142 h 1410"/>
                <a:gd name="T68" fmla="*/ 673 w 1697"/>
                <a:gd name="T69" fmla="*/ 1045 h 1410"/>
                <a:gd name="T70" fmla="*/ 581 w 1697"/>
                <a:gd name="T71" fmla="*/ 1049 h 1410"/>
                <a:gd name="T72" fmla="*/ 546 w 1697"/>
                <a:gd name="T73" fmla="*/ 948 h 1410"/>
                <a:gd name="T74" fmla="*/ 436 w 1697"/>
                <a:gd name="T75" fmla="*/ 926 h 1410"/>
                <a:gd name="T76" fmla="*/ 418 w 1697"/>
                <a:gd name="T77" fmla="*/ 806 h 1410"/>
                <a:gd name="T78" fmla="*/ 288 w 1697"/>
                <a:gd name="T79" fmla="*/ 778 h 1410"/>
                <a:gd name="T80" fmla="*/ 198 w 1697"/>
                <a:gd name="T81" fmla="*/ 898 h 1410"/>
                <a:gd name="T82" fmla="*/ 256 w 1697"/>
                <a:gd name="T83" fmla="*/ 1006 h 1410"/>
                <a:gd name="T84" fmla="*/ 339 w 1697"/>
                <a:gd name="T85" fmla="*/ 1022 h 1410"/>
                <a:gd name="T86" fmla="*/ 353 w 1697"/>
                <a:gd name="T87" fmla="*/ 1173 h 1410"/>
                <a:gd name="T88" fmla="*/ 502 w 1697"/>
                <a:gd name="T89" fmla="*/ 1166 h 1410"/>
                <a:gd name="T90" fmla="*/ 529 w 1697"/>
                <a:gd name="T91" fmla="*/ 1245 h 1410"/>
                <a:gd name="T92" fmla="*/ 676 w 1697"/>
                <a:gd name="T93" fmla="*/ 1273 h 1410"/>
                <a:gd name="T94" fmla="*/ 706 w 1697"/>
                <a:gd name="T95" fmla="*/ 1305 h 1410"/>
                <a:gd name="T96" fmla="*/ 798 w 1697"/>
                <a:gd name="T97" fmla="*/ 1384 h 1410"/>
                <a:gd name="T98" fmla="*/ 912 w 1697"/>
                <a:gd name="T99" fmla="*/ 1321 h 1410"/>
                <a:gd name="T100" fmla="*/ 889 w 1697"/>
                <a:gd name="T101" fmla="*/ 1187 h 1410"/>
                <a:gd name="T102" fmla="*/ 1528 w 1697"/>
                <a:gd name="T103" fmla="*/ 653 h 1410"/>
                <a:gd name="T104" fmla="*/ 1609 w 1697"/>
                <a:gd name="T105" fmla="*/ 462 h 1410"/>
                <a:gd name="T106" fmla="*/ 1669 w 1697"/>
                <a:gd name="T107" fmla="*/ 255 h 1410"/>
                <a:gd name="T108" fmla="*/ 1275 w 1697"/>
                <a:gd name="T109" fmla="*/ 61 h 1410"/>
                <a:gd name="T110" fmla="*/ 1012 w 1697"/>
                <a:gd name="T111" fmla="*/ 63 h 1410"/>
                <a:gd name="T112" fmla="*/ 492 w 1697"/>
                <a:gd name="T113" fmla="*/ 365 h 1410"/>
                <a:gd name="T114" fmla="*/ 529 w 1697"/>
                <a:gd name="T115" fmla="*/ 499 h 1410"/>
                <a:gd name="T116" fmla="*/ 899 w 1697"/>
                <a:gd name="T117" fmla="*/ 328 h 1410"/>
                <a:gd name="T118" fmla="*/ 1052 w 1697"/>
                <a:gd name="T119" fmla="*/ 355 h 1410"/>
                <a:gd name="T120" fmla="*/ 1177 w 1697"/>
                <a:gd name="T121" fmla="*/ 377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7" h="1410">
                  <a:moveTo>
                    <a:pt x="1105" y="420"/>
                  </a:moveTo>
                  <a:lnTo>
                    <a:pt x="1105" y="420"/>
                  </a:lnTo>
                  <a:lnTo>
                    <a:pt x="1258" y="558"/>
                  </a:lnTo>
                  <a:lnTo>
                    <a:pt x="1333" y="627"/>
                  </a:lnTo>
                  <a:lnTo>
                    <a:pt x="1409" y="699"/>
                  </a:lnTo>
                  <a:lnTo>
                    <a:pt x="1409" y="699"/>
                  </a:lnTo>
                  <a:lnTo>
                    <a:pt x="1419" y="706"/>
                  </a:lnTo>
                  <a:lnTo>
                    <a:pt x="1430" y="715"/>
                  </a:lnTo>
                  <a:lnTo>
                    <a:pt x="1486" y="766"/>
                  </a:lnTo>
                  <a:lnTo>
                    <a:pt x="1518" y="799"/>
                  </a:lnTo>
                  <a:lnTo>
                    <a:pt x="1518" y="799"/>
                  </a:lnTo>
                  <a:lnTo>
                    <a:pt x="1532" y="815"/>
                  </a:lnTo>
                  <a:lnTo>
                    <a:pt x="1542" y="831"/>
                  </a:lnTo>
                  <a:lnTo>
                    <a:pt x="1551" y="847"/>
                  </a:lnTo>
                  <a:lnTo>
                    <a:pt x="1556" y="864"/>
                  </a:lnTo>
                  <a:lnTo>
                    <a:pt x="1562" y="880"/>
                  </a:lnTo>
                  <a:lnTo>
                    <a:pt x="1562" y="898"/>
                  </a:lnTo>
                  <a:lnTo>
                    <a:pt x="1562" y="913"/>
                  </a:lnTo>
                  <a:lnTo>
                    <a:pt x="1560" y="931"/>
                  </a:lnTo>
                  <a:lnTo>
                    <a:pt x="1556" y="947"/>
                  </a:lnTo>
                  <a:lnTo>
                    <a:pt x="1549" y="963"/>
                  </a:lnTo>
                  <a:lnTo>
                    <a:pt x="1542" y="977"/>
                  </a:lnTo>
                  <a:lnTo>
                    <a:pt x="1534" y="991"/>
                  </a:lnTo>
                  <a:lnTo>
                    <a:pt x="1521" y="1003"/>
                  </a:lnTo>
                  <a:lnTo>
                    <a:pt x="1509" y="1013"/>
                  </a:lnTo>
                  <a:lnTo>
                    <a:pt x="1497" y="1022"/>
                  </a:lnTo>
                  <a:lnTo>
                    <a:pt x="1481" y="1029"/>
                  </a:lnTo>
                  <a:lnTo>
                    <a:pt x="1481" y="1029"/>
                  </a:lnTo>
                  <a:lnTo>
                    <a:pt x="1486" y="1047"/>
                  </a:lnTo>
                  <a:lnTo>
                    <a:pt x="1490" y="1064"/>
                  </a:lnTo>
                  <a:lnTo>
                    <a:pt x="1490" y="1080"/>
                  </a:lnTo>
                  <a:lnTo>
                    <a:pt x="1488" y="1096"/>
                  </a:lnTo>
                  <a:lnTo>
                    <a:pt x="1484" y="1112"/>
                  </a:lnTo>
                  <a:lnTo>
                    <a:pt x="1479" y="1126"/>
                  </a:lnTo>
                  <a:lnTo>
                    <a:pt x="1472" y="1140"/>
                  </a:lnTo>
                  <a:lnTo>
                    <a:pt x="1463" y="1152"/>
                  </a:lnTo>
                  <a:lnTo>
                    <a:pt x="1453" y="1163"/>
                  </a:lnTo>
                  <a:lnTo>
                    <a:pt x="1442" y="1173"/>
                  </a:lnTo>
                  <a:lnTo>
                    <a:pt x="1428" y="1182"/>
                  </a:lnTo>
                  <a:lnTo>
                    <a:pt x="1414" y="1191"/>
                  </a:lnTo>
                  <a:lnTo>
                    <a:pt x="1400" y="1196"/>
                  </a:lnTo>
                  <a:lnTo>
                    <a:pt x="1384" y="1200"/>
                  </a:lnTo>
                  <a:lnTo>
                    <a:pt x="1368" y="1201"/>
                  </a:lnTo>
                  <a:lnTo>
                    <a:pt x="1351" y="1201"/>
                  </a:lnTo>
                  <a:lnTo>
                    <a:pt x="1351" y="1201"/>
                  </a:lnTo>
                  <a:lnTo>
                    <a:pt x="1349" y="1215"/>
                  </a:lnTo>
                  <a:lnTo>
                    <a:pt x="1346" y="1230"/>
                  </a:lnTo>
                  <a:lnTo>
                    <a:pt x="1340" y="1242"/>
                  </a:lnTo>
                  <a:lnTo>
                    <a:pt x="1333" y="1254"/>
                  </a:lnTo>
                  <a:lnTo>
                    <a:pt x="1326" y="1265"/>
                  </a:lnTo>
                  <a:lnTo>
                    <a:pt x="1318" y="1273"/>
                  </a:lnTo>
                  <a:lnTo>
                    <a:pt x="1307" y="1284"/>
                  </a:lnTo>
                  <a:lnTo>
                    <a:pt x="1296" y="1291"/>
                  </a:lnTo>
                  <a:lnTo>
                    <a:pt x="1286" y="1298"/>
                  </a:lnTo>
                  <a:lnTo>
                    <a:pt x="1274" y="1303"/>
                  </a:lnTo>
                  <a:lnTo>
                    <a:pt x="1261" y="1309"/>
                  </a:lnTo>
                  <a:lnTo>
                    <a:pt x="1249" y="1312"/>
                  </a:lnTo>
                  <a:lnTo>
                    <a:pt x="1235" y="1314"/>
                  </a:lnTo>
                  <a:lnTo>
                    <a:pt x="1221" y="1314"/>
                  </a:lnTo>
                  <a:lnTo>
                    <a:pt x="1207" y="1312"/>
                  </a:lnTo>
                  <a:lnTo>
                    <a:pt x="1193" y="1310"/>
                  </a:lnTo>
                  <a:lnTo>
                    <a:pt x="1193" y="1310"/>
                  </a:lnTo>
                  <a:lnTo>
                    <a:pt x="1188" y="1326"/>
                  </a:lnTo>
                  <a:lnTo>
                    <a:pt x="1180" y="1342"/>
                  </a:lnTo>
                  <a:lnTo>
                    <a:pt x="1172" y="1356"/>
                  </a:lnTo>
                  <a:lnTo>
                    <a:pt x="1161" y="1368"/>
                  </a:lnTo>
                  <a:lnTo>
                    <a:pt x="1149" y="1381"/>
                  </a:lnTo>
                  <a:lnTo>
                    <a:pt x="1137" y="1389"/>
                  </a:lnTo>
                  <a:lnTo>
                    <a:pt x="1123" y="1396"/>
                  </a:lnTo>
                  <a:lnTo>
                    <a:pt x="1107" y="1403"/>
                  </a:lnTo>
                  <a:lnTo>
                    <a:pt x="1091" y="1407"/>
                  </a:lnTo>
                  <a:lnTo>
                    <a:pt x="1075" y="1410"/>
                  </a:lnTo>
                  <a:lnTo>
                    <a:pt x="1058" y="1410"/>
                  </a:lnTo>
                  <a:lnTo>
                    <a:pt x="1040" y="1409"/>
                  </a:lnTo>
                  <a:lnTo>
                    <a:pt x="1022" y="1407"/>
                  </a:lnTo>
                  <a:lnTo>
                    <a:pt x="1005" y="1402"/>
                  </a:lnTo>
                  <a:lnTo>
                    <a:pt x="989" y="1395"/>
                  </a:lnTo>
                  <a:lnTo>
                    <a:pt x="971" y="1386"/>
                  </a:lnTo>
                  <a:lnTo>
                    <a:pt x="959" y="1377"/>
                  </a:lnTo>
                  <a:lnTo>
                    <a:pt x="959" y="1377"/>
                  </a:lnTo>
                  <a:lnTo>
                    <a:pt x="971" y="1360"/>
                  </a:lnTo>
                  <a:lnTo>
                    <a:pt x="980" y="1340"/>
                  </a:lnTo>
                  <a:lnTo>
                    <a:pt x="987" y="1321"/>
                  </a:lnTo>
                  <a:lnTo>
                    <a:pt x="993" y="1300"/>
                  </a:lnTo>
                  <a:lnTo>
                    <a:pt x="993" y="1300"/>
                  </a:lnTo>
                  <a:lnTo>
                    <a:pt x="1010" y="1310"/>
                  </a:lnTo>
                  <a:lnTo>
                    <a:pt x="1028" y="1319"/>
                  </a:lnTo>
                  <a:lnTo>
                    <a:pt x="1036" y="1323"/>
                  </a:lnTo>
                  <a:lnTo>
                    <a:pt x="1045" y="1324"/>
                  </a:lnTo>
                  <a:lnTo>
                    <a:pt x="1054" y="1326"/>
                  </a:lnTo>
                  <a:lnTo>
                    <a:pt x="1065" y="1326"/>
                  </a:lnTo>
                  <a:lnTo>
                    <a:pt x="1065" y="1326"/>
                  </a:lnTo>
                  <a:lnTo>
                    <a:pt x="1080" y="1323"/>
                  </a:lnTo>
                  <a:lnTo>
                    <a:pt x="1093" y="1317"/>
                  </a:lnTo>
                  <a:lnTo>
                    <a:pt x="1098" y="1312"/>
                  </a:lnTo>
                  <a:lnTo>
                    <a:pt x="1103" y="1307"/>
                  </a:lnTo>
                  <a:lnTo>
                    <a:pt x="1107" y="1302"/>
                  </a:lnTo>
                  <a:lnTo>
                    <a:pt x="1110" y="1295"/>
                  </a:lnTo>
                  <a:lnTo>
                    <a:pt x="1110" y="1295"/>
                  </a:lnTo>
                  <a:lnTo>
                    <a:pt x="1112" y="1280"/>
                  </a:lnTo>
                  <a:lnTo>
                    <a:pt x="1108" y="1263"/>
                  </a:lnTo>
                  <a:lnTo>
                    <a:pt x="1000" y="1175"/>
                  </a:lnTo>
                  <a:lnTo>
                    <a:pt x="1000" y="1175"/>
                  </a:lnTo>
                  <a:lnTo>
                    <a:pt x="994" y="1170"/>
                  </a:lnTo>
                  <a:lnTo>
                    <a:pt x="989" y="1163"/>
                  </a:lnTo>
                  <a:lnTo>
                    <a:pt x="985" y="1156"/>
                  </a:lnTo>
                  <a:lnTo>
                    <a:pt x="984" y="1147"/>
                  </a:lnTo>
                  <a:lnTo>
                    <a:pt x="984" y="1140"/>
                  </a:lnTo>
                  <a:lnTo>
                    <a:pt x="985" y="1131"/>
                  </a:lnTo>
                  <a:lnTo>
                    <a:pt x="989" y="1124"/>
                  </a:lnTo>
                  <a:lnTo>
                    <a:pt x="993" y="1117"/>
                  </a:lnTo>
                  <a:lnTo>
                    <a:pt x="993" y="1117"/>
                  </a:lnTo>
                  <a:lnTo>
                    <a:pt x="1000" y="1110"/>
                  </a:lnTo>
                  <a:lnTo>
                    <a:pt x="1007" y="1107"/>
                  </a:lnTo>
                  <a:lnTo>
                    <a:pt x="1014" y="1103"/>
                  </a:lnTo>
                  <a:lnTo>
                    <a:pt x="1021" y="1101"/>
                  </a:lnTo>
                  <a:lnTo>
                    <a:pt x="1029" y="1101"/>
                  </a:lnTo>
                  <a:lnTo>
                    <a:pt x="1036" y="1103"/>
                  </a:lnTo>
                  <a:lnTo>
                    <a:pt x="1045" y="1105"/>
                  </a:lnTo>
                  <a:lnTo>
                    <a:pt x="1052" y="1110"/>
                  </a:lnTo>
                  <a:lnTo>
                    <a:pt x="1172" y="1205"/>
                  </a:lnTo>
                  <a:lnTo>
                    <a:pt x="1172" y="1205"/>
                  </a:lnTo>
                  <a:lnTo>
                    <a:pt x="1182" y="1214"/>
                  </a:lnTo>
                  <a:lnTo>
                    <a:pt x="1193" y="1221"/>
                  </a:lnTo>
                  <a:lnTo>
                    <a:pt x="1205" y="1226"/>
                  </a:lnTo>
                  <a:lnTo>
                    <a:pt x="1216" y="1228"/>
                  </a:lnTo>
                  <a:lnTo>
                    <a:pt x="1224" y="1230"/>
                  </a:lnTo>
                  <a:lnTo>
                    <a:pt x="1235" y="1228"/>
                  </a:lnTo>
                  <a:lnTo>
                    <a:pt x="1245" y="1224"/>
                  </a:lnTo>
                  <a:lnTo>
                    <a:pt x="1254" y="1219"/>
                  </a:lnTo>
                  <a:lnTo>
                    <a:pt x="1254" y="1219"/>
                  </a:lnTo>
                  <a:lnTo>
                    <a:pt x="1261" y="1210"/>
                  </a:lnTo>
                  <a:lnTo>
                    <a:pt x="1267" y="1201"/>
                  </a:lnTo>
                  <a:lnTo>
                    <a:pt x="1267" y="1201"/>
                  </a:lnTo>
                  <a:lnTo>
                    <a:pt x="1268" y="1191"/>
                  </a:lnTo>
                  <a:lnTo>
                    <a:pt x="1270" y="1180"/>
                  </a:lnTo>
                  <a:lnTo>
                    <a:pt x="1270" y="1175"/>
                  </a:lnTo>
                  <a:lnTo>
                    <a:pt x="1268" y="1170"/>
                  </a:lnTo>
                  <a:lnTo>
                    <a:pt x="1265" y="1166"/>
                  </a:lnTo>
                  <a:lnTo>
                    <a:pt x="1261" y="1161"/>
                  </a:lnTo>
                  <a:lnTo>
                    <a:pt x="1119" y="1050"/>
                  </a:lnTo>
                  <a:lnTo>
                    <a:pt x="1119" y="1050"/>
                  </a:lnTo>
                  <a:lnTo>
                    <a:pt x="1114" y="1045"/>
                  </a:lnTo>
                  <a:lnTo>
                    <a:pt x="1108" y="1038"/>
                  </a:lnTo>
                  <a:lnTo>
                    <a:pt x="1105" y="1031"/>
                  </a:lnTo>
                  <a:lnTo>
                    <a:pt x="1103" y="1022"/>
                  </a:lnTo>
                  <a:lnTo>
                    <a:pt x="1103" y="1015"/>
                  </a:lnTo>
                  <a:lnTo>
                    <a:pt x="1105" y="1006"/>
                  </a:lnTo>
                  <a:lnTo>
                    <a:pt x="1108" y="999"/>
                  </a:lnTo>
                  <a:lnTo>
                    <a:pt x="1112" y="992"/>
                  </a:lnTo>
                  <a:lnTo>
                    <a:pt x="1112" y="992"/>
                  </a:lnTo>
                  <a:lnTo>
                    <a:pt x="1119" y="985"/>
                  </a:lnTo>
                  <a:lnTo>
                    <a:pt x="1126" y="982"/>
                  </a:lnTo>
                  <a:lnTo>
                    <a:pt x="1133" y="978"/>
                  </a:lnTo>
                  <a:lnTo>
                    <a:pt x="1140" y="977"/>
                  </a:lnTo>
                  <a:lnTo>
                    <a:pt x="1149" y="977"/>
                  </a:lnTo>
                  <a:lnTo>
                    <a:pt x="1156" y="977"/>
                  </a:lnTo>
                  <a:lnTo>
                    <a:pt x="1165" y="980"/>
                  </a:lnTo>
                  <a:lnTo>
                    <a:pt x="1172" y="985"/>
                  </a:lnTo>
                  <a:lnTo>
                    <a:pt x="1319" y="1101"/>
                  </a:lnTo>
                  <a:lnTo>
                    <a:pt x="1319" y="1101"/>
                  </a:lnTo>
                  <a:lnTo>
                    <a:pt x="1323" y="1103"/>
                  </a:lnTo>
                  <a:lnTo>
                    <a:pt x="1323" y="1103"/>
                  </a:lnTo>
                  <a:lnTo>
                    <a:pt x="1332" y="1110"/>
                  </a:lnTo>
                  <a:lnTo>
                    <a:pt x="1342" y="1115"/>
                  </a:lnTo>
                  <a:lnTo>
                    <a:pt x="1353" y="1117"/>
                  </a:lnTo>
                  <a:lnTo>
                    <a:pt x="1361" y="1119"/>
                  </a:lnTo>
                  <a:lnTo>
                    <a:pt x="1372" y="1117"/>
                  </a:lnTo>
                  <a:lnTo>
                    <a:pt x="1381" y="1114"/>
                  </a:lnTo>
                  <a:lnTo>
                    <a:pt x="1388" y="1108"/>
                  </a:lnTo>
                  <a:lnTo>
                    <a:pt x="1395" y="1103"/>
                  </a:lnTo>
                  <a:lnTo>
                    <a:pt x="1400" y="1094"/>
                  </a:lnTo>
                  <a:lnTo>
                    <a:pt x="1404" y="1085"/>
                  </a:lnTo>
                  <a:lnTo>
                    <a:pt x="1405" y="1077"/>
                  </a:lnTo>
                  <a:lnTo>
                    <a:pt x="1404" y="1066"/>
                  </a:lnTo>
                  <a:lnTo>
                    <a:pt x="1400" y="1056"/>
                  </a:lnTo>
                  <a:lnTo>
                    <a:pt x="1395" y="1043"/>
                  </a:lnTo>
                  <a:lnTo>
                    <a:pt x="1384" y="1033"/>
                  </a:lnTo>
                  <a:lnTo>
                    <a:pt x="1372" y="1020"/>
                  </a:lnTo>
                  <a:lnTo>
                    <a:pt x="1216" y="903"/>
                  </a:lnTo>
                  <a:lnTo>
                    <a:pt x="1216" y="903"/>
                  </a:lnTo>
                  <a:lnTo>
                    <a:pt x="1209" y="898"/>
                  </a:lnTo>
                  <a:lnTo>
                    <a:pt x="1205" y="890"/>
                  </a:lnTo>
                  <a:lnTo>
                    <a:pt x="1202" y="883"/>
                  </a:lnTo>
                  <a:lnTo>
                    <a:pt x="1200" y="875"/>
                  </a:lnTo>
                  <a:lnTo>
                    <a:pt x="1200" y="868"/>
                  </a:lnTo>
                  <a:lnTo>
                    <a:pt x="1200" y="859"/>
                  </a:lnTo>
                  <a:lnTo>
                    <a:pt x="1203" y="852"/>
                  </a:lnTo>
                  <a:lnTo>
                    <a:pt x="1207" y="845"/>
                  </a:lnTo>
                  <a:lnTo>
                    <a:pt x="1207" y="845"/>
                  </a:lnTo>
                  <a:lnTo>
                    <a:pt x="1214" y="838"/>
                  </a:lnTo>
                  <a:lnTo>
                    <a:pt x="1219" y="832"/>
                  </a:lnTo>
                  <a:lnTo>
                    <a:pt x="1228" y="829"/>
                  </a:lnTo>
                  <a:lnTo>
                    <a:pt x="1235" y="827"/>
                  </a:lnTo>
                  <a:lnTo>
                    <a:pt x="1244" y="827"/>
                  </a:lnTo>
                  <a:lnTo>
                    <a:pt x="1251" y="829"/>
                  </a:lnTo>
                  <a:lnTo>
                    <a:pt x="1260" y="831"/>
                  </a:lnTo>
                  <a:lnTo>
                    <a:pt x="1267" y="836"/>
                  </a:lnTo>
                  <a:lnTo>
                    <a:pt x="1421" y="952"/>
                  </a:lnTo>
                  <a:lnTo>
                    <a:pt x="1421" y="952"/>
                  </a:lnTo>
                  <a:lnTo>
                    <a:pt x="1428" y="955"/>
                  </a:lnTo>
                  <a:lnTo>
                    <a:pt x="1433" y="955"/>
                  </a:lnTo>
                  <a:lnTo>
                    <a:pt x="1441" y="955"/>
                  </a:lnTo>
                  <a:lnTo>
                    <a:pt x="1446" y="954"/>
                  </a:lnTo>
                  <a:lnTo>
                    <a:pt x="1453" y="950"/>
                  </a:lnTo>
                  <a:lnTo>
                    <a:pt x="1458" y="947"/>
                  </a:lnTo>
                  <a:lnTo>
                    <a:pt x="1469" y="936"/>
                  </a:lnTo>
                  <a:lnTo>
                    <a:pt x="1469" y="936"/>
                  </a:lnTo>
                  <a:lnTo>
                    <a:pt x="1474" y="927"/>
                  </a:lnTo>
                  <a:lnTo>
                    <a:pt x="1477" y="917"/>
                  </a:lnTo>
                  <a:lnTo>
                    <a:pt x="1479" y="908"/>
                  </a:lnTo>
                  <a:lnTo>
                    <a:pt x="1479" y="898"/>
                  </a:lnTo>
                  <a:lnTo>
                    <a:pt x="1476" y="887"/>
                  </a:lnTo>
                  <a:lnTo>
                    <a:pt x="1472" y="876"/>
                  </a:lnTo>
                  <a:lnTo>
                    <a:pt x="1467" y="868"/>
                  </a:lnTo>
                  <a:lnTo>
                    <a:pt x="1458" y="859"/>
                  </a:lnTo>
                  <a:lnTo>
                    <a:pt x="1426" y="825"/>
                  </a:lnTo>
                  <a:lnTo>
                    <a:pt x="1012" y="448"/>
                  </a:lnTo>
                  <a:lnTo>
                    <a:pt x="1012" y="448"/>
                  </a:lnTo>
                  <a:lnTo>
                    <a:pt x="1008" y="444"/>
                  </a:lnTo>
                  <a:lnTo>
                    <a:pt x="1008" y="441"/>
                  </a:lnTo>
                  <a:lnTo>
                    <a:pt x="1007" y="437"/>
                  </a:lnTo>
                  <a:lnTo>
                    <a:pt x="1008" y="432"/>
                  </a:lnTo>
                  <a:lnTo>
                    <a:pt x="1010" y="428"/>
                  </a:lnTo>
                  <a:lnTo>
                    <a:pt x="1014" y="427"/>
                  </a:lnTo>
                  <a:lnTo>
                    <a:pt x="1017" y="425"/>
                  </a:lnTo>
                  <a:lnTo>
                    <a:pt x="1022" y="425"/>
                  </a:lnTo>
                  <a:lnTo>
                    <a:pt x="1022" y="425"/>
                  </a:lnTo>
                  <a:lnTo>
                    <a:pt x="1042" y="425"/>
                  </a:lnTo>
                  <a:lnTo>
                    <a:pt x="1061" y="423"/>
                  </a:lnTo>
                  <a:lnTo>
                    <a:pt x="1079" y="421"/>
                  </a:lnTo>
                  <a:lnTo>
                    <a:pt x="1098" y="420"/>
                  </a:lnTo>
                  <a:lnTo>
                    <a:pt x="1098" y="420"/>
                  </a:lnTo>
                  <a:lnTo>
                    <a:pt x="1105" y="420"/>
                  </a:lnTo>
                  <a:lnTo>
                    <a:pt x="1105" y="420"/>
                  </a:lnTo>
                  <a:close/>
                  <a:moveTo>
                    <a:pt x="190" y="771"/>
                  </a:moveTo>
                  <a:lnTo>
                    <a:pt x="190" y="771"/>
                  </a:lnTo>
                  <a:lnTo>
                    <a:pt x="176" y="748"/>
                  </a:lnTo>
                  <a:lnTo>
                    <a:pt x="165" y="725"/>
                  </a:lnTo>
                  <a:lnTo>
                    <a:pt x="156" y="701"/>
                  </a:lnTo>
                  <a:lnTo>
                    <a:pt x="149" y="674"/>
                  </a:lnTo>
                  <a:lnTo>
                    <a:pt x="142" y="648"/>
                  </a:lnTo>
                  <a:lnTo>
                    <a:pt x="139" y="622"/>
                  </a:lnTo>
                  <a:lnTo>
                    <a:pt x="132" y="565"/>
                  </a:lnTo>
                  <a:lnTo>
                    <a:pt x="79" y="516"/>
                  </a:lnTo>
                  <a:lnTo>
                    <a:pt x="79" y="516"/>
                  </a:lnTo>
                  <a:lnTo>
                    <a:pt x="49" y="485"/>
                  </a:lnTo>
                  <a:lnTo>
                    <a:pt x="35" y="469"/>
                  </a:lnTo>
                  <a:lnTo>
                    <a:pt x="24" y="453"/>
                  </a:lnTo>
                  <a:lnTo>
                    <a:pt x="14" y="437"/>
                  </a:lnTo>
                  <a:lnTo>
                    <a:pt x="7" y="418"/>
                  </a:lnTo>
                  <a:lnTo>
                    <a:pt x="2" y="399"/>
                  </a:lnTo>
                  <a:lnTo>
                    <a:pt x="0" y="376"/>
                  </a:lnTo>
                  <a:lnTo>
                    <a:pt x="0" y="376"/>
                  </a:lnTo>
                  <a:lnTo>
                    <a:pt x="2" y="363"/>
                  </a:lnTo>
                  <a:lnTo>
                    <a:pt x="3" y="351"/>
                  </a:lnTo>
                  <a:lnTo>
                    <a:pt x="5" y="339"/>
                  </a:lnTo>
                  <a:lnTo>
                    <a:pt x="10" y="328"/>
                  </a:lnTo>
                  <a:lnTo>
                    <a:pt x="16" y="316"/>
                  </a:lnTo>
                  <a:lnTo>
                    <a:pt x="21" y="305"/>
                  </a:lnTo>
                  <a:lnTo>
                    <a:pt x="28" y="295"/>
                  </a:lnTo>
                  <a:lnTo>
                    <a:pt x="37" y="284"/>
                  </a:lnTo>
                  <a:lnTo>
                    <a:pt x="256" y="47"/>
                  </a:lnTo>
                  <a:lnTo>
                    <a:pt x="256" y="47"/>
                  </a:lnTo>
                  <a:lnTo>
                    <a:pt x="265" y="37"/>
                  </a:lnTo>
                  <a:lnTo>
                    <a:pt x="276" y="30"/>
                  </a:lnTo>
                  <a:lnTo>
                    <a:pt x="286" y="23"/>
                  </a:lnTo>
                  <a:lnTo>
                    <a:pt x="299" y="16"/>
                  </a:lnTo>
                  <a:lnTo>
                    <a:pt x="309" y="10"/>
                  </a:lnTo>
                  <a:lnTo>
                    <a:pt x="321" y="7"/>
                  </a:lnTo>
                  <a:lnTo>
                    <a:pt x="334" y="3"/>
                  </a:lnTo>
                  <a:lnTo>
                    <a:pt x="346" y="2"/>
                  </a:lnTo>
                  <a:lnTo>
                    <a:pt x="358" y="2"/>
                  </a:lnTo>
                  <a:lnTo>
                    <a:pt x="371" y="2"/>
                  </a:lnTo>
                  <a:lnTo>
                    <a:pt x="383" y="3"/>
                  </a:lnTo>
                  <a:lnTo>
                    <a:pt x="395" y="7"/>
                  </a:lnTo>
                  <a:lnTo>
                    <a:pt x="407" y="10"/>
                  </a:lnTo>
                  <a:lnTo>
                    <a:pt x="420" y="16"/>
                  </a:lnTo>
                  <a:lnTo>
                    <a:pt x="430" y="23"/>
                  </a:lnTo>
                  <a:lnTo>
                    <a:pt x="441" y="30"/>
                  </a:lnTo>
                  <a:lnTo>
                    <a:pt x="441" y="30"/>
                  </a:lnTo>
                  <a:lnTo>
                    <a:pt x="464" y="47"/>
                  </a:lnTo>
                  <a:lnTo>
                    <a:pt x="485" y="61"/>
                  </a:lnTo>
                  <a:lnTo>
                    <a:pt x="506" y="75"/>
                  </a:lnTo>
                  <a:lnTo>
                    <a:pt x="534" y="88"/>
                  </a:lnTo>
                  <a:lnTo>
                    <a:pt x="534" y="88"/>
                  </a:lnTo>
                  <a:lnTo>
                    <a:pt x="553" y="95"/>
                  </a:lnTo>
                  <a:lnTo>
                    <a:pt x="564" y="96"/>
                  </a:lnTo>
                  <a:lnTo>
                    <a:pt x="564" y="96"/>
                  </a:lnTo>
                  <a:lnTo>
                    <a:pt x="588" y="91"/>
                  </a:lnTo>
                  <a:lnTo>
                    <a:pt x="613" y="86"/>
                  </a:lnTo>
                  <a:lnTo>
                    <a:pt x="666" y="74"/>
                  </a:lnTo>
                  <a:lnTo>
                    <a:pt x="692" y="68"/>
                  </a:lnTo>
                  <a:lnTo>
                    <a:pt x="720" y="63"/>
                  </a:lnTo>
                  <a:lnTo>
                    <a:pt x="747" y="60"/>
                  </a:lnTo>
                  <a:lnTo>
                    <a:pt x="775" y="60"/>
                  </a:lnTo>
                  <a:lnTo>
                    <a:pt x="775" y="60"/>
                  </a:lnTo>
                  <a:lnTo>
                    <a:pt x="740" y="84"/>
                  </a:lnTo>
                  <a:lnTo>
                    <a:pt x="692" y="121"/>
                  </a:lnTo>
                  <a:lnTo>
                    <a:pt x="629" y="168"/>
                  </a:lnTo>
                  <a:lnTo>
                    <a:pt x="629" y="168"/>
                  </a:lnTo>
                  <a:lnTo>
                    <a:pt x="601" y="175"/>
                  </a:lnTo>
                  <a:lnTo>
                    <a:pt x="574" y="179"/>
                  </a:lnTo>
                  <a:lnTo>
                    <a:pt x="574" y="179"/>
                  </a:lnTo>
                  <a:lnTo>
                    <a:pt x="559" y="179"/>
                  </a:lnTo>
                  <a:lnTo>
                    <a:pt x="539" y="177"/>
                  </a:lnTo>
                  <a:lnTo>
                    <a:pt x="520" y="172"/>
                  </a:lnTo>
                  <a:lnTo>
                    <a:pt x="499" y="165"/>
                  </a:lnTo>
                  <a:lnTo>
                    <a:pt x="480" y="156"/>
                  </a:lnTo>
                  <a:lnTo>
                    <a:pt x="462" y="147"/>
                  </a:lnTo>
                  <a:lnTo>
                    <a:pt x="446" y="137"/>
                  </a:lnTo>
                  <a:lnTo>
                    <a:pt x="432" y="130"/>
                  </a:lnTo>
                  <a:lnTo>
                    <a:pt x="390" y="96"/>
                  </a:lnTo>
                  <a:lnTo>
                    <a:pt x="390" y="96"/>
                  </a:lnTo>
                  <a:lnTo>
                    <a:pt x="381" y="91"/>
                  </a:lnTo>
                  <a:lnTo>
                    <a:pt x="372" y="88"/>
                  </a:lnTo>
                  <a:lnTo>
                    <a:pt x="364" y="86"/>
                  </a:lnTo>
                  <a:lnTo>
                    <a:pt x="353" y="86"/>
                  </a:lnTo>
                  <a:lnTo>
                    <a:pt x="344" y="88"/>
                  </a:lnTo>
                  <a:lnTo>
                    <a:pt x="335" y="91"/>
                  </a:lnTo>
                  <a:lnTo>
                    <a:pt x="327" y="96"/>
                  </a:lnTo>
                  <a:lnTo>
                    <a:pt x="318" y="103"/>
                  </a:lnTo>
                  <a:lnTo>
                    <a:pt x="98" y="341"/>
                  </a:lnTo>
                  <a:lnTo>
                    <a:pt x="98" y="341"/>
                  </a:lnTo>
                  <a:lnTo>
                    <a:pt x="93" y="349"/>
                  </a:lnTo>
                  <a:lnTo>
                    <a:pt x="88" y="358"/>
                  </a:lnTo>
                  <a:lnTo>
                    <a:pt x="86" y="367"/>
                  </a:lnTo>
                  <a:lnTo>
                    <a:pt x="84" y="377"/>
                  </a:lnTo>
                  <a:lnTo>
                    <a:pt x="86" y="386"/>
                  </a:lnTo>
                  <a:lnTo>
                    <a:pt x="88" y="395"/>
                  </a:lnTo>
                  <a:lnTo>
                    <a:pt x="93" y="404"/>
                  </a:lnTo>
                  <a:lnTo>
                    <a:pt x="98" y="413"/>
                  </a:lnTo>
                  <a:lnTo>
                    <a:pt x="98" y="413"/>
                  </a:lnTo>
                  <a:lnTo>
                    <a:pt x="125" y="442"/>
                  </a:lnTo>
                  <a:lnTo>
                    <a:pt x="155" y="472"/>
                  </a:lnTo>
                  <a:lnTo>
                    <a:pt x="155" y="472"/>
                  </a:lnTo>
                  <a:lnTo>
                    <a:pt x="172" y="490"/>
                  </a:lnTo>
                  <a:lnTo>
                    <a:pt x="191" y="511"/>
                  </a:lnTo>
                  <a:lnTo>
                    <a:pt x="200" y="522"/>
                  </a:lnTo>
                  <a:lnTo>
                    <a:pt x="205" y="532"/>
                  </a:lnTo>
                  <a:lnTo>
                    <a:pt x="211" y="543"/>
                  </a:lnTo>
                  <a:lnTo>
                    <a:pt x="214" y="553"/>
                  </a:lnTo>
                  <a:lnTo>
                    <a:pt x="214" y="553"/>
                  </a:lnTo>
                  <a:lnTo>
                    <a:pt x="220" y="595"/>
                  </a:lnTo>
                  <a:lnTo>
                    <a:pt x="227" y="639"/>
                  </a:lnTo>
                  <a:lnTo>
                    <a:pt x="232" y="662"/>
                  </a:lnTo>
                  <a:lnTo>
                    <a:pt x="237" y="681"/>
                  </a:lnTo>
                  <a:lnTo>
                    <a:pt x="246" y="701"/>
                  </a:lnTo>
                  <a:lnTo>
                    <a:pt x="255" y="717"/>
                  </a:lnTo>
                  <a:lnTo>
                    <a:pt x="255" y="717"/>
                  </a:lnTo>
                  <a:lnTo>
                    <a:pt x="235" y="727"/>
                  </a:lnTo>
                  <a:lnTo>
                    <a:pt x="220" y="739"/>
                  </a:lnTo>
                  <a:lnTo>
                    <a:pt x="205" y="753"/>
                  </a:lnTo>
                  <a:lnTo>
                    <a:pt x="190" y="771"/>
                  </a:lnTo>
                  <a:lnTo>
                    <a:pt x="190" y="771"/>
                  </a:lnTo>
                  <a:close/>
                  <a:moveTo>
                    <a:pt x="889" y="1187"/>
                  </a:moveTo>
                  <a:lnTo>
                    <a:pt x="889" y="1187"/>
                  </a:lnTo>
                  <a:lnTo>
                    <a:pt x="875" y="1177"/>
                  </a:lnTo>
                  <a:lnTo>
                    <a:pt x="859" y="1170"/>
                  </a:lnTo>
                  <a:lnTo>
                    <a:pt x="843" y="1165"/>
                  </a:lnTo>
                  <a:lnTo>
                    <a:pt x="827" y="1161"/>
                  </a:lnTo>
                  <a:lnTo>
                    <a:pt x="810" y="1161"/>
                  </a:lnTo>
                  <a:lnTo>
                    <a:pt x="794" y="1165"/>
                  </a:lnTo>
                  <a:lnTo>
                    <a:pt x="778" y="1168"/>
                  </a:lnTo>
                  <a:lnTo>
                    <a:pt x="764" y="1177"/>
                  </a:lnTo>
                  <a:lnTo>
                    <a:pt x="764" y="1177"/>
                  </a:lnTo>
                  <a:lnTo>
                    <a:pt x="759" y="1177"/>
                  </a:lnTo>
                  <a:lnTo>
                    <a:pt x="755" y="1175"/>
                  </a:lnTo>
                  <a:lnTo>
                    <a:pt x="755" y="1175"/>
                  </a:lnTo>
                  <a:lnTo>
                    <a:pt x="754" y="1173"/>
                  </a:lnTo>
                  <a:lnTo>
                    <a:pt x="754" y="1168"/>
                  </a:lnTo>
                  <a:lnTo>
                    <a:pt x="754" y="1168"/>
                  </a:lnTo>
                  <a:lnTo>
                    <a:pt x="755" y="1156"/>
                  </a:lnTo>
                  <a:lnTo>
                    <a:pt x="755" y="1142"/>
                  </a:lnTo>
                  <a:lnTo>
                    <a:pt x="752" y="1128"/>
                  </a:lnTo>
                  <a:lnTo>
                    <a:pt x="748" y="1114"/>
                  </a:lnTo>
                  <a:lnTo>
                    <a:pt x="743" y="1101"/>
                  </a:lnTo>
                  <a:lnTo>
                    <a:pt x="736" y="1089"/>
                  </a:lnTo>
                  <a:lnTo>
                    <a:pt x="727" y="1077"/>
                  </a:lnTo>
                  <a:lnTo>
                    <a:pt x="718" y="1068"/>
                  </a:lnTo>
                  <a:lnTo>
                    <a:pt x="718" y="1068"/>
                  </a:lnTo>
                  <a:lnTo>
                    <a:pt x="718" y="1068"/>
                  </a:lnTo>
                  <a:lnTo>
                    <a:pt x="704" y="1057"/>
                  </a:lnTo>
                  <a:lnTo>
                    <a:pt x="689" y="1049"/>
                  </a:lnTo>
                  <a:lnTo>
                    <a:pt x="673" y="1045"/>
                  </a:lnTo>
                  <a:lnTo>
                    <a:pt x="655" y="1042"/>
                  </a:lnTo>
                  <a:lnTo>
                    <a:pt x="639" y="1042"/>
                  </a:lnTo>
                  <a:lnTo>
                    <a:pt x="624" y="1043"/>
                  </a:lnTo>
                  <a:lnTo>
                    <a:pt x="608" y="1049"/>
                  </a:lnTo>
                  <a:lnTo>
                    <a:pt x="592" y="1057"/>
                  </a:lnTo>
                  <a:lnTo>
                    <a:pt x="592" y="1057"/>
                  </a:lnTo>
                  <a:lnTo>
                    <a:pt x="588" y="1057"/>
                  </a:lnTo>
                  <a:lnTo>
                    <a:pt x="585" y="1056"/>
                  </a:lnTo>
                  <a:lnTo>
                    <a:pt x="585" y="1056"/>
                  </a:lnTo>
                  <a:lnTo>
                    <a:pt x="581" y="1054"/>
                  </a:lnTo>
                  <a:lnTo>
                    <a:pt x="581" y="1049"/>
                  </a:lnTo>
                  <a:lnTo>
                    <a:pt x="581" y="1049"/>
                  </a:lnTo>
                  <a:lnTo>
                    <a:pt x="583" y="1035"/>
                  </a:lnTo>
                  <a:lnTo>
                    <a:pt x="583" y="1022"/>
                  </a:lnTo>
                  <a:lnTo>
                    <a:pt x="581" y="1008"/>
                  </a:lnTo>
                  <a:lnTo>
                    <a:pt x="578" y="994"/>
                  </a:lnTo>
                  <a:lnTo>
                    <a:pt x="573" y="982"/>
                  </a:lnTo>
                  <a:lnTo>
                    <a:pt x="566" y="970"/>
                  </a:lnTo>
                  <a:lnTo>
                    <a:pt x="557" y="957"/>
                  </a:lnTo>
                  <a:lnTo>
                    <a:pt x="546" y="948"/>
                  </a:lnTo>
                  <a:lnTo>
                    <a:pt x="546" y="948"/>
                  </a:lnTo>
                  <a:lnTo>
                    <a:pt x="546" y="948"/>
                  </a:lnTo>
                  <a:lnTo>
                    <a:pt x="536" y="940"/>
                  </a:lnTo>
                  <a:lnTo>
                    <a:pt x="523" y="933"/>
                  </a:lnTo>
                  <a:lnTo>
                    <a:pt x="509" y="927"/>
                  </a:lnTo>
                  <a:lnTo>
                    <a:pt x="497" y="924"/>
                  </a:lnTo>
                  <a:lnTo>
                    <a:pt x="483" y="922"/>
                  </a:lnTo>
                  <a:lnTo>
                    <a:pt x="469" y="922"/>
                  </a:lnTo>
                  <a:lnTo>
                    <a:pt x="455" y="924"/>
                  </a:lnTo>
                  <a:lnTo>
                    <a:pt x="443" y="927"/>
                  </a:lnTo>
                  <a:lnTo>
                    <a:pt x="443" y="927"/>
                  </a:lnTo>
                  <a:lnTo>
                    <a:pt x="439" y="927"/>
                  </a:lnTo>
                  <a:lnTo>
                    <a:pt x="436" y="926"/>
                  </a:lnTo>
                  <a:lnTo>
                    <a:pt x="436" y="926"/>
                  </a:lnTo>
                  <a:lnTo>
                    <a:pt x="434" y="922"/>
                  </a:lnTo>
                  <a:lnTo>
                    <a:pt x="434" y="919"/>
                  </a:lnTo>
                  <a:lnTo>
                    <a:pt x="434" y="919"/>
                  </a:lnTo>
                  <a:lnTo>
                    <a:pt x="439" y="901"/>
                  </a:lnTo>
                  <a:lnTo>
                    <a:pt x="443" y="885"/>
                  </a:lnTo>
                  <a:lnTo>
                    <a:pt x="443" y="868"/>
                  </a:lnTo>
                  <a:lnTo>
                    <a:pt x="441" y="852"/>
                  </a:lnTo>
                  <a:lnTo>
                    <a:pt x="436" y="836"/>
                  </a:lnTo>
                  <a:lnTo>
                    <a:pt x="429" y="820"/>
                  </a:lnTo>
                  <a:lnTo>
                    <a:pt x="418" y="806"/>
                  </a:lnTo>
                  <a:lnTo>
                    <a:pt x="406" y="794"/>
                  </a:lnTo>
                  <a:lnTo>
                    <a:pt x="406" y="794"/>
                  </a:lnTo>
                  <a:lnTo>
                    <a:pt x="406" y="794"/>
                  </a:lnTo>
                  <a:lnTo>
                    <a:pt x="397" y="787"/>
                  </a:lnTo>
                  <a:lnTo>
                    <a:pt x="388" y="782"/>
                  </a:lnTo>
                  <a:lnTo>
                    <a:pt x="378" y="776"/>
                  </a:lnTo>
                  <a:lnTo>
                    <a:pt x="369" y="773"/>
                  </a:lnTo>
                  <a:lnTo>
                    <a:pt x="348" y="767"/>
                  </a:lnTo>
                  <a:lnTo>
                    <a:pt x="327" y="767"/>
                  </a:lnTo>
                  <a:lnTo>
                    <a:pt x="307" y="771"/>
                  </a:lnTo>
                  <a:lnTo>
                    <a:pt x="288" y="778"/>
                  </a:lnTo>
                  <a:lnTo>
                    <a:pt x="279" y="783"/>
                  </a:lnTo>
                  <a:lnTo>
                    <a:pt x="270" y="790"/>
                  </a:lnTo>
                  <a:lnTo>
                    <a:pt x="262" y="797"/>
                  </a:lnTo>
                  <a:lnTo>
                    <a:pt x="255" y="804"/>
                  </a:lnTo>
                  <a:lnTo>
                    <a:pt x="223" y="840"/>
                  </a:lnTo>
                  <a:lnTo>
                    <a:pt x="223" y="840"/>
                  </a:lnTo>
                  <a:lnTo>
                    <a:pt x="216" y="848"/>
                  </a:lnTo>
                  <a:lnTo>
                    <a:pt x="211" y="859"/>
                  </a:lnTo>
                  <a:lnTo>
                    <a:pt x="205" y="868"/>
                  </a:lnTo>
                  <a:lnTo>
                    <a:pt x="202" y="878"/>
                  </a:lnTo>
                  <a:lnTo>
                    <a:pt x="198" y="898"/>
                  </a:lnTo>
                  <a:lnTo>
                    <a:pt x="197" y="919"/>
                  </a:lnTo>
                  <a:lnTo>
                    <a:pt x="200" y="938"/>
                  </a:lnTo>
                  <a:lnTo>
                    <a:pt x="209" y="957"/>
                  </a:lnTo>
                  <a:lnTo>
                    <a:pt x="214" y="968"/>
                  </a:lnTo>
                  <a:lnTo>
                    <a:pt x="220" y="977"/>
                  </a:lnTo>
                  <a:lnTo>
                    <a:pt x="227" y="984"/>
                  </a:lnTo>
                  <a:lnTo>
                    <a:pt x="234" y="992"/>
                  </a:lnTo>
                  <a:lnTo>
                    <a:pt x="234" y="992"/>
                  </a:lnTo>
                  <a:lnTo>
                    <a:pt x="234" y="992"/>
                  </a:lnTo>
                  <a:lnTo>
                    <a:pt x="244" y="999"/>
                  </a:lnTo>
                  <a:lnTo>
                    <a:pt x="256" y="1006"/>
                  </a:lnTo>
                  <a:lnTo>
                    <a:pt x="269" y="1012"/>
                  </a:lnTo>
                  <a:lnTo>
                    <a:pt x="281" y="1015"/>
                  </a:lnTo>
                  <a:lnTo>
                    <a:pt x="293" y="1017"/>
                  </a:lnTo>
                  <a:lnTo>
                    <a:pt x="306" y="1017"/>
                  </a:lnTo>
                  <a:lnTo>
                    <a:pt x="318" y="1017"/>
                  </a:lnTo>
                  <a:lnTo>
                    <a:pt x="330" y="1015"/>
                  </a:lnTo>
                  <a:lnTo>
                    <a:pt x="330" y="1015"/>
                  </a:lnTo>
                  <a:lnTo>
                    <a:pt x="335" y="1015"/>
                  </a:lnTo>
                  <a:lnTo>
                    <a:pt x="339" y="1017"/>
                  </a:lnTo>
                  <a:lnTo>
                    <a:pt x="339" y="1017"/>
                  </a:lnTo>
                  <a:lnTo>
                    <a:pt x="339" y="1022"/>
                  </a:lnTo>
                  <a:lnTo>
                    <a:pt x="337" y="1026"/>
                  </a:lnTo>
                  <a:lnTo>
                    <a:pt x="337" y="1026"/>
                  </a:lnTo>
                  <a:lnTo>
                    <a:pt x="327" y="1043"/>
                  </a:lnTo>
                  <a:lnTo>
                    <a:pt x="320" y="1063"/>
                  </a:lnTo>
                  <a:lnTo>
                    <a:pt x="316" y="1082"/>
                  </a:lnTo>
                  <a:lnTo>
                    <a:pt x="316" y="1101"/>
                  </a:lnTo>
                  <a:lnTo>
                    <a:pt x="320" y="1121"/>
                  </a:lnTo>
                  <a:lnTo>
                    <a:pt x="327" y="1140"/>
                  </a:lnTo>
                  <a:lnTo>
                    <a:pt x="337" y="1158"/>
                  </a:lnTo>
                  <a:lnTo>
                    <a:pt x="353" y="1173"/>
                  </a:lnTo>
                  <a:lnTo>
                    <a:pt x="353" y="1173"/>
                  </a:lnTo>
                  <a:lnTo>
                    <a:pt x="353" y="1173"/>
                  </a:lnTo>
                  <a:lnTo>
                    <a:pt x="369" y="1184"/>
                  </a:lnTo>
                  <a:lnTo>
                    <a:pt x="388" y="1193"/>
                  </a:lnTo>
                  <a:lnTo>
                    <a:pt x="407" y="1198"/>
                  </a:lnTo>
                  <a:lnTo>
                    <a:pt x="427" y="1198"/>
                  </a:lnTo>
                  <a:lnTo>
                    <a:pt x="446" y="1196"/>
                  </a:lnTo>
                  <a:lnTo>
                    <a:pt x="465" y="1189"/>
                  </a:lnTo>
                  <a:lnTo>
                    <a:pt x="483" y="1180"/>
                  </a:lnTo>
                  <a:lnTo>
                    <a:pt x="499" y="1168"/>
                  </a:lnTo>
                  <a:lnTo>
                    <a:pt x="499" y="1168"/>
                  </a:lnTo>
                  <a:lnTo>
                    <a:pt x="502" y="1166"/>
                  </a:lnTo>
                  <a:lnTo>
                    <a:pt x="506" y="1166"/>
                  </a:lnTo>
                  <a:lnTo>
                    <a:pt x="506" y="1166"/>
                  </a:lnTo>
                  <a:lnTo>
                    <a:pt x="509" y="1170"/>
                  </a:lnTo>
                  <a:lnTo>
                    <a:pt x="509" y="1173"/>
                  </a:lnTo>
                  <a:lnTo>
                    <a:pt x="509" y="1173"/>
                  </a:lnTo>
                  <a:lnTo>
                    <a:pt x="509" y="1186"/>
                  </a:lnTo>
                  <a:lnTo>
                    <a:pt x="511" y="1198"/>
                  </a:lnTo>
                  <a:lnTo>
                    <a:pt x="513" y="1212"/>
                  </a:lnTo>
                  <a:lnTo>
                    <a:pt x="516" y="1223"/>
                  </a:lnTo>
                  <a:lnTo>
                    <a:pt x="522" y="1235"/>
                  </a:lnTo>
                  <a:lnTo>
                    <a:pt x="529" y="1245"/>
                  </a:lnTo>
                  <a:lnTo>
                    <a:pt x="537" y="1256"/>
                  </a:lnTo>
                  <a:lnTo>
                    <a:pt x="546" y="1266"/>
                  </a:lnTo>
                  <a:lnTo>
                    <a:pt x="546" y="1266"/>
                  </a:lnTo>
                  <a:lnTo>
                    <a:pt x="546" y="1266"/>
                  </a:lnTo>
                  <a:lnTo>
                    <a:pt x="564" y="1277"/>
                  </a:lnTo>
                  <a:lnTo>
                    <a:pt x="581" y="1286"/>
                  </a:lnTo>
                  <a:lnTo>
                    <a:pt x="601" y="1291"/>
                  </a:lnTo>
                  <a:lnTo>
                    <a:pt x="620" y="1291"/>
                  </a:lnTo>
                  <a:lnTo>
                    <a:pt x="639" y="1289"/>
                  </a:lnTo>
                  <a:lnTo>
                    <a:pt x="659" y="1282"/>
                  </a:lnTo>
                  <a:lnTo>
                    <a:pt x="676" y="1273"/>
                  </a:lnTo>
                  <a:lnTo>
                    <a:pt x="692" y="1261"/>
                  </a:lnTo>
                  <a:lnTo>
                    <a:pt x="692" y="1261"/>
                  </a:lnTo>
                  <a:lnTo>
                    <a:pt x="696" y="1259"/>
                  </a:lnTo>
                  <a:lnTo>
                    <a:pt x="699" y="1259"/>
                  </a:lnTo>
                  <a:lnTo>
                    <a:pt x="699" y="1259"/>
                  </a:lnTo>
                  <a:lnTo>
                    <a:pt x="703" y="1263"/>
                  </a:lnTo>
                  <a:lnTo>
                    <a:pt x="704" y="1266"/>
                  </a:lnTo>
                  <a:lnTo>
                    <a:pt x="704" y="1266"/>
                  </a:lnTo>
                  <a:lnTo>
                    <a:pt x="703" y="1279"/>
                  </a:lnTo>
                  <a:lnTo>
                    <a:pt x="704" y="1291"/>
                  </a:lnTo>
                  <a:lnTo>
                    <a:pt x="706" y="1305"/>
                  </a:lnTo>
                  <a:lnTo>
                    <a:pt x="711" y="1316"/>
                  </a:lnTo>
                  <a:lnTo>
                    <a:pt x="717" y="1328"/>
                  </a:lnTo>
                  <a:lnTo>
                    <a:pt x="722" y="1338"/>
                  </a:lnTo>
                  <a:lnTo>
                    <a:pt x="731" y="1349"/>
                  </a:lnTo>
                  <a:lnTo>
                    <a:pt x="741" y="1360"/>
                  </a:lnTo>
                  <a:lnTo>
                    <a:pt x="741" y="1360"/>
                  </a:lnTo>
                  <a:lnTo>
                    <a:pt x="748" y="1365"/>
                  </a:lnTo>
                  <a:lnTo>
                    <a:pt x="759" y="1372"/>
                  </a:lnTo>
                  <a:lnTo>
                    <a:pt x="768" y="1375"/>
                  </a:lnTo>
                  <a:lnTo>
                    <a:pt x="778" y="1379"/>
                  </a:lnTo>
                  <a:lnTo>
                    <a:pt x="798" y="1384"/>
                  </a:lnTo>
                  <a:lnTo>
                    <a:pt x="819" y="1384"/>
                  </a:lnTo>
                  <a:lnTo>
                    <a:pt x="840" y="1381"/>
                  </a:lnTo>
                  <a:lnTo>
                    <a:pt x="859" y="1374"/>
                  </a:lnTo>
                  <a:lnTo>
                    <a:pt x="868" y="1368"/>
                  </a:lnTo>
                  <a:lnTo>
                    <a:pt x="877" y="1363"/>
                  </a:lnTo>
                  <a:lnTo>
                    <a:pt x="884" y="1356"/>
                  </a:lnTo>
                  <a:lnTo>
                    <a:pt x="892" y="1347"/>
                  </a:lnTo>
                  <a:lnTo>
                    <a:pt x="899" y="1338"/>
                  </a:lnTo>
                  <a:lnTo>
                    <a:pt x="899" y="1338"/>
                  </a:lnTo>
                  <a:lnTo>
                    <a:pt x="906" y="1330"/>
                  </a:lnTo>
                  <a:lnTo>
                    <a:pt x="912" y="1321"/>
                  </a:lnTo>
                  <a:lnTo>
                    <a:pt x="917" y="1310"/>
                  </a:lnTo>
                  <a:lnTo>
                    <a:pt x="920" y="1302"/>
                  </a:lnTo>
                  <a:lnTo>
                    <a:pt x="926" y="1280"/>
                  </a:lnTo>
                  <a:lnTo>
                    <a:pt x="926" y="1261"/>
                  </a:lnTo>
                  <a:lnTo>
                    <a:pt x="922" y="1240"/>
                  </a:lnTo>
                  <a:lnTo>
                    <a:pt x="915" y="1221"/>
                  </a:lnTo>
                  <a:lnTo>
                    <a:pt x="910" y="1212"/>
                  </a:lnTo>
                  <a:lnTo>
                    <a:pt x="903" y="1203"/>
                  </a:lnTo>
                  <a:lnTo>
                    <a:pt x="896" y="1194"/>
                  </a:lnTo>
                  <a:lnTo>
                    <a:pt x="889" y="1187"/>
                  </a:lnTo>
                  <a:lnTo>
                    <a:pt x="889" y="1187"/>
                  </a:lnTo>
                  <a:close/>
                  <a:moveTo>
                    <a:pt x="1177" y="377"/>
                  </a:moveTo>
                  <a:lnTo>
                    <a:pt x="1177" y="377"/>
                  </a:lnTo>
                  <a:lnTo>
                    <a:pt x="1458" y="648"/>
                  </a:lnTo>
                  <a:lnTo>
                    <a:pt x="1458" y="648"/>
                  </a:lnTo>
                  <a:lnTo>
                    <a:pt x="1469" y="655"/>
                  </a:lnTo>
                  <a:lnTo>
                    <a:pt x="1479" y="660"/>
                  </a:lnTo>
                  <a:lnTo>
                    <a:pt x="1491" y="664"/>
                  </a:lnTo>
                  <a:lnTo>
                    <a:pt x="1506" y="662"/>
                  </a:lnTo>
                  <a:lnTo>
                    <a:pt x="1506" y="662"/>
                  </a:lnTo>
                  <a:lnTo>
                    <a:pt x="1518" y="659"/>
                  </a:lnTo>
                  <a:lnTo>
                    <a:pt x="1528" y="653"/>
                  </a:lnTo>
                  <a:lnTo>
                    <a:pt x="1539" y="645"/>
                  </a:lnTo>
                  <a:lnTo>
                    <a:pt x="1546" y="634"/>
                  </a:lnTo>
                  <a:lnTo>
                    <a:pt x="1546" y="634"/>
                  </a:lnTo>
                  <a:lnTo>
                    <a:pt x="1562" y="604"/>
                  </a:lnTo>
                  <a:lnTo>
                    <a:pt x="1574" y="572"/>
                  </a:lnTo>
                  <a:lnTo>
                    <a:pt x="1583" y="539"/>
                  </a:lnTo>
                  <a:lnTo>
                    <a:pt x="1592" y="504"/>
                  </a:lnTo>
                  <a:lnTo>
                    <a:pt x="1592" y="504"/>
                  </a:lnTo>
                  <a:lnTo>
                    <a:pt x="1595" y="488"/>
                  </a:lnTo>
                  <a:lnTo>
                    <a:pt x="1600" y="474"/>
                  </a:lnTo>
                  <a:lnTo>
                    <a:pt x="1609" y="462"/>
                  </a:lnTo>
                  <a:lnTo>
                    <a:pt x="1618" y="450"/>
                  </a:lnTo>
                  <a:lnTo>
                    <a:pt x="1667" y="397"/>
                  </a:lnTo>
                  <a:lnTo>
                    <a:pt x="1667" y="397"/>
                  </a:lnTo>
                  <a:lnTo>
                    <a:pt x="1681" y="381"/>
                  </a:lnTo>
                  <a:lnTo>
                    <a:pt x="1690" y="363"/>
                  </a:lnTo>
                  <a:lnTo>
                    <a:pt x="1695" y="344"/>
                  </a:lnTo>
                  <a:lnTo>
                    <a:pt x="1697" y="325"/>
                  </a:lnTo>
                  <a:lnTo>
                    <a:pt x="1695" y="307"/>
                  </a:lnTo>
                  <a:lnTo>
                    <a:pt x="1690" y="288"/>
                  </a:lnTo>
                  <a:lnTo>
                    <a:pt x="1681" y="270"/>
                  </a:lnTo>
                  <a:lnTo>
                    <a:pt x="1669" y="255"/>
                  </a:lnTo>
                  <a:lnTo>
                    <a:pt x="1467" y="33"/>
                  </a:lnTo>
                  <a:lnTo>
                    <a:pt x="1467" y="33"/>
                  </a:lnTo>
                  <a:lnTo>
                    <a:pt x="1451" y="19"/>
                  </a:lnTo>
                  <a:lnTo>
                    <a:pt x="1435" y="10"/>
                  </a:lnTo>
                  <a:lnTo>
                    <a:pt x="1416" y="3"/>
                  </a:lnTo>
                  <a:lnTo>
                    <a:pt x="1397" y="0"/>
                  </a:lnTo>
                  <a:lnTo>
                    <a:pt x="1377" y="0"/>
                  </a:lnTo>
                  <a:lnTo>
                    <a:pt x="1358" y="3"/>
                  </a:lnTo>
                  <a:lnTo>
                    <a:pt x="1340" y="10"/>
                  </a:lnTo>
                  <a:lnTo>
                    <a:pt x="1323" y="23"/>
                  </a:lnTo>
                  <a:lnTo>
                    <a:pt x="1275" y="61"/>
                  </a:lnTo>
                  <a:lnTo>
                    <a:pt x="1275" y="61"/>
                  </a:lnTo>
                  <a:lnTo>
                    <a:pt x="1258" y="72"/>
                  </a:lnTo>
                  <a:lnTo>
                    <a:pt x="1247" y="77"/>
                  </a:lnTo>
                  <a:lnTo>
                    <a:pt x="1238" y="81"/>
                  </a:lnTo>
                  <a:lnTo>
                    <a:pt x="1228" y="82"/>
                  </a:lnTo>
                  <a:lnTo>
                    <a:pt x="1217" y="84"/>
                  </a:lnTo>
                  <a:lnTo>
                    <a:pt x="1196" y="84"/>
                  </a:lnTo>
                  <a:lnTo>
                    <a:pt x="1196" y="84"/>
                  </a:lnTo>
                  <a:lnTo>
                    <a:pt x="1045" y="65"/>
                  </a:lnTo>
                  <a:lnTo>
                    <a:pt x="1045" y="65"/>
                  </a:lnTo>
                  <a:lnTo>
                    <a:pt x="1012" y="63"/>
                  </a:lnTo>
                  <a:lnTo>
                    <a:pt x="977" y="63"/>
                  </a:lnTo>
                  <a:lnTo>
                    <a:pt x="943" y="67"/>
                  </a:lnTo>
                  <a:lnTo>
                    <a:pt x="912" y="74"/>
                  </a:lnTo>
                  <a:lnTo>
                    <a:pt x="880" y="84"/>
                  </a:lnTo>
                  <a:lnTo>
                    <a:pt x="848" y="98"/>
                  </a:lnTo>
                  <a:lnTo>
                    <a:pt x="819" y="114"/>
                  </a:lnTo>
                  <a:lnTo>
                    <a:pt x="790" y="135"/>
                  </a:lnTo>
                  <a:lnTo>
                    <a:pt x="790" y="135"/>
                  </a:lnTo>
                  <a:lnTo>
                    <a:pt x="641" y="249"/>
                  </a:lnTo>
                  <a:lnTo>
                    <a:pt x="492" y="365"/>
                  </a:lnTo>
                  <a:lnTo>
                    <a:pt x="492" y="365"/>
                  </a:lnTo>
                  <a:lnTo>
                    <a:pt x="476" y="379"/>
                  </a:lnTo>
                  <a:lnTo>
                    <a:pt x="465" y="395"/>
                  </a:lnTo>
                  <a:lnTo>
                    <a:pt x="458" y="411"/>
                  </a:lnTo>
                  <a:lnTo>
                    <a:pt x="457" y="425"/>
                  </a:lnTo>
                  <a:lnTo>
                    <a:pt x="458" y="441"/>
                  </a:lnTo>
                  <a:lnTo>
                    <a:pt x="464" y="455"/>
                  </a:lnTo>
                  <a:lnTo>
                    <a:pt x="472" y="467"/>
                  </a:lnTo>
                  <a:lnTo>
                    <a:pt x="483" y="478"/>
                  </a:lnTo>
                  <a:lnTo>
                    <a:pt x="495" y="486"/>
                  </a:lnTo>
                  <a:lnTo>
                    <a:pt x="511" y="495"/>
                  </a:lnTo>
                  <a:lnTo>
                    <a:pt x="529" y="499"/>
                  </a:lnTo>
                  <a:lnTo>
                    <a:pt x="548" y="502"/>
                  </a:lnTo>
                  <a:lnTo>
                    <a:pt x="569" y="500"/>
                  </a:lnTo>
                  <a:lnTo>
                    <a:pt x="590" y="497"/>
                  </a:lnTo>
                  <a:lnTo>
                    <a:pt x="611" y="490"/>
                  </a:lnTo>
                  <a:lnTo>
                    <a:pt x="634" y="478"/>
                  </a:lnTo>
                  <a:lnTo>
                    <a:pt x="850" y="344"/>
                  </a:lnTo>
                  <a:lnTo>
                    <a:pt x="850" y="344"/>
                  </a:lnTo>
                  <a:lnTo>
                    <a:pt x="863" y="337"/>
                  </a:lnTo>
                  <a:lnTo>
                    <a:pt x="875" y="332"/>
                  </a:lnTo>
                  <a:lnTo>
                    <a:pt x="887" y="330"/>
                  </a:lnTo>
                  <a:lnTo>
                    <a:pt x="899" y="328"/>
                  </a:lnTo>
                  <a:lnTo>
                    <a:pt x="912" y="328"/>
                  </a:lnTo>
                  <a:lnTo>
                    <a:pt x="924" y="328"/>
                  </a:lnTo>
                  <a:lnTo>
                    <a:pt x="936" y="332"/>
                  </a:lnTo>
                  <a:lnTo>
                    <a:pt x="949" y="337"/>
                  </a:lnTo>
                  <a:lnTo>
                    <a:pt x="949" y="337"/>
                  </a:lnTo>
                  <a:lnTo>
                    <a:pt x="964" y="342"/>
                  </a:lnTo>
                  <a:lnTo>
                    <a:pt x="982" y="348"/>
                  </a:lnTo>
                  <a:lnTo>
                    <a:pt x="1000" y="351"/>
                  </a:lnTo>
                  <a:lnTo>
                    <a:pt x="1017" y="353"/>
                  </a:lnTo>
                  <a:lnTo>
                    <a:pt x="1035" y="355"/>
                  </a:lnTo>
                  <a:lnTo>
                    <a:pt x="1052" y="355"/>
                  </a:lnTo>
                  <a:lnTo>
                    <a:pt x="1070" y="353"/>
                  </a:lnTo>
                  <a:lnTo>
                    <a:pt x="1086" y="351"/>
                  </a:lnTo>
                  <a:lnTo>
                    <a:pt x="1086" y="351"/>
                  </a:lnTo>
                  <a:lnTo>
                    <a:pt x="1098" y="349"/>
                  </a:lnTo>
                  <a:lnTo>
                    <a:pt x="1110" y="349"/>
                  </a:lnTo>
                  <a:lnTo>
                    <a:pt x="1123" y="349"/>
                  </a:lnTo>
                  <a:lnTo>
                    <a:pt x="1135" y="353"/>
                  </a:lnTo>
                  <a:lnTo>
                    <a:pt x="1145" y="356"/>
                  </a:lnTo>
                  <a:lnTo>
                    <a:pt x="1156" y="363"/>
                  </a:lnTo>
                  <a:lnTo>
                    <a:pt x="1166" y="370"/>
                  </a:lnTo>
                  <a:lnTo>
                    <a:pt x="1177" y="377"/>
                  </a:lnTo>
                  <a:lnTo>
                    <a:pt x="1177" y="377"/>
                  </a:lnTo>
                  <a:close/>
                </a:path>
              </a:pathLst>
            </a:custGeom>
            <a:solidFill>
              <a:srgbClr val="100964"/>
            </a:solidFill>
            <a:ln>
              <a:noFill/>
            </a:ln>
            <a:effectLst>
              <a:innerShdw blurRad="25400" dist="12700" dir="16200000">
                <a:prstClr val="black">
                  <a:alpha val="77000"/>
                </a:prstClr>
              </a:inn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latin typeface="Calibri" panose="020F0502020204030204"/>
                <a:ea typeface="Malgun Gothic" panose="020B0503020000020004" pitchFamily="34" charset="-127"/>
                <a:cs typeface="+mn-cs"/>
              </a:endParaRPr>
            </a:p>
          </p:txBody>
        </p:sp>
        <p:sp>
          <p:nvSpPr>
            <p:cNvPr id="104" name="Freeform 103"/>
            <p:cNvSpPr>
              <a:spLocks noEditPoints="1"/>
            </p:cNvSpPr>
            <p:nvPr/>
          </p:nvSpPr>
          <p:spPr bwMode="auto">
            <a:xfrm>
              <a:off x="4649618" y="755706"/>
              <a:ext cx="267472" cy="362544"/>
            </a:xfrm>
            <a:custGeom>
              <a:avLst/>
              <a:gdLst>
                <a:gd name="T0" fmla="*/ 774 w 1264"/>
                <a:gd name="T1" fmla="*/ 1342 h 1714"/>
                <a:gd name="T2" fmla="*/ 885 w 1264"/>
                <a:gd name="T3" fmla="*/ 1242 h 1714"/>
                <a:gd name="T4" fmla="*/ 323 w 1264"/>
                <a:gd name="T5" fmla="*/ 1252 h 1714"/>
                <a:gd name="T6" fmla="*/ 442 w 1264"/>
                <a:gd name="T7" fmla="*/ 1321 h 1714"/>
                <a:gd name="T8" fmla="*/ 549 w 1264"/>
                <a:gd name="T9" fmla="*/ 1338 h 1714"/>
                <a:gd name="T10" fmla="*/ 743 w 1264"/>
                <a:gd name="T11" fmla="*/ 0 h 1714"/>
                <a:gd name="T12" fmla="*/ 829 w 1264"/>
                <a:gd name="T13" fmla="*/ 77 h 1714"/>
                <a:gd name="T14" fmla="*/ 959 w 1264"/>
                <a:gd name="T15" fmla="*/ 89 h 1714"/>
                <a:gd name="T16" fmla="*/ 1017 w 1264"/>
                <a:gd name="T17" fmla="*/ 158 h 1714"/>
                <a:gd name="T18" fmla="*/ 1106 w 1264"/>
                <a:gd name="T19" fmla="*/ 246 h 1714"/>
                <a:gd name="T20" fmla="*/ 1175 w 1264"/>
                <a:gd name="T21" fmla="*/ 305 h 1714"/>
                <a:gd name="T22" fmla="*/ 1187 w 1264"/>
                <a:gd name="T23" fmla="*/ 435 h 1714"/>
                <a:gd name="T24" fmla="*/ 1264 w 1264"/>
                <a:gd name="T25" fmla="*/ 521 h 1714"/>
                <a:gd name="T26" fmla="*/ 1212 w 1264"/>
                <a:gd name="T27" fmla="*/ 639 h 1714"/>
                <a:gd name="T28" fmla="*/ 1264 w 1264"/>
                <a:gd name="T29" fmla="*/ 757 h 1714"/>
                <a:gd name="T30" fmla="*/ 1168 w 1264"/>
                <a:gd name="T31" fmla="*/ 853 h 1714"/>
                <a:gd name="T32" fmla="*/ 1171 w 1264"/>
                <a:gd name="T33" fmla="*/ 982 h 1714"/>
                <a:gd name="T34" fmla="*/ 1055 w 1264"/>
                <a:gd name="T35" fmla="*/ 1031 h 1714"/>
                <a:gd name="T36" fmla="*/ 1006 w 1264"/>
                <a:gd name="T37" fmla="*/ 1149 h 1714"/>
                <a:gd name="T38" fmla="*/ 904 w 1264"/>
                <a:gd name="T39" fmla="*/ 1164 h 1714"/>
                <a:gd name="T40" fmla="*/ 797 w 1264"/>
                <a:gd name="T41" fmla="*/ 1233 h 1714"/>
                <a:gd name="T42" fmla="*/ 711 w 1264"/>
                <a:gd name="T43" fmla="*/ 1249 h 1714"/>
                <a:gd name="T44" fmla="*/ 585 w 1264"/>
                <a:gd name="T45" fmla="*/ 1228 h 1714"/>
                <a:gd name="T46" fmla="*/ 486 w 1264"/>
                <a:gd name="T47" fmla="*/ 1252 h 1714"/>
                <a:gd name="T48" fmla="*/ 395 w 1264"/>
                <a:gd name="T49" fmla="*/ 1163 h 1714"/>
                <a:gd name="T50" fmla="*/ 268 w 1264"/>
                <a:gd name="T51" fmla="*/ 1163 h 1714"/>
                <a:gd name="T52" fmla="*/ 223 w 1264"/>
                <a:gd name="T53" fmla="*/ 1041 h 1714"/>
                <a:gd name="T54" fmla="*/ 96 w 1264"/>
                <a:gd name="T55" fmla="*/ 989 h 1714"/>
                <a:gd name="T56" fmla="*/ 100 w 1264"/>
                <a:gd name="T57" fmla="*/ 860 h 1714"/>
                <a:gd name="T58" fmla="*/ 7 w 1264"/>
                <a:gd name="T59" fmla="*/ 771 h 1714"/>
                <a:gd name="T60" fmla="*/ 45 w 1264"/>
                <a:gd name="T61" fmla="*/ 664 h 1714"/>
                <a:gd name="T62" fmla="*/ 7 w 1264"/>
                <a:gd name="T63" fmla="*/ 537 h 1714"/>
                <a:gd name="T64" fmla="*/ 47 w 1264"/>
                <a:gd name="T65" fmla="*/ 456 h 1714"/>
                <a:gd name="T66" fmla="*/ 94 w 1264"/>
                <a:gd name="T67" fmla="*/ 340 h 1714"/>
                <a:gd name="T68" fmla="*/ 123 w 1264"/>
                <a:gd name="T69" fmla="*/ 254 h 1714"/>
                <a:gd name="T70" fmla="*/ 238 w 1264"/>
                <a:gd name="T71" fmla="*/ 193 h 1714"/>
                <a:gd name="T72" fmla="*/ 289 w 1264"/>
                <a:gd name="T73" fmla="*/ 89 h 1714"/>
                <a:gd name="T74" fmla="*/ 418 w 1264"/>
                <a:gd name="T75" fmla="*/ 93 h 1714"/>
                <a:gd name="T76" fmla="*/ 507 w 1264"/>
                <a:gd name="T77" fmla="*/ 0 h 1714"/>
                <a:gd name="T78" fmla="*/ 632 w 1264"/>
                <a:gd name="T79" fmla="*/ 52 h 1714"/>
                <a:gd name="T80" fmla="*/ 585 w 1264"/>
                <a:gd name="T81" fmla="*/ 188 h 1714"/>
                <a:gd name="T82" fmla="*/ 323 w 1264"/>
                <a:gd name="T83" fmla="*/ 309 h 1714"/>
                <a:gd name="T84" fmla="*/ 189 w 1264"/>
                <a:gd name="T85" fmla="*/ 571 h 1714"/>
                <a:gd name="T86" fmla="*/ 238 w 1264"/>
                <a:gd name="T87" fmla="*/ 845 h 1714"/>
                <a:gd name="T88" fmla="*/ 453 w 1264"/>
                <a:gd name="T89" fmla="*/ 1040 h 1714"/>
                <a:gd name="T90" fmla="*/ 748 w 1264"/>
                <a:gd name="T91" fmla="*/ 1064 h 1714"/>
                <a:gd name="T92" fmla="*/ 983 w 1264"/>
                <a:gd name="T93" fmla="*/ 910 h 1714"/>
                <a:gd name="T94" fmla="*/ 1080 w 1264"/>
                <a:gd name="T95" fmla="*/ 637 h 1714"/>
                <a:gd name="T96" fmla="*/ 985 w 1264"/>
                <a:gd name="T97" fmla="*/ 356 h 1714"/>
                <a:gd name="T98" fmla="*/ 632 w 1264"/>
                <a:gd name="T99" fmla="*/ 265 h 1714"/>
                <a:gd name="T100" fmla="*/ 955 w 1264"/>
                <a:gd name="T101" fmla="*/ 456 h 1714"/>
                <a:gd name="T102" fmla="*/ 955 w 1264"/>
                <a:gd name="T103" fmla="*/ 806 h 1714"/>
                <a:gd name="T104" fmla="*/ 632 w 1264"/>
                <a:gd name="T105" fmla="*/ 998 h 1714"/>
                <a:gd name="T106" fmla="*/ 328 w 1264"/>
                <a:gd name="T107" fmla="*/ 836 h 1714"/>
                <a:gd name="T108" fmla="*/ 295 w 1264"/>
                <a:gd name="T109" fmla="*/ 488 h 1714"/>
                <a:gd name="T110" fmla="*/ 595 w 1264"/>
                <a:gd name="T111" fmla="*/ 267 h 1714"/>
                <a:gd name="T112" fmla="*/ 890 w 1264"/>
                <a:gd name="T113" fmla="*/ 546 h 1714"/>
                <a:gd name="T114" fmla="*/ 792 w 1264"/>
                <a:gd name="T115" fmla="*/ 850 h 1714"/>
                <a:gd name="T116" fmla="*/ 479 w 1264"/>
                <a:gd name="T117" fmla="*/ 853 h 1714"/>
                <a:gd name="T118" fmla="*/ 374 w 1264"/>
                <a:gd name="T119" fmla="*/ 562 h 1714"/>
                <a:gd name="T120" fmla="*/ 613 w 1264"/>
                <a:gd name="T121" fmla="*/ 369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4" h="1714">
                  <a:moveTo>
                    <a:pt x="941" y="1252"/>
                  </a:moveTo>
                  <a:lnTo>
                    <a:pt x="1024" y="1653"/>
                  </a:lnTo>
                  <a:lnTo>
                    <a:pt x="890" y="1619"/>
                  </a:lnTo>
                  <a:lnTo>
                    <a:pt x="792" y="1714"/>
                  </a:lnTo>
                  <a:lnTo>
                    <a:pt x="716" y="1338"/>
                  </a:lnTo>
                  <a:lnTo>
                    <a:pt x="716" y="1338"/>
                  </a:lnTo>
                  <a:lnTo>
                    <a:pt x="732" y="1342"/>
                  </a:lnTo>
                  <a:lnTo>
                    <a:pt x="750" y="1344"/>
                  </a:lnTo>
                  <a:lnTo>
                    <a:pt x="750" y="1344"/>
                  </a:lnTo>
                  <a:lnTo>
                    <a:pt x="762" y="1344"/>
                  </a:lnTo>
                  <a:lnTo>
                    <a:pt x="774" y="1342"/>
                  </a:lnTo>
                  <a:lnTo>
                    <a:pt x="774" y="1342"/>
                  </a:lnTo>
                  <a:lnTo>
                    <a:pt x="792" y="1337"/>
                  </a:lnTo>
                  <a:lnTo>
                    <a:pt x="808" y="1330"/>
                  </a:lnTo>
                  <a:lnTo>
                    <a:pt x="822" y="1321"/>
                  </a:lnTo>
                  <a:lnTo>
                    <a:pt x="834" y="1310"/>
                  </a:lnTo>
                  <a:lnTo>
                    <a:pt x="845" y="1300"/>
                  </a:lnTo>
                  <a:lnTo>
                    <a:pt x="855" y="1286"/>
                  </a:lnTo>
                  <a:lnTo>
                    <a:pt x="876" y="1258"/>
                  </a:lnTo>
                  <a:lnTo>
                    <a:pt x="876" y="1258"/>
                  </a:lnTo>
                  <a:lnTo>
                    <a:pt x="885" y="1242"/>
                  </a:lnTo>
                  <a:lnTo>
                    <a:pt x="885" y="1242"/>
                  </a:lnTo>
                  <a:lnTo>
                    <a:pt x="903" y="1245"/>
                  </a:lnTo>
                  <a:lnTo>
                    <a:pt x="903" y="1245"/>
                  </a:lnTo>
                  <a:lnTo>
                    <a:pt x="922" y="1251"/>
                  </a:lnTo>
                  <a:lnTo>
                    <a:pt x="941" y="1252"/>
                  </a:lnTo>
                  <a:lnTo>
                    <a:pt x="941" y="1252"/>
                  </a:lnTo>
                  <a:close/>
                  <a:moveTo>
                    <a:pt x="549" y="1338"/>
                  </a:moveTo>
                  <a:lnTo>
                    <a:pt x="472" y="1714"/>
                  </a:lnTo>
                  <a:lnTo>
                    <a:pt x="374" y="1619"/>
                  </a:lnTo>
                  <a:lnTo>
                    <a:pt x="240" y="1653"/>
                  </a:lnTo>
                  <a:lnTo>
                    <a:pt x="323" y="1252"/>
                  </a:lnTo>
                  <a:lnTo>
                    <a:pt x="323" y="1252"/>
                  </a:lnTo>
                  <a:lnTo>
                    <a:pt x="342" y="1251"/>
                  </a:lnTo>
                  <a:lnTo>
                    <a:pt x="361" y="1245"/>
                  </a:lnTo>
                  <a:lnTo>
                    <a:pt x="361" y="1245"/>
                  </a:lnTo>
                  <a:lnTo>
                    <a:pt x="379" y="1242"/>
                  </a:lnTo>
                  <a:lnTo>
                    <a:pt x="379" y="1242"/>
                  </a:lnTo>
                  <a:lnTo>
                    <a:pt x="390" y="1258"/>
                  </a:lnTo>
                  <a:lnTo>
                    <a:pt x="390" y="1258"/>
                  </a:lnTo>
                  <a:lnTo>
                    <a:pt x="405" y="1280"/>
                  </a:lnTo>
                  <a:lnTo>
                    <a:pt x="423" y="1301"/>
                  </a:lnTo>
                  <a:lnTo>
                    <a:pt x="432" y="1312"/>
                  </a:lnTo>
                  <a:lnTo>
                    <a:pt x="442" y="1321"/>
                  </a:lnTo>
                  <a:lnTo>
                    <a:pt x="455" y="1328"/>
                  </a:lnTo>
                  <a:lnTo>
                    <a:pt x="469" y="1335"/>
                  </a:lnTo>
                  <a:lnTo>
                    <a:pt x="469" y="1335"/>
                  </a:lnTo>
                  <a:lnTo>
                    <a:pt x="479" y="1338"/>
                  </a:lnTo>
                  <a:lnTo>
                    <a:pt x="491" y="1342"/>
                  </a:lnTo>
                  <a:lnTo>
                    <a:pt x="491" y="1342"/>
                  </a:lnTo>
                  <a:lnTo>
                    <a:pt x="507" y="1344"/>
                  </a:lnTo>
                  <a:lnTo>
                    <a:pt x="521" y="1344"/>
                  </a:lnTo>
                  <a:lnTo>
                    <a:pt x="535" y="1342"/>
                  </a:lnTo>
                  <a:lnTo>
                    <a:pt x="549" y="1338"/>
                  </a:lnTo>
                  <a:lnTo>
                    <a:pt x="549" y="1338"/>
                  </a:lnTo>
                  <a:close/>
                  <a:moveTo>
                    <a:pt x="632" y="52"/>
                  </a:moveTo>
                  <a:lnTo>
                    <a:pt x="632" y="52"/>
                  </a:lnTo>
                  <a:lnTo>
                    <a:pt x="641" y="52"/>
                  </a:lnTo>
                  <a:lnTo>
                    <a:pt x="648" y="51"/>
                  </a:lnTo>
                  <a:lnTo>
                    <a:pt x="664" y="44"/>
                  </a:lnTo>
                  <a:lnTo>
                    <a:pt x="679" y="35"/>
                  </a:lnTo>
                  <a:lnTo>
                    <a:pt x="695" y="24"/>
                  </a:lnTo>
                  <a:lnTo>
                    <a:pt x="711" y="14"/>
                  </a:lnTo>
                  <a:lnTo>
                    <a:pt x="727" y="5"/>
                  </a:lnTo>
                  <a:lnTo>
                    <a:pt x="734" y="1"/>
                  </a:lnTo>
                  <a:lnTo>
                    <a:pt x="743" y="0"/>
                  </a:lnTo>
                  <a:lnTo>
                    <a:pt x="750" y="0"/>
                  </a:lnTo>
                  <a:lnTo>
                    <a:pt x="759" y="0"/>
                  </a:lnTo>
                  <a:lnTo>
                    <a:pt x="759" y="0"/>
                  </a:lnTo>
                  <a:lnTo>
                    <a:pt x="766" y="1"/>
                  </a:lnTo>
                  <a:lnTo>
                    <a:pt x="773" y="5"/>
                  </a:lnTo>
                  <a:lnTo>
                    <a:pt x="780" y="10"/>
                  </a:lnTo>
                  <a:lnTo>
                    <a:pt x="785" y="17"/>
                  </a:lnTo>
                  <a:lnTo>
                    <a:pt x="795" y="30"/>
                  </a:lnTo>
                  <a:lnTo>
                    <a:pt x="806" y="45"/>
                  </a:lnTo>
                  <a:lnTo>
                    <a:pt x="816" y="61"/>
                  </a:lnTo>
                  <a:lnTo>
                    <a:pt x="829" y="77"/>
                  </a:lnTo>
                  <a:lnTo>
                    <a:pt x="839" y="89"/>
                  </a:lnTo>
                  <a:lnTo>
                    <a:pt x="846" y="93"/>
                  </a:lnTo>
                  <a:lnTo>
                    <a:pt x="853" y="96"/>
                  </a:lnTo>
                  <a:lnTo>
                    <a:pt x="853" y="96"/>
                  </a:lnTo>
                  <a:lnTo>
                    <a:pt x="862" y="100"/>
                  </a:lnTo>
                  <a:lnTo>
                    <a:pt x="869" y="100"/>
                  </a:lnTo>
                  <a:lnTo>
                    <a:pt x="887" y="102"/>
                  </a:lnTo>
                  <a:lnTo>
                    <a:pt x="904" y="98"/>
                  </a:lnTo>
                  <a:lnTo>
                    <a:pt x="924" y="95"/>
                  </a:lnTo>
                  <a:lnTo>
                    <a:pt x="941" y="91"/>
                  </a:lnTo>
                  <a:lnTo>
                    <a:pt x="959" y="89"/>
                  </a:lnTo>
                  <a:lnTo>
                    <a:pt x="968" y="89"/>
                  </a:lnTo>
                  <a:lnTo>
                    <a:pt x="976" y="89"/>
                  </a:lnTo>
                  <a:lnTo>
                    <a:pt x="983" y="93"/>
                  </a:lnTo>
                  <a:lnTo>
                    <a:pt x="990" y="96"/>
                  </a:lnTo>
                  <a:lnTo>
                    <a:pt x="990" y="96"/>
                  </a:lnTo>
                  <a:lnTo>
                    <a:pt x="996" y="102"/>
                  </a:lnTo>
                  <a:lnTo>
                    <a:pt x="1001" y="107"/>
                  </a:lnTo>
                  <a:lnTo>
                    <a:pt x="1006" y="114"/>
                  </a:lnTo>
                  <a:lnTo>
                    <a:pt x="1008" y="121"/>
                  </a:lnTo>
                  <a:lnTo>
                    <a:pt x="1013" y="138"/>
                  </a:lnTo>
                  <a:lnTo>
                    <a:pt x="1017" y="158"/>
                  </a:lnTo>
                  <a:lnTo>
                    <a:pt x="1020" y="175"/>
                  </a:lnTo>
                  <a:lnTo>
                    <a:pt x="1026" y="193"/>
                  </a:lnTo>
                  <a:lnTo>
                    <a:pt x="1033" y="209"/>
                  </a:lnTo>
                  <a:lnTo>
                    <a:pt x="1036" y="216"/>
                  </a:lnTo>
                  <a:lnTo>
                    <a:pt x="1041" y="221"/>
                  </a:lnTo>
                  <a:lnTo>
                    <a:pt x="1041" y="221"/>
                  </a:lnTo>
                  <a:lnTo>
                    <a:pt x="1048" y="228"/>
                  </a:lnTo>
                  <a:lnTo>
                    <a:pt x="1054" y="232"/>
                  </a:lnTo>
                  <a:lnTo>
                    <a:pt x="1069" y="239"/>
                  </a:lnTo>
                  <a:lnTo>
                    <a:pt x="1087" y="242"/>
                  </a:lnTo>
                  <a:lnTo>
                    <a:pt x="1106" y="246"/>
                  </a:lnTo>
                  <a:lnTo>
                    <a:pt x="1126" y="251"/>
                  </a:lnTo>
                  <a:lnTo>
                    <a:pt x="1141" y="254"/>
                  </a:lnTo>
                  <a:lnTo>
                    <a:pt x="1150" y="258"/>
                  </a:lnTo>
                  <a:lnTo>
                    <a:pt x="1157" y="263"/>
                  </a:lnTo>
                  <a:lnTo>
                    <a:pt x="1163" y="267"/>
                  </a:lnTo>
                  <a:lnTo>
                    <a:pt x="1168" y="274"/>
                  </a:lnTo>
                  <a:lnTo>
                    <a:pt x="1168" y="274"/>
                  </a:lnTo>
                  <a:lnTo>
                    <a:pt x="1171" y="281"/>
                  </a:lnTo>
                  <a:lnTo>
                    <a:pt x="1175" y="288"/>
                  </a:lnTo>
                  <a:lnTo>
                    <a:pt x="1175" y="297"/>
                  </a:lnTo>
                  <a:lnTo>
                    <a:pt x="1175" y="305"/>
                  </a:lnTo>
                  <a:lnTo>
                    <a:pt x="1173" y="323"/>
                  </a:lnTo>
                  <a:lnTo>
                    <a:pt x="1170" y="340"/>
                  </a:lnTo>
                  <a:lnTo>
                    <a:pt x="1166" y="360"/>
                  </a:lnTo>
                  <a:lnTo>
                    <a:pt x="1163" y="377"/>
                  </a:lnTo>
                  <a:lnTo>
                    <a:pt x="1163" y="395"/>
                  </a:lnTo>
                  <a:lnTo>
                    <a:pt x="1164" y="402"/>
                  </a:lnTo>
                  <a:lnTo>
                    <a:pt x="1168" y="409"/>
                  </a:lnTo>
                  <a:lnTo>
                    <a:pt x="1168" y="409"/>
                  </a:lnTo>
                  <a:lnTo>
                    <a:pt x="1171" y="418"/>
                  </a:lnTo>
                  <a:lnTo>
                    <a:pt x="1175" y="423"/>
                  </a:lnTo>
                  <a:lnTo>
                    <a:pt x="1187" y="435"/>
                  </a:lnTo>
                  <a:lnTo>
                    <a:pt x="1201" y="446"/>
                  </a:lnTo>
                  <a:lnTo>
                    <a:pt x="1217" y="456"/>
                  </a:lnTo>
                  <a:lnTo>
                    <a:pt x="1233" y="467"/>
                  </a:lnTo>
                  <a:lnTo>
                    <a:pt x="1247" y="479"/>
                  </a:lnTo>
                  <a:lnTo>
                    <a:pt x="1254" y="485"/>
                  </a:lnTo>
                  <a:lnTo>
                    <a:pt x="1257" y="492"/>
                  </a:lnTo>
                  <a:lnTo>
                    <a:pt x="1261" y="499"/>
                  </a:lnTo>
                  <a:lnTo>
                    <a:pt x="1264" y="506"/>
                  </a:lnTo>
                  <a:lnTo>
                    <a:pt x="1264" y="506"/>
                  </a:lnTo>
                  <a:lnTo>
                    <a:pt x="1264" y="514"/>
                  </a:lnTo>
                  <a:lnTo>
                    <a:pt x="1264" y="521"/>
                  </a:lnTo>
                  <a:lnTo>
                    <a:pt x="1263" y="528"/>
                  </a:lnTo>
                  <a:lnTo>
                    <a:pt x="1259" y="537"/>
                  </a:lnTo>
                  <a:lnTo>
                    <a:pt x="1250" y="553"/>
                  </a:lnTo>
                  <a:lnTo>
                    <a:pt x="1240" y="569"/>
                  </a:lnTo>
                  <a:lnTo>
                    <a:pt x="1229" y="585"/>
                  </a:lnTo>
                  <a:lnTo>
                    <a:pt x="1221" y="600"/>
                  </a:lnTo>
                  <a:lnTo>
                    <a:pt x="1214" y="616"/>
                  </a:lnTo>
                  <a:lnTo>
                    <a:pt x="1212" y="623"/>
                  </a:lnTo>
                  <a:lnTo>
                    <a:pt x="1212" y="632"/>
                  </a:lnTo>
                  <a:lnTo>
                    <a:pt x="1212" y="632"/>
                  </a:lnTo>
                  <a:lnTo>
                    <a:pt x="1212" y="639"/>
                  </a:lnTo>
                  <a:lnTo>
                    <a:pt x="1214" y="648"/>
                  </a:lnTo>
                  <a:lnTo>
                    <a:pt x="1221" y="664"/>
                  </a:lnTo>
                  <a:lnTo>
                    <a:pt x="1229" y="680"/>
                  </a:lnTo>
                  <a:lnTo>
                    <a:pt x="1240" y="694"/>
                  </a:lnTo>
                  <a:lnTo>
                    <a:pt x="1250" y="709"/>
                  </a:lnTo>
                  <a:lnTo>
                    <a:pt x="1259" y="725"/>
                  </a:lnTo>
                  <a:lnTo>
                    <a:pt x="1263" y="734"/>
                  </a:lnTo>
                  <a:lnTo>
                    <a:pt x="1264" y="741"/>
                  </a:lnTo>
                  <a:lnTo>
                    <a:pt x="1264" y="750"/>
                  </a:lnTo>
                  <a:lnTo>
                    <a:pt x="1264" y="757"/>
                  </a:lnTo>
                  <a:lnTo>
                    <a:pt x="1264" y="757"/>
                  </a:lnTo>
                  <a:lnTo>
                    <a:pt x="1261" y="764"/>
                  </a:lnTo>
                  <a:lnTo>
                    <a:pt x="1257" y="771"/>
                  </a:lnTo>
                  <a:lnTo>
                    <a:pt x="1254" y="778"/>
                  </a:lnTo>
                  <a:lnTo>
                    <a:pt x="1247" y="785"/>
                  </a:lnTo>
                  <a:lnTo>
                    <a:pt x="1233" y="795"/>
                  </a:lnTo>
                  <a:lnTo>
                    <a:pt x="1217" y="806"/>
                  </a:lnTo>
                  <a:lnTo>
                    <a:pt x="1201" y="817"/>
                  </a:lnTo>
                  <a:lnTo>
                    <a:pt x="1187" y="827"/>
                  </a:lnTo>
                  <a:lnTo>
                    <a:pt x="1175" y="839"/>
                  </a:lnTo>
                  <a:lnTo>
                    <a:pt x="1171" y="846"/>
                  </a:lnTo>
                  <a:lnTo>
                    <a:pt x="1168" y="853"/>
                  </a:lnTo>
                  <a:lnTo>
                    <a:pt x="1168" y="853"/>
                  </a:lnTo>
                  <a:lnTo>
                    <a:pt x="1164" y="860"/>
                  </a:lnTo>
                  <a:lnTo>
                    <a:pt x="1163" y="869"/>
                  </a:lnTo>
                  <a:lnTo>
                    <a:pt x="1163" y="885"/>
                  </a:lnTo>
                  <a:lnTo>
                    <a:pt x="1166" y="903"/>
                  </a:lnTo>
                  <a:lnTo>
                    <a:pt x="1170" y="922"/>
                  </a:lnTo>
                  <a:lnTo>
                    <a:pt x="1173" y="941"/>
                  </a:lnTo>
                  <a:lnTo>
                    <a:pt x="1175" y="959"/>
                  </a:lnTo>
                  <a:lnTo>
                    <a:pt x="1175" y="968"/>
                  </a:lnTo>
                  <a:lnTo>
                    <a:pt x="1175" y="975"/>
                  </a:lnTo>
                  <a:lnTo>
                    <a:pt x="1171" y="982"/>
                  </a:lnTo>
                  <a:lnTo>
                    <a:pt x="1168" y="989"/>
                  </a:lnTo>
                  <a:lnTo>
                    <a:pt x="1168" y="989"/>
                  </a:lnTo>
                  <a:lnTo>
                    <a:pt x="1163" y="996"/>
                  </a:lnTo>
                  <a:lnTo>
                    <a:pt x="1157" y="1001"/>
                  </a:lnTo>
                  <a:lnTo>
                    <a:pt x="1150" y="1005"/>
                  </a:lnTo>
                  <a:lnTo>
                    <a:pt x="1141" y="1008"/>
                  </a:lnTo>
                  <a:lnTo>
                    <a:pt x="1126" y="1013"/>
                  </a:lnTo>
                  <a:lnTo>
                    <a:pt x="1106" y="1017"/>
                  </a:lnTo>
                  <a:lnTo>
                    <a:pt x="1089" y="1020"/>
                  </a:lnTo>
                  <a:lnTo>
                    <a:pt x="1069" y="1024"/>
                  </a:lnTo>
                  <a:lnTo>
                    <a:pt x="1055" y="1031"/>
                  </a:lnTo>
                  <a:lnTo>
                    <a:pt x="1048" y="1036"/>
                  </a:lnTo>
                  <a:lnTo>
                    <a:pt x="1041" y="1041"/>
                  </a:lnTo>
                  <a:lnTo>
                    <a:pt x="1041" y="1041"/>
                  </a:lnTo>
                  <a:lnTo>
                    <a:pt x="1036" y="1047"/>
                  </a:lnTo>
                  <a:lnTo>
                    <a:pt x="1033" y="1054"/>
                  </a:lnTo>
                  <a:lnTo>
                    <a:pt x="1026" y="1070"/>
                  </a:lnTo>
                  <a:lnTo>
                    <a:pt x="1020" y="1087"/>
                  </a:lnTo>
                  <a:lnTo>
                    <a:pt x="1017" y="1105"/>
                  </a:lnTo>
                  <a:lnTo>
                    <a:pt x="1013" y="1124"/>
                  </a:lnTo>
                  <a:lnTo>
                    <a:pt x="1010" y="1142"/>
                  </a:lnTo>
                  <a:lnTo>
                    <a:pt x="1006" y="1149"/>
                  </a:lnTo>
                  <a:lnTo>
                    <a:pt x="1001" y="1156"/>
                  </a:lnTo>
                  <a:lnTo>
                    <a:pt x="996" y="1163"/>
                  </a:lnTo>
                  <a:lnTo>
                    <a:pt x="990" y="1166"/>
                  </a:lnTo>
                  <a:lnTo>
                    <a:pt x="990" y="1166"/>
                  </a:lnTo>
                  <a:lnTo>
                    <a:pt x="983" y="1171"/>
                  </a:lnTo>
                  <a:lnTo>
                    <a:pt x="976" y="1173"/>
                  </a:lnTo>
                  <a:lnTo>
                    <a:pt x="968" y="1175"/>
                  </a:lnTo>
                  <a:lnTo>
                    <a:pt x="959" y="1175"/>
                  </a:lnTo>
                  <a:lnTo>
                    <a:pt x="941" y="1171"/>
                  </a:lnTo>
                  <a:lnTo>
                    <a:pt x="924" y="1168"/>
                  </a:lnTo>
                  <a:lnTo>
                    <a:pt x="904" y="1164"/>
                  </a:lnTo>
                  <a:lnTo>
                    <a:pt x="887" y="1163"/>
                  </a:lnTo>
                  <a:lnTo>
                    <a:pt x="869" y="1163"/>
                  </a:lnTo>
                  <a:lnTo>
                    <a:pt x="862" y="1164"/>
                  </a:lnTo>
                  <a:lnTo>
                    <a:pt x="853" y="1166"/>
                  </a:lnTo>
                  <a:lnTo>
                    <a:pt x="853" y="1166"/>
                  </a:lnTo>
                  <a:lnTo>
                    <a:pt x="846" y="1170"/>
                  </a:lnTo>
                  <a:lnTo>
                    <a:pt x="841" y="1175"/>
                  </a:lnTo>
                  <a:lnTo>
                    <a:pt x="829" y="1186"/>
                  </a:lnTo>
                  <a:lnTo>
                    <a:pt x="816" y="1201"/>
                  </a:lnTo>
                  <a:lnTo>
                    <a:pt x="806" y="1217"/>
                  </a:lnTo>
                  <a:lnTo>
                    <a:pt x="797" y="1233"/>
                  </a:lnTo>
                  <a:lnTo>
                    <a:pt x="785" y="1247"/>
                  </a:lnTo>
                  <a:lnTo>
                    <a:pt x="780" y="1252"/>
                  </a:lnTo>
                  <a:lnTo>
                    <a:pt x="773" y="1258"/>
                  </a:lnTo>
                  <a:lnTo>
                    <a:pt x="766" y="1261"/>
                  </a:lnTo>
                  <a:lnTo>
                    <a:pt x="759" y="1263"/>
                  </a:lnTo>
                  <a:lnTo>
                    <a:pt x="759" y="1263"/>
                  </a:lnTo>
                  <a:lnTo>
                    <a:pt x="750" y="1265"/>
                  </a:lnTo>
                  <a:lnTo>
                    <a:pt x="743" y="1263"/>
                  </a:lnTo>
                  <a:lnTo>
                    <a:pt x="734" y="1261"/>
                  </a:lnTo>
                  <a:lnTo>
                    <a:pt x="727" y="1258"/>
                  </a:lnTo>
                  <a:lnTo>
                    <a:pt x="711" y="1249"/>
                  </a:lnTo>
                  <a:lnTo>
                    <a:pt x="695" y="1238"/>
                  </a:lnTo>
                  <a:lnTo>
                    <a:pt x="679" y="1228"/>
                  </a:lnTo>
                  <a:lnTo>
                    <a:pt x="664" y="1219"/>
                  </a:lnTo>
                  <a:lnTo>
                    <a:pt x="648" y="1212"/>
                  </a:lnTo>
                  <a:lnTo>
                    <a:pt x="641" y="1212"/>
                  </a:lnTo>
                  <a:lnTo>
                    <a:pt x="632" y="1210"/>
                  </a:lnTo>
                  <a:lnTo>
                    <a:pt x="632" y="1210"/>
                  </a:lnTo>
                  <a:lnTo>
                    <a:pt x="625" y="1212"/>
                  </a:lnTo>
                  <a:lnTo>
                    <a:pt x="616" y="1212"/>
                  </a:lnTo>
                  <a:lnTo>
                    <a:pt x="600" y="1219"/>
                  </a:lnTo>
                  <a:lnTo>
                    <a:pt x="585" y="1228"/>
                  </a:lnTo>
                  <a:lnTo>
                    <a:pt x="569" y="1238"/>
                  </a:lnTo>
                  <a:lnTo>
                    <a:pt x="553" y="1249"/>
                  </a:lnTo>
                  <a:lnTo>
                    <a:pt x="539" y="1258"/>
                  </a:lnTo>
                  <a:lnTo>
                    <a:pt x="530" y="1261"/>
                  </a:lnTo>
                  <a:lnTo>
                    <a:pt x="523" y="1263"/>
                  </a:lnTo>
                  <a:lnTo>
                    <a:pt x="514" y="1265"/>
                  </a:lnTo>
                  <a:lnTo>
                    <a:pt x="507" y="1263"/>
                  </a:lnTo>
                  <a:lnTo>
                    <a:pt x="507" y="1263"/>
                  </a:lnTo>
                  <a:lnTo>
                    <a:pt x="498" y="1261"/>
                  </a:lnTo>
                  <a:lnTo>
                    <a:pt x="491" y="1258"/>
                  </a:lnTo>
                  <a:lnTo>
                    <a:pt x="486" y="1252"/>
                  </a:lnTo>
                  <a:lnTo>
                    <a:pt x="479" y="1247"/>
                  </a:lnTo>
                  <a:lnTo>
                    <a:pt x="469" y="1233"/>
                  </a:lnTo>
                  <a:lnTo>
                    <a:pt x="458" y="1217"/>
                  </a:lnTo>
                  <a:lnTo>
                    <a:pt x="448" y="1201"/>
                  </a:lnTo>
                  <a:lnTo>
                    <a:pt x="437" y="1186"/>
                  </a:lnTo>
                  <a:lnTo>
                    <a:pt x="425" y="1175"/>
                  </a:lnTo>
                  <a:lnTo>
                    <a:pt x="418" y="1170"/>
                  </a:lnTo>
                  <a:lnTo>
                    <a:pt x="411" y="1166"/>
                  </a:lnTo>
                  <a:lnTo>
                    <a:pt x="411" y="1166"/>
                  </a:lnTo>
                  <a:lnTo>
                    <a:pt x="404" y="1164"/>
                  </a:lnTo>
                  <a:lnTo>
                    <a:pt x="395" y="1163"/>
                  </a:lnTo>
                  <a:lnTo>
                    <a:pt x="379" y="1163"/>
                  </a:lnTo>
                  <a:lnTo>
                    <a:pt x="360" y="1164"/>
                  </a:lnTo>
                  <a:lnTo>
                    <a:pt x="342" y="1168"/>
                  </a:lnTo>
                  <a:lnTo>
                    <a:pt x="323" y="1173"/>
                  </a:lnTo>
                  <a:lnTo>
                    <a:pt x="305" y="1175"/>
                  </a:lnTo>
                  <a:lnTo>
                    <a:pt x="296" y="1175"/>
                  </a:lnTo>
                  <a:lnTo>
                    <a:pt x="289" y="1173"/>
                  </a:lnTo>
                  <a:lnTo>
                    <a:pt x="282" y="1171"/>
                  </a:lnTo>
                  <a:lnTo>
                    <a:pt x="275" y="1166"/>
                  </a:lnTo>
                  <a:lnTo>
                    <a:pt x="275" y="1166"/>
                  </a:lnTo>
                  <a:lnTo>
                    <a:pt x="268" y="1163"/>
                  </a:lnTo>
                  <a:lnTo>
                    <a:pt x="263" y="1156"/>
                  </a:lnTo>
                  <a:lnTo>
                    <a:pt x="260" y="1149"/>
                  </a:lnTo>
                  <a:lnTo>
                    <a:pt x="256" y="1142"/>
                  </a:lnTo>
                  <a:lnTo>
                    <a:pt x="251" y="1124"/>
                  </a:lnTo>
                  <a:lnTo>
                    <a:pt x="247" y="1106"/>
                  </a:lnTo>
                  <a:lnTo>
                    <a:pt x="244" y="1087"/>
                  </a:lnTo>
                  <a:lnTo>
                    <a:pt x="240" y="1070"/>
                  </a:lnTo>
                  <a:lnTo>
                    <a:pt x="233" y="1054"/>
                  </a:lnTo>
                  <a:lnTo>
                    <a:pt x="228" y="1047"/>
                  </a:lnTo>
                  <a:lnTo>
                    <a:pt x="223" y="1041"/>
                  </a:lnTo>
                  <a:lnTo>
                    <a:pt x="223" y="1041"/>
                  </a:lnTo>
                  <a:lnTo>
                    <a:pt x="217" y="1036"/>
                  </a:lnTo>
                  <a:lnTo>
                    <a:pt x="210" y="1031"/>
                  </a:lnTo>
                  <a:lnTo>
                    <a:pt x="195" y="1024"/>
                  </a:lnTo>
                  <a:lnTo>
                    <a:pt x="177" y="1020"/>
                  </a:lnTo>
                  <a:lnTo>
                    <a:pt x="158" y="1017"/>
                  </a:lnTo>
                  <a:lnTo>
                    <a:pt x="140" y="1013"/>
                  </a:lnTo>
                  <a:lnTo>
                    <a:pt x="123" y="1008"/>
                  </a:lnTo>
                  <a:lnTo>
                    <a:pt x="116" y="1005"/>
                  </a:lnTo>
                  <a:lnTo>
                    <a:pt x="108" y="1001"/>
                  </a:lnTo>
                  <a:lnTo>
                    <a:pt x="101" y="996"/>
                  </a:lnTo>
                  <a:lnTo>
                    <a:pt x="96" y="989"/>
                  </a:lnTo>
                  <a:lnTo>
                    <a:pt x="96" y="989"/>
                  </a:lnTo>
                  <a:lnTo>
                    <a:pt x="93" y="982"/>
                  </a:lnTo>
                  <a:lnTo>
                    <a:pt x="91" y="975"/>
                  </a:lnTo>
                  <a:lnTo>
                    <a:pt x="89" y="968"/>
                  </a:lnTo>
                  <a:lnTo>
                    <a:pt x="89" y="959"/>
                  </a:lnTo>
                  <a:lnTo>
                    <a:pt x="91" y="941"/>
                  </a:lnTo>
                  <a:lnTo>
                    <a:pt x="94" y="922"/>
                  </a:lnTo>
                  <a:lnTo>
                    <a:pt x="100" y="904"/>
                  </a:lnTo>
                  <a:lnTo>
                    <a:pt x="101" y="885"/>
                  </a:lnTo>
                  <a:lnTo>
                    <a:pt x="101" y="869"/>
                  </a:lnTo>
                  <a:lnTo>
                    <a:pt x="100" y="860"/>
                  </a:lnTo>
                  <a:lnTo>
                    <a:pt x="98" y="853"/>
                  </a:lnTo>
                  <a:lnTo>
                    <a:pt x="98" y="853"/>
                  </a:lnTo>
                  <a:lnTo>
                    <a:pt x="94" y="846"/>
                  </a:lnTo>
                  <a:lnTo>
                    <a:pt x="89" y="839"/>
                  </a:lnTo>
                  <a:lnTo>
                    <a:pt x="77" y="827"/>
                  </a:lnTo>
                  <a:lnTo>
                    <a:pt x="63" y="817"/>
                  </a:lnTo>
                  <a:lnTo>
                    <a:pt x="47" y="806"/>
                  </a:lnTo>
                  <a:lnTo>
                    <a:pt x="31" y="795"/>
                  </a:lnTo>
                  <a:lnTo>
                    <a:pt x="17" y="785"/>
                  </a:lnTo>
                  <a:lnTo>
                    <a:pt x="12" y="778"/>
                  </a:lnTo>
                  <a:lnTo>
                    <a:pt x="7" y="771"/>
                  </a:lnTo>
                  <a:lnTo>
                    <a:pt x="3" y="764"/>
                  </a:lnTo>
                  <a:lnTo>
                    <a:pt x="1" y="757"/>
                  </a:lnTo>
                  <a:lnTo>
                    <a:pt x="1" y="757"/>
                  </a:lnTo>
                  <a:lnTo>
                    <a:pt x="0" y="750"/>
                  </a:lnTo>
                  <a:lnTo>
                    <a:pt x="1" y="741"/>
                  </a:lnTo>
                  <a:lnTo>
                    <a:pt x="3" y="734"/>
                  </a:lnTo>
                  <a:lnTo>
                    <a:pt x="7" y="725"/>
                  </a:lnTo>
                  <a:lnTo>
                    <a:pt x="14" y="709"/>
                  </a:lnTo>
                  <a:lnTo>
                    <a:pt x="24" y="695"/>
                  </a:lnTo>
                  <a:lnTo>
                    <a:pt x="36" y="680"/>
                  </a:lnTo>
                  <a:lnTo>
                    <a:pt x="45" y="664"/>
                  </a:lnTo>
                  <a:lnTo>
                    <a:pt x="50" y="648"/>
                  </a:lnTo>
                  <a:lnTo>
                    <a:pt x="52" y="639"/>
                  </a:lnTo>
                  <a:lnTo>
                    <a:pt x="52" y="632"/>
                  </a:lnTo>
                  <a:lnTo>
                    <a:pt x="52" y="632"/>
                  </a:lnTo>
                  <a:lnTo>
                    <a:pt x="52" y="623"/>
                  </a:lnTo>
                  <a:lnTo>
                    <a:pt x="50" y="616"/>
                  </a:lnTo>
                  <a:lnTo>
                    <a:pt x="45" y="600"/>
                  </a:lnTo>
                  <a:lnTo>
                    <a:pt x="36" y="585"/>
                  </a:lnTo>
                  <a:lnTo>
                    <a:pt x="24" y="569"/>
                  </a:lnTo>
                  <a:lnTo>
                    <a:pt x="14" y="553"/>
                  </a:lnTo>
                  <a:lnTo>
                    <a:pt x="7" y="537"/>
                  </a:lnTo>
                  <a:lnTo>
                    <a:pt x="3" y="530"/>
                  </a:lnTo>
                  <a:lnTo>
                    <a:pt x="1" y="521"/>
                  </a:lnTo>
                  <a:lnTo>
                    <a:pt x="0" y="514"/>
                  </a:lnTo>
                  <a:lnTo>
                    <a:pt x="1" y="506"/>
                  </a:lnTo>
                  <a:lnTo>
                    <a:pt x="1" y="506"/>
                  </a:lnTo>
                  <a:lnTo>
                    <a:pt x="3" y="499"/>
                  </a:lnTo>
                  <a:lnTo>
                    <a:pt x="7" y="492"/>
                  </a:lnTo>
                  <a:lnTo>
                    <a:pt x="12" y="485"/>
                  </a:lnTo>
                  <a:lnTo>
                    <a:pt x="17" y="479"/>
                  </a:lnTo>
                  <a:lnTo>
                    <a:pt x="31" y="467"/>
                  </a:lnTo>
                  <a:lnTo>
                    <a:pt x="47" y="456"/>
                  </a:lnTo>
                  <a:lnTo>
                    <a:pt x="63" y="448"/>
                  </a:lnTo>
                  <a:lnTo>
                    <a:pt x="77" y="435"/>
                  </a:lnTo>
                  <a:lnTo>
                    <a:pt x="89" y="423"/>
                  </a:lnTo>
                  <a:lnTo>
                    <a:pt x="94" y="418"/>
                  </a:lnTo>
                  <a:lnTo>
                    <a:pt x="98" y="409"/>
                  </a:lnTo>
                  <a:lnTo>
                    <a:pt x="98" y="409"/>
                  </a:lnTo>
                  <a:lnTo>
                    <a:pt x="100" y="402"/>
                  </a:lnTo>
                  <a:lnTo>
                    <a:pt x="101" y="395"/>
                  </a:lnTo>
                  <a:lnTo>
                    <a:pt x="101" y="377"/>
                  </a:lnTo>
                  <a:lnTo>
                    <a:pt x="100" y="360"/>
                  </a:lnTo>
                  <a:lnTo>
                    <a:pt x="94" y="340"/>
                  </a:lnTo>
                  <a:lnTo>
                    <a:pt x="91" y="323"/>
                  </a:lnTo>
                  <a:lnTo>
                    <a:pt x="89" y="305"/>
                  </a:lnTo>
                  <a:lnTo>
                    <a:pt x="89" y="297"/>
                  </a:lnTo>
                  <a:lnTo>
                    <a:pt x="91" y="288"/>
                  </a:lnTo>
                  <a:lnTo>
                    <a:pt x="93" y="281"/>
                  </a:lnTo>
                  <a:lnTo>
                    <a:pt x="96" y="274"/>
                  </a:lnTo>
                  <a:lnTo>
                    <a:pt x="96" y="274"/>
                  </a:lnTo>
                  <a:lnTo>
                    <a:pt x="101" y="267"/>
                  </a:lnTo>
                  <a:lnTo>
                    <a:pt x="108" y="263"/>
                  </a:lnTo>
                  <a:lnTo>
                    <a:pt x="116" y="258"/>
                  </a:lnTo>
                  <a:lnTo>
                    <a:pt x="123" y="254"/>
                  </a:lnTo>
                  <a:lnTo>
                    <a:pt x="140" y="251"/>
                  </a:lnTo>
                  <a:lnTo>
                    <a:pt x="158" y="246"/>
                  </a:lnTo>
                  <a:lnTo>
                    <a:pt x="177" y="242"/>
                  </a:lnTo>
                  <a:lnTo>
                    <a:pt x="195" y="239"/>
                  </a:lnTo>
                  <a:lnTo>
                    <a:pt x="210" y="232"/>
                  </a:lnTo>
                  <a:lnTo>
                    <a:pt x="217" y="228"/>
                  </a:lnTo>
                  <a:lnTo>
                    <a:pt x="223" y="221"/>
                  </a:lnTo>
                  <a:lnTo>
                    <a:pt x="223" y="221"/>
                  </a:lnTo>
                  <a:lnTo>
                    <a:pt x="228" y="216"/>
                  </a:lnTo>
                  <a:lnTo>
                    <a:pt x="233" y="209"/>
                  </a:lnTo>
                  <a:lnTo>
                    <a:pt x="238" y="193"/>
                  </a:lnTo>
                  <a:lnTo>
                    <a:pt x="244" y="175"/>
                  </a:lnTo>
                  <a:lnTo>
                    <a:pt x="247" y="158"/>
                  </a:lnTo>
                  <a:lnTo>
                    <a:pt x="251" y="138"/>
                  </a:lnTo>
                  <a:lnTo>
                    <a:pt x="256" y="121"/>
                  </a:lnTo>
                  <a:lnTo>
                    <a:pt x="260" y="114"/>
                  </a:lnTo>
                  <a:lnTo>
                    <a:pt x="263" y="107"/>
                  </a:lnTo>
                  <a:lnTo>
                    <a:pt x="268" y="102"/>
                  </a:lnTo>
                  <a:lnTo>
                    <a:pt x="275" y="96"/>
                  </a:lnTo>
                  <a:lnTo>
                    <a:pt x="275" y="96"/>
                  </a:lnTo>
                  <a:lnTo>
                    <a:pt x="282" y="93"/>
                  </a:lnTo>
                  <a:lnTo>
                    <a:pt x="289" y="89"/>
                  </a:lnTo>
                  <a:lnTo>
                    <a:pt x="296" y="89"/>
                  </a:lnTo>
                  <a:lnTo>
                    <a:pt x="305" y="89"/>
                  </a:lnTo>
                  <a:lnTo>
                    <a:pt x="323" y="91"/>
                  </a:lnTo>
                  <a:lnTo>
                    <a:pt x="342" y="95"/>
                  </a:lnTo>
                  <a:lnTo>
                    <a:pt x="360" y="98"/>
                  </a:lnTo>
                  <a:lnTo>
                    <a:pt x="379" y="102"/>
                  </a:lnTo>
                  <a:lnTo>
                    <a:pt x="395" y="100"/>
                  </a:lnTo>
                  <a:lnTo>
                    <a:pt x="404" y="100"/>
                  </a:lnTo>
                  <a:lnTo>
                    <a:pt x="411" y="96"/>
                  </a:lnTo>
                  <a:lnTo>
                    <a:pt x="411" y="96"/>
                  </a:lnTo>
                  <a:lnTo>
                    <a:pt x="418" y="93"/>
                  </a:lnTo>
                  <a:lnTo>
                    <a:pt x="425" y="89"/>
                  </a:lnTo>
                  <a:lnTo>
                    <a:pt x="437" y="77"/>
                  </a:lnTo>
                  <a:lnTo>
                    <a:pt x="448" y="61"/>
                  </a:lnTo>
                  <a:lnTo>
                    <a:pt x="458" y="45"/>
                  </a:lnTo>
                  <a:lnTo>
                    <a:pt x="469" y="31"/>
                  </a:lnTo>
                  <a:lnTo>
                    <a:pt x="479" y="17"/>
                  </a:lnTo>
                  <a:lnTo>
                    <a:pt x="486" y="10"/>
                  </a:lnTo>
                  <a:lnTo>
                    <a:pt x="491" y="5"/>
                  </a:lnTo>
                  <a:lnTo>
                    <a:pt x="498" y="1"/>
                  </a:lnTo>
                  <a:lnTo>
                    <a:pt x="507" y="0"/>
                  </a:lnTo>
                  <a:lnTo>
                    <a:pt x="507" y="0"/>
                  </a:lnTo>
                  <a:lnTo>
                    <a:pt x="514" y="0"/>
                  </a:lnTo>
                  <a:lnTo>
                    <a:pt x="523" y="0"/>
                  </a:lnTo>
                  <a:lnTo>
                    <a:pt x="530" y="1"/>
                  </a:lnTo>
                  <a:lnTo>
                    <a:pt x="539" y="5"/>
                  </a:lnTo>
                  <a:lnTo>
                    <a:pt x="553" y="14"/>
                  </a:lnTo>
                  <a:lnTo>
                    <a:pt x="569" y="24"/>
                  </a:lnTo>
                  <a:lnTo>
                    <a:pt x="585" y="35"/>
                  </a:lnTo>
                  <a:lnTo>
                    <a:pt x="600" y="44"/>
                  </a:lnTo>
                  <a:lnTo>
                    <a:pt x="616" y="51"/>
                  </a:lnTo>
                  <a:lnTo>
                    <a:pt x="625" y="52"/>
                  </a:lnTo>
                  <a:lnTo>
                    <a:pt x="632" y="52"/>
                  </a:lnTo>
                  <a:lnTo>
                    <a:pt x="632" y="52"/>
                  </a:lnTo>
                  <a:close/>
                  <a:moveTo>
                    <a:pt x="804" y="219"/>
                  </a:moveTo>
                  <a:lnTo>
                    <a:pt x="804" y="219"/>
                  </a:lnTo>
                  <a:lnTo>
                    <a:pt x="776" y="209"/>
                  </a:lnTo>
                  <a:lnTo>
                    <a:pt x="748" y="200"/>
                  </a:lnTo>
                  <a:lnTo>
                    <a:pt x="720" y="193"/>
                  </a:lnTo>
                  <a:lnTo>
                    <a:pt x="693" y="188"/>
                  </a:lnTo>
                  <a:lnTo>
                    <a:pt x="665" y="186"/>
                  </a:lnTo>
                  <a:lnTo>
                    <a:pt x="637" y="184"/>
                  </a:lnTo>
                  <a:lnTo>
                    <a:pt x="611" y="184"/>
                  </a:lnTo>
                  <a:lnTo>
                    <a:pt x="585" y="188"/>
                  </a:lnTo>
                  <a:lnTo>
                    <a:pt x="556" y="191"/>
                  </a:lnTo>
                  <a:lnTo>
                    <a:pt x="530" y="196"/>
                  </a:lnTo>
                  <a:lnTo>
                    <a:pt x="506" y="203"/>
                  </a:lnTo>
                  <a:lnTo>
                    <a:pt x="479" y="212"/>
                  </a:lnTo>
                  <a:lnTo>
                    <a:pt x="455" y="221"/>
                  </a:lnTo>
                  <a:lnTo>
                    <a:pt x="432" y="233"/>
                  </a:lnTo>
                  <a:lnTo>
                    <a:pt x="407" y="246"/>
                  </a:lnTo>
                  <a:lnTo>
                    <a:pt x="386" y="260"/>
                  </a:lnTo>
                  <a:lnTo>
                    <a:pt x="363" y="274"/>
                  </a:lnTo>
                  <a:lnTo>
                    <a:pt x="344" y="291"/>
                  </a:lnTo>
                  <a:lnTo>
                    <a:pt x="323" y="309"/>
                  </a:lnTo>
                  <a:lnTo>
                    <a:pt x="305" y="328"/>
                  </a:lnTo>
                  <a:lnTo>
                    <a:pt x="288" y="348"/>
                  </a:lnTo>
                  <a:lnTo>
                    <a:pt x="270" y="369"/>
                  </a:lnTo>
                  <a:lnTo>
                    <a:pt x="256" y="391"/>
                  </a:lnTo>
                  <a:lnTo>
                    <a:pt x="242" y="414"/>
                  </a:lnTo>
                  <a:lnTo>
                    <a:pt x="230" y="437"/>
                  </a:lnTo>
                  <a:lnTo>
                    <a:pt x="217" y="462"/>
                  </a:lnTo>
                  <a:lnTo>
                    <a:pt x="209" y="488"/>
                  </a:lnTo>
                  <a:lnTo>
                    <a:pt x="200" y="514"/>
                  </a:lnTo>
                  <a:lnTo>
                    <a:pt x="195" y="543"/>
                  </a:lnTo>
                  <a:lnTo>
                    <a:pt x="189" y="571"/>
                  </a:lnTo>
                  <a:lnTo>
                    <a:pt x="186" y="599"/>
                  </a:lnTo>
                  <a:lnTo>
                    <a:pt x="186" y="629"/>
                  </a:lnTo>
                  <a:lnTo>
                    <a:pt x="186" y="629"/>
                  </a:lnTo>
                  <a:lnTo>
                    <a:pt x="186" y="658"/>
                  </a:lnTo>
                  <a:lnTo>
                    <a:pt x="189" y="687"/>
                  </a:lnTo>
                  <a:lnTo>
                    <a:pt x="193" y="715"/>
                  </a:lnTo>
                  <a:lnTo>
                    <a:pt x="200" y="743"/>
                  </a:lnTo>
                  <a:lnTo>
                    <a:pt x="207" y="769"/>
                  </a:lnTo>
                  <a:lnTo>
                    <a:pt x="216" y="795"/>
                  </a:lnTo>
                  <a:lnTo>
                    <a:pt x="226" y="820"/>
                  </a:lnTo>
                  <a:lnTo>
                    <a:pt x="238" y="845"/>
                  </a:lnTo>
                  <a:lnTo>
                    <a:pt x="253" y="868"/>
                  </a:lnTo>
                  <a:lnTo>
                    <a:pt x="268" y="890"/>
                  </a:lnTo>
                  <a:lnTo>
                    <a:pt x="284" y="911"/>
                  </a:lnTo>
                  <a:lnTo>
                    <a:pt x="302" y="933"/>
                  </a:lnTo>
                  <a:lnTo>
                    <a:pt x="321" y="952"/>
                  </a:lnTo>
                  <a:lnTo>
                    <a:pt x="340" y="969"/>
                  </a:lnTo>
                  <a:lnTo>
                    <a:pt x="361" y="987"/>
                  </a:lnTo>
                  <a:lnTo>
                    <a:pt x="383" y="1001"/>
                  </a:lnTo>
                  <a:lnTo>
                    <a:pt x="405" y="1017"/>
                  </a:lnTo>
                  <a:lnTo>
                    <a:pt x="428" y="1029"/>
                  </a:lnTo>
                  <a:lnTo>
                    <a:pt x="453" y="1040"/>
                  </a:lnTo>
                  <a:lnTo>
                    <a:pt x="477" y="1050"/>
                  </a:lnTo>
                  <a:lnTo>
                    <a:pt x="502" y="1059"/>
                  </a:lnTo>
                  <a:lnTo>
                    <a:pt x="528" y="1066"/>
                  </a:lnTo>
                  <a:lnTo>
                    <a:pt x="555" y="1071"/>
                  </a:lnTo>
                  <a:lnTo>
                    <a:pt x="581" y="1077"/>
                  </a:lnTo>
                  <a:lnTo>
                    <a:pt x="609" y="1078"/>
                  </a:lnTo>
                  <a:lnTo>
                    <a:pt x="636" y="1078"/>
                  </a:lnTo>
                  <a:lnTo>
                    <a:pt x="664" y="1078"/>
                  </a:lnTo>
                  <a:lnTo>
                    <a:pt x="692" y="1075"/>
                  </a:lnTo>
                  <a:lnTo>
                    <a:pt x="720" y="1070"/>
                  </a:lnTo>
                  <a:lnTo>
                    <a:pt x="748" y="1064"/>
                  </a:lnTo>
                  <a:lnTo>
                    <a:pt x="776" y="1055"/>
                  </a:lnTo>
                  <a:lnTo>
                    <a:pt x="804" y="1045"/>
                  </a:lnTo>
                  <a:lnTo>
                    <a:pt x="804" y="1045"/>
                  </a:lnTo>
                  <a:lnTo>
                    <a:pt x="831" y="1033"/>
                  </a:lnTo>
                  <a:lnTo>
                    <a:pt x="857" y="1019"/>
                  </a:lnTo>
                  <a:lnTo>
                    <a:pt x="881" y="1003"/>
                  </a:lnTo>
                  <a:lnTo>
                    <a:pt x="904" y="987"/>
                  </a:lnTo>
                  <a:lnTo>
                    <a:pt x="925" y="969"/>
                  </a:lnTo>
                  <a:lnTo>
                    <a:pt x="946" y="950"/>
                  </a:lnTo>
                  <a:lnTo>
                    <a:pt x="966" y="931"/>
                  </a:lnTo>
                  <a:lnTo>
                    <a:pt x="983" y="910"/>
                  </a:lnTo>
                  <a:lnTo>
                    <a:pt x="999" y="889"/>
                  </a:lnTo>
                  <a:lnTo>
                    <a:pt x="1013" y="866"/>
                  </a:lnTo>
                  <a:lnTo>
                    <a:pt x="1027" y="843"/>
                  </a:lnTo>
                  <a:lnTo>
                    <a:pt x="1038" y="818"/>
                  </a:lnTo>
                  <a:lnTo>
                    <a:pt x="1048" y="794"/>
                  </a:lnTo>
                  <a:lnTo>
                    <a:pt x="1057" y="769"/>
                  </a:lnTo>
                  <a:lnTo>
                    <a:pt x="1066" y="743"/>
                  </a:lnTo>
                  <a:lnTo>
                    <a:pt x="1071" y="716"/>
                  </a:lnTo>
                  <a:lnTo>
                    <a:pt x="1075" y="690"/>
                  </a:lnTo>
                  <a:lnTo>
                    <a:pt x="1078" y="664"/>
                  </a:lnTo>
                  <a:lnTo>
                    <a:pt x="1080" y="637"/>
                  </a:lnTo>
                  <a:lnTo>
                    <a:pt x="1078" y="611"/>
                  </a:lnTo>
                  <a:lnTo>
                    <a:pt x="1076" y="583"/>
                  </a:lnTo>
                  <a:lnTo>
                    <a:pt x="1073" y="557"/>
                  </a:lnTo>
                  <a:lnTo>
                    <a:pt x="1068" y="530"/>
                  </a:lnTo>
                  <a:lnTo>
                    <a:pt x="1061" y="504"/>
                  </a:lnTo>
                  <a:lnTo>
                    <a:pt x="1054" y="479"/>
                  </a:lnTo>
                  <a:lnTo>
                    <a:pt x="1043" y="453"/>
                  </a:lnTo>
                  <a:lnTo>
                    <a:pt x="1031" y="428"/>
                  </a:lnTo>
                  <a:lnTo>
                    <a:pt x="1017" y="404"/>
                  </a:lnTo>
                  <a:lnTo>
                    <a:pt x="1003" y="379"/>
                  </a:lnTo>
                  <a:lnTo>
                    <a:pt x="985" y="356"/>
                  </a:lnTo>
                  <a:lnTo>
                    <a:pt x="968" y="335"/>
                  </a:lnTo>
                  <a:lnTo>
                    <a:pt x="946" y="312"/>
                  </a:lnTo>
                  <a:lnTo>
                    <a:pt x="946" y="312"/>
                  </a:lnTo>
                  <a:lnTo>
                    <a:pt x="931" y="298"/>
                  </a:lnTo>
                  <a:lnTo>
                    <a:pt x="915" y="284"/>
                  </a:lnTo>
                  <a:lnTo>
                    <a:pt x="880" y="258"/>
                  </a:lnTo>
                  <a:lnTo>
                    <a:pt x="843" y="237"/>
                  </a:lnTo>
                  <a:lnTo>
                    <a:pt x="804" y="219"/>
                  </a:lnTo>
                  <a:lnTo>
                    <a:pt x="804" y="219"/>
                  </a:lnTo>
                  <a:close/>
                  <a:moveTo>
                    <a:pt x="632" y="265"/>
                  </a:moveTo>
                  <a:lnTo>
                    <a:pt x="632" y="265"/>
                  </a:lnTo>
                  <a:lnTo>
                    <a:pt x="671" y="267"/>
                  </a:lnTo>
                  <a:lnTo>
                    <a:pt x="706" y="272"/>
                  </a:lnTo>
                  <a:lnTo>
                    <a:pt x="741" y="281"/>
                  </a:lnTo>
                  <a:lnTo>
                    <a:pt x="774" y="293"/>
                  </a:lnTo>
                  <a:lnTo>
                    <a:pt x="808" y="309"/>
                  </a:lnTo>
                  <a:lnTo>
                    <a:pt x="838" y="328"/>
                  </a:lnTo>
                  <a:lnTo>
                    <a:pt x="866" y="349"/>
                  </a:lnTo>
                  <a:lnTo>
                    <a:pt x="892" y="372"/>
                  </a:lnTo>
                  <a:lnTo>
                    <a:pt x="915" y="398"/>
                  </a:lnTo>
                  <a:lnTo>
                    <a:pt x="936" y="427"/>
                  </a:lnTo>
                  <a:lnTo>
                    <a:pt x="955" y="456"/>
                  </a:lnTo>
                  <a:lnTo>
                    <a:pt x="971" y="488"/>
                  </a:lnTo>
                  <a:lnTo>
                    <a:pt x="983" y="523"/>
                  </a:lnTo>
                  <a:lnTo>
                    <a:pt x="992" y="558"/>
                  </a:lnTo>
                  <a:lnTo>
                    <a:pt x="997" y="593"/>
                  </a:lnTo>
                  <a:lnTo>
                    <a:pt x="999" y="632"/>
                  </a:lnTo>
                  <a:lnTo>
                    <a:pt x="999" y="632"/>
                  </a:lnTo>
                  <a:lnTo>
                    <a:pt x="997" y="669"/>
                  </a:lnTo>
                  <a:lnTo>
                    <a:pt x="992" y="706"/>
                  </a:lnTo>
                  <a:lnTo>
                    <a:pt x="983" y="741"/>
                  </a:lnTo>
                  <a:lnTo>
                    <a:pt x="971" y="774"/>
                  </a:lnTo>
                  <a:lnTo>
                    <a:pt x="955" y="806"/>
                  </a:lnTo>
                  <a:lnTo>
                    <a:pt x="936" y="836"/>
                  </a:lnTo>
                  <a:lnTo>
                    <a:pt x="915" y="864"/>
                  </a:lnTo>
                  <a:lnTo>
                    <a:pt x="892" y="890"/>
                  </a:lnTo>
                  <a:lnTo>
                    <a:pt x="866" y="915"/>
                  </a:lnTo>
                  <a:lnTo>
                    <a:pt x="838" y="936"/>
                  </a:lnTo>
                  <a:lnTo>
                    <a:pt x="808" y="954"/>
                  </a:lnTo>
                  <a:lnTo>
                    <a:pt x="774" y="969"/>
                  </a:lnTo>
                  <a:lnTo>
                    <a:pt x="741" y="982"/>
                  </a:lnTo>
                  <a:lnTo>
                    <a:pt x="706" y="990"/>
                  </a:lnTo>
                  <a:lnTo>
                    <a:pt x="671" y="996"/>
                  </a:lnTo>
                  <a:lnTo>
                    <a:pt x="632" y="998"/>
                  </a:lnTo>
                  <a:lnTo>
                    <a:pt x="632" y="998"/>
                  </a:lnTo>
                  <a:lnTo>
                    <a:pt x="595" y="996"/>
                  </a:lnTo>
                  <a:lnTo>
                    <a:pt x="558" y="990"/>
                  </a:lnTo>
                  <a:lnTo>
                    <a:pt x="523" y="982"/>
                  </a:lnTo>
                  <a:lnTo>
                    <a:pt x="490" y="969"/>
                  </a:lnTo>
                  <a:lnTo>
                    <a:pt x="458" y="954"/>
                  </a:lnTo>
                  <a:lnTo>
                    <a:pt x="428" y="936"/>
                  </a:lnTo>
                  <a:lnTo>
                    <a:pt x="398" y="915"/>
                  </a:lnTo>
                  <a:lnTo>
                    <a:pt x="374" y="890"/>
                  </a:lnTo>
                  <a:lnTo>
                    <a:pt x="349" y="864"/>
                  </a:lnTo>
                  <a:lnTo>
                    <a:pt x="328" y="836"/>
                  </a:lnTo>
                  <a:lnTo>
                    <a:pt x="311" y="806"/>
                  </a:lnTo>
                  <a:lnTo>
                    <a:pt x="295" y="774"/>
                  </a:lnTo>
                  <a:lnTo>
                    <a:pt x="282" y="741"/>
                  </a:lnTo>
                  <a:lnTo>
                    <a:pt x="274" y="706"/>
                  </a:lnTo>
                  <a:lnTo>
                    <a:pt x="268" y="669"/>
                  </a:lnTo>
                  <a:lnTo>
                    <a:pt x="267" y="632"/>
                  </a:lnTo>
                  <a:lnTo>
                    <a:pt x="267" y="632"/>
                  </a:lnTo>
                  <a:lnTo>
                    <a:pt x="268" y="593"/>
                  </a:lnTo>
                  <a:lnTo>
                    <a:pt x="274" y="558"/>
                  </a:lnTo>
                  <a:lnTo>
                    <a:pt x="282" y="523"/>
                  </a:lnTo>
                  <a:lnTo>
                    <a:pt x="295" y="488"/>
                  </a:lnTo>
                  <a:lnTo>
                    <a:pt x="311" y="456"/>
                  </a:lnTo>
                  <a:lnTo>
                    <a:pt x="328" y="427"/>
                  </a:lnTo>
                  <a:lnTo>
                    <a:pt x="349" y="398"/>
                  </a:lnTo>
                  <a:lnTo>
                    <a:pt x="374" y="372"/>
                  </a:lnTo>
                  <a:lnTo>
                    <a:pt x="398" y="349"/>
                  </a:lnTo>
                  <a:lnTo>
                    <a:pt x="428" y="328"/>
                  </a:lnTo>
                  <a:lnTo>
                    <a:pt x="458" y="309"/>
                  </a:lnTo>
                  <a:lnTo>
                    <a:pt x="490" y="293"/>
                  </a:lnTo>
                  <a:lnTo>
                    <a:pt x="523" y="281"/>
                  </a:lnTo>
                  <a:lnTo>
                    <a:pt x="558" y="272"/>
                  </a:lnTo>
                  <a:lnTo>
                    <a:pt x="595" y="267"/>
                  </a:lnTo>
                  <a:lnTo>
                    <a:pt x="632" y="265"/>
                  </a:lnTo>
                  <a:lnTo>
                    <a:pt x="632" y="265"/>
                  </a:lnTo>
                  <a:close/>
                  <a:moveTo>
                    <a:pt x="657" y="376"/>
                  </a:moveTo>
                  <a:lnTo>
                    <a:pt x="720" y="511"/>
                  </a:lnTo>
                  <a:lnTo>
                    <a:pt x="867" y="528"/>
                  </a:lnTo>
                  <a:lnTo>
                    <a:pt x="867" y="528"/>
                  </a:lnTo>
                  <a:lnTo>
                    <a:pt x="876" y="530"/>
                  </a:lnTo>
                  <a:lnTo>
                    <a:pt x="881" y="534"/>
                  </a:lnTo>
                  <a:lnTo>
                    <a:pt x="887" y="539"/>
                  </a:lnTo>
                  <a:lnTo>
                    <a:pt x="890" y="546"/>
                  </a:lnTo>
                  <a:lnTo>
                    <a:pt x="890" y="546"/>
                  </a:lnTo>
                  <a:lnTo>
                    <a:pt x="892" y="555"/>
                  </a:lnTo>
                  <a:lnTo>
                    <a:pt x="890" y="562"/>
                  </a:lnTo>
                  <a:lnTo>
                    <a:pt x="889" y="569"/>
                  </a:lnTo>
                  <a:lnTo>
                    <a:pt x="883" y="574"/>
                  </a:lnTo>
                  <a:lnTo>
                    <a:pt x="773" y="676"/>
                  </a:lnTo>
                  <a:lnTo>
                    <a:pt x="802" y="824"/>
                  </a:lnTo>
                  <a:lnTo>
                    <a:pt x="802" y="824"/>
                  </a:lnTo>
                  <a:lnTo>
                    <a:pt x="802" y="831"/>
                  </a:lnTo>
                  <a:lnTo>
                    <a:pt x="801" y="838"/>
                  </a:lnTo>
                  <a:lnTo>
                    <a:pt x="797" y="845"/>
                  </a:lnTo>
                  <a:lnTo>
                    <a:pt x="792" y="850"/>
                  </a:lnTo>
                  <a:lnTo>
                    <a:pt x="792" y="850"/>
                  </a:lnTo>
                  <a:lnTo>
                    <a:pt x="785" y="853"/>
                  </a:lnTo>
                  <a:lnTo>
                    <a:pt x="778" y="855"/>
                  </a:lnTo>
                  <a:lnTo>
                    <a:pt x="771" y="853"/>
                  </a:lnTo>
                  <a:lnTo>
                    <a:pt x="764" y="852"/>
                  </a:lnTo>
                  <a:lnTo>
                    <a:pt x="632" y="778"/>
                  </a:lnTo>
                  <a:lnTo>
                    <a:pt x="502" y="852"/>
                  </a:lnTo>
                  <a:lnTo>
                    <a:pt x="502" y="852"/>
                  </a:lnTo>
                  <a:lnTo>
                    <a:pt x="495" y="853"/>
                  </a:lnTo>
                  <a:lnTo>
                    <a:pt x="488" y="855"/>
                  </a:lnTo>
                  <a:lnTo>
                    <a:pt x="479" y="853"/>
                  </a:lnTo>
                  <a:lnTo>
                    <a:pt x="472" y="850"/>
                  </a:lnTo>
                  <a:lnTo>
                    <a:pt x="472" y="850"/>
                  </a:lnTo>
                  <a:lnTo>
                    <a:pt x="467" y="845"/>
                  </a:lnTo>
                  <a:lnTo>
                    <a:pt x="463" y="838"/>
                  </a:lnTo>
                  <a:lnTo>
                    <a:pt x="462" y="831"/>
                  </a:lnTo>
                  <a:lnTo>
                    <a:pt x="462" y="824"/>
                  </a:lnTo>
                  <a:lnTo>
                    <a:pt x="491" y="676"/>
                  </a:lnTo>
                  <a:lnTo>
                    <a:pt x="383" y="574"/>
                  </a:lnTo>
                  <a:lnTo>
                    <a:pt x="383" y="574"/>
                  </a:lnTo>
                  <a:lnTo>
                    <a:pt x="377" y="569"/>
                  </a:lnTo>
                  <a:lnTo>
                    <a:pt x="374" y="562"/>
                  </a:lnTo>
                  <a:lnTo>
                    <a:pt x="374" y="555"/>
                  </a:lnTo>
                  <a:lnTo>
                    <a:pt x="374" y="546"/>
                  </a:lnTo>
                  <a:lnTo>
                    <a:pt x="374" y="546"/>
                  </a:lnTo>
                  <a:lnTo>
                    <a:pt x="377" y="539"/>
                  </a:lnTo>
                  <a:lnTo>
                    <a:pt x="383" y="534"/>
                  </a:lnTo>
                  <a:lnTo>
                    <a:pt x="390" y="530"/>
                  </a:lnTo>
                  <a:lnTo>
                    <a:pt x="397" y="528"/>
                  </a:lnTo>
                  <a:lnTo>
                    <a:pt x="546" y="511"/>
                  </a:lnTo>
                  <a:lnTo>
                    <a:pt x="607" y="376"/>
                  </a:lnTo>
                  <a:lnTo>
                    <a:pt x="607" y="376"/>
                  </a:lnTo>
                  <a:lnTo>
                    <a:pt x="613" y="369"/>
                  </a:lnTo>
                  <a:lnTo>
                    <a:pt x="618" y="363"/>
                  </a:lnTo>
                  <a:lnTo>
                    <a:pt x="625" y="360"/>
                  </a:lnTo>
                  <a:lnTo>
                    <a:pt x="632" y="360"/>
                  </a:lnTo>
                  <a:lnTo>
                    <a:pt x="632" y="360"/>
                  </a:lnTo>
                  <a:lnTo>
                    <a:pt x="641" y="360"/>
                  </a:lnTo>
                  <a:lnTo>
                    <a:pt x="648" y="363"/>
                  </a:lnTo>
                  <a:lnTo>
                    <a:pt x="653" y="369"/>
                  </a:lnTo>
                  <a:lnTo>
                    <a:pt x="657" y="376"/>
                  </a:lnTo>
                  <a:lnTo>
                    <a:pt x="657" y="376"/>
                  </a:lnTo>
                  <a:close/>
                </a:path>
              </a:pathLst>
            </a:custGeom>
            <a:solidFill>
              <a:srgbClr val="100964"/>
            </a:solidFill>
            <a:ln>
              <a:noFill/>
            </a:ln>
            <a:effectLst>
              <a:innerShdw blurRad="25400" dist="12700" dir="16200000">
                <a:prstClr val="black">
                  <a:alpha val="77000"/>
                </a:prstClr>
              </a:inn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latin typeface="Calibri" panose="020F0502020204030204"/>
                <a:ea typeface="Malgun Gothic" panose="020B0503020000020004" pitchFamily="34" charset="-127"/>
                <a:cs typeface="+mn-cs"/>
              </a:endParaRPr>
            </a:p>
          </p:txBody>
        </p:sp>
        <p:sp>
          <p:nvSpPr>
            <p:cNvPr id="107" name="Freeform 106"/>
            <p:cNvSpPr>
              <a:spLocks noEditPoints="1"/>
            </p:cNvSpPr>
            <p:nvPr/>
          </p:nvSpPr>
          <p:spPr bwMode="auto">
            <a:xfrm>
              <a:off x="6457547" y="705391"/>
              <a:ext cx="339036" cy="339036"/>
            </a:xfrm>
            <a:custGeom>
              <a:avLst/>
              <a:gdLst>
                <a:gd name="T0" fmla="*/ 810 w 1799"/>
                <a:gd name="T1" fmla="*/ 30 h 1799"/>
                <a:gd name="T2" fmla="*/ 746 w 1799"/>
                <a:gd name="T3" fmla="*/ 134 h 1799"/>
                <a:gd name="T4" fmla="*/ 764 w 1799"/>
                <a:gd name="T5" fmla="*/ 253 h 1799"/>
                <a:gd name="T6" fmla="*/ 857 w 1799"/>
                <a:gd name="T7" fmla="*/ 353 h 1799"/>
                <a:gd name="T8" fmla="*/ 964 w 1799"/>
                <a:gd name="T9" fmla="*/ 344 h 1799"/>
                <a:gd name="T10" fmla="*/ 1045 w 1799"/>
                <a:gd name="T11" fmla="*/ 230 h 1799"/>
                <a:gd name="T12" fmla="*/ 1047 w 1799"/>
                <a:gd name="T13" fmla="*/ 112 h 1799"/>
                <a:gd name="T14" fmla="*/ 971 w 1799"/>
                <a:gd name="T15" fmla="*/ 18 h 1799"/>
                <a:gd name="T16" fmla="*/ 1003 w 1799"/>
                <a:gd name="T17" fmla="*/ 430 h 1799"/>
                <a:gd name="T18" fmla="*/ 1154 w 1799"/>
                <a:gd name="T19" fmla="*/ 443 h 1799"/>
                <a:gd name="T20" fmla="*/ 1207 w 1799"/>
                <a:gd name="T21" fmla="*/ 495 h 1799"/>
                <a:gd name="T22" fmla="*/ 1221 w 1799"/>
                <a:gd name="T23" fmla="*/ 764 h 1799"/>
                <a:gd name="T24" fmla="*/ 604 w 1799"/>
                <a:gd name="T25" fmla="*/ 778 h 1799"/>
                <a:gd name="T26" fmla="*/ 566 w 1799"/>
                <a:gd name="T27" fmla="*/ 727 h 1799"/>
                <a:gd name="T28" fmla="*/ 606 w 1799"/>
                <a:gd name="T29" fmla="*/ 471 h 1799"/>
                <a:gd name="T30" fmla="*/ 778 w 1799"/>
                <a:gd name="T31" fmla="*/ 418 h 1799"/>
                <a:gd name="T32" fmla="*/ 318 w 1799"/>
                <a:gd name="T33" fmla="*/ 907 h 1799"/>
                <a:gd name="T34" fmla="*/ 214 w 1799"/>
                <a:gd name="T35" fmla="*/ 968 h 1799"/>
                <a:gd name="T36" fmla="*/ 181 w 1799"/>
                <a:gd name="T37" fmla="*/ 1072 h 1799"/>
                <a:gd name="T38" fmla="*/ 228 w 1799"/>
                <a:gd name="T39" fmla="*/ 1205 h 1799"/>
                <a:gd name="T40" fmla="*/ 339 w 1799"/>
                <a:gd name="T41" fmla="*/ 1268 h 1799"/>
                <a:gd name="T42" fmla="*/ 437 w 1799"/>
                <a:gd name="T43" fmla="*/ 1216 h 1799"/>
                <a:gd name="T44" fmla="*/ 492 w 1799"/>
                <a:gd name="T45" fmla="*/ 1084 h 1799"/>
                <a:gd name="T46" fmla="*/ 464 w 1799"/>
                <a:gd name="T47" fmla="*/ 975 h 1799"/>
                <a:gd name="T48" fmla="*/ 365 w 1799"/>
                <a:gd name="T49" fmla="*/ 908 h 1799"/>
                <a:gd name="T50" fmla="*/ 451 w 1799"/>
                <a:gd name="T51" fmla="*/ 1326 h 1799"/>
                <a:gd name="T52" fmla="*/ 623 w 1799"/>
                <a:gd name="T53" fmla="*/ 1369 h 1799"/>
                <a:gd name="T54" fmla="*/ 671 w 1799"/>
                <a:gd name="T55" fmla="*/ 1644 h 1799"/>
                <a:gd name="T56" fmla="*/ 652 w 1799"/>
                <a:gd name="T57" fmla="*/ 1787 h 1799"/>
                <a:gd name="T58" fmla="*/ 35 w 1799"/>
                <a:gd name="T59" fmla="*/ 1795 h 1799"/>
                <a:gd name="T60" fmla="*/ 2 w 1799"/>
                <a:gd name="T61" fmla="*/ 1716 h 1799"/>
                <a:gd name="T62" fmla="*/ 37 w 1799"/>
                <a:gd name="T63" fmla="*/ 1386 h 1799"/>
                <a:gd name="T64" fmla="*/ 205 w 1799"/>
                <a:gd name="T65" fmla="*/ 1325 h 1799"/>
                <a:gd name="T66" fmla="*/ 857 w 1799"/>
                <a:gd name="T67" fmla="*/ 907 h 1799"/>
                <a:gd name="T68" fmla="*/ 899 w 1799"/>
                <a:gd name="T69" fmla="*/ 864 h 1799"/>
                <a:gd name="T70" fmla="*/ 941 w 1799"/>
                <a:gd name="T71" fmla="*/ 898 h 1799"/>
                <a:gd name="T72" fmla="*/ 1122 w 1799"/>
                <a:gd name="T73" fmla="*/ 1202 h 1799"/>
                <a:gd name="T74" fmla="*/ 1101 w 1799"/>
                <a:gd name="T75" fmla="*/ 1251 h 1799"/>
                <a:gd name="T76" fmla="*/ 738 w 1799"/>
                <a:gd name="T77" fmla="*/ 1249 h 1799"/>
                <a:gd name="T78" fmla="*/ 680 w 1799"/>
                <a:gd name="T79" fmla="*/ 1233 h 1799"/>
                <a:gd name="T80" fmla="*/ 688 w 1799"/>
                <a:gd name="T81" fmla="*/ 1181 h 1799"/>
                <a:gd name="T82" fmla="*/ 1430 w 1799"/>
                <a:gd name="T83" fmla="*/ 910 h 1799"/>
                <a:gd name="T84" fmla="*/ 1333 w 1799"/>
                <a:gd name="T85" fmla="*/ 980 h 1799"/>
                <a:gd name="T86" fmla="*/ 1309 w 1799"/>
                <a:gd name="T87" fmla="*/ 1089 h 1799"/>
                <a:gd name="T88" fmla="*/ 1367 w 1799"/>
                <a:gd name="T89" fmla="*/ 1219 h 1799"/>
                <a:gd name="T90" fmla="*/ 1467 w 1799"/>
                <a:gd name="T91" fmla="*/ 1268 h 1799"/>
                <a:gd name="T92" fmla="*/ 1576 w 1799"/>
                <a:gd name="T93" fmla="*/ 1202 h 1799"/>
                <a:gd name="T94" fmla="*/ 1620 w 1799"/>
                <a:gd name="T95" fmla="*/ 1066 h 1799"/>
                <a:gd name="T96" fmla="*/ 1583 w 1799"/>
                <a:gd name="T97" fmla="*/ 963 h 1799"/>
                <a:gd name="T98" fmla="*/ 1477 w 1799"/>
                <a:gd name="T99" fmla="*/ 907 h 1799"/>
                <a:gd name="T100" fmla="*/ 1586 w 1799"/>
                <a:gd name="T101" fmla="*/ 1325 h 1799"/>
                <a:gd name="T102" fmla="*/ 1758 w 1799"/>
                <a:gd name="T103" fmla="*/ 1377 h 1799"/>
                <a:gd name="T104" fmla="*/ 1799 w 1799"/>
                <a:gd name="T105" fmla="*/ 1681 h 1799"/>
                <a:gd name="T106" fmla="*/ 1772 w 1799"/>
                <a:gd name="T107" fmla="*/ 1792 h 1799"/>
                <a:gd name="T108" fmla="*/ 1156 w 1799"/>
                <a:gd name="T109" fmla="*/ 1792 h 1799"/>
                <a:gd name="T110" fmla="*/ 1128 w 1799"/>
                <a:gd name="T111" fmla="*/ 1681 h 1799"/>
                <a:gd name="T112" fmla="*/ 1170 w 1799"/>
                <a:gd name="T113" fmla="*/ 1377 h 1799"/>
                <a:gd name="T114" fmla="*/ 1342 w 1799"/>
                <a:gd name="T115" fmla="*/ 1325 h 1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9" h="1799">
                  <a:moveTo>
                    <a:pt x="898" y="0"/>
                  </a:moveTo>
                  <a:lnTo>
                    <a:pt x="898" y="0"/>
                  </a:lnTo>
                  <a:lnTo>
                    <a:pt x="882" y="2"/>
                  </a:lnTo>
                  <a:lnTo>
                    <a:pt x="866" y="4"/>
                  </a:lnTo>
                  <a:lnTo>
                    <a:pt x="850" y="9"/>
                  </a:lnTo>
                  <a:lnTo>
                    <a:pt x="836" y="14"/>
                  </a:lnTo>
                  <a:lnTo>
                    <a:pt x="824" y="21"/>
                  </a:lnTo>
                  <a:lnTo>
                    <a:pt x="810" y="30"/>
                  </a:lnTo>
                  <a:lnTo>
                    <a:pt x="799" y="39"/>
                  </a:lnTo>
                  <a:lnTo>
                    <a:pt x="787" y="51"/>
                  </a:lnTo>
                  <a:lnTo>
                    <a:pt x="778" y="61"/>
                  </a:lnTo>
                  <a:lnTo>
                    <a:pt x="769" y="76"/>
                  </a:lnTo>
                  <a:lnTo>
                    <a:pt x="761" y="88"/>
                  </a:lnTo>
                  <a:lnTo>
                    <a:pt x="755" y="104"/>
                  </a:lnTo>
                  <a:lnTo>
                    <a:pt x="750" y="118"/>
                  </a:lnTo>
                  <a:lnTo>
                    <a:pt x="746" y="134"/>
                  </a:lnTo>
                  <a:lnTo>
                    <a:pt x="745" y="149"/>
                  </a:lnTo>
                  <a:lnTo>
                    <a:pt x="745" y="167"/>
                  </a:lnTo>
                  <a:lnTo>
                    <a:pt x="745" y="167"/>
                  </a:lnTo>
                  <a:lnTo>
                    <a:pt x="745" y="184"/>
                  </a:lnTo>
                  <a:lnTo>
                    <a:pt x="748" y="202"/>
                  </a:lnTo>
                  <a:lnTo>
                    <a:pt x="752" y="218"/>
                  </a:lnTo>
                  <a:lnTo>
                    <a:pt x="757" y="235"/>
                  </a:lnTo>
                  <a:lnTo>
                    <a:pt x="764" y="253"/>
                  </a:lnTo>
                  <a:lnTo>
                    <a:pt x="773" y="269"/>
                  </a:lnTo>
                  <a:lnTo>
                    <a:pt x="782" y="285"/>
                  </a:lnTo>
                  <a:lnTo>
                    <a:pt x="792" y="300"/>
                  </a:lnTo>
                  <a:lnTo>
                    <a:pt x="803" y="313"/>
                  </a:lnTo>
                  <a:lnTo>
                    <a:pt x="815" y="325"/>
                  </a:lnTo>
                  <a:lnTo>
                    <a:pt x="829" y="337"/>
                  </a:lnTo>
                  <a:lnTo>
                    <a:pt x="843" y="346"/>
                  </a:lnTo>
                  <a:lnTo>
                    <a:pt x="857" y="353"/>
                  </a:lnTo>
                  <a:lnTo>
                    <a:pt x="871" y="358"/>
                  </a:lnTo>
                  <a:lnTo>
                    <a:pt x="887" y="362"/>
                  </a:lnTo>
                  <a:lnTo>
                    <a:pt x="903" y="364"/>
                  </a:lnTo>
                  <a:lnTo>
                    <a:pt x="903" y="364"/>
                  </a:lnTo>
                  <a:lnTo>
                    <a:pt x="919" y="362"/>
                  </a:lnTo>
                  <a:lnTo>
                    <a:pt x="934" y="358"/>
                  </a:lnTo>
                  <a:lnTo>
                    <a:pt x="950" y="351"/>
                  </a:lnTo>
                  <a:lnTo>
                    <a:pt x="964" y="344"/>
                  </a:lnTo>
                  <a:lnTo>
                    <a:pt x="977" y="334"/>
                  </a:lnTo>
                  <a:lnTo>
                    <a:pt x="989" y="321"/>
                  </a:lnTo>
                  <a:lnTo>
                    <a:pt x="1001" y="309"/>
                  </a:lnTo>
                  <a:lnTo>
                    <a:pt x="1012" y="295"/>
                  </a:lnTo>
                  <a:lnTo>
                    <a:pt x="1022" y="279"/>
                  </a:lnTo>
                  <a:lnTo>
                    <a:pt x="1031" y="264"/>
                  </a:lnTo>
                  <a:lnTo>
                    <a:pt x="1038" y="248"/>
                  </a:lnTo>
                  <a:lnTo>
                    <a:pt x="1045" y="230"/>
                  </a:lnTo>
                  <a:lnTo>
                    <a:pt x="1049" y="213"/>
                  </a:lnTo>
                  <a:lnTo>
                    <a:pt x="1052" y="195"/>
                  </a:lnTo>
                  <a:lnTo>
                    <a:pt x="1056" y="177"/>
                  </a:lnTo>
                  <a:lnTo>
                    <a:pt x="1056" y="160"/>
                  </a:lnTo>
                  <a:lnTo>
                    <a:pt x="1056" y="160"/>
                  </a:lnTo>
                  <a:lnTo>
                    <a:pt x="1054" y="144"/>
                  </a:lnTo>
                  <a:lnTo>
                    <a:pt x="1052" y="128"/>
                  </a:lnTo>
                  <a:lnTo>
                    <a:pt x="1047" y="112"/>
                  </a:lnTo>
                  <a:lnTo>
                    <a:pt x="1042" y="97"/>
                  </a:lnTo>
                  <a:lnTo>
                    <a:pt x="1035" y="83"/>
                  </a:lnTo>
                  <a:lnTo>
                    <a:pt x="1028" y="70"/>
                  </a:lnTo>
                  <a:lnTo>
                    <a:pt x="1019" y="58"/>
                  </a:lnTo>
                  <a:lnTo>
                    <a:pt x="1008" y="46"/>
                  </a:lnTo>
                  <a:lnTo>
                    <a:pt x="996" y="35"/>
                  </a:lnTo>
                  <a:lnTo>
                    <a:pt x="984" y="26"/>
                  </a:lnTo>
                  <a:lnTo>
                    <a:pt x="971" y="18"/>
                  </a:lnTo>
                  <a:lnTo>
                    <a:pt x="957" y="12"/>
                  </a:lnTo>
                  <a:lnTo>
                    <a:pt x="943" y="7"/>
                  </a:lnTo>
                  <a:lnTo>
                    <a:pt x="927" y="4"/>
                  </a:lnTo>
                  <a:lnTo>
                    <a:pt x="913" y="0"/>
                  </a:lnTo>
                  <a:lnTo>
                    <a:pt x="898" y="0"/>
                  </a:lnTo>
                  <a:lnTo>
                    <a:pt x="898" y="0"/>
                  </a:lnTo>
                  <a:close/>
                  <a:moveTo>
                    <a:pt x="899" y="576"/>
                  </a:moveTo>
                  <a:lnTo>
                    <a:pt x="1003" y="430"/>
                  </a:lnTo>
                  <a:lnTo>
                    <a:pt x="1003" y="430"/>
                  </a:lnTo>
                  <a:lnTo>
                    <a:pt x="1008" y="425"/>
                  </a:lnTo>
                  <a:lnTo>
                    <a:pt x="1015" y="420"/>
                  </a:lnTo>
                  <a:lnTo>
                    <a:pt x="1022" y="418"/>
                  </a:lnTo>
                  <a:lnTo>
                    <a:pt x="1029" y="418"/>
                  </a:lnTo>
                  <a:lnTo>
                    <a:pt x="1140" y="439"/>
                  </a:lnTo>
                  <a:lnTo>
                    <a:pt x="1140" y="439"/>
                  </a:lnTo>
                  <a:lnTo>
                    <a:pt x="1154" y="443"/>
                  </a:lnTo>
                  <a:lnTo>
                    <a:pt x="1166" y="448"/>
                  </a:lnTo>
                  <a:lnTo>
                    <a:pt x="1177" y="455"/>
                  </a:lnTo>
                  <a:lnTo>
                    <a:pt x="1186" y="462"/>
                  </a:lnTo>
                  <a:lnTo>
                    <a:pt x="1194" y="471"/>
                  </a:lnTo>
                  <a:lnTo>
                    <a:pt x="1200" y="480"/>
                  </a:lnTo>
                  <a:lnTo>
                    <a:pt x="1203" y="488"/>
                  </a:lnTo>
                  <a:lnTo>
                    <a:pt x="1207" y="495"/>
                  </a:lnTo>
                  <a:lnTo>
                    <a:pt x="1207" y="495"/>
                  </a:lnTo>
                  <a:lnTo>
                    <a:pt x="1224" y="631"/>
                  </a:lnTo>
                  <a:lnTo>
                    <a:pt x="1230" y="682"/>
                  </a:lnTo>
                  <a:lnTo>
                    <a:pt x="1235" y="727"/>
                  </a:lnTo>
                  <a:lnTo>
                    <a:pt x="1235" y="727"/>
                  </a:lnTo>
                  <a:lnTo>
                    <a:pt x="1233" y="738"/>
                  </a:lnTo>
                  <a:lnTo>
                    <a:pt x="1231" y="747"/>
                  </a:lnTo>
                  <a:lnTo>
                    <a:pt x="1228" y="757"/>
                  </a:lnTo>
                  <a:lnTo>
                    <a:pt x="1221" y="764"/>
                  </a:lnTo>
                  <a:lnTo>
                    <a:pt x="1221" y="764"/>
                  </a:lnTo>
                  <a:lnTo>
                    <a:pt x="1214" y="771"/>
                  </a:lnTo>
                  <a:lnTo>
                    <a:pt x="1205" y="777"/>
                  </a:lnTo>
                  <a:lnTo>
                    <a:pt x="1194" y="778"/>
                  </a:lnTo>
                  <a:lnTo>
                    <a:pt x="1186" y="780"/>
                  </a:lnTo>
                  <a:lnTo>
                    <a:pt x="615" y="780"/>
                  </a:lnTo>
                  <a:lnTo>
                    <a:pt x="615" y="780"/>
                  </a:lnTo>
                  <a:lnTo>
                    <a:pt x="604" y="778"/>
                  </a:lnTo>
                  <a:lnTo>
                    <a:pt x="595" y="777"/>
                  </a:lnTo>
                  <a:lnTo>
                    <a:pt x="587" y="771"/>
                  </a:lnTo>
                  <a:lnTo>
                    <a:pt x="580" y="764"/>
                  </a:lnTo>
                  <a:lnTo>
                    <a:pt x="580" y="764"/>
                  </a:lnTo>
                  <a:lnTo>
                    <a:pt x="573" y="757"/>
                  </a:lnTo>
                  <a:lnTo>
                    <a:pt x="569" y="747"/>
                  </a:lnTo>
                  <a:lnTo>
                    <a:pt x="566" y="738"/>
                  </a:lnTo>
                  <a:lnTo>
                    <a:pt x="566" y="727"/>
                  </a:lnTo>
                  <a:lnTo>
                    <a:pt x="566" y="727"/>
                  </a:lnTo>
                  <a:lnTo>
                    <a:pt x="569" y="682"/>
                  </a:lnTo>
                  <a:lnTo>
                    <a:pt x="576" y="631"/>
                  </a:lnTo>
                  <a:lnTo>
                    <a:pt x="594" y="495"/>
                  </a:lnTo>
                  <a:lnTo>
                    <a:pt x="594" y="495"/>
                  </a:lnTo>
                  <a:lnTo>
                    <a:pt x="595" y="488"/>
                  </a:lnTo>
                  <a:lnTo>
                    <a:pt x="599" y="480"/>
                  </a:lnTo>
                  <a:lnTo>
                    <a:pt x="606" y="471"/>
                  </a:lnTo>
                  <a:lnTo>
                    <a:pt x="613" y="462"/>
                  </a:lnTo>
                  <a:lnTo>
                    <a:pt x="622" y="455"/>
                  </a:lnTo>
                  <a:lnTo>
                    <a:pt x="632" y="448"/>
                  </a:lnTo>
                  <a:lnTo>
                    <a:pt x="645" y="443"/>
                  </a:lnTo>
                  <a:lnTo>
                    <a:pt x="659" y="439"/>
                  </a:lnTo>
                  <a:lnTo>
                    <a:pt x="769" y="418"/>
                  </a:lnTo>
                  <a:lnTo>
                    <a:pt x="769" y="418"/>
                  </a:lnTo>
                  <a:lnTo>
                    <a:pt x="778" y="418"/>
                  </a:lnTo>
                  <a:lnTo>
                    <a:pt x="785" y="420"/>
                  </a:lnTo>
                  <a:lnTo>
                    <a:pt x="790" y="425"/>
                  </a:lnTo>
                  <a:lnTo>
                    <a:pt x="796" y="430"/>
                  </a:lnTo>
                  <a:lnTo>
                    <a:pt x="899" y="576"/>
                  </a:lnTo>
                  <a:lnTo>
                    <a:pt x="899" y="576"/>
                  </a:lnTo>
                  <a:close/>
                  <a:moveTo>
                    <a:pt x="334" y="907"/>
                  </a:moveTo>
                  <a:lnTo>
                    <a:pt x="334" y="907"/>
                  </a:lnTo>
                  <a:lnTo>
                    <a:pt x="318" y="907"/>
                  </a:lnTo>
                  <a:lnTo>
                    <a:pt x="302" y="910"/>
                  </a:lnTo>
                  <a:lnTo>
                    <a:pt x="286" y="914"/>
                  </a:lnTo>
                  <a:lnTo>
                    <a:pt x="272" y="921"/>
                  </a:lnTo>
                  <a:lnTo>
                    <a:pt x="260" y="928"/>
                  </a:lnTo>
                  <a:lnTo>
                    <a:pt x="246" y="935"/>
                  </a:lnTo>
                  <a:lnTo>
                    <a:pt x="235" y="945"/>
                  </a:lnTo>
                  <a:lnTo>
                    <a:pt x="223" y="956"/>
                  </a:lnTo>
                  <a:lnTo>
                    <a:pt x="214" y="968"/>
                  </a:lnTo>
                  <a:lnTo>
                    <a:pt x="205" y="980"/>
                  </a:lnTo>
                  <a:lnTo>
                    <a:pt x="198" y="994"/>
                  </a:lnTo>
                  <a:lnTo>
                    <a:pt x="191" y="1008"/>
                  </a:lnTo>
                  <a:lnTo>
                    <a:pt x="186" y="1024"/>
                  </a:lnTo>
                  <a:lnTo>
                    <a:pt x="183" y="1040"/>
                  </a:lnTo>
                  <a:lnTo>
                    <a:pt x="181" y="1056"/>
                  </a:lnTo>
                  <a:lnTo>
                    <a:pt x="181" y="1072"/>
                  </a:lnTo>
                  <a:lnTo>
                    <a:pt x="181" y="1072"/>
                  </a:lnTo>
                  <a:lnTo>
                    <a:pt x="181" y="1089"/>
                  </a:lnTo>
                  <a:lnTo>
                    <a:pt x="184" y="1107"/>
                  </a:lnTo>
                  <a:lnTo>
                    <a:pt x="188" y="1124"/>
                  </a:lnTo>
                  <a:lnTo>
                    <a:pt x="193" y="1142"/>
                  </a:lnTo>
                  <a:lnTo>
                    <a:pt x="200" y="1158"/>
                  </a:lnTo>
                  <a:lnTo>
                    <a:pt x="209" y="1175"/>
                  </a:lnTo>
                  <a:lnTo>
                    <a:pt x="218" y="1191"/>
                  </a:lnTo>
                  <a:lnTo>
                    <a:pt x="228" y="1205"/>
                  </a:lnTo>
                  <a:lnTo>
                    <a:pt x="239" y="1219"/>
                  </a:lnTo>
                  <a:lnTo>
                    <a:pt x="251" y="1232"/>
                  </a:lnTo>
                  <a:lnTo>
                    <a:pt x="265" y="1242"/>
                  </a:lnTo>
                  <a:lnTo>
                    <a:pt x="279" y="1253"/>
                  </a:lnTo>
                  <a:lnTo>
                    <a:pt x="293" y="1260"/>
                  </a:lnTo>
                  <a:lnTo>
                    <a:pt x="307" y="1265"/>
                  </a:lnTo>
                  <a:lnTo>
                    <a:pt x="323" y="1268"/>
                  </a:lnTo>
                  <a:lnTo>
                    <a:pt x="339" y="1268"/>
                  </a:lnTo>
                  <a:lnTo>
                    <a:pt x="339" y="1268"/>
                  </a:lnTo>
                  <a:lnTo>
                    <a:pt x="355" y="1268"/>
                  </a:lnTo>
                  <a:lnTo>
                    <a:pt x="370" y="1263"/>
                  </a:lnTo>
                  <a:lnTo>
                    <a:pt x="386" y="1258"/>
                  </a:lnTo>
                  <a:lnTo>
                    <a:pt x="400" y="1249"/>
                  </a:lnTo>
                  <a:lnTo>
                    <a:pt x="413" y="1240"/>
                  </a:lnTo>
                  <a:lnTo>
                    <a:pt x="427" y="1228"/>
                  </a:lnTo>
                  <a:lnTo>
                    <a:pt x="437" y="1216"/>
                  </a:lnTo>
                  <a:lnTo>
                    <a:pt x="448" y="1202"/>
                  </a:lnTo>
                  <a:lnTo>
                    <a:pt x="458" y="1186"/>
                  </a:lnTo>
                  <a:lnTo>
                    <a:pt x="467" y="1170"/>
                  </a:lnTo>
                  <a:lnTo>
                    <a:pt x="474" y="1152"/>
                  </a:lnTo>
                  <a:lnTo>
                    <a:pt x="481" y="1137"/>
                  </a:lnTo>
                  <a:lnTo>
                    <a:pt x="486" y="1119"/>
                  </a:lnTo>
                  <a:lnTo>
                    <a:pt x="490" y="1102"/>
                  </a:lnTo>
                  <a:lnTo>
                    <a:pt x="492" y="1084"/>
                  </a:lnTo>
                  <a:lnTo>
                    <a:pt x="492" y="1066"/>
                  </a:lnTo>
                  <a:lnTo>
                    <a:pt x="492" y="1066"/>
                  </a:lnTo>
                  <a:lnTo>
                    <a:pt x="490" y="1049"/>
                  </a:lnTo>
                  <a:lnTo>
                    <a:pt x="488" y="1033"/>
                  </a:lnTo>
                  <a:lnTo>
                    <a:pt x="485" y="1017"/>
                  </a:lnTo>
                  <a:lnTo>
                    <a:pt x="478" y="1003"/>
                  </a:lnTo>
                  <a:lnTo>
                    <a:pt x="471" y="989"/>
                  </a:lnTo>
                  <a:lnTo>
                    <a:pt x="464" y="975"/>
                  </a:lnTo>
                  <a:lnTo>
                    <a:pt x="455" y="963"/>
                  </a:lnTo>
                  <a:lnTo>
                    <a:pt x="444" y="952"/>
                  </a:lnTo>
                  <a:lnTo>
                    <a:pt x="432" y="942"/>
                  </a:lnTo>
                  <a:lnTo>
                    <a:pt x="421" y="931"/>
                  </a:lnTo>
                  <a:lnTo>
                    <a:pt x="407" y="924"/>
                  </a:lnTo>
                  <a:lnTo>
                    <a:pt x="393" y="917"/>
                  </a:lnTo>
                  <a:lnTo>
                    <a:pt x="379" y="912"/>
                  </a:lnTo>
                  <a:lnTo>
                    <a:pt x="365" y="908"/>
                  </a:lnTo>
                  <a:lnTo>
                    <a:pt x="349" y="907"/>
                  </a:lnTo>
                  <a:lnTo>
                    <a:pt x="334" y="907"/>
                  </a:lnTo>
                  <a:lnTo>
                    <a:pt x="334" y="907"/>
                  </a:lnTo>
                  <a:close/>
                  <a:moveTo>
                    <a:pt x="335" y="1481"/>
                  </a:moveTo>
                  <a:lnTo>
                    <a:pt x="439" y="1337"/>
                  </a:lnTo>
                  <a:lnTo>
                    <a:pt x="439" y="1337"/>
                  </a:lnTo>
                  <a:lnTo>
                    <a:pt x="444" y="1330"/>
                  </a:lnTo>
                  <a:lnTo>
                    <a:pt x="451" y="1326"/>
                  </a:lnTo>
                  <a:lnTo>
                    <a:pt x="458" y="1325"/>
                  </a:lnTo>
                  <a:lnTo>
                    <a:pt x="465" y="1325"/>
                  </a:lnTo>
                  <a:lnTo>
                    <a:pt x="576" y="1344"/>
                  </a:lnTo>
                  <a:lnTo>
                    <a:pt x="576" y="1344"/>
                  </a:lnTo>
                  <a:lnTo>
                    <a:pt x="590" y="1347"/>
                  </a:lnTo>
                  <a:lnTo>
                    <a:pt x="602" y="1353"/>
                  </a:lnTo>
                  <a:lnTo>
                    <a:pt x="613" y="1360"/>
                  </a:lnTo>
                  <a:lnTo>
                    <a:pt x="623" y="1369"/>
                  </a:lnTo>
                  <a:lnTo>
                    <a:pt x="631" y="1377"/>
                  </a:lnTo>
                  <a:lnTo>
                    <a:pt x="636" y="1386"/>
                  </a:lnTo>
                  <a:lnTo>
                    <a:pt x="639" y="1393"/>
                  </a:lnTo>
                  <a:lnTo>
                    <a:pt x="643" y="1402"/>
                  </a:lnTo>
                  <a:lnTo>
                    <a:pt x="643" y="1402"/>
                  </a:lnTo>
                  <a:lnTo>
                    <a:pt x="659" y="1520"/>
                  </a:lnTo>
                  <a:lnTo>
                    <a:pt x="667" y="1607"/>
                  </a:lnTo>
                  <a:lnTo>
                    <a:pt x="671" y="1644"/>
                  </a:lnTo>
                  <a:lnTo>
                    <a:pt x="671" y="1681"/>
                  </a:lnTo>
                  <a:lnTo>
                    <a:pt x="671" y="1716"/>
                  </a:lnTo>
                  <a:lnTo>
                    <a:pt x="667" y="1755"/>
                  </a:lnTo>
                  <a:lnTo>
                    <a:pt x="667" y="1755"/>
                  </a:lnTo>
                  <a:lnTo>
                    <a:pt x="666" y="1764"/>
                  </a:lnTo>
                  <a:lnTo>
                    <a:pt x="662" y="1773"/>
                  </a:lnTo>
                  <a:lnTo>
                    <a:pt x="657" y="1780"/>
                  </a:lnTo>
                  <a:lnTo>
                    <a:pt x="652" y="1787"/>
                  </a:lnTo>
                  <a:lnTo>
                    <a:pt x="645" y="1792"/>
                  </a:lnTo>
                  <a:lnTo>
                    <a:pt x="636" y="1795"/>
                  </a:lnTo>
                  <a:lnTo>
                    <a:pt x="627" y="1799"/>
                  </a:lnTo>
                  <a:lnTo>
                    <a:pt x="618" y="1799"/>
                  </a:lnTo>
                  <a:lnTo>
                    <a:pt x="54" y="1799"/>
                  </a:lnTo>
                  <a:lnTo>
                    <a:pt x="54" y="1799"/>
                  </a:lnTo>
                  <a:lnTo>
                    <a:pt x="44" y="1799"/>
                  </a:lnTo>
                  <a:lnTo>
                    <a:pt x="35" y="1795"/>
                  </a:lnTo>
                  <a:lnTo>
                    <a:pt x="28" y="1792"/>
                  </a:lnTo>
                  <a:lnTo>
                    <a:pt x="21" y="1787"/>
                  </a:lnTo>
                  <a:lnTo>
                    <a:pt x="14" y="1780"/>
                  </a:lnTo>
                  <a:lnTo>
                    <a:pt x="10" y="1773"/>
                  </a:lnTo>
                  <a:lnTo>
                    <a:pt x="7" y="1764"/>
                  </a:lnTo>
                  <a:lnTo>
                    <a:pt x="5" y="1755"/>
                  </a:lnTo>
                  <a:lnTo>
                    <a:pt x="5" y="1755"/>
                  </a:lnTo>
                  <a:lnTo>
                    <a:pt x="2" y="1716"/>
                  </a:lnTo>
                  <a:lnTo>
                    <a:pt x="0" y="1681"/>
                  </a:lnTo>
                  <a:lnTo>
                    <a:pt x="2" y="1644"/>
                  </a:lnTo>
                  <a:lnTo>
                    <a:pt x="3" y="1607"/>
                  </a:lnTo>
                  <a:lnTo>
                    <a:pt x="14" y="1520"/>
                  </a:lnTo>
                  <a:lnTo>
                    <a:pt x="30" y="1402"/>
                  </a:lnTo>
                  <a:lnTo>
                    <a:pt x="30" y="1402"/>
                  </a:lnTo>
                  <a:lnTo>
                    <a:pt x="31" y="1393"/>
                  </a:lnTo>
                  <a:lnTo>
                    <a:pt x="37" y="1386"/>
                  </a:lnTo>
                  <a:lnTo>
                    <a:pt x="42" y="1377"/>
                  </a:lnTo>
                  <a:lnTo>
                    <a:pt x="49" y="1369"/>
                  </a:lnTo>
                  <a:lnTo>
                    <a:pt x="58" y="1360"/>
                  </a:lnTo>
                  <a:lnTo>
                    <a:pt x="68" y="1353"/>
                  </a:lnTo>
                  <a:lnTo>
                    <a:pt x="81" y="1347"/>
                  </a:lnTo>
                  <a:lnTo>
                    <a:pt x="95" y="1344"/>
                  </a:lnTo>
                  <a:lnTo>
                    <a:pt x="205" y="1325"/>
                  </a:lnTo>
                  <a:lnTo>
                    <a:pt x="205" y="1325"/>
                  </a:lnTo>
                  <a:lnTo>
                    <a:pt x="214" y="1325"/>
                  </a:lnTo>
                  <a:lnTo>
                    <a:pt x="221" y="1326"/>
                  </a:lnTo>
                  <a:lnTo>
                    <a:pt x="226" y="1330"/>
                  </a:lnTo>
                  <a:lnTo>
                    <a:pt x="232" y="1337"/>
                  </a:lnTo>
                  <a:lnTo>
                    <a:pt x="335" y="1481"/>
                  </a:lnTo>
                  <a:lnTo>
                    <a:pt x="335" y="1481"/>
                  </a:lnTo>
                  <a:close/>
                  <a:moveTo>
                    <a:pt x="857" y="907"/>
                  </a:moveTo>
                  <a:lnTo>
                    <a:pt x="857" y="907"/>
                  </a:lnTo>
                  <a:lnTo>
                    <a:pt x="859" y="898"/>
                  </a:lnTo>
                  <a:lnTo>
                    <a:pt x="861" y="889"/>
                  </a:lnTo>
                  <a:lnTo>
                    <a:pt x="864" y="882"/>
                  </a:lnTo>
                  <a:lnTo>
                    <a:pt x="869" y="877"/>
                  </a:lnTo>
                  <a:lnTo>
                    <a:pt x="876" y="871"/>
                  </a:lnTo>
                  <a:lnTo>
                    <a:pt x="883" y="866"/>
                  </a:lnTo>
                  <a:lnTo>
                    <a:pt x="891" y="864"/>
                  </a:lnTo>
                  <a:lnTo>
                    <a:pt x="899" y="864"/>
                  </a:lnTo>
                  <a:lnTo>
                    <a:pt x="899" y="864"/>
                  </a:lnTo>
                  <a:lnTo>
                    <a:pt x="908" y="864"/>
                  </a:lnTo>
                  <a:lnTo>
                    <a:pt x="917" y="866"/>
                  </a:lnTo>
                  <a:lnTo>
                    <a:pt x="924" y="871"/>
                  </a:lnTo>
                  <a:lnTo>
                    <a:pt x="929" y="877"/>
                  </a:lnTo>
                  <a:lnTo>
                    <a:pt x="934" y="882"/>
                  </a:lnTo>
                  <a:lnTo>
                    <a:pt x="938" y="889"/>
                  </a:lnTo>
                  <a:lnTo>
                    <a:pt x="941" y="898"/>
                  </a:lnTo>
                  <a:lnTo>
                    <a:pt x="941" y="907"/>
                  </a:lnTo>
                  <a:lnTo>
                    <a:pt x="941" y="1082"/>
                  </a:lnTo>
                  <a:lnTo>
                    <a:pt x="1103" y="1175"/>
                  </a:lnTo>
                  <a:lnTo>
                    <a:pt x="1103" y="1175"/>
                  </a:lnTo>
                  <a:lnTo>
                    <a:pt x="1110" y="1181"/>
                  </a:lnTo>
                  <a:lnTo>
                    <a:pt x="1115" y="1188"/>
                  </a:lnTo>
                  <a:lnTo>
                    <a:pt x="1121" y="1195"/>
                  </a:lnTo>
                  <a:lnTo>
                    <a:pt x="1122" y="1202"/>
                  </a:lnTo>
                  <a:lnTo>
                    <a:pt x="1124" y="1209"/>
                  </a:lnTo>
                  <a:lnTo>
                    <a:pt x="1124" y="1217"/>
                  </a:lnTo>
                  <a:lnTo>
                    <a:pt x="1122" y="1226"/>
                  </a:lnTo>
                  <a:lnTo>
                    <a:pt x="1119" y="1233"/>
                  </a:lnTo>
                  <a:lnTo>
                    <a:pt x="1119" y="1233"/>
                  </a:lnTo>
                  <a:lnTo>
                    <a:pt x="1114" y="1240"/>
                  </a:lnTo>
                  <a:lnTo>
                    <a:pt x="1108" y="1246"/>
                  </a:lnTo>
                  <a:lnTo>
                    <a:pt x="1101" y="1251"/>
                  </a:lnTo>
                  <a:lnTo>
                    <a:pt x="1094" y="1253"/>
                  </a:lnTo>
                  <a:lnTo>
                    <a:pt x="1086" y="1254"/>
                  </a:lnTo>
                  <a:lnTo>
                    <a:pt x="1077" y="1254"/>
                  </a:lnTo>
                  <a:lnTo>
                    <a:pt x="1070" y="1253"/>
                  </a:lnTo>
                  <a:lnTo>
                    <a:pt x="1061" y="1249"/>
                  </a:lnTo>
                  <a:lnTo>
                    <a:pt x="899" y="1156"/>
                  </a:lnTo>
                  <a:lnTo>
                    <a:pt x="738" y="1249"/>
                  </a:lnTo>
                  <a:lnTo>
                    <a:pt x="738" y="1249"/>
                  </a:lnTo>
                  <a:lnTo>
                    <a:pt x="731" y="1253"/>
                  </a:lnTo>
                  <a:lnTo>
                    <a:pt x="722" y="1254"/>
                  </a:lnTo>
                  <a:lnTo>
                    <a:pt x="715" y="1254"/>
                  </a:lnTo>
                  <a:lnTo>
                    <a:pt x="706" y="1253"/>
                  </a:lnTo>
                  <a:lnTo>
                    <a:pt x="699" y="1251"/>
                  </a:lnTo>
                  <a:lnTo>
                    <a:pt x="692" y="1246"/>
                  </a:lnTo>
                  <a:lnTo>
                    <a:pt x="685" y="1240"/>
                  </a:lnTo>
                  <a:lnTo>
                    <a:pt x="680" y="1233"/>
                  </a:lnTo>
                  <a:lnTo>
                    <a:pt x="680" y="1233"/>
                  </a:lnTo>
                  <a:lnTo>
                    <a:pt x="676" y="1226"/>
                  </a:lnTo>
                  <a:lnTo>
                    <a:pt x="674" y="1217"/>
                  </a:lnTo>
                  <a:lnTo>
                    <a:pt x="674" y="1209"/>
                  </a:lnTo>
                  <a:lnTo>
                    <a:pt x="676" y="1202"/>
                  </a:lnTo>
                  <a:lnTo>
                    <a:pt x="680" y="1195"/>
                  </a:lnTo>
                  <a:lnTo>
                    <a:pt x="683" y="1188"/>
                  </a:lnTo>
                  <a:lnTo>
                    <a:pt x="688" y="1181"/>
                  </a:lnTo>
                  <a:lnTo>
                    <a:pt x="696" y="1175"/>
                  </a:lnTo>
                  <a:lnTo>
                    <a:pt x="857" y="1082"/>
                  </a:lnTo>
                  <a:lnTo>
                    <a:pt x="857" y="907"/>
                  </a:lnTo>
                  <a:lnTo>
                    <a:pt x="857" y="907"/>
                  </a:lnTo>
                  <a:close/>
                  <a:moveTo>
                    <a:pt x="1461" y="907"/>
                  </a:moveTo>
                  <a:lnTo>
                    <a:pt x="1461" y="907"/>
                  </a:lnTo>
                  <a:lnTo>
                    <a:pt x="1444" y="907"/>
                  </a:lnTo>
                  <a:lnTo>
                    <a:pt x="1430" y="910"/>
                  </a:lnTo>
                  <a:lnTo>
                    <a:pt x="1414" y="914"/>
                  </a:lnTo>
                  <a:lnTo>
                    <a:pt x="1400" y="921"/>
                  </a:lnTo>
                  <a:lnTo>
                    <a:pt x="1386" y="928"/>
                  </a:lnTo>
                  <a:lnTo>
                    <a:pt x="1374" y="935"/>
                  </a:lnTo>
                  <a:lnTo>
                    <a:pt x="1361" y="945"/>
                  </a:lnTo>
                  <a:lnTo>
                    <a:pt x="1351" y="956"/>
                  </a:lnTo>
                  <a:lnTo>
                    <a:pt x="1342" y="968"/>
                  </a:lnTo>
                  <a:lnTo>
                    <a:pt x="1333" y="980"/>
                  </a:lnTo>
                  <a:lnTo>
                    <a:pt x="1324" y="994"/>
                  </a:lnTo>
                  <a:lnTo>
                    <a:pt x="1319" y="1008"/>
                  </a:lnTo>
                  <a:lnTo>
                    <a:pt x="1314" y="1024"/>
                  </a:lnTo>
                  <a:lnTo>
                    <a:pt x="1310" y="1040"/>
                  </a:lnTo>
                  <a:lnTo>
                    <a:pt x="1309" y="1056"/>
                  </a:lnTo>
                  <a:lnTo>
                    <a:pt x="1309" y="1072"/>
                  </a:lnTo>
                  <a:lnTo>
                    <a:pt x="1309" y="1072"/>
                  </a:lnTo>
                  <a:lnTo>
                    <a:pt x="1309" y="1089"/>
                  </a:lnTo>
                  <a:lnTo>
                    <a:pt x="1312" y="1107"/>
                  </a:lnTo>
                  <a:lnTo>
                    <a:pt x="1316" y="1124"/>
                  </a:lnTo>
                  <a:lnTo>
                    <a:pt x="1321" y="1142"/>
                  </a:lnTo>
                  <a:lnTo>
                    <a:pt x="1328" y="1158"/>
                  </a:lnTo>
                  <a:lnTo>
                    <a:pt x="1337" y="1175"/>
                  </a:lnTo>
                  <a:lnTo>
                    <a:pt x="1346" y="1191"/>
                  </a:lnTo>
                  <a:lnTo>
                    <a:pt x="1356" y="1205"/>
                  </a:lnTo>
                  <a:lnTo>
                    <a:pt x="1367" y="1219"/>
                  </a:lnTo>
                  <a:lnTo>
                    <a:pt x="1379" y="1232"/>
                  </a:lnTo>
                  <a:lnTo>
                    <a:pt x="1393" y="1242"/>
                  </a:lnTo>
                  <a:lnTo>
                    <a:pt x="1407" y="1253"/>
                  </a:lnTo>
                  <a:lnTo>
                    <a:pt x="1421" y="1260"/>
                  </a:lnTo>
                  <a:lnTo>
                    <a:pt x="1435" y="1265"/>
                  </a:lnTo>
                  <a:lnTo>
                    <a:pt x="1451" y="1268"/>
                  </a:lnTo>
                  <a:lnTo>
                    <a:pt x="1467" y="1268"/>
                  </a:lnTo>
                  <a:lnTo>
                    <a:pt x="1467" y="1268"/>
                  </a:lnTo>
                  <a:lnTo>
                    <a:pt x="1483" y="1268"/>
                  </a:lnTo>
                  <a:lnTo>
                    <a:pt x="1498" y="1263"/>
                  </a:lnTo>
                  <a:lnTo>
                    <a:pt x="1512" y="1258"/>
                  </a:lnTo>
                  <a:lnTo>
                    <a:pt x="1528" y="1249"/>
                  </a:lnTo>
                  <a:lnTo>
                    <a:pt x="1541" y="1240"/>
                  </a:lnTo>
                  <a:lnTo>
                    <a:pt x="1553" y="1228"/>
                  </a:lnTo>
                  <a:lnTo>
                    <a:pt x="1565" y="1216"/>
                  </a:lnTo>
                  <a:lnTo>
                    <a:pt x="1576" y="1202"/>
                  </a:lnTo>
                  <a:lnTo>
                    <a:pt x="1586" y="1186"/>
                  </a:lnTo>
                  <a:lnTo>
                    <a:pt x="1595" y="1170"/>
                  </a:lnTo>
                  <a:lnTo>
                    <a:pt x="1602" y="1152"/>
                  </a:lnTo>
                  <a:lnTo>
                    <a:pt x="1609" y="1137"/>
                  </a:lnTo>
                  <a:lnTo>
                    <a:pt x="1613" y="1119"/>
                  </a:lnTo>
                  <a:lnTo>
                    <a:pt x="1616" y="1102"/>
                  </a:lnTo>
                  <a:lnTo>
                    <a:pt x="1620" y="1084"/>
                  </a:lnTo>
                  <a:lnTo>
                    <a:pt x="1620" y="1066"/>
                  </a:lnTo>
                  <a:lnTo>
                    <a:pt x="1620" y="1066"/>
                  </a:lnTo>
                  <a:lnTo>
                    <a:pt x="1618" y="1049"/>
                  </a:lnTo>
                  <a:lnTo>
                    <a:pt x="1616" y="1033"/>
                  </a:lnTo>
                  <a:lnTo>
                    <a:pt x="1611" y="1017"/>
                  </a:lnTo>
                  <a:lnTo>
                    <a:pt x="1606" y="1003"/>
                  </a:lnTo>
                  <a:lnTo>
                    <a:pt x="1599" y="989"/>
                  </a:lnTo>
                  <a:lnTo>
                    <a:pt x="1591" y="975"/>
                  </a:lnTo>
                  <a:lnTo>
                    <a:pt x="1583" y="963"/>
                  </a:lnTo>
                  <a:lnTo>
                    <a:pt x="1572" y="952"/>
                  </a:lnTo>
                  <a:lnTo>
                    <a:pt x="1560" y="942"/>
                  </a:lnTo>
                  <a:lnTo>
                    <a:pt x="1548" y="931"/>
                  </a:lnTo>
                  <a:lnTo>
                    <a:pt x="1535" y="924"/>
                  </a:lnTo>
                  <a:lnTo>
                    <a:pt x="1521" y="917"/>
                  </a:lnTo>
                  <a:lnTo>
                    <a:pt x="1507" y="912"/>
                  </a:lnTo>
                  <a:lnTo>
                    <a:pt x="1491" y="908"/>
                  </a:lnTo>
                  <a:lnTo>
                    <a:pt x="1477" y="907"/>
                  </a:lnTo>
                  <a:lnTo>
                    <a:pt x="1461" y="907"/>
                  </a:lnTo>
                  <a:lnTo>
                    <a:pt x="1461" y="907"/>
                  </a:lnTo>
                  <a:close/>
                  <a:moveTo>
                    <a:pt x="1463" y="1481"/>
                  </a:moveTo>
                  <a:lnTo>
                    <a:pt x="1567" y="1337"/>
                  </a:lnTo>
                  <a:lnTo>
                    <a:pt x="1567" y="1337"/>
                  </a:lnTo>
                  <a:lnTo>
                    <a:pt x="1572" y="1330"/>
                  </a:lnTo>
                  <a:lnTo>
                    <a:pt x="1579" y="1326"/>
                  </a:lnTo>
                  <a:lnTo>
                    <a:pt x="1586" y="1325"/>
                  </a:lnTo>
                  <a:lnTo>
                    <a:pt x="1593" y="1325"/>
                  </a:lnTo>
                  <a:lnTo>
                    <a:pt x="1704" y="1344"/>
                  </a:lnTo>
                  <a:lnTo>
                    <a:pt x="1704" y="1344"/>
                  </a:lnTo>
                  <a:lnTo>
                    <a:pt x="1718" y="1347"/>
                  </a:lnTo>
                  <a:lnTo>
                    <a:pt x="1730" y="1353"/>
                  </a:lnTo>
                  <a:lnTo>
                    <a:pt x="1741" y="1360"/>
                  </a:lnTo>
                  <a:lnTo>
                    <a:pt x="1750" y="1369"/>
                  </a:lnTo>
                  <a:lnTo>
                    <a:pt x="1758" y="1377"/>
                  </a:lnTo>
                  <a:lnTo>
                    <a:pt x="1764" y="1386"/>
                  </a:lnTo>
                  <a:lnTo>
                    <a:pt x="1767" y="1393"/>
                  </a:lnTo>
                  <a:lnTo>
                    <a:pt x="1771" y="1402"/>
                  </a:lnTo>
                  <a:lnTo>
                    <a:pt x="1771" y="1402"/>
                  </a:lnTo>
                  <a:lnTo>
                    <a:pt x="1787" y="1520"/>
                  </a:lnTo>
                  <a:lnTo>
                    <a:pt x="1795" y="1607"/>
                  </a:lnTo>
                  <a:lnTo>
                    <a:pt x="1799" y="1644"/>
                  </a:lnTo>
                  <a:lnTo>
                    <a:pt x="1799" y="1681"/>
                  </a:lnTo>
                  <a:lnTo>
                    <a:pt x="1799" y="1716"/>
                  </a:lnTo>
                  <a:lnTo>
                    <a:pt x="1795" y="1755"/>
                  </a:lnTo>
                  <a:lnTo>
                    <a:pt x="1795" y="1755"/>
                  </a:lnTo>
                  <a:lnTo>
                    <a:pt x="1794" y="1764"/>
                  </a:lnTo>
                  <a:lnTo>
                    <a:pt x="1790" y="1773"/>
                  </a:lnTo>
                  <a:lnTo>
                    <a:pt x="1785" y="1780"/>
                  </a:lnTo>
                  <a:lnTo>
                    <a:pt x="1779" y="1787"/>
                  </a:lnTo>
                  <a:lnTo>
                    <a:pt x="1772" y="1792"/>
                  </a:lnTo>
                  <a:lnTo>
                    <a:pt x="1764" y="1795"/>
                  </a:lnTo>
                  <a:lnTo>
                    <a:pt x="1755" y="1799"/>
                  </a:lnTo>
                  <a:lnTo>
                    <a:pt x="1746" y="1799"/>
                  </a:lnTo>
                  <a:lnTo>
                    <a:pt x="1180" y="1799"/>
                  </a:lnTo>
                  <a:lnTo>
                    <a:pt x="1180" y="1799"/>
                  </a:lnTo>
                  <a:lnTo>
                    <a:pt x="1172" y="1799"/>
                  </a:lnTo>
                  <a:lnTo>
                    <a:pt x="1163" y="1795"/>
                  </a:lnTo>
                  <a:lnTo>
                    <a:pt x="1156" y="1792"/>
                  </a:lnTo>
                  <a:lnTo>
                    <a:pt x="1149" y="1787"/>
                  </a:lnTo>
                  <a:lnTo>
                    <a:pt x="1142" y="1780"/>
                  </a:lnTo>
                  <a:lnTo>
                    <a:pt x="1138" y="1773"/>
                  </a:lnTo>
                  <a:lnTo>
                    <a:pt x="1135" y="1764"/>
                  </a:lnTo>
                  <a:lnTo>
                    <a:pt x="1133" y="1755"/>
                  </a:lnTo>
                  <a:lnTo>
                    <a:pt x="1133" y="1755"/>
                  </a:lnTo>
                  <a:lnTo>
                    <a:pt x="1129" y="1716"/>
                  </a:lnTo>
                  <a:lnTo>
                    <a:pt x="1128" y="1681"/>
                  </a:lnTo>
                  <a:lnTo>
                    <a:pt x="1129" y="1644"/>
                  </a:lnTo>
                  <a:lnTo>
                    <a:pt x="1131" y="1607"/>
                  </a:lnTo>
                  <a:lnTo>
                    <a:pt x="1142" y="1520"/>
                  </a:lnTo>
                  <a:lnTo>
                    <a:pt x="1158" y="1402"/>
                  </a:lnTo>
                  <a:lnTo>
                    <a:pt x="1158" y="1402"/>
                  </a:lnTo>
                  <a:lnTo>
                    <a:pt x="1159" y="1393"/>
                  </a:lnTo>
                  <a:lnTo>
                    <a:pt x="1163" y="1386"/>
                  </a:lnTo>
                  <a:lnTo>
                    <a:pt x="1170" y="1377"/>
                  </a:lnTo>
                  <a:lnTo>
                    <a:pt x="1177" y="1369"/>
                  </a:lnTo>
                  <a:lnTo>
                    <a:pt x="1186" y="1360"/>
                  </a:lnTo>
                  <a:lnTo>
                    <a:pt x="1196" y="1353"/>
                  </a:lnTo>
                  <a:lnTo>
                    <a:pt x="1209" y="1347"/>
                  </a:lnTo>
                  <a:lnTo>
                    <a:pt x="1223" y="1344"/>
                  </a:lnTo>
                  <a:lnTo>
                    <a:pt x="1333" y="1325"/>
                  </a:lnTo>
                  <a:lnTo>
                    <a:pt x="1333" y="1325"/>
                  </a:lnTo>
                  <a:lnTo>
                    <a:pt x="1342" y="1325"/>
                  </a:lnTo>
                  <a:lnTo>
                    <a:pt x="1349" y="1326"/>
                  </a:lnTo>
                  <a:lnTo>
                    <a:pt x="1354" y="1330"/>
                  </a:lnTo>
                  <a:lnTo>
                    <a:pt x="1360" y="1337"/>
                  </a:lnTo>
                  <a:lnTo>
                    <a:pt x="1463" y="1481"/>
                  </a:lnTo>
                  <a:lnTo>
                    <a:pt x="1463" y="1481"/>
                  </a:lnTo>
                  <a:close/>
                </a:path>
              </a:pathLst>
            </a:custGeom>
            <a:solidFill>
              <a:srgbClr val="100964"/>
            </a:solidFill>
            <a:ln>
              <a:noFill/>
            </a:ln>
            <a:effectLst>
              <a:innerShdw blurRad="25400" dist="12700" dir="16200000">
                <a:prstClr val="black">
                  <a:alpha val="77000"/>
                </a:prstClr>
              </a:inn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ko-KR" altLang="en-US" sz="1800" b="0" i="0" u="none" strike="noStrike" kern="1200" cap="none" spc="0" normalizeH="0" baseline="0" noProof="0">
                <a:ln>
                  <a:noFill/>
                </a:ln>
                <a:solidFill>
                  <a:prstClr val="black"/>
                </a:solidFill>
                <a:effectLst/>
                <a:uLnTx/>
                <a:uFillTx/>
                <a:latin typeface="Calibri" panose="020F0502020204030204"/>
                <a:ea typeface="Malgun Gothic" panose="020B0503020000020004" pitchFamily="34" charset="-127"/>
                <a:cs typeface="+mn-cs"/>
              </a:endParaRPr>
            </a:p>
          </p:txBody>
        </p:sp>
      </p:grpSp>
      <p:pic>
        <p:nvPicPr>
          <p:cNvPr id="44" name="图片 4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11825" y="123533"/>
            <a:ext cx="3101829" cy="689296"/>
          </a:xfrm>
          <a:prstGeom prst="rect">
            <a:avLst/>
          </a:prstGeom>
        </p:spPr>
      </p:pic>
      <p:pic>
        <p:nvPicPr>
          <p:cNvPr id="45" name="图片 4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8825" y="250533"/>
            <a:ext cx="3101829" cy="6892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5"/>
          <p:cNvSpPr txBox="1"/>
          <p:nvPr/>
        </p:nvSpPr>
        <p:spPr>
          <a:xfrm>
            <a:off x="476250" y="633095"/>
            <a:ext cx="6402705" cy="534035"/>
          </a:xfrm>
          <a:prstGeom prst="rect">
            <a:avLst/>
          </a:prstGeom>
          <a:noFill/>
        </p:spPr>
        <p:txBody>
          <a:bodyPr wrap="square" rtlCol="0">
            <a:spAutoFit/>
          </a:bodyPr>
          <a:lstStyle/>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（六）</a:t>
            </a:r>
            <a:r>
              <a:rPr kumimoji="1" lang="en-US" altLang="zh-CN" sz="2400" dirty="0" smtClean="0">
                <a:solidFill>
                  <a:srgbClr val="0070C0"/>
                </a:solidFill>
                <a:latin typeface="微软雅黑" panose="020B0503020204020204" pitchFamily="34" charset="-122"/>
                <a:ea typeface="微软雅黑" panose="020B0503020204020204" pitchFamily="34" charset="-122"/>
                <a:sym typeface="+mn-ea"/>
              </a:rPr>
              <a:t>2020</a:t>
            </a:r>
            <a:r>
              <a:rPr kumimoji="1" lang="zh-CN" altLang="en-US" sz="2400" dirty="0" smtClean="0">
                <a:solidFill>
                  <a:srgbClr val="0070C0"/>
                </a:solidFill>
                <a:latin typeface="微软雅黑" panose="020B0503020204020204" pitchFamily="34" charset="-122"/>
                <a:ea typeface="微软雅黑" panose="020B0503020204020204" pitchFamily="34" charset="-122"/>
                <a:sym typeface="+mn-ea"/>
              </a:rPr>
              <a:t>年试题一</a:t>
            </a:r>
            <a:endParaRPr kumimoji="1" lang="zh-CN" sz="2400" dirty="0">
              <a:solidFill>
                <a:srgbClr val="0070C0"/>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061720" y="3181985"/>
            <a:ext cx="10475595" cy="2245360"/>
          </a:xfrm>
          <a:prstGeom prst="rect">
            <a:avLst/>
          </a:prstGeom>
          <a:noFill/>
        </p:spPr>
        <p:txBody>
          <a:bodyPr wrap="square" rtlCol="0">
            <a:spAutoFit/>
          </a:bodyPr>
          <a:lstStyle/>
          <a:p>
            <a:r>
              <a:rPr lang="zh-CN" altLang="en-US" sz="2000" b="1" dirty="0" smtClean="0">
                <a:solidFill>
                  <a:schemeClr val="tx1">
                    <a:lumMod val="85000"/>
                    <a:lumOff val="15000"/>
                  </a:schemeClr>
                </a:solidFill>
              </a:rPr>
              <a:t>解析：</a:t>
            </a:r>
          </a:p>
          <a:p>
            <a:r>
              <a:rPr lang="zh-CN" altLang="en-US" sz="2000" b="1" dirty="0" smtClean="0">
                <a:solidFill>
                  <a:schemeClr val="tx1">
                    <a:lumMod val="85000"/>
                    <a:lumOff val="15000"/>
                  </a:schemeClr>
                </a:solidFill>
              </a:rPr>
              <a:t>【问题1】因为操作系统通常都允许每个用户修改自己的身份信息包括口令，如果用户无法访问etc/passwd文件，则无法满足上述要求，因此任何用户都可以访问该文件。</a:t>
            </a:r>
          </a:p>
          <a:p>
            <a:r>
              <a:rPr lang="zh-CN" altLang="en-US" sz="2000" b="1" dirty="0" smtClean="0">
                <a:solidFill>
                  <a:schemeClr val="tx1">
                    <a:lumMod val="85000"/>
                    <a:lumOff val="15000"/>
                  </a:schemeClr>
                </a:solidFill>
              </a:rPr>
              <a:t>【问题2】Linux 系统用户是根据用户ID来识别的，用户I</a:t>
            </a:r>
            <a:r>
              <a:rPr lang="en-US" altLang="zh-CN" sz="2000" b="1" dirty="0" smtClean="0">
                <a:solidFill>
                  <a:schemeClr val="tx1">
                    <a:lumMod val="85000"/>
                    <a:lumOff val="15000"/>
                  </a:schemeClr>
                </a:solidFill>
              </a:rPr>
              <a:t>D</a:t>
            </a:r>
            <a:r>
              <a:rPr lang="zh-CN" altLang="en-US" sz="2000" b="1" dirty="0" smtClean="0">
                <a:solidFill>
                  <a:schemeClr val="tx1">
                    <a:lumMod val="85000"/>
                    <a:lumOff val="15000"/>
                  </a:schemeClr>
                </a:solidFill>
              </a:rPr>
              <a:t>与用户名是一一对应的。用户</a:t>
            </a:r>
            <a:r>
              <a:rPr lang="en-US" altLang="zh-CN" sz="2000" b="1" dirty="0" smtClean="0">
                <a:solidFill>
                  <a:schemeClr val="tx1">
                    <a:lumMod val="85000"/>
                    <a:lumOff val="15000"/>
                  </a:schemeClr>
                </a:solidFill>
              </a:rPr>
              <a:t>ID</a:t>
            </a:r>
            <a:r>
              <a:rPr lang="zh-CN" altLang="en-US" sz="2000" b="1" dirty="0" smtClean="0">
                <a:solidFill>
                  <a:schemeClr val="tx1">
                    <a:lumMod val="85000"/>
                    <a:lumOff val="15000"/>
                  </a:schemeClr>
                </a:solidFill>
              </a:rPr>
              <a:t>取值范围是0~65535。0表示超级用户root，1~499表示系统用户，普通用户从500开始。用户</a:t>
            </a:r>
            <a:r>
              <a:rPr lang="en-US" altLang="zh-CN" sz="2000" b="1" dirty="0" smtClean="0">
                <a:solidFill>
                  <a:schemeClr val="tx1">
                    <a:lumMod val="85000"/>
                    <a:lumOff val="15000"/>
                  </a:schemeClr>
                </a:solidFill>
              </a:rPr>
              <a:t>ID</a:t>
            </a:r>
            <a:r>
              <a:rPr lang="zh-CN" altLang="en-US" sz="2000" b="1" dirty="0" smtClean="0">
                <a:solidFill>
                  <a:schemeClr val="tx1">
                    <a:lumMod val="85000"/>
                    <a:lumOff val="15000"/>
                  </a:schemeClr>
                </a:solidFill>
              </a:rPr>
              <a:t>由/etc/passwd文件每一行用冒号隔开的第三列表示，由此得知本题的user2的用户</a:t>
            </a:r>
            <a:r>
              <a:rPr lang="en-US" altLang="zh-CN" sz="2000" b="1" dirty="0" smtClean="0">
                <a:solidFill>
                  <a:schemeClr val="tx1">
                    <a:lumMod val="85000"/>
                    <a:lumOff val="15000"/>
                  </a:schemeClr>
                </a:solidFill>
              </a:rPr>
              <a:t>ID</a:t>
            </a:r>
            <a:r>
              <a:rPr lang="zh-CN" altLang="en-US" sz="2000" b="1" dirty="0" smtClean="0">
                <a:solidFill>
                  <a:schemeClr val="tx1">
                    <a:lumMod val="85000"/>
                    <a:lumOff val="15000"/>
                  </a:schemeClr>
                </a:solidFill>
              </a:rPr>
              <a:t>值为1000，属于普通用户，其权限最低。</a:t>
            </a:r>
          </a:p>
        </p:txBody>
      </p:sp>
      <p:sp>
        <p:nvSpPr>
          <p:cNvPr id="5" name="文本框 4"/>
          <p:cNvSpPr txBox="1"/>
          <p:nvPr/>
        </p:nvSpPr>
        <p:spPr>
          <a:xfrm>
            <a:off x="1144467" y="5568323"/>
            <a:ext cx="9904287" cy="1014730"/>
          </a:xfrm>
          <a:prstGeom prst="rect">
            <a:avLst/>
          </a:prstGeom>
          <a:noFill/>
        </p:spPr>
        <p:txBody>
          <a:bodyPr wrap="square" rtlCol="0">
            <a:spAutoFit/>
          </a:bodyPr>
          <a:lstStyle/>
          <a:p>
            <a:r>
              <a:rPr lang="zh-CN" altLang="en-US" sz="2000" dirty="0" smtClean="0">
                <a:solidFill>
                  <a:srgbClr val="FF0000"/>
                </a:solidFill>
              </a:rPr>
              <a:t>参考答案：</a:t>
            </a:r>
          </a:p>
          <a:p>
            <a:r>
              <a:rPr lang="zh-CN" altLang="en-US" sz="2000" dirty="0" smtClean="0">
                <a:solidFill>
                  <a:srgbClr val="FF0000"/>
                </a:solidFill>
              </a:rPr>
              <a:t>【问题</a:t>
            </a:r>
            <a:r>
              <a:rPr lang="en-US" altLang="zh-CN" sz="2000" dirty="0" smtClean="0">
                <a:solidFill>
                  <a:srgbClr val="FF0000"/>
                </a:solidFill>
              </a:rPr>
              <a:t>1</a:t>
            </a:r>
            <a:r>
              <a:rPr lang="zh-CN" altLang="en-US" sz="2000" dirty="0" smtClean="0">
                <a:solidFill>
                  <a:srgbClr val="FF0000"/>
                </a:solidFill>
              </a:rPr>
              <a:t>】允许</a:t>
            </a:r>
          </a:p>
          <a:p>
            <a:r>
              <a:rPr lang="zh-CN" altLang="en-US" sz="2000" dirty="0" smtClean="0">
                <a:solidFill>
                  <a:srgbClr val="FF0000"/>
                </a:solidFill>
              </a:rPr>
              <a:t>【问题</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user2</a:t>
            </a:r>
          </a:p>
        </p:txBody>
      </p:sp>
      <p:sp>
        <p:nvSpPr>
          <p:cNvPr id="3" name="文本框 2"/>
          <p:cNvSpPr txBox="1"/>
          <p:nvPr/>
        </p:nvSpPr>
        <p:spPr>
          <a:xfrm>
            <a:off x="840105" y="1167130"/>
            <a:ext cx="10765790" cy="1014730"/>
          </a:xfrm>
          <a:prstGeom prst="rect">
            <a:avLst/>
          </a:prstGeom>
          <a:noFill/>
        </p:spPr>
        <p:txBody>
          <a:bodyPr wrap="square" rtlCol="0">
            <a:spAutoFit/>
          </a:bodyPr>
          <a:lstStyle/>
          <a:p>
            <a:r>
              <a:rPr lang="zh-CN" altLang="en-US" sz="2000" dirty="0" smtClean="0">
                <a:solidFill>
                  <a:schemeClr val="tx1">
                    <a:lumMod val="85000"/>
                    <a:lumOff val="15000"/>
                  </a:schemeClr>
                </a:solidFill>
              </a:rPr>
              <a:t>本试题考查</a:t>
            </a:r>
            <a:r>
              <a:rPr lang="en-US" altLang="zh-CN" sz="2000" dirty="0" smtClean="0">
                <a:solidFill>
                  <a:schemeClr val="tx1">
                    <a:lumMod val="85000"/>
                    <a:lumOff val="15000"/>
                  </a:schemeClr>
                </a:solidFill>
              </a:rPr>
              <a:t>Linux</a:t>
            </a:r>
            <a:r>
              <a:rPr lang="zh-CN" altLang="en-US" sz="2000" dirty="0" smtClean="0">
                <a:solidFill>
                  <a:schemeClr val="tx1">
                    <a:lumMod val="85000"/>
                    <a:lumOff val="15000"/>
                  </a:schemeClr>
                </a:solidFill>
              </a:rPr>
              <a:t>系统身份认证和权限控制相关的知识点。</a:t>
            </a:r>
          </a:p>
          <a:p>
            <a:r>
              <a:rPr lang="zh-CN" altLang="en-US" sz="2000" dirty="0" smtClean="0">
                <a:solidFill>
                  <a:schemeClr val="tx1">
                    <a:lumMod val="85000"/>
                    <a:lumOff val="15000"/>
                  </a:schemeClr>
                </a:solidFill>
              </a:rPr>
              <a:t>此类题目要求考生对常用的操作系统安全机制有清晰的理解，并对安全机制在操作系统中的具体实现及其使用能熟练掌握。题目围绕</a:t>
            </a:r>
            <a:r>
              <a:rPr lang="en-US" altLang="zh-CN" sz="2000" dirty="0" smtClean="0">
                <a:solidFill>
                  <a:schemeClr val="tx1">
                    <a:lumMod val="85000"/>
                    <a:lumOff val="15000"/>
                  </a:schemeClr>
                </a:solidFill>
              </a:rPr>
              <a:t>Linux</a:t>
            </a:r>
            <a:r>
              <a:rPr lang="zh-CN" altLang="en-US" sz="2000" dirty="0" smtClean="0">
                <a:solidFill>
                  <a:schemeClr val="tx1">
                    <a:lumMod val="85000"/>
                    <a:lumOff val="15000"/>
                  </a:schemeClr>
                </a:solidFill>
              </a:rPr>
              <a:t>系统的口令字文件</a:t>
            </a:r>
            <a:r>
              <a:rPr lang="en-US" altLang="zh-CN" sz="2000" dirty="0" smtClean="0">
                <a:solidFill>
                  <a:schemeClr val="tx1">
                    <a:lumMod val="85000"/>
                    <a:lumOff val="15000"/>
                  </a:schemeClr>
                </a:solidFill>
              </a:rPr>
              <a:t>/etc/passwd</a:t>
            </a:r>
            <a:r>
              <a:rPr lang="zh-CN" altLang="en-US" sz="2000" dirty="0" smtClean="0">
                <a:solidFill>
                  <a:schemeClr val="tx1">
                    <a:lumMod val="85000"/>
                    <a:lumOff val="15000"/>
                  </a:schemeClr>
                </a:solidFill>
              </a:rPr>
              <a:t>设置相关的考查点</a:t>
            </a:r>
          </a:p>
        </p:txBody>
      </p:sp>
      <p:pic>
        <p:nvPicPr>
          <p:cNvPr id="6" name="图片 5"/>
          <p:cNvPicPr>
            <a:picLocks noChangeAspect="1"/>
          </p:cNvPicPr>
          <p:nvPr/>
        </p:nvPicPr>
        <p:blipFill>
          <a:blip r:embed="rId2"/>
          <a:stretch>
            <a:fillRect/>
          </a:stretch>
        </p:blipFill>
        <p:spPr>
          <a:xfrm>
            <a:off x="2315210" y="2181860"/>
            <a:ext cx="7425690" cy="12115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5"/>
          <p:cNvSpPr txBox="1"/>
          <p:nvPr/>
        </p:nvSpPr>
        <p:spPr>
          <a:xfrm>
            <a:off x="476250" y="633095"/>
            <a:ext cx="6402705" cy="534035"/>
          </a:xfrm>
          <a:prstGeom prst="rect">
            <a:avLst/>
          </a:prstGeom>
          <a:noFill/>
        </p:spPr>
        <p:txBody>
          <a:bodyPr wrap="square" rtlCol="0">
            <a:spAutoFit/>
          </a:bodyPr>
          <a:lstStyle/>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（六）</a:t>
            </a:r>
            <a:r>
              <a:rPr kumimoji="1" lang="en-US" altLang="zh-CN" sz="2400" dirty="0" smtClean="0">
                <a:solidFill>
                  <a:srgbClr val="0070C0"/>
                </a:solidFill>
                <a:latin typeface="微软雅黑" panose="020B0503020204020204" pitchFamily="34" charset="-122"/>
                <a:ea typeface="微软雅黑" panose="020B0503020204020204" pitchFamily="34" charset="-122"/>
                <a:sym typeface="+mn-ea"/>
              </a:rPr>
              <a:t>2020</a:t>
            </a:r>
            <a:r>
              <a:rPr kumimoji="1" lang="zh-CN" altLang="en-US" sz="2400" dirty="0" smtClean="0">
                <a:solidFill>
                  <a:srgbClr val="0070C0"/>
                </a:solidFill>
                <a:latin typeface="微软雅黑" panose="020B0503020204020204" pitchFamily="34" charset="-122"/>
                <a:ea typeface="微软雅黑" panose="020B0503020204020204" pitchFamily="34" charset="-122"/>
                <a:sym typeface="+mn-ea"/>
              </a:rPr>
              <a:t>年试题一</a:t>
            </a:r>
            <a:endParaRPr kumimoji="1" lang="zh-CN" sz="2400" dirty="0">
              <a:solidFill>
                <a:srgbClr val="0070C0"/>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145326" y="2694936"/>
            <a:ext cx="9705324" cy="1322070"/>
          </a:xfrm>
          <a:prstGeom prst="rect">
            <a:avLst/>
          </a:prstGeom>
          <a:noFill/>
        </p:spPr>
        <p:txBody>
          <a:bodyPr wrap="square" rtlCol="0">
            <a:spAutoFit/>
          </a:bodyPr>
          <a:lstStyle/>
          <a:p>
            <a:r>
              <a:rPr lang="zh-CN" altLang="en-US" sz="2000" b="1" dirty="0" smtClean="0">
                <a:solidFill>
                  <a:schemeClr val="tx1">
                    <a:lumMod val="85000"/>
                    <a:lumOff val="15000"/>
                  </a:schemeClr>
                </a:solidFill>
              </a:rPr>
              <a:t>解析：</a:t>
            </a:r>
          </a:p>
          <a:p>
            <a:r>
              <a:rPr lang="zh-CN" altLang="en-US" sz="2000" b="1" dirty="0" smtClean="0">
                <a:solidFill>
                  <a:schemeClr val="tx1">
                    <a:lumMod val="85000"/>
                    <a:lumOff val="15000"/>
                  </a:schemeClr>
                </a:solidFill>
              </a:rPr>
              <a:t>【问题3】Linux 系统用户是根据用户Ⅲ（UserID，简称UID）来识别的。</a:t>
            </a:r>
          </a:p>
          <a:p>
            <a:r>
              <a:rPr lang="zh-CN" altLang="en-US" sz="2000" b="1" dirty="0" smtClean="0">
                <a:solidFill>
                  <a:schemeClr val="tx1">
                    <a:lumMod val="85000"/>
                    <a:lumOff val="15000"/>
                  </a:schemeClr>
                </a:solidFill>
              </a:rPr>
              <a:t>【问题4】在/etc/passwd的最后一列，可以看到有/usr/sbin/nologin或者为空，通常意味着该用户无法登录系统。因此，user1/usre2/sync用户可以登录。</a:t>
            </a:r>
          </a:p>
        </p:txBody>
      </p:sp>
      <p:sp>
        <p:nvSpPr>
          <p:cNvPr id="5" name="文本框 4"/>
          <p:cNvSpPr txBox="1"/>
          <p:nvPr/>
        </p:nvSpPr>
        <p:spPr>
          <a:xfrm>
            <a:off x="946784" y="4630978"/>
            <a:ext cx="9904287" cy="1014730"/>
          </a:xfrm>
          <a:prstGeom prst="rect">
            <a:avLst/>
          </a:prstGeom>
          <a:noFill/>
        </p:spPr>
        <p:txBody>
          <a:bodyPr wrap="square" rtlCol="0">
            <a:spAutoFit/>
          </a:bodyPr>
          <a:lstStyle/>
          <a:p>
            <a:r>
              <a:rPr lang="zh-CN" altLang="en-US" sz="2000" dirty="0" smtClean="0">
                <a:solidFill>
                  <a:srgbClr val="FF0000"/>
                </a:solidFill>
              </a:rPr>
              <a:t>参考答案：</a:t>
            </a:r>
            <a:endParaRPr lang="en-US" altLang="zh-CN" sz="2000" dirty="0">
              <a:solidFill>
                <a:srgbClr val="FF0000"/>
              </a:solidFill>
            </a:endParaRPr>
          </a:p>
          <a:p>
            <a:r>
              <a:rPr lang="zh-CN" sz="2000" dirty="0" smtClean="0">
                <a:solidFill>
                  <a:srgbClr val="FF0000"/>
                </a:solidFill>
              </a:rPr>
              <a:t>【问题</a:t>
            </a:r>
            <a:r>
              <a:rPr lang="en-US" altLang="zh-CN" sz="2000" dirty="0" smtClean="0">
                <a:solidFill>
                  <a:srgbClr val="FF0000"/>
                </a:solidFill>
              </a:rPr>
              <a:t>3</a:t>
            </a:r>
            <a:r>
              <a:rPr lang="zh-CN" sz="2000" dirty="0" smtClean="0">
                <a:solidFill>
                  <a:srgbClr val="FF0000"/>
                </a:solidFill>
              </a:rPr>
              <a:t>】第三个字段或者</a:t>
            </a:r>
            <a:r>
              <a:rPr lang="en-US" altLang="zh-CN" sz="2000" dirty="0" smtClean="0">
                <a:solidFill>
                  <a:srgbClr val="FF0000"/>
                </a:solidFill>
              </a:rPr>
              <a:t>UID</a:t>
            </a:r>
            <a:r>
              <a:rPr lang="zh-CN" altLang="en-US" sz="2000" dirty="0" smtClean="0">
                <a:solidFill>
                  <a:srgbClr val="FF0000"/>
                </a:solidFill>
              </a:rPr>
              <a:t>字段</a:t>
            </a:r>
          </a:p>
          <a:p>
            <a:r>
              <a:rPr lang="zh-CN" altLang="en-US" sz="2000" dirty="0" smtClean="0">
                <a:solidFill>
                  <a:srgbClr val="FF0000"/>
                </a:solidFill>
              </a:rPr>
              <a:t>【问题</a:t>
            </a:r>
            <a:r>
              <a:rPr lang="en-US" altLang="zh-CN" sz="2000" dirty="0" smtClean="0">
                <a:solidFill>
                  <a:srgbClr val="FF0000"/>
                </a:solidFill>
              </a:rPr>
              <a:t>4</a:t>
            </a:r>
            <a:r>
              <a:rPr lang="zh-CN" altLang="en-US" sz="2000" dirty="0" smtClean="0">
                <a:solidFill>
                  <a:srgbClr val="FF0000"/>
                </a:solidFill>
              </a:rPr>
              <a:t>】</a:t>
            </a:r>
            <a:r>
              <a:rPr lang="en-US" altLang="zh-CN" sz="2000" dirty="0" smtClean="0">
                <a:solidFill>
                  <a:srgbClr val="FF0000"/>
                </a:solidFill>
              </a:rPr>
              <a:t>user1</a:t>
            </a:r>
            <a:r>
              <a:rPr lang="zh-CN" altLang="en-US" sz="2000" dirty="0" smtClean="0">
                <a:solidFill>
                  <a:srgbClr val="FF0000"/>
                </a:solidFill>
              </a:rPr>
              <a:t>，</a:t>
            </a:r>
            <a:r>
              <a:rPr lang="en-US" altLang="zh-CN" sz="2000" dirty="0" smtClean="0">
                <a:solidFill>
                  <a:srgbClr val="FF0000"/>
                </a:solidFill>
              </a:rPr>
              <a:t>user2</a:t>
            </a:r>
            <a:r>
              <a:rPr lang="zh-CN" altLang="en-US" sz="2000" dirty="0" smtClean="0">
                <a:solidFill>
                  <a:srgbClr val="FF0000"/>
                </a:solidFill>
              </a:rPr>
              <a:t>，</a:t>
            </a:r>
            <a:r>
              <a:rPr lang="en-US" altLang="zh-CN" sz="2000" dirty="0" smtClean="0">
                <a:solidFill>
                  <a:srgbClr val="FF0000"/>
                </a:solidFill>
              </a:rPr>
              <a:t>sync</a:t>
            </a:r>
          </a:p>
        </p:txBody>
      </p:sp>
      <p:pic>
        <p:nvPicPr>
          <p:cNvPr id="2" name="图片 1"/>
          <p:cNvPicPr>
            <a:picLocks noChangeAspect="1"/>
          </p:cNvPicPr>
          <p:nvPr/>
        </p:nvPicPr>
        <p:blipFill>
          <a:blip r:embed="rId2"/>
          <a:stretch>
            <a:fillRect/>
          </a:stretch>
        </p:blipFill>
        <p:spPr>
          <a:xfrm>
            <a:off x="1233805" y="1102995"/>
            <a:ext cx="8781415" cy="1447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5"/>
          <p:cNvSpPr txBox="1"/>
          <p:nvPr/>
        </p:nvSpPr>
        <p:spPr>
          <a:xfrm>
            <a:off x="476250" y="633095"/>
            <a:ext cx="6402705" cy="534035"/>
          </a:xfrm>
          <a:prstGeom prst="rect">
            <a:avLst/>
          </a:prstGeom>
          <a:noFill/>
        </p:spPr>
        <p:txBody>
          <a:bodyPr wrap="square" rtlCol="0">
            <a:spAutoFit/>
          </a:bodyPr>
          <a:lstStyle/>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（六）</a:t>
            </a:r>
            <a:r>
              <a:rPr kumimoji="1" lang="en-US" altLang="zh-CN" sz="2400" dirty="0" smtClean="0">
                <a:solidFill>
                  <a:srgbClr val="0070C0"/>
                </a:solidFill>
                <a:latin typeface="微软雅黑" panose="020B0503020204020204" pitchFamily="34" charset="-122"/>
                <a:ea typeface="微软雅黑" panose="020B0503020204020204" pitchFamily="34" charset="-122"/>
                <a:sym typeface="+mn-ea"/>
              </a:rPr>
              <a:t>2020</a:t>
            </a:r>
            <a:r>
              <a:rPr kumimoji="1" lang="zh-CN" altLang="en-US" sz="2400" dirty="0" smtClean="0">
                <a:solidFill>
                  <a:srgbClr val="0070C0"/>
                </a:solidFill>
                <a:latin typeface="微软雅黑" panose="020B0503020204020204" pitchFamily="34" charset="-122"/>
                <a:ea typeface="微软雅黑" panose="020B0503020204020204" pitchFamily="34" charset="-122"/>
                <a:sym typeface="+mn-ea"/>
              </a:rPr>
              <a:t>年试题一</a:t>
            </a:r>
            <a:endParaRPr kumimoji="1" lang="zh-CN" sz="2400" dirty="0">
              <a:solidFill>
                <a:srgbClr val="0070C0"/>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243143" y="2473795"/>
            <a:ext cx="9705324" cy="2245360"/>
          </a:xfrm>
          <a:prstGeom prst="rect">
            <a:avLst/>
          </a:prstGeom>
          <a:noFill/>
        </p:spPr>
        <p:txBody>
          <a:bodyPr wrap="square" rtlCol="0">
            <a:spAutoFit/>
          </a:bodyPr>
          <a:lstStyle/>
          <a:p>
            <a:r>
              <a:rPr lang="zh-CN" altLang="en-US" sz="2000" b="1" dirty="0" smtClean="0">
                <a:solidFill>
                  <a:schemeClr val="tx1">
                    <a:lumMod val="85000"/>
                    <a:lumOff val="15000"/>
                  </a:schemeClr>
                </a:solidFill>
              </a:rPr>
              <a:t>解析：</a:t>
            </a:r>
          </a:p>
          <a:p>
            <a:r>
              <a:rPr sz="2000" b="1" smtClean="0">
                <a:solidFill>
                  <a:schemeClr val="tx1">
                    <a:lumMod val="85000"/>
                    <a:lumOff val="15000"/>
                  </a:schemeClr>
                </a:solidFill>
              </a:rPr>
              <a:t>【问题5】为了安全起见，用户口令通常保存在另外一个文件中，文件路径和名字为：/etc/shadow。</a:t>
            </a:r>
          </a:p>
          <a:p>
            <a:r>
              <a:rPr sz="2000" b="1" smtClean="0">
                <a:solidFill>
                  <a:schemeClr val="tx1">
                    <a:lumMod val="85000"/>
                    <a:lumOff val="15000"/>
                  </a:schemeClr>
                </a:solidFill>
              </a:rPr>
              <a:t>【问题6】上述影子文件不像etc/passwd文件，不是每个用户都可以访问的，否则每个人都能看到其他用户加密存储的口令字。该文件通常只能由root查看和修改，其他用户是没有任何访问权的。具体到不同的Linux类系统稍微有些不同，主要的访问权限有640或者600或者400或者000。</a:t>
            </a:r>
          </a:p>
        </p:txBody>
      </p:sp>
      <p:sp>
        <p:nvSpPr>
          <p:cNvPr id="5" name="文本框 4"/>
          <p:cNvSpPr txBox="1"/>
          <p:nvPr/>
        </p:nvSpPr>
        <p:spPr>
          <a:xfrm>
            <a:off x="886908" y="4817626"/>
            <a:ext cx="9904287" cy="1014730"/>
          </a:xfrm>
          <a:prstGeom prst="rect">
            <a:avLst/>
          </a:prstGeom>
          <a:noFill/>
        </p:spPr>
        <p:txBody>
          <a:bodyPr wrap="square" rtlCol="0">
            <a:spAutoFit/>
          </a:bodyPr>
          <a:lstStyle/>
          <a:p>
            <a:r>
              <a:rPr lang="zh-CN" altLang="en-US" sz="2000" dirty="0" smtClean="0">
                <a:solidFill>
                  <a:srgbClr val="FF0000"/>
                </a:solidFill>
              </a:rPr>
              <a:t>参考答案：</a:t>
            </a:r>
          </a:p>
          <a:p>
            <a:r>
              <a:rPr lang="zh-CN" sz="2000" dirty="0" smtClean="0">
                <a:solidFill>
                  <a:srgbClr val="FF0000"/>
                </a:solidFill>
              </a:rPr>
              <a:t>【问题</a:t>
            </a:r>
            <a:r>
              <a:rPr lang="en-US" altLang="zh-CN" sz="2000" dirty="0" smtClean="0">
                <a:solidFill>
                  <a:srgbClr val="FF0000"/>
                </a:solidFill>
              </a:rPr>
              <a:t>5</a:t>
            </a:r>
            <a:r>
              <a:rPr lang="zh-CN" sz="2000" dirty="0" smtClean="0">
                <a:solidFill>
                  <a:srgbClr val="FF0000"/>
                </a:solidFill>
              </a:rPr>
              <a:t>】/etc/shadow</a:t>
            </a:r>
          </a:p>
          <a:p>
            <a:r>
              <a:rPr lang="zh-CN" sz="2000" dirty="0" smtClean="0">
                <a:solidFill>
                  <a:srgbClr val="FF0000"/>
                </a:solidFill>
              </a:rPr>
              <a:t>【问题</a:t>
            </a:r>
            <a:r>
              <a:rPr lang="en-US" altLang="zh-CN" sz="2000" dirty="0" smtClean="0">
                <a:solidFill>
                  <a:srgbClr val="FF0000"/>
                </a:solidFill>
              </a:rPr>
              <a:t>6</a:t>
            </a:r>
            <a:r>
              <a:rPr lang="zh-CN" sz="2000" dirty="0" smtClean="0">
                <a:solidFill>
                  <a:srgbClr val="FF0000"/>
                </a:solidFill>
              </a:rPr>
              <a:t>】</a:t>
            </a:r>
            <a:r>
              <a:rPr lang="en-US" altLang="zh-CN" sz="2000" dirty="0" smtClean="0">
                <a:solidFill>
                  <a:srgbClr val="FF0000"/>
                </a:solidFill>
              </a:rPr>
              <a:t>640</a:t>
            </a:r>
            <a:r>
              <a:rPr lang="zh-CN" altLang="en-US" sz="2000" dirty="0" smtClean="0">
                <a:solidFill>
                  <a:srgbClr val="FF0000"/>
                </a:solidFill>
              </a:rPr>
              <a:t>或者</a:t>
            </a:r>
            <a:r>
              <a:rPr lang="en-US" altLang="zh-CN" sz="2000" dirty="0" smtClean="0">
                <a:solidFill>
                  <a:srgbClr val="FF0000"/>
                </a:solidFill>
              </a:rPr>
              <a:t>600</a:t>
            </a:r>
            <a:r>
              <a:rPr lang="zh-CN" altLang="en-US" sz="2000" dirty="0" smtClean="0">
                <a:solidFill>
                  <a:srgbClr val="FF0000"/>
                </a:solidFill>
              </a:rPr>
              <a:t>或者</a:t>
            </a:r>
            <a:r>
              <a:rPr lang="en-US" altLang="zh-CN" sz="2000" dirty="0" smtClean="0">
                <a:solidFill>
                  <a:srgbClr val="FF0000"/>
                </a:solidFill>
              </a:rPr>
              <a:t>400</a:t>
            </a:r>
            <a:r>
              <a:rPr lang="zh-CN" altLang="en-US" sz="2000" dirty="0" smtClean="0">
                <a:solidFill>
                  <a:srgbClr val="FF0000"/>
                </a:solidFill>
              </a:rPr>
              <a:t>或者</a:t>
            </a:r>
            <a:r>
              <a:rPr lang="en-US" altLang="zh-CN" sz="2000" dirty="0" smtClean="0">
                <a:solidFill>
                  <a:srgbClr val="FF0000"/>
                </a:solidFill>
              </a:rPr>
              <a:t>000</a:t>
            </a:r>
          </a:p>
        </p:txBody>
      </p:sp>
      <p:pic>
        <p:nvPicPr>
          <p:cNvPr id="8" name="图片 7"/>
          <p:cNvPicPr>
            <a:picLocks noChangeAspect="1"/>
          </p:cNvPicPr>
          <p:nvPr>
            <p:custDataLst>
              <p:tags r:id="rId1"/>
            </p:custDataLst>
          </p:nvPr>
        </p:nvPicPr>
        <p:blipFill>
          <a:blip r:embed="rId3"/>
          <a:stretch>
            <a:fillRect/>
          </a:stretch>
        </p:blipFill>
        <p:spPr>
          <a:xfrm>
            <a:off x="1320165" y="1307465"/>
            <a:ext cx="7926070" cy="12268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5"/>
          <p:cNvSpPr txBox="1"/>
          <p:nvPr/>
        </p:nvSpPr>
        <p:spPr>
          <a:xfrm>
            <a:off x="476884" y="605790"/>
            <a:ext cx="7862045" cy="534035"/>
          </a:xfrm>
          <a:prstGeom prst="rect">
            <a:avLst/>
          </a:prstGeom>
          <a:noFill/>
        </p:spPr>
        <p:txBody>
          <a:bodyPr wrap="square" rtlCol="0">
            <a:spAutoFit/>
          </a:bodyPr>
          <a:lstStyle/>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（一）</a:t>
            </a:r>
            <a:r>
              <a:rPr kumimoji="1" lang="en-US" altLang="zh-CN" sz="2400" dirty="0" smtClean="0">
                <a:solidFill>
                  <a:srgbClr val="0070C0"/>
                </a:solidFill>
                <a:latin typeface="微软雅黑" panose="020B0503020204020204" pitchFamily="34" charset="-122"/>
                <a:ea typeface="微软雅黑" panose="020B0503020204020204" pitchFamily="34" charset="-122"/>
              </a:rPr>
              <a:t>2018</a:t>
            </a:r>
            <a:r>
              <a:rPr kumimoji="1" lang="zh-CN" altLang="en-US" sz="2400" dirty="0" smtClean="0">
                <a:solidFill>
                  <a:srgbClr val="0070C0"/>
                </a:solidFill>
                <a:latin typeface="微软雅黑" panose="020B0503020204020204" pitchFamily="34" charset="-122"/>
                <a:ea typeface="微软雅黑" panose="020B0503020204020204" pitchFamily="34" charset="-122"/>
              </a:rPr>
              <a:t>年试题一（</a:t>
            </a:r>
            <a:r>
              <a:rPr lang="zh-CN" altLang="en-US" sz="2400" dirty="0" smtClean="0">
                <a:solidFill>
                  <a:srgbClr val="FF0000"/>
                </a:solidFill>
              </a:rPr>
              <a:t>恶意代码案例题</a:t>
            </a:r>
            <a:r>
              <a:rPr kumimoji="1" lang="zh-CN" altLang="en-US" sz="2400" dirty="0" smtClean="0">
                <a:solidFill>
                  <a:srgbClr val="0070C0"/>
                </a:solidFill>
                <a:latin typeface="微软雅黑" panose="020B0503020204020204" pitchFamily="34" charset="-122"/>
                <a:ea typeface="微软雅黑" panose="020B0503020204020204" pitchFamily="34" charset="-122"/>
              </a:rPr>
              <a:t>）</a:t>
            </a:r>
            <a:endParaRPr kumimoji="1" lang="zh-CN" altLang="en-US" sz="2400" dirty="0">
              <a:solidFill>
                <a:srgbClr val="0070C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046618" y="1263429"/>
            <a:ext cx="10285095" cy="435102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5"/>
          <p:cNvSpPr txBox="1"/>
          <p:nvPr/>
        </p:nvSpPr>
        <p:spPr>
          <a:xfrm>
            <a:off x="476250" y="575310"/>
            <a:ext cx="7338060" cy="534035"/>
          </a:xfrm>
          <a:prstGeom prst="rect">
            <a:avLst/>
          </a:prstGeom>
          <a:noFill/>
        </p:spPr>
        <p:txBody>
          <a:bodyPr wrap="square" rtlCol="0">
            <a:spAutoFit/>
          </a:bodyPr>
          <a:lstStyle/>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（二）</a:t>
            </a:r>
            <a:r>
              <a:rPr kumimoji="1" lang="en-US" altLang="zh-CN" sz="2400" dirty="0" smtClean="0">
                <a:solidFill>
                  <a:srgbClr val="0070C0"/>
                </a:solidFill>
                <a:latin typeface="微软雅黑" panose="020B0503020204020204" pitchFamily="34" charset="-122"/>
                <a:ea typeface="微软雅黑" panose="020B0503020204020204" pitchFamily="34" charset="-122"/>
              </a:rPr>
              <a:t>2018</a:t>
            </a:r>
            <a:r>
              <a:rPr kumimoji="1" lang="zh-CN" altLang="en-US" sz="2400" dirty="0" smtClean="0">
                <a:solidFill>
                  <a:srgbClr val="0070C0"/>
                </a:solidFill>
                <a:latin typeface="微软雅黑" panose="020B0503020204020204" pitchFamily="34" charset="-122"/>
                <a:ea typeface="微软雅黑" panose="020B0503020204020204" pitchFamily="34" charset="-122"/>
              </a:rPr>
              <a:t>年</a:t>
            </a:r>
            <a:r>
              <a:rPr kumimoji="1" lang="zh-CN" altLang="en-US" sz="2400" dirty="0">
                <a:solidFill>
                  <a:srgbClr val="0070C0"/>
                </a:solidFill>
                <a:latin typeface="微软雅黑" panose="020B0503020204020204" pitchFamily="34" charset="-122"/>
                <a:ea typeface="微软雅黑" panose="020B0503020204020204" pitchFamily="34" charset="-122"/>
              </a:rPr>
              <a:t>试题一</a:t>
            </a:r>
            <a:endParaRPr kumimoji="1" lang="en-US" altLang="zh-CN" sz="2400" dirty="0">
              <a:solidFill>
                <a:srgbClr val="0070C0"/>
              </a:solidFill>
              <a:latin typeface="微软雅黑" panose="020B0503020204020204" pitchFamily="34" charset="-122"/>
              <a:ea typeface="微软雅黑" panose="020B0503020204020204" pitchFamily="34" charset="-122"/>
            </a:endParaRPr>
          </a:p>
        </p:txBody>
      </p:sp>
      <p:graphicFrame>
        <p:nvGraphicFramePr>
          <p:cNvPr id="8" name="对象 7">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51"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5638800" y="3321050"/>
                        <a:ext cx="914400" cy="215900"/>
                      </a:xfrm>
                      <a:prstGeom prst="rect">
                        <a:avLst/>
                      </a:prstGeom>
                    </p:spPr>
                  </p:pic>
                </p:oleObj>
              </mc:Fallback>
            </mc:AlternateContent>
          </a:graphicData>
        </a:graphic>
      </p:graphicFrame>
      <p:sp>
        <p:nvSpPr>
          <p:cNvPr id="4" name="文本框 3"/>
          <p:cNvSpPr txBox="1"/>
          <p:nvPr/>
        </p:nvSpPr>
        <p:spPr>
          <a:xfrm>
            <a:off x="8007448" y="6040119"/>
            <a:ext cx="1452880" cy="398780"/>
          </a:xfrm>
          <a:prstGeom prst="rect">
            <a:avLst/>
          </a:prstGeom>
          <a:noFill/>
        </p:spPr>
        <p:txBody>
          <a:bodyPr wrap="none" rtlCol="0">
            <a:spAutoFit/>
          </a:bodyPr>
          <a:lstStyle/>
          <a:p>
            <a:r>
              <a:rPr lang="zh-CN" altLang="en-US" sz="2000" dirty="0" smtClean="0">
                <a:solidFill>
                  <a:srgbClr val="FF0000"/>
                </a:solidFill>
              </a:rPr>
              <a:t>答案：蠕虫</a:t>
            </a:r>
          </a:p>
        </p:txBody>
      </p:sp>
      <p:sp>
        <p:nvSpPr>
          <p:cNvPr id="2" name="文本框 1"/>
          <p:cNvSpPr txBox="1"/>
          <p:nvPr/>
        </p:nvSpPr>
        <p:spPr>
          <a:xfrm>
            <a:off x="1143000" y="970280"/>
            <a:ext cx="10640060" cy="706755"/>
          </a:xfrm>
          <a:prstGeom prst="rect">
            <a:avLst/>
          </a:prstGeom>
          <a:noFill/>
        </p:spPr>
        <p:txBody>
          <a:bodyPr wrap="square" rtlCol="0">
            <a:spAutoFit/>
          </a:bodyPr>
          <a:lstStyle/>
          <a:p>
            <a:r>
              <a:rPr lang="zh-CN" altLang="en-US" sz="2000" dirty="0" smtClean="0">
                <a:solidFill>
                  <a:schemeClr val="tx1">
                    <a:lumMod val="85000"/>
                    <a:lumOff val="15000"/>
                  </a:schemeClr>
                </a:solidFill>
              </a:rPr>
              <a:t>本试题综合了恶意代码的基本知识以及如何同防火墙联动阻止恶意代码的攻击行为，考查考生对恶意代码基本概念的理解程度以及防火墙过滤规则的设置能力</a:t>
            </a:r>
            <a:endParaRPr lang="en-US" altLang="zh-CN" sz="2000" dirty="0" smtClean="0">
              <a:solidFill>
                <a:schemeClr val="tx1">
                  <a:lumMod val="85000"/>
                  <a:lumOff val="15000"/>
                </a:schemeClr>
              </a:solidFill>
            </a:endParaRPr>
          </a:p>
        </p:txBody>
      </p:sp>
      <p:sp>
        <p:nvSpPr>
          <p:cNvPr id="5" name="文本框 4"/>
          <p:cNvSpPr txBox="1"/>
          <p:nvPr/>
        </p:nvSpPr>
        <p:spPr>
          <a:xfrm>
            <a:off x="167005" y="2091055"/>
            <a:ext cx="11966575" cy="4093210"/>
          </a:xfrm>
          <a:prstGeom prst="rect">
            <a:avLst/>
          </a:prstGeom>
          <a:noFill/>
        </p:spPr>
        <p:txBody>
          <a:bodyPr wrap="square" rtlCol="0">
            <a:noAutofit/>
          </a:bodyPr>
          <a:lstStyle/>
          <a:p>
            <a:pPr indent="457200" fontAlgn="auto">
              <a:lnSpc>
                <a:spcPct val="150000"/>
              </a:lnSpc>
            </a:pPr>
            <a:r>
              <a:rPr lang="zh-CN" altLang="en-US" sz="1600" b="1" dirty="0" smtClean="0">
                <a:solidFill>
                  <a:schemeClr val="tx1">
                    <a:lumMod val="85000"/>
                    <a:lumOff val="15000"/>
                  </a:schemeClr>
                </a:solidFill>
              </a:rPr>
              <a:t>解析：病毒、蠕虫和特洛伊木马是可导致用户计算机和计算机上的信息损坏的恶意程序。</a:t>
            </a:r>
          </a:p>
          <a:p>
            <a:pPr indent="457200" fontAlgn="auto">
              <a:lnSpc>
                <a:spcPct val="150000"/>
              </a:lnSpc>
            </a:pPr>
            <a:r>
              <a:rPr lang="zh-CN" altLang="en-US" sz="1600" b="1" dirty="0" smtClean="0">
                <a:solidFill>
                  <a:schemeClr val="tx1">
                    <a:lumMod val="85000"/>
                    <a:lumOff val="15000"/>
                  </a:schemeClr>
                </a:solidFill>
              </a:rPr>
              <a:t>病毒的明确定义是</a:t>
            </a:r>
            <a:r>
              <a:rPr lang="en-US" altLang="zh-CN" sz="1600" b="1" dirty="0" smtClean="0">
                <a:solidFill>
                  <a:schemeClr val="tx1">
                    <a:lumMod val="85000"/>
                    <a:lumOff val="15000"/>
                  </a:schemeClr>
                </a:solidFill>
              </a:rPr>
              <a:t>“</a:t>
            </a:r>
            <a:r>
              <a:rPr lang="zh-CN" altLang="en-US" sz="1600" b="1" dirty="0" smtClean="0">
                <a:solidFill>
                  <a:schemeClr val="tx1">
                    <a:lumMod val="85000"/>
                    <a:lumOff val="15000"/>
                  </a:schemeClr>
                </a:solidFill>
              </a:rPr>
              <a:t>编制或者在计算机程序中插入的破坏计算机功能或者破坏数据，影响计算机</a:t>
            </a:r>
            <a:r>
              <a:rPr lang="en-US" altLang="zh-CN" sz="1600" b="1" dirty="0" smtClean="0">
                <a:solidFill>
                  <a:schemeClr val="tx1">
                    <a:lumMod val="85000"/>
                    <a:lumOff val="15000"/>
                  </a:schemeClr>
                </a:solidFill>
              </a:rPr>
              <a:t>”使用并且能够自我复制的一组计算机指令或者程序代码”。病毒必须满足两个条件，</a:t>
            </a:r>
          </a:p>
          <a:p>
            <a:pPr indent="457200" fontAlgn="auto">
              <a:lnSpc>
                <a:spcPct val="150000"/>
              </a:lnSpc>
            </a:pPr>
            <a:r>
              <a:rPr lang="en-US" altLang="zh-CN" sz="1600" b="1" dirty="0" smtClean="0">
                <a:solidFill>
                  <a:schemeClr val="tx1">
                    <a:lumMod val="85000"/>
                    <a:lumOff val="15000"/>
                  </a:schemeClr>
                </a:solidFill>
              </a:rPr>
              <a:t>（1）</a:t>
            </a:r>
            <a:r>
              <a:rPr lang="en-US" altLang="zh-CN" sz="1600" b="1" dirty="0" smtClean="0">
                <a:solidFill>
                  <a:srgbClr val="FF0000"/>
                </a:solidFill>
              </a:rPr>
              <a:t>它必须能自行执行</a:t>
            </a:r>
            <a:r>
              <a:rPr lang="en-US" altLang="zh-CN" sz="1600" b="1" dirty="0" smtClean="0">
                <a:solidFill>
                  <a:schemeClr val="tx1">
                    <a:lumMod val="85000"/>
                    <a:lumOff val="15000"/>
                  </a:schemeClr>
                </a:solidFill>
              </a:rPr>
              <a:t>。它通常将自己的代码置于另一个程序的执行路径中。</a:t>
            </a:r>
          </a:p>
          <a:p>
            <a:pPr indent="457200" fontAlgn="auto">
              <a:lnSpc>
                <a:spcPct val="150000"/>
              </a:lnSpc>
            </a:pPr>
            <a:r>
              <a:rPr lang="en-US" altLang="zh-CN" sz="1600" b="1" dirty="0" smtClean="0">
                <a:solidFill>
                  <a:schemeClr val="tx1">
                    <a:lumMod val="85000"/>
                    <a:lumOff val="15000"/>
                  </a:schemeClr>
                </a:solidFill>
              </a:rPr>
              <a:t>（2）</a:t>
            </a:r>
            <a:r>
              <a:rPr lang="en-US" altLang="zh-CN" sz="1600" b="1" dirty="0" smtClean="0">
                <a:solidFill>
                  <a:srgbClr val="FF0000"/>
                </a:solidFill>
              </a:rPr>
              <a:t>它必须能自我复制</a:t>
            </a:r>
            <a:r>
              <a:rPr lang="en-US" altLang="zh-CN" sz="1600" b="1" dirty="0" smtClean="0">
                <a:solidFill>
                  <a:schemeClr val="tx1">
                    <a:lumMod val="85000"/>
                    <a:lumOff val="15000"/>
                  </a:schemeClr>
                </a:solidFill>
              </a:rPr>
              <a:t>。例如，它可能用受病毒感染的文件副本替换其他可执行文件，病毒既可以感染桌面计算机，也可以感染网络服务器。</a:t>
            </a:r>
          </a:p>
          <a:p>
            <a:pPr indent="457200" fontAlgn="auto">
              <a:lnSpc>
                <a:spcPct val="150000"/>
              </a:lnSpc>
            </a:pPr>
            <a:r>
              <a:rPr lang="en-US" altLang="zh-CN" sz="1600" b="1" dirty="0" smtClean="0">
                <a:solidFill>
                  <a:schemeClr val="tx1">
                    <a:lumMod val="85000"/>
                    <a:lumOff val="15000"/>
                  </a:schemeClr>
                </a:solidFill>
              </a:rPr>
              <a:t>蠕虫是一种通过网络传播的恶性病毒，它具有病毒的一些共性，如传播性、隐蔽性、破坏性等等，同时具有自己的一些特征，如不利用文件寄生（有的只存在于内存中），对网络造成拒绝服务，以及和黑客技术相结合，等等。</a:t>
            </a:r>
          </a:p>
          <a:p>
            <a:pPr indent="457200" fontAlgn="auto">
              <a:lnSpc>
                <a:spcPct val="150000"/>
              </a:lnSpc>
            </a:pPr>
            <a:r>
              <a:rPr lang="en-US" altLang="zh-CN" sz="1600" b="1" dirty="0" smtClean="0">
                <a:solidFill>
                  <a:schemeClr val="tx1">
                    <a:lumMod val="85000"/>
                    <a:lumOff val="15000"/>
                  </a:schemeClr>
                </a:solidFill>
              </a:rPr>
              <a:t>木马是指那些表面上是有用的软件、实际目的却是危害计算机安全并导致严重破坏的计算机程序。它是具有欺骗性的文件（宣称是良性的，但事实上是恶意的），是一种基于远程控制的黑客工具，具有隐蔽性和非授权性的特点。</a:t>
            </a:r>
          </a:p>
          <a:p>
            <a:pPr indent="457200" fontAlgn="auto">
              <a:lnSpc>
                <a:spcPct val="150000"/>
              </a:lnSpc>
            </a:pPr>
            <a:r>
              <a:rPr lang="en-US" altLang="zh-CN" sz="1600" b="1" dirty="0" smtClean="0">
                <a:solidFill>
                  <a:srgbClr val="FF0000"/>
                </a:solidFill>
              </a:rPr>
              <a:t>此次勒索软件是通过系统漏洞实现网络的自动传播，并完成其各种恶意功能。</a:t>
            </a:r>
          </a:p>
        </p:txBody>
      </p:sp>
      <p:pic>
        <p:nvPicPr>
          <p:cNvPr id="7" name="图片 6"/>
          <p:cNvPicPr>
            <a:picLocks noChangeAspect="1"/>
          </p:cNvPicPr>
          <p:nvPr/>
        </p:nvPicPr>
        <p:blipFill>
          <a:blip r:embed="rId5"/>
          <a:stretch>
            <a:fillRect/>
          </a:stretch>
        </p:blipFill>
        <p:spPr>
          <a:xfrm>
            <a:off x="997585" y="1597660"/>
            <a:ext cx="7533005" cy="54800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5"/>
          <p:cNvSpPr txBox="1"/>
          <p:nvPr/>
        </p:nvSpPr>
        <p:spPr>
          <a:xfrm>
            <a:off x="476250" y="575310"/>
            <a:ext cx="7338060" cy="534035"/>
          </a:xfrm>
          <a:prstGeom prst="rect">
            <a:avLst/>
          </a:prstGeom>
          <a:noFill/>
        </p:spPr>
        <p:txBody>
          <a:bodyPr wrap="square" rtlCol="0">
            <a:spAutoFit/>
          </a:bodyPr>
          <a:lstStyle/>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（二）</a:t>
            </a:r>
            <a:r>
              <a:rPr kumimoji="1" lang="en-US" altLang="zh-CN" sz="2400" dirty="0" smtClean="0">
                <a:solidFill>
                  <a:srgbClr val="0070C0"/>
                </a:solidFill>
                <a:latin typeface="微软雅黑" panose="020B0503020204020204" pitchFamily="34" charset="-122"/>
                <a:ea typeface="微软雅黑" panose="020B0503020204020204" pitchFamily="34" charset="-122"/>
              </a:rPr>
              <a:t>2018</a:t>
            </a:r>
            <a:r>
              <a:rPr kumimoji="1" lang="zh-CN" altLang="en-US" sz="2400" dirty="0" smtClean="0">
                <a:solidFill>
                  <a:srgbClr val="0070C0"/>
                </a:solidFill>
                <a:latin typeface="微软雅黑" panose="020B0503020204020204" pitchFamily="34" charset="-122"/>
                <a:ea typeface="微软雅黑" panose="020B0503020204020204" pitchFamily="34" charset="-122"/>
              </a:rPr>
              <a:t>年</a:t>
            </a:r>
            <a:r>
              <a:rPr kumimoji="1" lang="zh-CN" altLang="en-US" sz="2400" dirty="0">
                <a:solidFill>
                  <a:srgbClr val="0070C0"/>
                </a:solidFill>
                <a:latin typeface="微软雅黑" panose="020B0503020204020204" pitchFamily="34" charset="-122"/>
                <a:ea typeface="微软雅黑" panose="020B0503020204020204" pitchFamily="34" charset="-122"/>
              </a:rPr>
              <a:t>试题一</a:t>
            </a:r>
            <a:endParaRPr kumimoji="1" lang="en-US" altLang="zh-CN" sz="2400" dirty="0">
              <a:solidFill>
                <a:srgbClr val="0070C0"/>
              </a:solidFill>
              <a:latin typeface="微软雅黑" panose="020B0503020204020204" pitchFamily="34" charset="-122"/>
              <a:ea typeface="微软雅黑" panose="020B0503020204020204" pitchFamily="34" charset="-122"/>
            </a:endParaRPr>
          </a:p>
        </p:txBody>
      </p:sp>
      <p:graphicFrame>
        <p:nvGraphicFramePr>
          <p:cNvPr id="8" name="对象 7">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3082" r:id="rId3" imgW="914400" imgH="215900" progId="Equation.KSEE3">
                  <p:embed/>
                </p:oleObj>
              </mc:Choice>
              <mc:Fallback>
                <p:oleObj r:id="rId3" imgW="914400" imgH="215900" progId="Equation.KSEE3">
                  <p:embed/>
                  <p:pic>
                    <p:nvPicPr>
                      <p:cNvPr id="0" name="对象 7">
                        <a:hlinkClick r:id="" action="ppaction://ole?verb=0"/>
                      </p:cNvPr>
                      <p:cNvPicPr/>
                      <p:nvPr/>
                    </p:nvPicPr>
                    <p:blipFill>
                      <a:blip r:embed="rId4"/>
                      <a:stretch>
                        <a:fillRect/>
                      </a:stretch>
                    </p:blipFill>
                    <p:spPr>
                      <a:xfrm>
                        <a:off x="5638800" y="3321050"/>
                        <a:ext cx="914400" cy="215900"/>
                      </a:xfrm>
                      <a:prstGeom prst="rect">
                        <a:avLst/>
                      </a:prstGeom>
                    </p:spPr>
                  </p:pic>
                </p:oleObj>
              </mc:Fallback>
            </mc:AlternateContent>
          </a:graphicData>
        </a:graphic>
      </p:graphicFrame>
      <p:pic>
        <p:nvPicPr>
          <p:cNvPr id="2" name="图片 1"/>
          <p:cNvPicPr>
            <a:picLocks noChangeAspect="1"/>
          </p:cNvPicPr>
          <p:nvPr/>
        </p:nvPicPr>
        <p:blipFill>
          <a:blip r:embed="rId5"/>
          <a:stretch>
            <a:fillRect/>
          </a:stretch>
        </p:blipFill>
        <p:spPr>
          <a:xfrm>
            <a:off x="941070" y="1172210"/>
            <a:ext cx="8148320" cy="1371600"/>
          </a:xfrm>
          <a:prstGeom prst="rect">
            <a:avLst/>
          </a:prstGeom>
        </p:spPr>
      </p:pic>
      <p:sp>
        <p:nvSpPr>
          <p:cNvPr id="3" name="文本框 2"/>
          <p:cNvSpPr txBox="1"/>
          <p:nvPr/>
        </p:nvSpPr>
        <p:spPr>
          <a:xfrm>
            <a:off x="598170" y="2687955"/>
            <a:ext cx="11174730" cy="1938020"/>
          </a:xfrm>
          <a:prstGeom prst="rect">
            <a:avLst/>
          </a:prstGeom>
          <a:noFill/>
        </p:spPr>
        <p:txBody>
          <a:bodyPr wrap="square" rtlCol="0">
            <a:spAutoFit/>
          </a:bodyPr>
          <a:lstStyle/>
          <a:p>
            <a:r>
              <a:rPr lang="zh-CN" altLang="en-US" sz="2000" b="1" dirty="0" smtClean="0">
                <a:solidFill>
                  <a:schemeClr val="tx1">
                    <a:lumMod val="85000"/>
                    <a:lumOff val="15000"/>
                  </a:schemeClr>
                </a:solidFill>
              </a:rPr>
              <a:t>解析：</a:t>
            </a:r>
          </a:p>
          <a:p>
            <a:r>
              <a:rPr lang="zh-CN" altLang="en-US" sz="2000" b="1" dirty="0" smtClean="0">
                <a:solidFill>
                  <a:schemeClr val="tx1">
                    <a:lumMod val="85000"/>
                    <a:lumOff val="15000"/>
                  </a:schemeClr>
                </a:solidFill>
              </a:rPr>
              <a:t>【问题2】该勒索软件利用的Windows系统的安全漏洞，因此其攻击目标也是Windows类系统。</a:t>
            </a:r>
          </a:p>
          <a:p>
            <a:r>
              <a:rPr lang="zh-CN" altLang="en-US" sz="2000" b="1" dirty="0" smtClean="0">
                <a:solidFill>
                  <a:schemeClr val="tx1">
                    <a:lumMod val="85000"/>
                    <a:lumOff val="15000"/>
                  </a:schemeClr>
                </a:solidFill>
              </a:rPr>
              <a:t>【问题3】总地来说，恶意代码首先就是具有恶意目的，不管是造成网络瘫痪还是窃取个人隐私目的是恶意的；其次这些恶意代码通常都是完整的计算机程序，可以实现自我传播或者感染其他程序；最后恶意代码需要被执行才能发挥其恶意的功能，恶意代码如果没有执行的可能,就无法达到其恶意目的。</a:t>
            </a:r>
          </a:p>
        </p:txBody>
      </p:sp>
      <p:sp>
        <p:nvSpPr>
          <p:cNvPr id="4" name="文本框 3"/>
          <p:cNvSpPr txBox="1"/>
          <p:nvPr/>
        </p:nvSpPr>
        <p:spPr>
          <a:xfrm>
            <a:off x="673100" y="4842510"/>
            <a:ext cx="8768715" cy="1014730"/>
          </a:xfrm>
          <a:prstGeom prst="rect">
            <a:avLst/>
          </a:prstGeom>
          <a:noFill/>
        </p:spPr>
        <p:txBody>
          <a:bodyPr wrap="square" rtlCol="0">
            <a:spAutoFit/>
          </a:bodyPr>
          <a:lstStyle/>
          <a:p>
            <a:r>
              <a:rPr lang="zh-CN" altLang="en-US" sz="2000" dirty="0" smtClean="0">
                <a:solidFill>
                  <a:srgbClr val="FF0000"/>
                </a:solidFill>
              </a:rPr>
              <a:t>答案：</a:t>
            </a:r>
          </a:p>
          <a:p>
            <a:r>
              <a:rPr lang="zh-CN" altLang="en-US" sz="2000" dirty="0" smtClean="0">
                <a:solidFill>
                  <a:srgbClr val="FF0000"/>
                </a:solidFill>
              </a:rPr>
              <a:t>【问题</a:t>
            </a:r>
            <a:r>
              <a:rPr lang="en-US" altLang="zh-CN" sz="2000" dirty="0" smtClean="0">
                <a:solidFill>
                  <a:srgbClr val="FF0000"/>
                </a:solidFill>
              </a:rPr>
              <a:t>2</a:t>
            </a:r>
            <a:r>
              <a:rPr lang="zh-CN" altLang="en-US" sz="2000" dirty="0" smtClean="0">
                <a:solidFill>
                  <a:srgbClr val="FF0000"/>
                </a:solidFill>
              </a:rPr>
              <a:t>】</a:t>
            </a:r>
            <a:r>
              <a:rPr lang="en-US" altLang="zh-CN" sz="2000" dirty="0" smtClean="0">
                <a:solidFill>
                  <a:srgbClr val="FF0000"/>
                </a:solidFill>
              </a:rPr>
              <a:t>Windows</a:t>
            </a:r>
          </a:p>
          <a:p>
            <a:r>
              <a:rPr lang="zh-CN" altLang="en-US" sz="2000" dirty="0" smtClean="0">
                <a:solidFill>
                  <a:srgbClr val="FF0000"/>
                </a:solidFill>
              </a:rPr>
              <a:t>【问题</a:t>
            </a:r>
            <a:r>
              <a:rPr lang="en-US" altLang="zh-CN" sz="2000" dirty="0" smtClean="0">
                <a:solidFill>
                  <a:srgbClr val="FF0000"/>
                </a:solidFill>
              </a:rPr>
              <a:t>3</a:t>
            </a:r>
            <a:r>
              <a:rPr lang="zh-CN" altLang="en-US" sz="2000" dirty="0" smtClean="0">
                <a:solidFill>
                  <a:srgbClr val="FF0000"/>
                </a:solidFill>
              </a:rPr>
              <a:t>】具有恶意的目的；自身是计算机程序；通过执行发生作用。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5"/>
          <p:cNvSpPr txBox="1"/>
          <p:nvPr/>
        </p:nvSpPr>
        <p:spPr>
          <a:xfrm>
            <a:off x="476250" y="575310"/>
            <a:ext cx="7338060" cy="534035"/>
          </a:xfrm>
          <a:prstGeom prst="rect">
            <a:avLst/>
          </a:prstGeom>
          <a:noFill/>
        </p:spPr>
        <p:txBody>
          <a:bodyPr wrap="square" rtlCol="0">
            <a:spAutoFit/>
          </a:bodyPr>
          <a:lstStyle/>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（二）</a:t>
            </a:r>
            <a:r>
              <a:rPr kumimoji="1" lang="en-US" altLang="zh-CN" sz="2400" dirty="0" smtClean="0">
                <a:solidFill>
                  <a:srgbClr val="0070C0"/>
                </a:solidFill>
                <a:latin typeface="微软雅黑" panose="020B0503020204020204" pitchFamily="34" charset="-122"/>
                <a:ea typeface="微软雅黑" panose="020B0503020204020204" pitchFamily="34" charset="-122"/>
              </a:rPr>
              <a:t>2018</a:t>
            </a:r>
            <a:r>
              <a:rPr kumimoji="1" lang="zh-CN" altLang="en-US" sz="2400" dirty="0" smtClean="0">
                <a:solidFill>
                  <a:srgbClr val="0070C0"/>
                </a:solidFill>
                <a:latin typeface="微软雅黑" panose="020B0503020204020204" pitchFamily="34" charset="-122"/>
                <a:ea typeface="微软雅黑" panose="020B0503020204020204" pitchFamily="34" charset="-122"/>
              </a:rPr>
              <a:t>年</a:t>
            </a:r>
            <a:r>
              <a:rPr kumimoji="1" lang="zh-CN" altLang="en-US" sz="2400" dirty="0">
                <a:solidFill>
                  <a:srgbClr val="0070C0"/>
                </a:solidFill>
                <a:latin typeface="微软雅黑" panose="020B0503020204020204" pitchFamily="34" charset="-122"/>
                <a:ea typeface="微软雅黑" panose="020B0503020204020204" pitchFamily="34" charset="-122"/>
              </a:rPr>
              <a:t>试题一</a:t>
            </a:r>
            <a:endParaRPr kumimoji="1" lang="en-US" altLang="zh-CN" sz="2400" dirty="0">
              <a:solidFill>
                <a:srgbClr val="0070C0"/>
              </a:solidFill>
              <a:latin typeface="微软雅黑" panose="020B0503020204020204" pitchFamily="34" charset="-122"/>
              <a:ea typeface="微软雅黑" panose="020B0503020204020204" pitchFamily="34" charset="-122"/>
            </a:endParaRPr>
          </a:p>
        </p:txBody>
      </p:sp>
      <p:graphicFrame>
        <p:nvGraphicFramePr>
          <p:cNvPr id="8" name="对象 7">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4106" r:id="rId3" imgW="914400" imgH="215900" progId="Equation.KSEE3">
                  <p:embed/>
                </p:oleObj>
              </mc:Choice>
              <mc:Fallback>
                <p:oleObj r:id="rId3" imgW="914400" imgH="215900" progId="Equation.KSEE3">
                  <p:embed/>
                  <p:pic>
                    <p:nvPicPr>
                      <p:cNvPr id="0" name="对象 7">
                        <a:hlinkClick r:id="" action="ppaction://ole?verb=0"/>
                      </p:cNvPr>
                      <p:cNvPicPr/>
                      <p:nvPr/>
                    </p:nvPicPr>
                    <p:blipFill>
                      <a:blip r:embed="rId4"/>
                      <a:stretch>
                        <a:fillRect/>
                      </a:stretch>
                    </p:blipFill>
                    <p:spPr>
                      <a:xfrm>
                        <a:off x="5638800" y="3321050"/>
                        <a:ext cx="914400" cy="215900"/>
                      </a:xfrm>
                      <a:prstGeom prst="rect">
                        <a:avLst/>
                      </a:prstGeom>
                    </p:spPr>
                  </p:pic>
                </p:oleObj>
              </mc:Fallback>
            </mc:AlternateContent>
          </a:graphicData>
        </a:graphic>
      </p:graphicFrame>
      <p:pic>
        <p:nvPicPr>
          <p:cNvPr id="2" name="图片 1"/>
          <p:cNvPicPr>
            <a:picLocks noChangeAspect="1"/>
          </p:cNvPicPr>
          <p:nvPr/>
        </p:nvPicPr>
        <p:blipFill>
          <a:blip r:embed="rId5"/>
          <a:stretch>
            <a:fillRect/>
          </a:stretch>
        </p:blipFill>
        <p:spPr>
          <a:xfrm>
            <a:off x="579120" y="1109345"/>
            <a:ext cx="11033760" cy="3026410"/>
          </a:xfrm>
          <a:prstGeom prst="rect">
            <a:avLst/>
          </a:prstGeom>
        </p:spPr>
      </p:pic>
      <p:sp>
        <p:nvSpPr>
          <p:cNvPr id="5" name="文本框 4"/>
          <p:cNvSpPr txBox="1"/>
          <p:nvPr/>
        </p:nvSpPr>
        <p:spPr>
          <a:xfrm>
            <a:off x="821055" y="4377690"/>
            <a:ext cx="11130280" cy="706755"/>
          </a:xfrm>
          <a:prstGeom prst="rect">
            <a:avLst/>
          </a:prstGeom>
          <a:noFill/>
        </p:spPr>
        <p:txBody>
          <a:bodyPr wrap="square" rtlCol="0">
            <a:spAutoFit/>
          </a:bodyPr>
          <a:lstStyle/>
          <a:p>
            <a:r>
              <a:rPr lang="zh-CN" altLang="en-US" sz="2000" b="1" dirty="0" smtClean="0">
                <a:solidFill>
                  <a:schemeClr val="tx1">
                    <a:lumMod val="85000"/>
                    <a:lumOff val="15000"/>
                  </a:schemeClr>
                </a:solidFill>
              </a:rPr>
              <a:t>解析：针对该勒索软件的攻击和传播特点，需要对SMB服务所在的445端口进行过滤，只要网外对网内445端口的所有连接请求予以过滤。需要注意的是SMB服务是基于TCP协议的。</a:t>
            </a:r>
          </a:p>
        </p:txBody>
      </p:sp>
      <p:sp>
        <p:nvSpPr>
          <p:cNvPr id="6" name="文本框 5"/>
          <p:cNvSpPr txBox="1"/>
          <p:nvPr/>
        </p:nvSpPr>
        <p:spPr>
          <a:xfrm>
            <a:off x="1405890" y="5326380"/>
            <a:ext cx="7680960" cy="398780"/>
          </a:xfrm>
          <a:prstGeom prst="rect">
            <a:avLst/>
          </a:prstGeom>
          <a:noFill/>
        </p:spPr>
        <p:txBody>
          <a:bodyPr wrap="square" rtlCol="0">
            <a:spAutoFit/>
          </a:bodyPr>
          <a:lstStyle/>
          <a:p>
            <a:r>
              <a:rPr lang="zh-CN" altLang="en-US" sz="2000" dirty="0" smtClean="0">
                <a:solidFill>
                  <a:srgbClr val="FF0000"/>
                </a:solidFill>
              </a:rPr>
              <a:t>答案：（1）</a:t>
            </a:r>
            <a:r>
              <a:rPr lang="zh-CN" altLang="en-US" sz="2000" dirty="0" smtClean="0">
                <a:solidFill>
                  <a:srgbClr val="FF0000"/>
                </a:solidFill>
                <a:sym typeface="+mn-ea"/>
              </a:rPr>
              <a:t>*</a:t>
            </a:r>
            <a:r>
              <a:rPr lang="zh-CN" altLang="en-US" sz="2000" dirty="0" smtClean="0">
                <a:solidFill>
                  <a:srgbClr val="FF0000"/>
                </a:solidFill>
                <a:sym typeface="+mn-ea"/>
              </a:rPr>
              <a:t>或</a:t>
            </a:r>
            <a:r>
              <a:rPr lang="en-US" altLang="zh-CN" sz="2000" smtClean="0">
                <a:solidFill>
                  <a:srgbClr val="FF0000"/>
                </a:solidFill>
                <a:sym typeface="+mn-ea"/>
              </a:rPr>
              <a:t>*.*.*.*</a:t>
            </a:r>
            <a:r>
              <a:rPr lang="zh-CN" altLang="en-US" sz="2000" smtClean="0">
                <a:solidFill>
                  <a:srgbClr val="FF0000"/>
                </a:solidFill>
              </a:rPr>
              <a:t>（</a:t>
            </a:r>
            <a:r>
              <a:rPr lang="zh-CN" altLang="en-US" sz="2000" dirty="0" smtClean="0">
                <a:solidFill>
                  <a:srgbClr val="FF0000"/>
                </a:solidFill>
              </a:rPr>
              <a:t>2）</a:t>
            </a:r>
            <a:r>
              <a:rPr lang="en-US" altLang="zh-CN" sz="2000" dirty="0" smtClean="0">
                <a:solidFill>
                  <a:srgbClr val="FF0000"/>
                </a:solidFill>
              </a:rPr>
              <a:t>&gt;1024 </a:t>
            </a:r>
            <a:r>
              <a:rPr lang="zh-CN" altLang="en-US" sz="2000" dirty="0" smtClean="0">
                <a:solidFill>
                  <a:srgbClr val="FF0000"/>
                </a:solidFill>
              </a:rPr>
              <a:t>(3)445(4)TCP（5）</a:t>
            </a:r>
            <a:r>
              <a:rPr lang="en-US" altLang="zh-CN" sz="2000" dirty="0" smtClean="0">
                <a:solidFill>
                  <a:srgbClr val="FF0000"/>
                </a:solidFill>
              </a:rPr>
              <a:t>0/*</a:t>
            </a:r>
            <a:endParaRPr lang="en-US" altLang="zh-CN" sz="2000" dirty="0" smtClean="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5"/>
          <p:cNvSpPr txBox="1"/>
          <p:nvPr/>
        </p:nvSpPr>
        <p:spPr>
          <a:xfrm>
            <a:off x="476250" y="575310"/>
            <a:ext cx="7338060" cy="534035"/>
          </a:xfrm>
          <a:prstGeom prst="rect">
            <a:avLst/>
          </a:prstGeom>
          <a:noFill/>
        </p:spPr>
        <p:txBody>
          <a:bodyPr wrap="square" rtlCol="0">
            <a:spAutoFit/>
          </a:bodyPr>
          <a:lstStyle/>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（二）</a:t>
            </a:r>
            <a:r>
              <a:rPr kumimoji="1" lang="en-US" altLang="zh-CN" sz="2400" dirty="0" smtClean="0">
                <a:solidFill>
                  <a:srgbClr val="0070C0"/>
                </a:solidFill>
                <a:latin typeface="微软雅黑" panose="020B0503020204020204" pitchFamily="34" charset="-122"/>
                <a:ea typeface="微软雅黑" panose="020B0503020204020204" pitchFamily="34" charset="-122"/>
              </a:rPr>
              <a:t>2018</a:t>
            </a:r>
            <a:r>
              <a:rPr kumimoji="1" lang="zh-CN" altLang="en-US" sz="2400" dirty="0" smtClean="0">
                <a:solidFill>
                  <a:srgbClr val="0070C0"/>
                </a:solidFill>
                <a:latin typeface="微软雅黑" panose="020B0503020204020204" pitchFamily="34" charset="-122"/>
                <a:ea typeface="微软雅黑" panose="020B0503020204020204" pitchFamily="34" charset="-122"/>
              </a:rPr>
              <a:t>年</a:t>
            </a:r>
            <a:r>
              <a:rPr kumimoji="1" lang="zh-CN" altLang="en-US" sz="2400" dirty="0">
                <a:solidFill>
                  <a:srgbClr val="0070C0"/>
                </a:solidFill>
                <a:latin typeface="微软雅黑" panose="020B0503020204020204" pitchFamily="34" charset="-122"/>
                <a:ea typeface="微软雅黑" panose="020B0503020204020204" pitchFamily="34" charset="-122"/>
              </a:rPr>
              <a:t>试题三</a:t>
            </a:r>
            <a:endParaRPr kumimoji="1" lang="en-US" altLang="zh-CN" sz="2400" dirty="0">
              <a:solidFill>
                <a:srgbClr val="0070C0"/>
              </a:solidFill>
              <a:latin typeface="微软雅黑" panose="020B0503020204020204" pitchFamily="34" charset="-122"/>
              <a:ea typeface="微软雅黑" panose="020B0503020204020204" pitchFamily="34" charset="-122"/>
            </a:endParaRPr>
          </a:p>
        </p:txBody>
      </p:sp>
      <p:graphicFrame>
        <p:nvGraphicFramePr>
          <p:cNvPr id="8" name="对象 7">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5130" r:id="rId4" imgW="914400" imgH="215900" progId="Equation.KSEE3">
                  <p:embed/>
                </p:oleObj>
              </mc:Choice>
              <mc:Fallback>
                <p:oleObj r:id="rId4" imgW="914400" imgH="215900" progId="Equation.KSEE3">
                  <p:embed/>
                  <p:pic>
                    <p:nvPicPr>
                      <p:cNvPr id="0" name="对象 7">
                        <a:hlinkClick r:id="" action="ppaction://ole?verb=0"/>
                      </p:cNvPr>
                      <p:cNvPicPr/>
                      <p:nvPr/>
                    </p:nvPicPr>
                    <p:blipFill>
                      <a:blip r:embed="rId5"/>
                      <a:stretch>
                        <a:fillRect/>
                      </a:stretch>
                    </p:blipFill>
                    <p:spPr>
                      <a:xfrm>
                        <a:off x="5638800" y="3321050"/>
                        <a:ext cx="914400" cy="215900"/>
                      </a:xfrm>
                      <a:prstGeom prst="rect">
                        <a:avLst/>
                      </a:prstGeom>
                    </p:spPr>
                  </p:pic>
                </p:oleObj>
              </mc:Fallback>
            </mc:AlternateContent>
          </a:graphicData>
        </a:graphic>
      </p:graphicFrame>
      <p:pic>
        <p:nvPicPr>
          <p:cNvPr id="3" name="图片 2"/>
          <p:cNvPicPr>
            <a:picLocks noChangeAspect="1"/>
          </p:cNvPicPr>
          <p:nvPr/>
        </p:nvPicPr>
        <p:blipFill>
          <a:blip r:embed="rId6"/>
          <a:stretch>
            <a:fillRect/>
          </a:stretch>
        </p:blipFill>
        <p:spPr>
          <a:xfrm>
            <a:off x="856615" y="1109345"/>
            <a:ext cx="9760585" cy="1851660"/>
          </a:xfrm>
          <a:prstGeom prst="rect">
            <a:avLst/>
          </a:prstGeom>
        </p:spPr>
      </p:pic>
      <p:pic>
        <p:nvPicPr>
          <p:cNvPr id="4" name="图片 3"/>
          <p:cNvPicPr>
            <a:picLocks noChangeAspect="1"/>
          </p:cNvPicPr>
          <p:nvPr/>
        </p:nvPicPr>
        <p:blipFill>
          <a:blip r:embed="rId7"/>
          <a:stretch>
            <a:fillRect/>
          </a:stretch>
        </p:blipFill>
        <p:spPr>
          <a:xfrm>
            <a:off x="856615" y="2879725"/>
            <a:ext cx="11018520" cy="2842260"/>
          </a:xfrm>
          <a:prstGeom prst="rect">
            <a:avLst/>
          </a:prstGeom>
        </p:spPr>
      </p:pic>
      <p:sp>
        <p:nvSpPr>
          <p:cNvPr id="5" name="文本框 4"/>
          <p:cNvSpPr txBox="1"/>
          <p:nvPr>
            <p:custDataLst>
              <p:tags r:id="rId2"/>
            </p:custDataLst>
          </p:nvPr>
        </p:nvSpPr>
        <p:spPr>
          <a:xfrm>
            <a:off x="351155" y="5804535"/>
            <a:ext cx="11523980" cy="706755"/>
          </a:xfrm>
          <a:prstGeom prst="rect">
            <a:avLst/>
          </a:prstGeom>
          <a:noFill/>
        </p:spPr>
        <p:txBody>
          <a:bodyPr wrap="square" rtlCol="0">
            <a:spAutoFit/>
          </a:bodyPr>
          <a:lstStyle/>
          <a:p>
            <a:r>
              <a:rPr lang="en-US" sz="2000" b="1" dirty="0" smtClean="0">
                <a:solidFill>
                  <a:srgbClr val="FF0000"/>
                </a:solidFill>
              </a:rPr>
              <a:t>本题考查Linux系统安全相关问题，主要是对Linux系统中用户和口令的安全管理以及文件的访问权限等知识点进行考察。</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5"/>
          <p:cNvSpPr txBox="1"/>
          <p:nvPr/>
        </p:nvSpPr>
        <p:spPr>
          <a:xfrm>
            <a:off x="476250" y="669290"/>
            <a:ext cx="7338060" cy="534035"/>
          </a:xfrm>
          <a:prstGeom prst="rect">
            <a:avLst/>
          </a:prstGeom>
          <a:noFill/>
        </p:spPr>
        <p:txBody>
          <a:bodyPr wrap="square" rtlCol="0">
            <a:spAutoFit/>
          </a:bodyPr>
          <a:lstStyle/>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（三）</a:t>
            </a:r>
            <a:r>
              <a:rPr kumimoji="1" lang="en-US" altLang="zh-CN" sz="2400" dirty="0" smtClean="0">
                <a:solidFill>
                  <a:srgbClr val="0070C0"/>
                </a:solidFill>
                <a:latin typeface="微软雅黑" panose="020B0503020204020204" pitchFamily="34" charset="-122"/>
                <a:ea typeface="微软雅黑" panose="020B0503020204020204" pitchFamily="34" charset="-122"/>
              </a:rPr>
              <a:t>2018</a:t>
            </a:r>
            <a:r>
              <a:rPr kumimoji="1" lang="zh-CN" altLang="en-US" sz="2400" dirty="0" smtClean="0">
                <a:solidFill>
                  <a:srgbClr val="0070C0"/>
                </a:solidFill>
                <a:latin typeface="微软雅黑" panose="020B0503020204020204" pitchFamily="34" charset="-122"/>
                <a:ea typeface="微软雅黑" panose="020B0503020204020204" pitchFamily="34" charset="-122"/>
              </a:rPr>
              <a:t>年</a:t>
            </a:r>
            <a:r>
              <a:rPr kumimoji="1" lang="zh-CN" altLang="en-US" sz="2400" dirty="0">
                <a:solidFill>
                  <a:srgbClr val="0070C0"/>
                </a:solidFill>
                <a:latin typeface="微软雅黑" panose="020B0503020204020204" pitchFamily="34" charset="-122"/>
                <a:ea typeface="微软雅黑" panose="020B0503020204020204" pitchFamily="34" charset="-122"/>
              </a:rPr>
              <a:t>试题三</a:t>
            </a:r>
            <a:endParaRPr kumimoji="1" lang="en-US" altLang="zh-CN" sz="2400" dirty="0">
              <a:solidFill>
                <a:srgbClr val="0070C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974703" y="5174371"/>
            <a:ext cx="944880" cy="706755"/>
          </a:xfrm>
          <a:prstGeom prst="rect">
            <a:avLst/>
          </a:prstGeom>
          <a:noFill/>
        </p:spPr>
        <p:txBody>
          <a:bodyPr wrap="none" rtlCol="0">
            <a:spAutoFit/>
          </a:bodyPr>
          <a:lstStyle/>
          <a:p>
            <a:r>
              <a:rPr lang="zh-CN" altLang="en-US" sz="2000" dirty="0" smtClean="0">
                <a:solidFill>
                  <a:srgbClr val="FF0000"/>
                </a:solidFill>
              </a:rPr>
              <a:t>答案：</a:t>
            </a:r>
          </a:p>
          <a:p>
            <a:endParaRPr lang="zh-CN" altLang="en-US" sz="2000" dirty="0" smtClean="0">
              <a:solidFill>
                <a:srgbClr val="FF0000"/>
              </a:solidFill>
            </a:endParaRPr>
          </a:p>
        </p:txBody>
      </p:sp>
      <p:sp>
        <p:nvSpPr>
          <p:cNvPr id="6" name="文本框 5"/>
          <p:cNvSpPr txBox="1"/>
          <p:nvPr/>
        </p:nvSpPr>
        <p:spPr>
          <a:xfrm>
            <a:off x="148590" y="2860675"/>
            <a:ext cx="11920220" cy="2245360"/>
          </a:xfrm>
          <a:prstGeom prst="rect">
            <a:avLst/>
          </a:prstGeom>
          <a:noFill/>
        </p:spPr>
        <p:txBody>
          <a:bodyPr wrap="square" rtlCol="0">
            <a:spAutoFit/>
          </a:bodyPr>
          <a:lstStyle/>
          <a:p>
            <a:r>
              <a:rPr lang="zh-CN" altLang="zh-CN" sz="2000" b="1" dirty="0" smtClean="0">
                <a:solidFill>
                  <a:schemeClr val="tx1">
                    <a:lumMod val="85000"/>
                    <a:lumOff val="15000"/>
                  </a:schemeClr>
                </a:solidFill>
              </a:rPr>
              <a:t>解析：</a:t>
            </a:r>
          </a:p>
          <a:p>
            <a:r>
              <a:rPr lang="zh-CN" altLang="zh-CN" sz="2000" b="1" dirty="0" smtClean="0">
                <a:solidFill>
                  <a:schemeClr val="tx1">
                    <a:lumMod val="85000"/>
                    <a:lumOff val="15000"/>
                  </a:schemeClr>
                </a:solidFill>
              </a:rPr>
              <a:t>【问题1】Linux系统中用户和口令是分开保存的。用户名信息主要保存在/etc/passwd文件中，而口令信息这是通过哈希加盐处理后保存在/etc/shadow的影子文件中。</a:t>
            </a:r>
          </a:p>
          <a:p>
            <a:r>
              <a:rPr lang="zh-CN" altLang="zh-CN" sz="2000" b="1" dirty="0" smtClean="0">
                <a:solidFill>
                  <a:schemeClr val="tx1">
                    <a:lumMod val="85000"/>
                    <a:lumOff val="15000"/>
                  </a:schemeClr>
                </a:solidFill>
              </a:rPr>
              <a:t>【问题</a:t>
            </a:r>
            <a:r>
              <a:rPr lang="en-US" altLang="zh-CN" sz="2000" b="1" dirty="0" smtClean="0">
                <a:solidFill>
                  <a:schemeClr val="tx1">
                    <a:lumMod val="85000"/>
                    <a:lumOff val="15000"/>
                  </a:schemeClr>
                </a:solidFill>
              </a:rPr>
              <a:t>2</a:t>
            </a:r>
            <a:r>
              <a:rPr lang="zh-CN" altLang="zh-CN" sz="2000" b="1" dirty="0" smtClean="0">
                <a:solidFill>
                  <a:schemeClr val="tx1">
                    <a:lumMod val="85000"/>
                    <a:lumOff val="15000"/>
                  </a:schemeClr>
                </a:solidFill>
              </a:rPr>
              <a:t>】题目给出的是/etc/passwd文件中的部分内容，每一行代表一个用户及其信息，每行格式及用冒号分隔的字段含义是：</a:t>
            </a:r>
          </a:p>
          <a:p>
            <a:r>
              <a:rPr lang="zh-CN" altLang="zh-CN" sz="2000" b="1" dirty="0" smtClean="0">
                <a:solidFill>
                  <a:srgbClr val="FF0000"/>
                </a:solidFill>
              </a:rPr>
              <a:t>用户名:</a:t>
            </a:r>
            <a:r>
              <a:rPr lang="zh-CN" altLang="zh-CN" sz="2000" b="1" u="sng" dirty="0" smtClean="0">
                <a:solidFill>
                  <a:srgbClr val="FF0000"/>
                </a:solidFill>
              </a:rPr>
              <a:t>口令</a:t>
            </a:r>
            <a:r>
              <a:rPr lang="zh-CN" altLang="zh-CN" sz="2000" b="1" dirty="0" smtClean="0">
                <a:solidFill>
                  <a:srgbClr val="FF0000"/>
                </a:solidFill>
              </a:rPr>
              <a:t>：</a:t>
            </a:r>
            <a:r>
              <a:rPr lang="zh-CN" altLang="zh-CN" sz="2000" b="1" u="sng" dirty="0" smtClean="0">
                <a:solidFill>
                  <a:srgbClr val="FF0000"/>
                </a:solidFill>
              </a:rPr>
              <a:t>用户标识号</a:t>
            </a:r>
            <a:r>
              <a:rPr lang="zh-CN" altLang="zh-CN" sz="2000" b="1" dirty="0" smtClean="0">
                <a:solidFill>
                  <a:srgbClr val="FF0000"/>
                </a:solidFill>
              </a:rPr>
              <a:t>：组标识号：注释性描述：主目录:登录Shell。</a:t>
            </a:r>
          </a:p>
          <a:p>
            <a:r>
              <a:rPr lang="zh-CN" altLang="zh-CN" sz="2000" b="1" dirty="0" smtClean="0">
                <a:solidFill>
                  <a:schemeClr val="tx1">
                    <a:lumMod val="85000"/>
                    <a:lumOff val="15000"/>
                  </a:schemeClr>
                </a:solidFill>
              </a:rPr>
              <a:t>其中，口令都是用x表示，单独在口令字文件中保存。第三列表示的用户的组别信息。</a:t>
            </a:r>
          </a:p>
        </p:txBody>
      </p:sp>
      <p:pic>
        <p:nvPicPr>
          <p:cNvPr id="7" name="图片 6"/>
          <p:cNvPicPr>
            <a:picLocks noChangeAspect="1"/>
          </p:cNvPicPr>
          <p:nvPr/>
        </p:nvPicPr>
        <p:blipFill>
          <a:blip r:embed="rId2"/>
          <a:stretch>
            <a:fillRect/>
          </a:stretch>
        </p:blipFill>
        <p:spPr>
          <a:xfrm>
            <a:off x="2974340" y="5174615"/>
            <a:ext cx="7697470" cy="1235710"/>
          </a:xfrm>
          <a:prstGeom prst="rect">
            <a:avLst/>
          </a:prstGeom>
        </p:spPr>
      </p:pic>
      <p:pic>
        <p:nvPicPr>
          <p:cNvPr id="8" name="图片 7"/>
          <p:cNvPicPr>
            <a:picLocks noChangeAspect="1"/>
          </p:cNvPicPr>
          <p:nvPr/>
        </p:nvPicPr>
        <p:blipFill>
          <a:blip r:embed="rId3"/>
          <a:stretch>
            <a:fillRect/>
          </a:stretch>
        </p:blipFill>
        <p:spPr>
          <a:xfrm>
            <a:off x="882015" y="1111885"/>
            <a:ext cx="11000105" cy="18180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5"/>
          <p:cNvSpPr txBox="1"/>
          <p:nvPr/>
        </p:nvSpPr>
        <p:spPr>
          <a:xfrm>
            <a:off x="476250" y="575310"/>
            <a:ext cx="7338060" cy="534035"/>
          </a:xfrm>
          <a:prstGeom prst="rect">
            <a:avLst/>
          </a:prstGeom>
          <a:noFill/>
        </p:spPr>
        <p:txBody>
          <a:bodyPr wrap="square" rtlCol="0">
            <a:spAutoFit/>
          </a:bodyPr>
          <a:lstStyle/>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（四）</a:t>
            </a:r>
            <a:r>
              <a:rPr kumimoji="1" lang="en-US" altLang="zh-CN" sz="2400" dirty="0" smtClean="0">
                <a:solidFill>
                  <a:srgbClr val="0070C0"/>
                </a:solidFill>
                <a:latin typeface="微软雅黑" panose="020B0503020204020204" pitchFamily="34" charset="-122"/>
                <a:ea typeface="微软雅黑" panose="020B0503020204020204" pitchFamily="34" charset="-122"/>
              </a:rPr>
              <a:t>2018</a:t>
            </a:r>
            <a:r>
              <a:rPr kumimoji="1" lang="zh-CN" altLang="en-US" sz="2400" dirty="0" smtClean="0">
                <a:solidFill>
                  <a:srgbClr val="0070C0"/>
                </a:solidFill>
                <a:latin typeface="微软雅黑" panose="020B0503020204020204" pitchFamily="34" charset="-122"/>
                <a:ea typeface="微软雅黑" panose="020B0503020204020204" pitchFamily="34" charset="-122"/>
              </a:rPr>
              <a:t>年试题三</a:t>
            </a:r>
            <a:endParaRPr kumimoji="1" lang="en-US" altLang="zh-CN" sz="2400" dirty="0">
              <a:solidFill>
                <a:srgbClr val="0070C0"/>
              </a:solidFill>
              <a:latin typeface="微软雅黑" panose="020B0503020204020204" pitchFamily="34" charset="-122"/>
              <a:ea typeface="微软雅黑" panose="020B0503020204020204" pitchFamily="34" charset="-122"/>
            </a:endParaRPr>
          </a:p>
        </p:txBody>
      </p:sp>
      <p:graphicFrame>
        <p:nvGraphicFramePr>
          <p:cNvPr id="8" name="对象 7">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67" r:id="rId3" imgW="914400" imgH="215900" progId="Equation.KSEE3">
                  <p:embed/>
                </p:oleObj>
              </mc:Choice>
              <mc:Fallback>
                <p:oleObj r:id="rId3" imgW="914400" imgH="215900" progId="Equation.KSEE3">
                  <p:embed/>
                  <p:pic>
                    <p:nvPicPr>
                      <p:cNvPr id="0" name="图片 1024"/>
                      <p:cNvPicPr/>
                      <p:nvPr/>
                    </p:nvPicPr>
                    <p:blipFill>
                      <a:blip r:embed="rId4"/>
                      <a:stretch>
                        <a:fillRect/>
                      </a:stretch>
                    </p:blipFill>
                    <p:spPr>
                      <a:xfrm>
                        <a:off x="5638800" y="3321050"/>
                        <a:ext cx="914400" cy="215900"/>
                      </a:xfrm>
                      <a:prstGeom prst="rect">
                        <a:avLst/>
                      </a:prstGeom>
                    </p:spPr>
                  </p:pic>
                </p:oleObj>
              </mc:Fallback>
            </mc:AlternateContent>
          </a:graphicData>
        </a:graphic>
      </p:graphicFrame>
      <p:sp>
        <p:nvSpPr>
          <p:cNvPr id="2" name="文本框 1"/>
          <p:cNvSpPr txBox="1"/>
          <p:nvPr/>
        </p:nvSpPr>
        <p:spPr>
          <a:xfrm>
            <a:off x="476250" y="2056130"/>
            <a:ext cx="11459845" cy="1014730"/>
          </a:xfrm>
          <a:prstGeom prst="rect">
            <a:avLst/>
          </a:prstGeom>
          <a:noFill/>
        </p:spPr>
        <p:txBody>
          <a:bodyPr wrap="square" rtlCol="0">
            <a:spAutoFit/>
          </a:bodyPr>
          <a:lstStyle/>
          <a:p>
            <a:r>
              <a:rPr lang="zh-CN" altLang="en-US" sz="2000" b="1" dirty="0" smtClean="0">
                <a:solidFill>
                  <a:schemeClr val="tx1">
                    <a:lumMod val="85000"/>
                    <a:lumOff val="15000"/>
                  </a:schemeClr>
                </a:solidFill>
              </a:rPr>
              <a:t>解析：</a:t>
            </a:r>
            <a:r>
              <a:rPr sz="2000" b="1" dirty="0" smtClean="0">
                <a:solidFill>
                  <a:schemeClr val="tx1">
                    <a:lumMod val="85000"/>
                    <a:lumOff val="15000"/>
                  </a:schemeClr>
                </a:solidFill>
              </a:rPr>
              <a:t>通常情况下，用户名文件是系统中所有用户可读的，但只有root有修改权限。采用标准的Linux 系统访问控制来描述就是rwxr--r-，用数字表示就是744。而口令字文件只有root用户有权读写，其他用户是没有任何权限的，因此其访问权限模式是：400或者600。</a:t>
            </a:r>
          </a:p>
        </p:txBody>
      </p:sp>
      <p:pic>
        <p:nvPicPr>
          <p:cNvPr id="5" name="图片 4"/>
          <p:cNvPicPr>
            <a:picLocks noChangeAspect="1"/>
          </p:cNvPicPr>
          <p:nvPr/>
        </p:nvPicPr>
        <p:blipFill>
          <a:blip r:embed="rId5"/>
          <a:stretch>
            <a:fillRect/>
          </a:stretch>
        </p:blipFill>
        <p:spPr>
          <a:xfrm>
            <a:off x="817880" y="1219200"/>
            <a:ext cx="7848600" cy="586740"/>
          </a:xfrm>
          <a:prstGeom prst="rect">
            <a:avLst/>
          </a:prstGeom>
        </p:spPr>
      </p:pic>
      <p:sp>
        <p:nvSpPr>
          <p:cNvPr id="6" name="文本框 5"/>
          <p:cNvSpPr txBox="1"/>
          <p:nvPr/>
        </p:nvSpPr>
        <p:spPr>
          <a:xfrm>
            <a:off x="998220" y="3536950"/>
            <a:ext cx="7224395" cy="1322070"/>
          </a:xfrm>
          <a:prstGeom prst="rect">
            <a:avLst/>
          </a:prstGeom>
          <a:noFill/>
        </p:spPr>
        <p:txBody>
          <a:bodyPr wrap="square" rtlCol="0">
            <a:spAutoFit/>
          </a:bodyPr>
          <a:lstStyle/>
          <a:p>
            <a:r>
              <a:rPr lang="zh-CN" altLang="en-US" sz="2000" dirty="0" smtClean="0">
                <a:solidFill>
                  <a:srgbClr val="FF0000"/>
                </a:solidFill>
              </a:rPr>
              <a:t>答案：数字形式：744（2分），400（600）</a:t>
            </a:r>
          </a:p>
          <a:p>
            <a:r>
              <a:rPr lang="zh-CN" altLang="en-US" sz="2000" dirty="0" smtClean="0">
                <a:solidFill>
                  <a:srgbClr val="FF0000"/>
                </a:solidFill>
              </a:rPr>
              <a:t>或</a:t>
            </a:r>
          </a:p>
          <a:p>
            <a:r>
              <a:rPr lang="zh-CN" altLang="en-US" sz="2000" dirty="0" smtClean="0">
                <a:solidFill>
                  <a:srgbClr val="FF0000"/>
                </a:solidFill>
              </a:rPr>
              <a:t>文字形式：用户名文件全局可读（2分），口令字文件只有超级用户可读（写）。</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5"/>
          <p:cNvSpPr txBox="1"/>
          <p:nvPr/>
        </p:nvSpPr>
        <p:spPr>
          <a:xfrm>
            <a:off x="621665" y="650240"/>
            <a:ext cx="8075074" cy="977265"/>
          </a:xfrm>
          <a:prstGeom prst="rect">
            <a:avLst/>
          </a:prstGeom>
          <a:noFill/>
        </p:spPr>
        <p:txBody>
          <a:bodyPr wrap="square" rtlCol="0">
            <a:spAutoFit/>
          </a:bodyPr>
          <a:lstStyle/>
          <a:p>
            <a:pPr>
              <a:lnSpc>
                <a:spcPct val="120000"/>
              </a:lnSpc>
            </a:pPr>
            <a:r>
              <a:rPr kumimoji="1" lang="zh-CN" altLang="en-US" sz="2400" dirty="0">
                <a:solidFill>
                  <a:srgbClr val="0070C0"/>
                </a:solidFill>
                <a:latin typeface="微软雅黑" panose="020B0503020204020204" pitchFamily="34" charset="-122"/>
                <a:ea typeface="微软雅黑" panose="020B0503020204020204" pitchFamily="34" charset="-122"/>
              </a:rPr>
              <a:t>（五）</a:t>
            </a:r>
            <a:r>
              <a:rPr kumimoji="1" lang="en-US" altLang="zh-CN" sz="2400" dirty="0" smtClean="0">
                <a:solidFill>
                  <a:srgbClr val="0070C0"/>
                </a:solidFill>
                <a:latin typeface="微软雅黑" panose="020B0503020204020204" pitchFamily="34" charset="-122"/>
                <a:ea typeface="微软雅黑" panose="020B0503020204020204" pitchFamily="34" charset="-122"/>
              </a:rPr>
              <a:t>2020</a:t>
            </a:r>
            <a:r>
              <a:rPr kumimoji="1" lang="zh-CN" altLang="en-US" sz="2400" dirty="0" smtClean="0">
                <a:solidFill>
                  <a:srgbClr val="0070C0"/>
                </a:solidFill>
                <a:latin typeface="微软雅黑" panose="020B0503020204020204" pitchFamily="34" charset="-122"/>
                <a:ea typeface="微软雅黑" panose="020B0503020204020204" pitchFamily="34" charset="-122"/>
              </a:rPr>
              <a:t>年试题</a:t>
            </a:r>
            <a:r>
              <a:rPr kumimoji="1" lang="zh-CN" altLang="en-US" sz="2400" dirty="0">
                <a:solidFill>
                  <a:srgbClr val="0070C0"/>
                </a:solidFill>
                <a:latin typeface="微软雅黑" panose="020B0503020204020204" pitchFamily="34" charset="-122"/>
                <a:ea typeface="微软雅黑" panose="020B0503020204020204" pitchFamily="34" charset="-122"/>
              </a:rPr>
              <a:t>一</a:t>
            </a:r>
          </a:p>
          <a:p>
            <a:pPr>
              <a:lnSpc>
                <a:spcPct val="120000"/>
              </a:lnSpc>
            </a:pPr>
            <a:endParaRPr kumimoji="1" lang="en-US" altLang="zh-CN" sz="2400" dirty="0">
              <a:solidFill>
                <a:srgbClr val="0070C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772795" y="1149350"/>
            <a:ext cx="10747375" cy="516509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284ccf2a-5176-451d-8794-338633ee7f50"/>
  <p:tag name="COMMONDATA" val="eyJoZGlkIjoiODVlYjZjNDMzM2JkYWQwNGJlM2YxYzFiZTEyMzA3M2E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0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1024</Words>
  <Application>Microsoft Office PowerPoint</Application>
  <PresentationFormat>宽屏</PresentationFormat>
  <Paragraphs>63</Paragraphs>
  <Slides>12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2" baseType="lpstr">
      <vt:lpstr>Malgun Gothic</vt:lpstr>
      <vt:lpstr>等线</vt:lpstr>
      <vt:lpstr>等线 Light</vt:lpstr>
      <vt:lpstr>宋体</vt:lpstr>
      <vt:lpstr>微软雅黑</vt:lpstr>
      <vt:lpstr>Arial</vt:lpstr>
      <vt:lpstr>Calibri</vt:lpstr>
      <vt:lpstr>Wingdings</vt:lpstr>
      <vt:lpstr>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216</cp:revision>
  <dcterms:created xsi:type="dcterms:W3CDTF">2015-11-09T02:22:00Z</dcterms:created>
  <dcterms:modified xsi:type="dcterms:W3CDTF">2023-10-09T10:58:06Z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CEEBD618A41842DC9D8EAC819B895A3A</vt:lpwstr>
  </property>
  <property fmtid="{D5CDD505-2E9C-101B-9397-08002B2CF9AE}" pid="3" name="KSOProductBuildVer">
    <vt:lpwstr>2052-11.1.0.14309</vt:lpwstr>
  </property>
</Properties>
</file>