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406" r:id="rId3"/>
    <p:sldId id="407" r:id="rId4"/>
    <p:sldId id="412" r:id="rId5"/>
    <p:sldId id="411" r:id="rId6"/>
    <p:sldId id="410" r:id="rId7"/>
    <p:sldId id="517" r:id="rId8"/>
    <p:sldId id="518" r:id="rId9"/>
    <p:sldId id="519" r:id="rId10"/>
    <p:sldId id="520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68" userDrawn="1">
          <p15:clr>
            <a:srgbClr val="A4A3A4"/>
          </p15:clr>
        </p15:guide>
        <p15:guide id="4" pos="174" userDrawn="1">
          <p15:clr>
            <a:srgbClr val="A4A3A4"/>
          </p15:clr>
        </p15:guide>
        <p15:guide id="5" pos="2665" userDrawn="1">
          <p15:clr>
            <a:srgbClr val="A4A3A4"/>
          </p15:clr>
        </p15:guide>
        <p15:guide id="6" pos="7438" userDrawn="1">
          <p15:clr>
            <a:srgbClr val="A4A3A4"/>
          </p15:clr>
        </p15:guide>
        <p15:guide id="9" orient="horz" pos="3962" userDrawn="1">
          <p15:clr>
            <a:srgbClr val="A4A3A4"/>
          </p15:clr>
        </p15:guide>
        <p15:guide id="10" orient="horz" pos="2499" userDrawn="1">
          <p15:clr>
            <a:srgbClr val="A4A3A4"/>
          </p15:clr>
        </p15:guide>
        <p15:guide id="11" orient="horz" pos="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0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EB8"/>
    <a:srgbClr val="F8F8F8"/>
    <a:srgbClr val="279136"/>
    <a:srgbClr val="175520"/>
    <a:srgbClr val="2A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6" autoAdjust="0"/>
    <p:restoredTop sz="94667" autoAdjust="0"/>
  </p:normalViewPr>
  <p:slideViewPr>
    <p:cSldViewPr snapToGrid="0" showGuides="1">
      <p:cViewPr varScale="1">
        <p:scale>
          <a:sx n="64" d="100"/>
          <a:sy n="64" d="100"/>
        </p:scale>
        <p:origin x="480" y="16"/>
      </p:cViewPr>
      <p:guideLst>
        <p:guide pos="3768"/>
        <p:guide pos="174"/>
        <p:guide pos="2665"/>
        <p:guide pos="7438"/>
        <p:guide orient="horz" pos="3962"/>
        <p:guide orient="horz" pos="2499"/>
        <p:guide orient="horz"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>
        <p:guide orient="horz" pos="2970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8635-B944-4526-A9FA-D5C3F8AF46CF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DC9-5A5D-456B-B974-207EF771E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B746-3CD4-4AC0-AD25-71A25EF76E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3D535-AB13-49B2-8DB6-9DBD7D277F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8" name="矩形 7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8" name="矩形 7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>
            <a:spLocks noGrp="1"/>
          </p:cNvSpPr>
          <p:nvPr userDrawn="1">
            <p:ph idx="1" hasCustomPrompt="1"/>
          </p:nvPr>
        </p:nvSpPr>
        <p:spPr>
          <a:xfrm>
            <a:off x="541536" y="1674054"/>
            <a:ext cx="11134649" cy="418699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anose="05000000000000000000" pitchFamily="2" charset="2"/>
              <a:buChar char="n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标题 1"/>
          <p:cNvSpPr>
            <a:spLocks noGrp="1"/>
          </p:cNvSpPr>
          <p:nvPr userDrawn="1">
            <p:ph type="title"/>
          </p:nvPr>
        </p:nvSpPr>
        <p:spPr>
          <a:xfrm>
            <a:off x="655844" y="545558"/>
            <a:ext cx="9965184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" name="副标题 2"/>
          <p:cNvSpPr>
            <a:spLocks noGrp="1"/>
          </p:cNvSpPr>
          <p:nvPr userDrawn="1">
            <p:ph type="subTitle" idx="10" hasCustomPrompt="1"/>
          </p:nvPr>
        </p:nvSpPr>
        <p:spPr>
          <a:xfrm>
            <a:off x="640012" y="1210532"/>
            <a:ext cx="9144000" cy="393187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7764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>
            <a:spLocks noGrp="1"/>
          </p:cNvSpPr>
          <p:nvPr>
            <p:ph idx="1" hasCustomPrompt="1"/>
          </p:nvPr>
        </p:nvSpPr>
        <p:spPr>
          <a:xfrm>
            <a:off x="541536" y="1702190"/>
            <a:ext cx="5198082" cy="4158859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anose="05000000000000000000" pitchFamily="2" charset="2"/>
              <a:buChar char="n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idx="10" hasCustomPrompt="1"/>
          </p:nvPr>
        </p:nvSpPr>
        <p:spPr>
          <a:xfrm>
            <a:off x="6302326" y="1716258"/>
            <a:ext cx="5311263" cy="414479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Pct val="99000"/>
              <a:buFont typeface="Wingdings" panose="05000000000000000000" pitchFamily="2" charset="2"/>
              <a:buChar char="n"/>
              <a:defRPr lang="zh-CN" altLang="en-US" sz="2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640012" y="1210532"/>
            <a:ext cx="9144000" cy="393187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655844" y="545558"/>
            <a:ext cx="9965184" cy="4528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-182880" y="1069145"/>
            <a:ext cx="1257651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7" name="矩形 6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511194" y="6536809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3" descr="封面标16开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215" y="6574244"/>
            <a:ext cx="1300852" cy="27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13" name="矩形 12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8" name="矩形 17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9" name="矩形 8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189-F266-444D-A381-573CA300B9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9" name="矩形 8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11194" y="6536809"/>
            <a:ext cx="4743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(Windows7+Office2016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189-F266-444D-A381-573CA300B9A8}" type="datetimeFigureOut">
              <a:rPr lang="zh-CN" altLang="en-US" smtClean="0"/>
              <a:t>2023-4-3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9630-C091-46B6-A379-DDF72F9DECC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835" y="353905"/>
            <a:ext cx="12190412" cy="255167"/>
            <a:chOff x="1588" y="308751"/>
            <a:chExt cx="12190412" cy="207818"/>
          </a:xfrm>
        </p:grpSpPr>
        <p:sp>
          <p:nvSpPr>
            <p:cNvPr id="8" name="矩形 7"/>
            <p:cNvSpPr/>
            <p:nvPr/>
          </p:nvSpPr>
          <p:spPr bwMode="auto">
            <a:xfrm>
              <a:off x="3720677" y="308751"/>
              <a:ext cx="847132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588" y="308751"/>
              <a:ext cx="254000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88925" y="308751"/>
              <a:ext cx="68263" cy="207818"/>
            </a:xfrm>
            <a:prstGeom prst="rect">
              <a:avLst/>
            </a:prstGeom>
            <a:solidFill>
              <a:srgbClr val="015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 userDrawn="1"/>
        </p:nvSpPr>
        <p:spPr bwMode="auto">
          <a:xfrm>
            <a:off x="-5423" y="6502945"/>
            <a:ext cx="12192000" cy="360487"/>
          </a:xfrm>
          <a:prstGeom prst="rect">
            <a:avLst/>
          </a:prstGeom>
          <a:solidFill>
            <a:srgbClr val="015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511415" y="6536690"/>
            <a:ext cx="41802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软考中级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信息安全工程师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" y="123533"/>
            <a:ext cx="3101829" cy="689296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128190" y="6488668"/>
            <a:ext cx="615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8F8F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明德精业，乐学笃行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280218" y="2066608"/>
            <a:ext cx="7639050" cy="2501900"/>
          </a:xfrm>
          <a:custGeom>
            <a:avLst/>
            <a:gdLst>
              <a:gd name="connsiteX0" fmla="*/ 904 w 12028"/>
              <a:gd name="connsiteY0" fmla="*/ 67 h 3830"/>
              <a:gd name="connsiteX1" fmla="*/ 12028 w 12028"/>
              <a:gd name="connsiteY1" fmla="*/ 0 h 3830"/>
              <a:gd name="connsiteX2" fmla="*/ 12028 w 12028"/>
              <a:gd name="connsiteY2" fmla="*/ 3830 h 3830"/>
              <a:gd name="connsiteX3" fmla="*/ 0 w 12028"/>
              <a:gd name="connsiteY3" fmla="*/ 3830 h 3830"/>
              <a:gd name="connsiteX4" fmla="*/ 904 w 12028"/>
              <a:gd name="connsiteY4" fmla="*/ 67 h 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28" h="3830">
                <a:moveTo>
                  <a:pt x="904" y="67"/>
                </a:moveTo>
                <a:lnTo>
                  <a:pt x="12028" y="0"/>
                </a:lnTo>
                <a:lnTo>
                  <a:pt x="12028" y="3830"/>
                </a:lnTo>
                <a:lnTo>
                  <a:pt x="0" y="3830"/>
                </a:lnTo>
                <a:lnTo>
                  <a:pt x="904" y="6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1527" y="3121467"/>
            <a:ext cx="6779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kern="27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中级</a:t>
            </a:r>
            <a:r>
              <a:rPr lang="en-US" altLang="zh-CN" sz="4000" kern="27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kern="27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信息安全工程师</a:t>
            </a:r>
            <a:endParaRPr lang="zh-CN" altLang="en-US" sz="4000" kern="27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70504" y="958755"/>
            <a:ext cx="8825865" cy="1209221"/>
            <a:chOff x="3686629" y="1298779"/>
            <a:chExt cx="8825865" cy="1209221"/>
          </a:xfrm>
        </p:grpSpPr>
        <p:sp>
          <p:nvSpPr>
            <p:cNvPr id="12" name="文本框 11"/>
            <p:cNvSpPr txBox="1"/>
            <p:nvPr/>
          </p:nvSpPr>
          <p:spPr>
            <a:xfrm>
              <a:off x="4895669" y="1646759"/>
              <a:ext cx="761682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全国计算机技术与软件专业技术资格（水平）考试</a:t>
              </a:r>
              <a:endPara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2400" b="1">
                <a:solidFill>
                  <a:srgbClr val="036E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十字箭头标注 12"/>
            <p:cNvSpPr/>
            <p:nvPr/>
          </p:nvSpPr>
          <p:spPr>
            <a:xfrm>
              <a:off x="3686629" y="1298779"/>
              <a:ext cx="1209221" cy="1209221"/>
            </a:xfrm>
            <a:prstGeom prst="quadArrowCallout">
              <a:avLst/>
            </a:prstGeom>
            <a:solidFill>
              <a:srgbClr val="036EB8"/>
            </a:solidFill>
            <a:ln>
              <a:noFill/>
            </a:ln>
            <a:effectLst>
              <a:outerShdw blurRad="431800" dist="38100" dir="18900000" sx="60000" sy="6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7" y="1211969"/>
            <a:ext cx="702583" cy="70258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70520" y="5428615"/>
            <a:ext cx="4231640" cy="102171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noAutofit/>
          </a:bodyPr>
          <a:lstStyle/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广东财贸职业学院信安教研室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707245" y="6050280"/>
            <a:ext cx="2113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20" name="任意多边形 19"/>
          <p:cNvSpPr/>
          <p:nvPr/>
        </p:nvSpPr>
        <p:spPr>
          <a:xfrm flipH="1">
            <a:off x="72073" y="2136458"/>
            <a:ext cx="4921250" cy="2432050"/>
          </a:xfrm>
          <a:custGeom>
            <a:avLst/>
            <a:gdLst>
              <a:gd name="connsiteX0" fmla="*/ 0 w 7748"/>
              <a:gd name="connsiteY0" fmla="*/ 1 h 3830"/>
              <a:gd name="connsiteX1" fmla="*/ 7748 w 7748"/>
              <a:gd name="connsiteY1" fmla="*/ 0 h 3830"/>
              <a:gd name="connsiteX2" fmla="*/ 7748 w 7748"/>
              <a:gd name="connsiteY2" fmla="*/ 3830 h 3830"/>
              <a:gd name="connsiteX3" fmla="*/ 913 w 7748"/>
              <a:gd name="connsiteY3" fmla="*/ 3810 h 3830"/>
              <a:gd name="connsiteX4" fmla="*/ 0 w 7748"/>
              <a:gd name="connsiteY4" fmla="*/ 1 h 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" h="3830">
                <a:moveTo>
                  <a:pt x="0" y="1"/>
                </a:moveTo>
                <a:lnTo>
                  <a:pt x="7748" y="0"/>
                </a:lnTo>
                <a:lnTo>
                  <a:pt x="7748" y="3830"/>
                </a:lnTo>
                <a:lnTo>
                  <a:pt x="913" y="3810"/>
                </a:lnTo>
                <a:lnTo>
                  <a:pt x="0" y="1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0888980" y="4619625"/>
            <a:ext cx="1230313" cy="455613"/>
          </a:xfrm>
          <a:custGeom>
            <a:avLst/>
            <a:gdLst>
              <a:gd name="connsiteX0" fmla="*/ 170 w 1938"/>
              <a:gd name="connsiteY0" fmla="*/ 0 h 887"/>
              <a:gd name="connsiteX1" fmla="*/ 1938 w 1938"/>
              <a:gd name="connsiteY1" fmla="*/ 20 h 887"/>
              <a:gd name="connsiteX2" fmla="*/ 1938 w 1938"/>
              <a:gd name="connsiteY2" fmla="*/ 887 h 887"/>
              <a:gd name="connsiteX3" fmla="*/ 0 w 1938"/>
              <a:gd name="connsiteY3" fmla="*/ 887 h 887"/>
              <a:gd name="connsiteX4" fmla="*/ 170 w 1938"/>
              <a:gd name="connsiteY4" fmla="*/ 0 h 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" h="887">
                <a:moveTo>
                  <a:pt x="170" y="0"/>
                </a:moveTo>
                <a:lnTo>
                  <a:pt x="1938" y="20"/>
                </a:lnTo>
                <a:lnTo>
                  <a:pt x="1938" y="887"/>
                </a:lnTo>
                <a:lnTo>
                  <a:pt x="0" y="887"/>
                </a:lnTo>
                <a:lnTo>
                  <a:pt x="17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 flipH="1">
            <a:off x="-6667" y="4629150"/>
            <a:ext cx="7397750" cy="474663"/>
          </a:xfrm>
          <a:custGeom>
            <a:avLst/>
            <a:gdLst>
              <a:gd name="connsiteX0" fmla="*/ 0 w 11647"/>
              <a:gd name="connsiteY0" fmla="*/ 7 h 720"/>
              <a:gd name="connsiteX1" fmla="*/ 11647 w 11647"/>
              <a:gd name="connsiteY1" fmla="*/ 0 h 720"/>
              <a:gd name="connsiteX2" fmla="*/ 11647 w 11647"/>
              <a:gd name="connsiteY2" fmla="*/ 692 h 720"/>
              <a:gd name="connsiteX3" fmla="*/ 468 w 11647"/>
              <a:gd name="connsiteY3" fmla="*/ 720 h 720"/>
              <a:gd name="connsiteX4" fmla="*/ 0 w 11647"/>
              <a:gd name="connsiteY4" fmla="*/ 7 h 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7" h="720">
                <a:moveTo>
                  <a:pt x="0" y="7"/>
                </a:moveTo>
                <a:lnTo>
                  <a:pt x="11647" y="0"/>
                </a:lnTo>
                <a:lnTo>
                  <a:pt x="11647" y="692"/>
                </a:lnTo>
                <a:lnTo>
                  <a:pt x="468" y="720"/>
                </a:lnTo>
                <a:lnTo>
                  <a:pt x="0" y="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" name=" 184"/>
          <p:cNvSpPr/>
          <p:nvPr/>
        </p:nvSpPr>
        <p:spPr>
          <a:xfrm>
            <a:off x="7533958" y="4629150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 184"/>
          <p:cNvSpPr/>
          <p:nvPr/>
        </p:nvSpPr>
        <p:spPr>
          <a:xfrm>
            <a:off x="8368983" y="4629150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 184"/>
          <p:cNvSpPr/>
          <p:nvPr/>
        </p:nvSpPr>
        <p:spPr>
          <a:xfrm>
            <a:off x="9357995" y="4579938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 184"/>
          <p:cNvSpPr/>
          <p:nvPr/>
        </p:nvSpPr>
        <p:spPr>
          <a:xfrm>
            <a:off x="10193020" y="4579938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205" name="Group 107"/>
          <p:cNvGrpSpPr/>
          <p:nvPr/>
        </p:nvGrpSpPr>
        <p:grpSpPr>
          <a:xfrm>
            <a:off x="7708583" y="4699000"/>
            <a:ext cx="2974975" cy="404813"/>
            <a:chOff x="4649618" y="705391"/>
            <a:chExt cx="3037856" cy="412859"/>
          </a:xfrm>
        </p:grpSpPr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7325973" y="707708"/>
              <a:ext cx="361501" cy="362710"/>
            </a:xfrm>
            <a:custGeom>
              <a:avLst/>
              <a:gdLst>
                <a:gd name="T0" fmla="*/ 975 w 1794"/>
                <a:gd name="T1" fmla="*/ 1515 h 1799"/>
                <a:gd name="T2" fmla="*/ 1316 w 1794"/>
                <a:gd name="T3" fmla="*/ 1364 h 1799"/>
                <a:gd name="T4" fmla="*/ 1351 w 1794"/>
                <a:gd name="T5" fmla="*/ 1313 h 1799"/>
                <a:gd name="T6" fmla="*/ 1790 w 1794"/>
                <a:gd name="T7" fmla="*/ 1399 h 1799"/>
                <a:gd name="T8" fmla="*/ 1442 w 1794"/>
                <a:gd name="T9" fmla="*/ 1434 h 1799"/>
                <a:gd name="T10" fmla="*/ 1418 w 1794"/>
                <a:gd name="T11" fmla="*/ 1608 h 1799"/>
                <a:gd name="T12" fmla="*/ 1091 w 1794"/>
                <a:gd name="T13" fmla="*/ 1754 h 1799"/>
                <a:gd name="T14" fmla="*/ 1035 w 1794"/>
                <a:gd name="T15" fmla="*/ 1799 h 1799"/>
                <a:gd name="T16" fmla="*/ 631 w 1794"/>
                <a:gd name="T17" fmla="*/ 1689 h 1799"/>
                <a:gd name="T18" fmla="*/ 321 w 1794"/>
                <a:gd name="T19" fmla="*/ 1125 h 1799"/>
                <a:gd name="T20" fmla="*/ 383 w 1794"/>
                <a:gd name="T21" fmla="*/ 1091 h 1799"/>
                <a:gd name="T22" fmla="*/ 395 w 1794"/>
                <a:gd name="T23" fmla="*/ 886 h 1799"/>
                <a:gd name="T24" fmla="*/ 81 w 1794"/>
                <a:gd name="T25" fmla="*/ 831 h 1799"/>
                <a:gd name="T26" fmla="*/ 14 w 1794"/>
                <a:gd name="T27" fmla="*/ 875 h 1799"/>
                <a:gd name="T28" fmla="*/ 14 w 1794"/>
                <a:gd name="T29" fmla="*/ 1079 h 1799"/>
                <a:gd name="T30" fmla="*/ 343 w 1794"/>
                <a:gd name="T31" fmla="*/ 1467 h 1799"/>
                <a:gd name="T32" fmla="*/ 511 w 1794"/>
                <a:gd name="T33" fmla="*/ 1228 h 1799"/>
                <a:gd name="T34" fmla="*/ 752 w 1794"/>
                <a:gd name="T35" fmla="*/ 1126 h 1799"/>
                <a:gd name="T36" fmla="*/ 646 w 1794"/>
                <a:gd name="T37" fmla="*/ 1383 h 1799"/>
                <a:gd name="T38" fmla="*/ 458 w 1794"/>
                <a:gd name="T39" fmla="*/ 1596 h 1799"/>
                <a:gd name="T40" fmla="*/ 350 w 1794"/>
                <a:gd name="T41" fmla="*/ 1589 h 1799"/>
                <a:gd name="T42" fmla="*/ 330 w 1794"/>
                <a:gd name="T43" fmla="*/ 1483 h 1799"/>
                <a:gd name="T44" fmla="*/ 871 w 1794"/>
                <a:gd name="T45" fmla="*/ 18 h 1799"/>
                <a:gd name="T46" fmla="*/ 933 w 1794"/>
                <a:gd name="T47" fmla="*/ 90 h 1799"/>
                <a:gd name="T48" fmla="*/ 938 w 1794"/>
                <a:gd name="T49" fmla="*/ 174 h 1799"/>
                <a:gd name="T50" fmla="*/ 885 w 1794"/>
                <a:gd name="T51" fmla="*/ 271 h 1799"/>
                <a:gd name="T52" fmla="*/ 796 w 1794"/>
                <a:gd name="T53" fmla="*/ 320 h 1799"/>
                <a:gd name="T54" fmla="*/ 718 w 1794"/>
                <a:gd name="T55" fmla="*/ 292 h 1799"/>
                <a:gd name="T56" fmla="*/ 669 w 1794"/>
                <a:gd name="T57" fmla="*/ 195 h 1799"/>
                <a:gd name="T58" fmla="*/ 673 w 1794"/>
                <a:gd name="T59" fmla="*/ 102 h 1799"/>
                <a:gd name="T60" fmla="*/ 729 w 1794"/>
                <a:gd name="T61" fmla="*/ 25 h 1799"/>
                <a:gd name="T62" fmla="*/ 819 w 1794"/>
                <a:gd name="T63" fmla="*/ 2 h 1799"/>
                <a:gd name="T64" fmla="*/ 868 w 1794"/>
                <a:gd name="T65" fmla="*/ 413 h 1799"/>
                <a:gd name="T66" fmla="*/ 1052 w 1794"/>
                <a:gd name="T67" fmla="*/ 582 h 1799"/>
                <a:gd name="T68" fmla="*/ 1265 w 1794"/>
                <a:gd name="T69" fmla="*/ 603 h 1799"/>
                <a:gd name="T70" fmla="*/ 1325 w 1794"/>
                <a:gd name="T71" fmla="*/ 643 h 1799"/>
                <a:gd name="T72" fmla="*/ 1309 w 1794"/>
                <a:gd name="T73" fmla="*/ 726 h 1799"/>
                <a:gd name="T74" fmla="*/ 1116 w 1794"/>
                <a:gd name="T75" fmla="*/ 754 h 1799"/>
                <a:gd name="T76" fmla="*/ 973 w 1794"/>
                <a:gd name="T77" fmla="*/ 719 h 1799"/>
                <a:gd name="T78" fmla="*/ 841 w 1794"/>
                <a:gd name="T79" fmla="*/ 861 h 1799"/>
                <a:gd name="T80" fmla="*/ 1051 w 1794"/>
                <a:gd name="T81" fmla="*/ 970 h 1799"/>
                <a:gd name="T82" fmla="*/ 1182 w 1794"/>
                <a:gd name="T83" fmla="*/ 1149 h 1799"/>
                <a:gd name="T84" fmla="*/ 1238 w 1794"/>
                <a:gd name="T85" fmla="*/ 1351 h 1799"/>
                <a:gd name="T86" fmla="*/ 1158 w 1794"/>
                <a:gd name="T87" fmla="*/ 1416 h 1799"/>
                <a:gd name="T88" fmla="*/ 1077 w 1794"/>
                <a:gd name="T89" fmla="*/ 1371 h 1799"/>
                <a:gd name="T90" fmla="*/ 903 w 1794"/>
                <a:gd name="T91" fmla="*/ 1121 h 1799"/>
                <a:gd name="T92" fmla="*/ 509 w 1794"/>
                <a:gd name="T93" fmla="*/ 975 h 1799"/>
                <a:gd name="T94" fmla="*/ 448 w 1794"/>
                <a:gd name="T95" fmla="*/ 893 h 1799"/>
                <a:gd name="T96" fmla="*/ 409 w 1794"/>
                <a:gd name="T97" fmla="*/ 552 h 1799"/>
                <a:gd name="T98" fmla="*/ 360 w 1794"/>
                <a:gd name="T99" fmla="*/ 638 h 1799"/>
                <a:gd name="T100" fmla="*/ 314 w 1794"/>
                <a:gd name="T101" fmla="*/ 786 h 1799"/>
                <a:gd name="T102" fmla="*/ 230 w 1794"/>
                <a:gd name="T103" fmla="*/ 782 h 1799"/>
                <a:gd name="T104" fmla="*/ 209 w 1794"/>
                <a:gd name="T105" fmla="*/ 673 h 1799"/>
                <a:gd name="T106" fmla="*/ 283 w 1794"/>
                <a:gd name="T107" fmla="*/ 459 h 1799"/>
                <a:gd name="T108" fmla="*/ 543 w 1794"/>
                <a:gd name="T109" fmla="*/ 329 h 1799"/>
                <a:gd name="T110" fmla="*/ 687 w 1794"/>
                <a:gd name="T111" fmla="*/ 34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4" h="1799">
                  <a:moveTo>
                    <a:pt x="671" y="1673"/>
                  </a:moveTo>
                  <a:lnTo>
                    <a:pt x="964" y="1673"/>
                  </a:lnTo>
                  <a:lnTo>
                    <a:pt x="964" y="1546"/>
                  </a:lnTo>
                  <a:lnTo>
                    <a:pt x="964" y="1546"/>
                  </a:lnTo>
                  <a:lnTo>
                    <a:pt x="966" y="1536"/>
                  </a:lnTo>
                  <a:lnTo>
                    <a:pt x="970" y="1525"/>
                  </a:lnTo>
                  <a:lnTo>
                    <a:pt x="975" y="1515"/>
                  </a:lnTo>
                  <a:lnTo>
                    <a:pt x="982" y="1506"/>
                  </a:lnTo>
                  <a:lnTo>
                    <a:pt x="989" y="1499"/>
                  </a:lnTo>
                  <a:lnTo>
                    <a:pt x="1000" y="1495"/>
                  </a:lnTo>
                  <a:lnTo>
                    <a:pt x="1010" y="1492"/>
                  </a:lnTo>
                  <a:lnTo>
                    <a:pt x="1021" y="1490"/>
                  </a:lnTo>
                  <a:lnTo>
                    <a:pt x="1316" y="1490"/>
                  </a:lnTo>
                  <a:lnTo>
                    <a:pt x="1316" y="1364"/>
                  </a:lnTo>
                  <a:lnTo>
                    <a:pt x="1316" y="1364"/>
                  </a:lnTo>
                  <a:lnTo>
                    <a:pt x="1318" y="1353"/>
                  </a:lnTo>
                  <a:lnTo>
                    <a:pt x="1321" y="1343"/>
                  </a:lnTo>
                  <a:lnTo>
                    <a:pt x="1326" y="1332"/>
                  </a:lnTo>
                  <a:lnTo>
                    <a:pt x="1333" y="1323"/>
                  </a:lnTo>
                  <a:lnTo>
                    <a:pt x="1340" y="1316"/>
                  </a:lnTo>
                  <a:lnTo>
                    <a:pt x="1351" y="1313"/>
                  </a:lnTo>
                  <a:lnTo>
                    <a:pt x="1361" y="1309"/>
                  </a:lnTo>
                  <a:lnTo>
                    <a:pt x="1372" y="1307"/>
                  </a:lnTo>
                  <a:lnTo>
                    <a:pt x="1794" y="1307"/>
                  </a:lnTo>
                  <a:lnTo>
                    <a:pt x="1794" y="1378"/>
                  </a:lnTo>
                  <a:lnTo>
                    <a:pt x="1794" y="1378"/>
                  </a:lnTo>
                  <a:lnTo>
                    <a:pt x="1792" y="1388"/>
                  </a:lnTo>
                  <a:lnTo>
                    <a:pt x="1790" y="1399"/>
                  </a:lnTo>
                  <a:lnTo>
                    <a:pt x="1785" y="1409"/>
                  </a:lnTo>
                  <a:lnTo>
                    <a:pt x="1778" y="1418"/>
                  </a:lnTo>
                  <a:lnTo>
                    <a:pt x="1769" y="1425"/>
                  </a:lnTo>
                  <a:lnTo>
                    <a:pt x="1760" y="1429"/>
                  </a:lnTo>
                  <a:lnTo>
                    <a:pt x="1748" y="1432"/>
                  </a:lnTo>
                  <a:lnTo>
                    <a:pt x="1737" y="1434"/>
                  </a:lnTo>
                  <a:lnTo>
                    <a:pt x="1442" y="1434"/>
                  </a:lnTo>
                  <a:lnTo>
                    <a:pt x="1442" y="1560"/>
                  </a:lnTo>
                  <a:lnTo>
                    <a:pt x="1442" y="1560"/>
                  </a:lnTo>
                  <a:lnTo>
                    <a:pt x="1442" y="1571"/>
                  </a:lnTo>
                  <a:lnTo>
                    <a:pt x="1439" y="1581"/>
                  </a:lnTo>
                  <a:lnTo>
                    <a:pt x="1434" y="1592"/>
                  </a:lnTo>
                  <a:lnTo>
                    <a:pt x="1426" y="1601"/>
                  </a:lnTo>
                  <a:lnTo>
                    <a:pt x="1418" y="1608"/>
                  </a:lnTo>
                  <a:lnTo>
                    <a:pt x="1409" y="1611"/>
                  </a:lnTo>
                  <a:lnTo>
                    <a:pt x="1398" y="1615"/>
                  </a:lnTo>
                  <a:lnTo>
                    <a:pt x="1386" y="1617"/>
                  </a:lnTo>
                  <a:lnTo>
                    <a:pt x="1091" y="1617"/>
                  </a:lnTo>
                  <a:lnTo>
                    <a:pt x="1091" y="1743"/>
                  </a:lnTo>
                  <a:lnTo>
                    <a:pt x="1091" y="1743"/>
                  </a:lnTo>
                  <a:lnTo>
                    <a:pt x="1091" y="1754"/>
                  </a:lnTo>
                  <a:lnTo>
                    <a:pt x="1087" y="1764"/>
                  </a:lnTo>
                  <a:lnTo>
                    <a:pt x="1082" y="1775"/>
                  </a:lnTo>
                  <a:lnTo>
                    <a:pt x="1075" y="1784"/>
                  </a:lnTo>
                  <a:lnTo>
                    <a:pt x="1066" y="1791"/>
                  </a:lnTo>
                  <a:lnTo>
                    <a:pt x="1058" y="1794"/>
                  </a:lnTo>
                  <a:lnTo>
                    <a:pt x="1047" y="1798"/>
                  </a:lnTo>
                  <a:lnTo>
                    <a:pt x="1035" y="1799"/>
                  </a:lnTo>
                  <a:lnTo>
                    <a:pt x="613" y="1799"/>
                  </a:lnTo>
                  <a:lnTo>
                    <a:pt x="613" y="1729"/>
                  </a:lnTo>
                  <a:lnTo>
                    <a:pt x="613" y="1729"/>
                  </a:lnTo>
                  <a:lnTo>
                    <a:pt x="615" y="1719"/>
                  </a:lnTo>
                  <a:lnTo>
                    <a:pt x="618" y="1708"/>
                  </a:lnTo>
                  <a:lnTo>
                    <a:pt x="624" y="1697"/>
                  </a:lnTo>
                  <a:lnTo>
                    <a:pt x="631" y="1689"/>
                  </a:lnTo>
                  <a:lnTo>
                    <a:pt x="639" y="1682"/>
                  </a:lnTo>
                  <a:lnTo>
                    <a:pt x="648" y="1678"/>
                  </a:lnTo>
                  <a:lnTo>
                    <a:pt x="659" y="1675"/>
                  </a:lnTo>
                  <a:lnTo>
                    <a:pt x="671" y="1673"/>
                  </a:lnTo>
                  <a:lnTo>
                    <a:pt x="671" y="1673"/>
                  </a:lnTo>
                  <a:close/>
                  <a:moveTo>
                    <a:pt x="56" y="1102"/>
                  </a:moveTo>
                  <a:lnTo>
                    <a:pt x="321" y="1125"/>
                  </a:lnTo>
                  <a:lnTo>
                    <a:pt x="321" y="1125"/>
                  </a:lnTo>
                  <a:lnTo>
                    <a:pt x="335" y="1125"/>
                  </a:lnTo>
                  <a:lnTo>
                    <a:pt x="348" y="1121"/>
                  </a:lnTo>
                  <a:lnTo>
                    <a:pt x="358" y="1116"/>
                  </a:lnTo>
                  <a:lnTo>
                    <a:pt x="369" y="1111"/>
                  </a:lnTo>
                  <a:lnTo>
                    <a:pt x="378" y="1102"/>
                  </a:lnTo>
                  <a:lnTo>
                    <a:pt x="383" y="1091"/>
                  </a:lnTo>
                  <a:lnTo>
                    <a:pt x="388" y="1079"/>
                  </a:lnTo>
                  <a:lnTo>
                    <a:pt x="390" y="1067"/>
                  </a:lnTo>
                  <a:lnTo>
                    <a:pt x="404" y="923"/>
                  </a:lnTo>
                  <a:lnTo>
                    <a:pt x="404" y="923"/>
                  </a:lnTo>
                  <a:lnTo>
                    <a:pt x="402" y="909"/>
                  </a:lnTo>
                  <a:lnTo>
                    <a:pt x="400" y="896"/>
                  </a:lnTo>
                  <a:lnTo>
                    <a:pt x="395" y="886"/>
                  </a:lnTo>
                  <a:lnTo>
                    <a:pt x="388" y="875"/>
                  </a:lnTo>
                  <a:lnTo>
                    <a:pt x="379" y="866"/>
                  </a:lnTo>
                  <a:lnTo>
                    <a:pt x="369" y="861"/>
                  </a:lnTo>
                  <a:lnTo>
                    <a:pt x="358" y="856"/>
                  </a:lnTo>
                  <a:lnTo>
                    <a:pt x="346" y="854"/>
                  </a:lnTo>
                  <a:lnTo>
                    <a:pt x="81" y="831"/>
                  </a:lnTo>
                  <a:lnTo>
                    <a:pt x="81" y="831"/>
                  </a:lnTo>
                  <a:lnTo>
                    <a:pt x="67" y="831"/>
                  </a:lnTo>
                  <a:lnTo>
                    <a:pt x="54" y="833"/>
                  </a:lnTo>
                  <a:lnTo>
                    <a:pt x="44" y="838"/>
                  </a:lnTo>
                  <a:lnTo>
                    <a:pt x="33" y="845"/>
                  </a:lnTo>
                  <a:lnTo>
                    <a:pt x="25" y="854"/>
                  </a:lnTo>
                  <a:lnTo>
                    <a:pt x="19" y="865"/>
                  </a:lnTo>
                  <a:lnTo>
                    <a:pt x="14" y="875"/>
                  </a:lnTo>
                  <a:lnTo>
                    <a:pt x="12" y="888"/>
                  </a:lnTo>
                  <a:lnTo>
                    <a:pt x="0" y="1033"/>
                  </a:lnTo>
                  <a:lnTo>
                    <a:pt x="0" y="1033"/>
                  </a:lnTo>
                  <a:lnTo>
                    <a:pt x="0" y="1046"/>
                  </a:lnTo>
                  <a:lnTo>
                    <a:pt x="2" y="1058"/>
                  </a:lnTo>
                  <a:lnTo>
                    <a:pt x="7" y="1069"/>
                  </a:lnTo>
                  <a:lnTo>
                    <a:pt x="14" y="1079"/>
                  </a:lnTo>
                  <a:lnTo>
                    <a:pt x="23" y="1088"/>
                  </a:lnTo>
                  <a:lnTo>
                    <a:pt x="33" y="1095"/>
                  </a:lnTo>
                  <a:lnTo>
                    <a:pt x="44" y="1100"/>
                  </a:lnTo>
                  <a:lnTo>
                    <a:pt x="56" y="1102"/>
                  </a:lnTo>
                  <a:lnTo>
                    <a:pt x="56" y="1102"/>
                  </a:lnTo>
                  <a:close/>
                  <a:moveTo>
                    <a:pt x="343" y="1467"/>
                  </a:moveTo>
                  <a:lnTo>
                    <a:pt x="343" y="1467"/>
                  </a:lnTo>
                  <a:lnTo>
                    <a:pt x="427" y="1369"/>
                  </a:lnTo>
                  <a:lnTo>
                    <a:pt x="457" y="1329"/>
                  </a:lnTo>
                  <a:lnTo>
                    <a:pt x="471" y="1311"/>
                  </a:lnTo>
                  <a:lnTo>
                    <a:pt x="481" y="1292"/>
                  </a:lnTo>
                  <a:lnTo>
                    <a:pt x="492" y="1272"/>
                  </a:lnTo>
                  <a:lnTo>
                    <a:pt x="502" y="1251"/>
                  </a:lnTo>
                  <a:lnTo>
                    <a:pt x="511" y="1228"/>
                  </a:lnTo>
                  <a:lnTo>
                    <a:pt x="520" y="1202"/>
                  </a:lnTo>
                  <a:lnTo>
                    <a:pt x="538" y="1142"/>
                  </a:lnTo>
                  <a:lnTo>
                    <a:pt x="557" y="1065"/>
                  </a:lnTo>
                  <a:lnTo>
                    <a:pt x="557" y="1065"/>
                  </a:lnTo>
                  <a:lnTo>
                    <a:pt x="733" y="1121"/>
                  </a:lnTo>
                  <a:lnTo>
                    <a:pt x="733" y="1121"/>
                  </a:lnTo>
                  <a:lnTo>
                    <a:pt x="752" y="1126"/>
                  </a:lnTo>
                  <a:lnTo>
                    <a:pt x="752" y="1126"/>
                  </a:lnTo>
                  <a:lnTo>
                    <a:pt x="722" y="1214"/>
                  </a:lnTo>
                  <a:lnTo>
                    <a:pt x="697" y="1281"/>
                  </a:lnTo>
                  <a:lnTo>
                    <a:pt x="685" y="1311"/>
                  </a:lnTo>
                  <a:lnTo>
                    <a:pt x="673" y="1337"/>
                  </a:lnTo>
                  <a:lnTo>
                    <a:pt x="659" y="1360"/>
                  </a:lnTo>
                  <a:lnTo>
                    <a:pt x="646" y="1383"/>
                  </a:lnTo>
                  <a:lnTo>
                    <a:pt x="632" y="1404"/>
                  </a:lnTo>
                  <a:lnTo>
                    <a:pt x="617" y="1425"/>
                  </a:lnTo>
                  <a:lnTo>
                    <a:pt x="578" y="1469"/>
                  </a:lnTo>
                  <a:lnTo>
                    <a:pt x="532" y="1520"/>
                  </a:lnTo>
                  <a:lnTo>
                    <a:pt x="473" y="1583"/>
                  </a:lnTo>
                  <a:lnTo>
                    <a:pt x="473" y="1583"/>
                  </a:lnTo>
                  <a:lnTo>
                    <a:pt x="458" y="1596"/>
                  </a:lnTo>
                  <a:lnTo>
                    <a:pt x="441" y="1606"/>
                  </a:lnTo>
                  <a:lnTo>
                    <a:pt x="425" y="1611"/>
                  </a:lnTo>
                  <a:lnTo>
                    <a:pt x="409" y="1611"/>
                  </a:lnTo>
                  <a:lnTo>
                    <a:pt x="392" y="1611"/>
                  </a:lnTo>
                  <a:lnTo>
                    <a:pt x="376" y="1606"/>
                  </a:lnTo>
                  <a:lnTo>
                    <a:pt x="362" y="1599"/>
                  </a:lnTo>
                  <a:lnTo>
                    <a:pt x="350" y="1589"/>
                  </a:lnTo>
                  <a:lnTo>
                    <a:pt x="337" y="1578"/>
                  </a:lnTo>
                  <a:lnTo>
                    <a:pt x="328" y="1564"/>
                  </a:lnTo>
                  <a:lnTo>
                    <a:pt x="323" y="1550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3" y="1501"/>
                  </a:lnTo>
                  <a:lnTo>
                    <a:pt x="330" y="1483"/>
                  </a:lnTo>
                  <a:lnTo>
                    <a:pt x="343" y="1467"/>
                  </a:lnTo>
                  <a:lnTo>
                    <a:pt x="343" y="1467"/>
                  </a:lnTo>
                  <a:close/>
                  <a:moveTo>
                    <a:pt x="833" y="4"/>
                  </a:moveTo>
                  <a:lnTo>
                    <a:pt x="833" y="4"/>
                  </a:lnTo>
                  <a:lnTo>
                    <a:pt x="847" y="7"/>
                  </a:lnTo>
                  <a:lnTo>
                    <a:pt x="859" y="13"/>
                  </a:lnTo>
                  <a:lnTo>
                    <a:pt x="871" y="18"/>
                  </a:lnTo>
                  <a:lnTo>
                    <a:pt x="884" y="27"/>
                  </a:lnTo>
                  <a:lnTo>
                    <a:pt x="894" y="34"/>
                  </a:lnTo>
                  <a:lnTo>
                    <a:pt x="903" y="44"/>
                  </a:lnTo>
                  <a:lnTo>
                    <a:pt x="912" y="55"/>
                  </a:lnTo>
                  <a:lnTo>
                    <a:pt x="921" y="65"/>
                  </a:lnTo>
                  <a:lnTo>
                    <a:pt x="926" y="78"/>
                  </a:lnTo>
                  <a:lnTo>
                    <a:pt x="933" y="90"/>
                  </a:lnTo>
                  <a:lnTo>
                    <a:pt x="936" y="102"/>
                  </a:lnTo>
                  <a:lnTo>
                    <a:pt x="940" y="116"/>
                  </a:lnTo>
                  <a:lnTo>
                    <a:pt x="942" y="130"/>
                  </a:lnTo>
                  <a:lnTo>
                    <a:pt x="942" y="144"/>
                  </a:lnTo>
                  <a:lnTo>
                    <a:pt x="940" y="160"/>
                  </a:lnTo>
                  <a:lnTo>
                    <a:pt x="938" y="174"/>
                  </a:lnTo>
                  <a:lnTo>
                    <a:pt x="938" y="174"/>
                  </a:lnTo>
                  <a:lnTo>
                    <a:pt x="935" y="188"/>
                  </a:lnTo>
                  <a:lnTo>
                    <a:pt x="929" y="204"/>
                  </a:lnTo>
                  <a:lnTo>
                    <a:pt x="922" y="218"/>
                  </a:lnTo>
                  <a:lnTo>
                    <a:pt x="915" y="232"/>
                  </a:lnTo>
                  <a:lnTo>
                    <a:pt x="906" y="245"/>
                  </a:lnTo>
                  <a:lnTo>
                    <a:pt x="896" y="259"/>
                  </a:lnTo>
                  <a:lnTo>
                    <a:pt x="885" y="271"/>
                  </a:lnTo>
                  <a:lnTo>
                    <a:pt x="875" y="281"/>
                  </a:lnTo>
                  <a:lnTo>
                    <a:pt x="863" y="292"/>
                  </a:lnTo>
                  <a:lnTo>
                    <a:pt x="850" y="301"/>
                  </a:lnTo>
                  <a:lnTo>
                    <a:pt x="836" y="308"/>
                  </a:lnTo>
                  <a:lnTo>
                    <a:pt x="822" y="313"/>
                  </a:lnTo>
                  <a:lnTo>
                    <a:pt x="810" y="318"/>
                  </a:lnTo>
                  <a:lnTo>
                    <a:pt x="796" y="320"/>
                  </a:lnTo>
                  <a:lnTo>
                    <a:pt x="782" y="320"/>
                  </a:lnTo>
                  <a:lnTo>
                    <a:pt x="768" y="318"/>
                  </a:lnTo>
                  <a:lnTo>
                    <a:pt x="768" y="318"/>
                  </a:lnTo>
                  <a:lnTo>
                    <a:pt x="754" y="315"/>
                  </a:lnTo>
                  <a:lnTo>
                    <a:pt x="741" y="308"/>
                  </a:lnTo>
                  <a:lnTo>
                    <a:pt x="729" y="301"/>
                  </a:lnTo>
                  <a:lnTo>
                    <a:pt x="718" y="292"/>
                  </a:lnTo>
                  <a:lnTo>
                    <a:pt x="708" y="280"/>
                  </a:lnTo>
                  <a:lnTo>
                    <a:pt x="699" y="269"/>
                  </a:lnTo>
                  <a:lnTo>
                    <a:pt x="690" y="255"/>
                  </a:lnTo>
                  <a:lnTo>
                    <a:pt x="683" y="241"/>
                  </a:lnTo>
                  <a:lnTo>
                    <a:pt x="678" y="227"/>
                  </a:lnTo>
                  <a:lnTo>
                    <a:pt x="673" y="211"/>
                  </a:lnTo>
                  <a:lnTo>
                    <a:pt x="669" y="195"/>
                  </a:lnTo>
                  <a:lnTo>
                    <a:pt x="666" y="180"/>
                  </a:lnTo>
                  <a:lnTo>
                    <a:pt x="666" y="164"/>
                  </a:lnTo>
                  <a:lnTo>
                    <a:pt x="666" y="148"/>
                  </a:lnTo>
                  <a:lnTo>
                    <a:pt x="666" y="132"/>
                  </a:lnTo>
                  <a:lnTo>
                    <a:pt x="669" y="116"/>
                  </a:lnTo>
                  <a:lnTo>
                    <a:pt x="669" y="116"/>
                  </a:lnTo>
                  <a:lnTo>
                    <a:pt x="673" y="102"/>
                  </a:lnTo>
                  <a:lnTo>
                    <a:pt x="678" y="88"/>
                  </a:lnTo>
                  <a:lnTo>
                    <a:pt x="683" y="76"/>
                  </a:lnTo>
                  <a:lnTo>
                    <a:pt x="690" y="64"/>
                  </a:lnTo>
                  <a:lnTo>
                    <a:pt x="699" y="53"/>
                  </a:lnTo>
                  <a:lnTo>
                    <a:pt x="708" y="43"/>
                  </a:lnTo>
                  <a:lnTo>
                    <a:pt x="718" y="34"/>
                  </a:lnTo>
                  <a:lnTo>
                    <a:pt x="729" y="25"/>
                  </a:lnTo>
                  <a:lnTo>
                    <a:pt x="741" y="18"/>
                  </a:lnTo>
                  <a:lnTo>
                    <a:pt x="752" y="13"/>
                  </a:lnTo>
                  <a:lnTo>
                    <a:pt x="766" y="7"/>
                  </a:lnTo>
                  <a:lnTo>
                    <a:pt x="778" y="4"/>
                  </a:lnTo>
                  <a:lnTo>
                    <a:pt x="792" y="2"/>
                  </a:lnTo>
                  <a:lnTo>
                    <a:pt x="805" y="0"/>
                  </a:lnTo>
                  <a:lnTo>
                    <a:pt x="819" y="2"/>
                  </a:lnTo>
                  <a:lnTo>
                    <a:pt x="833" y="4"/>
                  </a:lnTo>
                  <a:lnTo>
                    <a:pt x="833" y="4"/>
                  </a:lnTo>
                  <a:close/>
                  <a:moveTo>
                    <a:pt x="817" y="390"/>
                  </a:moveTo>
                  <a:lnTo>
                    <a:pt x="817" y="390"/>
                  </a:lnTo>
                  <a:lnTo>
                    <a:pt x="831" y="396"/>
                  </a:lnTo>
                  <a:lnTo>
                    <a:pt x="848" y="403"/>
                  </a:lnTo>
                  <a:lnTo>
                    <a:pt x="868" y="413"/>
                  </a:lnTo>
                  <a:lnTo>
                    <a:pt x="877" y="420"/>
                  </a:lnTo>
                  <a:lnTo>
                    <a:pt x="885" y="427"/>
                  </a:lnTo>
                  <a:lnTo>
                    <a:pt x="885" y="427"/>
                  </a:lnTo>
                  <a:lnTo>
                    <a:pt x="1000" y="538"/>
                  </a:lnTo>
                  <a:lnTo>
                    <a:pt x="1019" y="556"/>
                  </a:lnTo>
                  <a:lnTo>
                    <a:pt x="1036" y="570"/>
                  </a:lnTo>
                  <a:lnTo>
                    <a:pt x="1052" y="582"/>
                  </a:lnTo>
                  <a:lnTo>
                    <a:pt x="1068" y="591"/>
                  </a:lnTo>
                  <a:lnTo>
                    <a:pt x="1084" y="598"/>
                  </a:lnTo>
                  <a:lnTo>
                    <a:pt x="1101" y="601"/>
                  </a:lnTo>
                  <a:lnTo>
                    <a:pt x="1119" y="605"/>
                  </a:lnTo>
                  <a:lnTo>
                    <a:pt x="1140" y="606"/>
                  </a:lnTo>
                  <a:lnTo>
                    <a:pt x="1193" y="606"/>
                  </a:lnTo>
                  <a:lnTo>
                    <a:pt x="1265" y="603"/>
                  </a:lnTo>
                  <a:lnTo>
                    <a:pt x="1265" y="603"/>
                  </a:lnTo>
                  <a:lnTo>
                    <a:pt x="1279" y="605"/>
                  </a:lnTo>
                  <a:lnTo>
                    <a:pt x="1293" y="608"/>
                  </a:lnTo>
                  <a:lnTo>
                    <a:pt x="1303" y="614"/>
                  </a:lnTo>
                  <a:lnTo>
                    <a:pt x="1312" y="622"/>
                  </a:lnTo>
                  <a:lnTo>
                    <a:pt x="1319" y="633"/>
                  </a:lnTo>
                  <a:lnTo>
                    <a:pt x="1325" y="643"/>
                  </a:lnTo>
                  <a:lnTo>
                    <a:pt x="1326" y="656"/>
                  </a:lnTo>
                  <a:lnTo>
                    <a:pt x="1328" y="668"/>
                  </a:lnTo>
                  <a:lnTo>
                    <a:pt x="1328" y="682"/>
                  </a:lnTo>
                  <a:lnTo>
                    <a:pt x="1326" y="694"/>
                  </a:lnTo>
                  <a:lnTo>
                    <a:pt x="1321" y="705"/>
                  </a:lnTo>
                  <a:lnTo>
                    <a:pt x="1316" y="715"/>
                  </a:lnTo>
                  <a:lnTo>
                    <a:pt x="1309" y="726"/>
                  </a:lnTo>
                  <a:lnTo>
                    <a:pt x="1300" y="733"/>
                  </a:lnTo>
                  <a:lnTo>
                    <a:pt x="1288" y="738"/>
                  </a:lnTo>
                  <a:lnTo>
                    <a:pt x="1275" y="740"/>
                  </a:lnTo>
                  <a:lnTo>
                    <a:pt x="1275" y="740"/>
                  </a:lnTo>
                  <a:lnTo>
                    <a:pt x="1200" y="749"/>
                  </a:lnTo>
                  <a:lnTo>
                    <a:pt x="1140" y="754"/>
                  </a:lnTo>
                  <a:lnTo>
                    <a:pt x="1116" y="754"/>
                  </a:lnTo>
                  <a:lnTo>
                    <a:pt x="1093" y="754"/>
                  </a:lnTo>
                  <a:lnTo>
                    <a:pt x="1072" y="754"/>
                  </a:lnTo>
                  <a:lnTo>
                    <a:pt x="1051" y="751"/>
                  </a:lnTo>
                  <a:lnTo>
                    <a:pt x="1031" y="745"/>
                  </a:lnTo>
                  <a:lnTo>
                    <a:pt x="1012" y="738"/>
                  </a:lnTo>
                  <a:lnTo>
                    <a:pt x="994" y="729"/>
                  </a:lnTo>
                  <a:lnTo>
                    <a:pt x="973" y="719"/>
                  </a:lnTo>
                  <a:lnTo>
                    <a:pt x="952" y="703"/>
                  </a:lnTo>
                  <a:lnTo>
                    <a:pt x="929" y="687"/>
                  </a:lnTo>
                  <a:lnTo>
                    <a:pt x="875" y="642"/>
                  </a:lnTo>
                  <a:lnTo>
                    <a:pt x="840" y="838"/>
                  </a:lnTo>
                  <a:lnTo>
                    <a:pt x="840" y="838"/>
                  </a:lnTo>
                  <a:lnTo>
                    <a:pt x="838" y="851"/>
                  </a:lnTo>
                  <a:lnTo>
                    <a:pt x="841" y="861"/>
                  </a:lnTo>
                  <a:lnTo>
                    <a:pt x="848" y="870"/>
                  </a:lnTo>
                  <a:lnTo>
                    <a:pt x="857" y="877"/>
                  </a:lnTo>
                  <a:lnTo>
                    <a:pt x="857" y="877"/>
                  </a:lnTo>
                  <a:lnTo>
                    <a:pt x="935" y="910"/>
                  </a:lnTo>
                  <a:lnTo>
                    <a:pt x="998" y="940"/>
                  </a:lnTo>
                  <a:lnTo>
                    <a:pt x="1026" y="954"/>
                  </a:lnTo>
                  <a:lnTo>
                    <a:pt x="1051" y="970"/>
                  </a:lnTo>
                  <a:lnTo>
                    <a:pt x="1073" y="986"/>
                  </a:lnTo>
                  <a:lnTo>
                    <a:pt x="1094" y="1005"/>
                  </a:lnTo>
                  <a:lnTo>
                    <a:pt x="1114" y="1026"/>
                  </a:lnTo>
                  <a:lnTo>
                    <a:pt x="1131" y="1051"/>
                  </a:lnTo>
                  <a:lnTo>
                    <a:pt x="1149" y="1079"/>
                  </a:lnTo>
                  <a:lnTo>
                    <a:pt x="1166" y="1112"/>
                  </a:lnTo>
                  <a:lnTo>
                    <a:pt x="1182" y="1149"/>
                  </a:lnTo>
                  <a:lnTo>
                    <a:pt x="1200" y="1193"/>
                  </a:lnTo>
                  <a:lnTo>
                    <a:pt x="1217" y="1242"/>
                  </a:lnTo>
                  <a:lnTo>
                    <a:pt x="1235" y="1299"/>
                  </a:lnTo>
                  <a:lnTo>
                    <a:pt x="1235" y="1299"/>
                  </a:lnTo>
                  <a:lnTo>
                    <a:pt x="1240" y="1318"/>
                  </a:lnTo>
                  <a:lnTo>
                    <a:pt x="1242" y="1336"/>
                  </a:lnTo>
                  <a:lnTo>
                    <a:pt x="1238" y="1351"/>
                  </a:lnTo>
                  <a:lnTo>
                    <a:pt x="1233" y="1365"/>
                  </a:lnTo>
                  <a:lnTo>
                    <a:pt x="1224" y="1379"/>
                  </a:lnTo>
                  <a:lnTo>
                    <a:pt x="1214" y="1390"/>
                  </a:lnTo>
                  <a:lnTo>
                    <a:pt x="1202" y="1401"/>
                  </a:lnTo>
                  <a:lnTo>
                    <a:pt x="1188" y="1408"/>
                  </a:lnTo>
                  <a:lnTo>
                    <a:pt x="1173" y="1413"/>
                  </a:lnTo>
                  <a:lnTo>
                    <a:pt x="1158" y="1416"/>
                  </a:lnTo>
                  <a:lnTo>
                    <a:pt x="1142" y="1416"/>
                  </a:lnTo>
                  <a:lnTo>
                    <a:pt x="1128" y="1413"/>
                  </a:lnTo>
                  <a:lnTo>
                    <a:pt x="1112" y="1408"/>
                  </a:lnTo>
                  <a:lnTo>
                    <a:pt x="1100" y="1399"/>
                  </a:lnTo>
                  <a:lnTo>
                    <a:pt x="1087" y="1386"/>
                  </a:lnTo>
                  <a:lnTo>
                    <a:pt x="1077" y="1371"/>
                  </a:lnTo>
                  <a:lnTo>
                    <a:pt x="1077" y="1371"/>
                  </a:lnTo>
                  <a:lnTo>
                    <a:pt x="1049" y="1316"/>
                  </a:lnTo>
                  <a:lnTo>
                    <a:pt x="1022" y="1269"/>
                  </a:lnTo>
                  <a:lnTo>
                    <a:pt x="998" y="1230"/>
                  </a:lnTo>
                  <a:lnTo>
                    <a:pt x="975" y="1195"/>
                  </a:lnTo>
                  <a:lnTo>
                    <a:pt x="952" y="1167"/>
                  </a:lnTo>
                  <a:lnTo>
                    <a:pt x="928" y="1142"/>
                  </a:lnTo>
                  <a:lnTo>
                    <a:pt x="903" y="1121"/>
                  </a:lnTo>
                  <a:lnTo>
                    <a:pt x="877" y="1104"/>
                  </a:lnTo>
                  <a:lnTo>
                    <a:pt x="847" y="1090"/>
                  </a:lnTo>
                  <a:lnTo>
                    <a:pt x="815" y="1076"/>
                  </a:lnTo>
                  <a:lnTo>
                    <a:pt x="778" y="1061"/>
                  </a:lnTo>
                  <a:lnTo>
                    <a:pt x="738" y="1047"/>
                  </a:lnTo>
                  <a:lnTo>
                    <a:pt x="638" y="1018"/>
                  </a:lnTo>
                  <a:lnTo>
                    <a:pt x="509" y="975"/>
                  </a:lnTo>
                  <a:lnTo>
                    <a:pt x="509" y="975"/>
                  </a:lnTo>
                  <a:lnTo>
                    <a:pt x="494" y="965"/>
                  </a:lnTo>
                  <a:lnTo>
                    <a:pt x="480" y="953"/>
                  </a:lnTo>
                  <a:lnTo>
                    <a:pt x="467" y="940"/>
                  </a:lnTo>
                  <a:lnTo>
                    <a:pt x="458" y="924"/>
                  </a:lnTo>
                  <a:lnTo>
                    <a:pt x="453" y="909"/>
                  </a:lnTo>
                  <a:lnTo>
                    <a:pt x="448" y="893"/>
                  </a:lnTo>
                  <a:lnTo>
                    <a:pt x="446" y="874"/>
                  </a:lnTo>
                  <a:lnTo>
                    <a:pt x="444" y="856"/>
                  </a:lnTo>
                  <a:lnTo>
                    <a:pt x="506" y="517"/>
                  </a:lnTo>
                  <a:lnTo>
                    <a:pt x="506" y="517"/>
                  </a:lnTo>
                  <a:lnTo>
                    <a:pt x="458" y="533"/>
                  </a:lnTo>
                  <a:lnTo>
                    <a:pt x="423" y="545"/>
                  </a:lnTo>
                  <a:lnTo>
                    <a:pt x="409" y="552"/>
                  </a:lnTo>
                  <a:lnTo>
                    <a:pt x="399" y="561"/>
                  </a:lnTo>
                  <a:lnTo>
                    <a:pt x="388" y="570"/>
                  </a:lnTo>
                  <a:lnTo>
                    <a:pt x="381" y="578"/>
                  </a:lnTo>
                  <a:lnTo>
                    <a:pt x="374" y="591"/>
                  </a:lnTo>
                  <a:lnTo>
                    <a:pt x="369" y="605"/>
                  </a:lnTo>
                  <a:lnTo>
                    <a:pt x="365" y="621"/>
                  </a:lnTo>
                  <a:lnTo>
                    <a:pt x="360" y="638"/>
                  </a:lnTo>
                  <a:lnTo>
                    <a:pt x="351" y="686"/>
                  </a:lnTo>
                  <a:lnTo>
                    <a:pt x="341" y="747"/>
                  </a:lnTo>
                  <a:lnTo>
                    <a:pt x="341" y="747"/>
                  </a:lnTo>
                  <a:lnTo>
                    <a:pt x="337" y="759"/>
                  </a:lnTo>
                  <a:lnTo>
                    <a:pt x="332" y="770"/>
                  </a:lnTo>
                  <a:lnTo>
                    <a:pt x="323" y="779"/>
                  </a:lnTo>
                  <a:lnTo>
                    <a:pt x="314" y="786"/>
                  </a:lnTo>
                  <a:lnTo>
                    <a:pt x="302" y="791"/>
                  </a:lnTo>
                  <a:lnTo>
                    <a:pt x="290" y="794"/>
                  </a:lnTo>
                  <a:lnTo>
                    <a:pt x="278" y="796"/>
                  </a:lnTo>
                  <a:lnTo>
                    <a:pt x="265" y="794"/>
                  </a:lnTo>
                  <a:lnTo>
                    <a:pt x="253" y="793"/>
                  </a:lnTo>
                  <a:lnTo>
                    <a:pt x="241" y="787"/>
                  </a:lnTo>
                  <a:lnTo>
                    <a:pt x="230" y="782"/>
                  </a:lnTo>
                  <a:lnTo>
                    <a:pt x="221" y="773"/>
                  </a:lnTo>
                  <a:lnTo>
                    <a:pt x="213" y="763"/>
                  </a:lnTo>
                  <a:lnTo>
                    <a:pt x="207" y="752"/>
                  </a:lnTo>
                  <a:lnTo>
                    <a:pt x="204" y="738"/>
                  </a:lnTo>
                  <a:lnTo>
                    <a:pt x="204" y="722"/>
                  </a:lnTo>
                  <a:lnTo>
                    <a:pt x="204" y="722"/>
                  </a:lnTo>
                  <a:lnTo>
                    <a:pt x="209" y="673"/>
                  </a:lnTo>
                  <a:lnTo>
                    <a:pt x="216" y="629"/>
                  </a:lnTo>
                  <a:lnTo>
                    <a:pt x="223" y="591"/>
                  </a:lnTo>
                  <a:lnTo>
                    <a:pt x="232" y="557"/>
                  </a:lnTo>
                  <a:lnTo>
                    <a:pt x="241" y="527"/>
                  </a:lnTo>
                  <a:lnTo>
                    <a:pt x="253" y="501"/>
                  </a:lnTo>
                  <a:lnTo>
                    <a:pt x="267" y="478"/>
                  </a:lnTo>
                  <a:lnTo>
                    <a:pt x="283" y="459"/>
                  </a:lnTo>
                  <a:lnTo>
                    <a:pt x="302" y="440"/>
                  </a:lnTo>
                  <a:lnTo>
                    <a:pt x="325" y="424"/>
                  </a:lnTo>
                  <a:lnTo>
                    <a:pt x="351" y="408"/>
                  </a:lnTo>
                  <a:lnTo>
                    <a:pt x="381" y="394"/>
                  </a:lnTo>
                  <a:lnTo>
                    <a:pt x="415" y="378"/>
                  </a:lnTo>
                  <a:lnTo>
                    <a:pt x="451" y="364"/>
                  </a:lnTo>
                  <a:lnTo>
                    <a:pt x="543" y="329"/>
                  </a:lnTo>
                  <a:lnTo>
                    <a:pt x="543" y="329"/>
                  </a:lnTo>
                  <a:lnTo>
                    <a:pt x="559" y="325"/>
                  </a:lnTo>
                  <a:lnTo>
                    <a:pt x="578" y="325"/>
                  </a:lnTo>
                  <a:lnTo>
                    <a:pt x="599" y="327"/>
                  </a:lnTo>
                  <a:lnTo>
                    <a:pt x="620" y="331"/>
                  </a:lnTo>
                  <a:lnTo>
                    <a:pt x="660" y="339"/>
                  </a:lnTo>
                  <a:lnTo>
                    <a:pt x="687" y="348"/>
                  </a:lnTo>
                  <a:lnTo>
                    <a:pt x="768" y="491"/>
                  </a:lnTo>
                  <a:lnTo>
                    <a:pt x="817" y="390"/>
                  </a:lnTo>
                  <a:lnTo>
                    <a:pt x="817" y="390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5460174" y="805365"/>
              <a:ext cx="342156" cy="284123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649618" y="755706"/>
              <a:ext cx="267472" cy="362544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6457547" y="705391"/>
              <a:ext cx="339036" cy="33903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solidFill>
              <a:srgbClr val="100964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algun Gothic" panose="020B0503020000020004" pitchFamily="34" charset="-127"/>
                <a:cs typeface="+mn-cs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" y="123533"/>
            <a:ext cx="3101829" cy="68929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5" y="250533"/>
            <a:ext cx="3101829" cy="68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5"/>
          <p:cNvSpPr txBox="1"/>
          <p:nvPr/>
        </p:nvSpPr>
        <p:spPr>
          <a:xfrm>
            <a:off x="476250" y="650240"/>
            <a:ext cx="64052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（八）</a:t>
            </a:r>
            <a:r>
              <a:rPr kumimoji="1" 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算法知识点复习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59865" y="1184275"/>
            <a:ext cx="966851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5"/>
          <p:cNvSpPr txBox="1"/>
          <p:nvPr/>
        </p:nvSpPr>
        <p:spPr>
          <a:xfrm>
            <a:off x="476885" y="605790"/>
            <a:ext cx="648335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年试题五（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密码学案例题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1139825"/>
            <a:ext cx="11149330" cy="4832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5365" y="1123950"/>
            <a:ext cx="10792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本题考查公钥密码系统和认证协议安全性的掌握情况。题目所涉及的协议由两个数据包来完成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1470025"/>
            <a:ext cx="10615930" cy="30867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5365" y="46196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参考答案：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10" y="4619625"/>
            <a:ext cx="3298190" cy="1824355"/>
          </a:xfrm>
          <a:prstGeom prst="rect">
            <a:avLst/>
          </a:prstGeom>
        </p:spPr>
      </p:pic>
      <p:sp>
        <p:nvSpPr>
          <p:cNvPr id="29" name="文本框 25"/>
          <p:cNvSpPr txBox="1"/>
          <p:nvPr/>
        </p:nvSpPr>
        <p:spPr>
          <a:xfrm>
            <a:off x="476250" y="66929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年试题五分析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575310"/>
            <a:ext cx="7338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年试题五分析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0715" y="3536950"/>
            <a:ext cx="5063490" cy="2980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参考答案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</a:rPr>
              <a:t>此时，由于消息是用用户</a:t>
            </a:r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</a:rPr>
              <a:t>的私钥签名的，而且用户无法看到其中的任何内容，包括</a:t>
            </a:r>
            <a:r>
              <a:rPr lang="en-US" altLang="zh-CN" b="1" dirty="0" smtClean="0">
                <a:solidFill>
                  <a:schemeClr val="tx1"/>
                </a:solidFill>
              </a:rPr>
              <a:t>m</a:t>
            </a:r>
            <a:r>
              <a:rPr lang="zh-CN" altLang="en-US" b="1" dirty="0" smtClean="0">
                <a:solidFill>
                  <a:schemeClr val="tx1"/>
                </a:solidFill>
              </a:rPr>
              <a:t>和</a:t>
            </a:r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</a:rPr>
              <a:t>。因此用户</a:t>
            </a:r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</a:rPr>
              <a:t>无法获得消息</a:t>
            </a:r>
            <a:r>
              <a:rPr lang="en-US" altLang="zh-CN" b="1" dirty="0" smtClean="0">
                <a:solidFill>
                  <a:schemeClr val="tx1"/>
                </a:solidFill>
              </a:rPr>
              <a:t>m</a:t>
            </a:r>
            <a:r>
              <a:rPr lang="zh-CN" altLang="en-US" b="1" dirty="0" smtClean="0">
                <a:solidFill>
                  <a:schemeClr val="tx1"/>
                </a:solidFill>
              </a:rPr>
              <a:t>，存在重放攻击。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分）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</a:rPr>
              <a:t>用户</a:t>
            </a:r>
            <a:r>
              <a:rPr lang="en-US" altLang="zh-CN" b="1" dirty="0" smtClean="0">
                <a:solidFill>
                  <a:schemeClr val="tx1"/>
                </a:solidFill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</a:rPr>
              <a:t>（只能是用户</a:t>
            </a:r>
            <a:r>
              <a:rPr lang="en-US" altLang="zh-CN" b="1" dirty="0" smtClean="0">
                <a:solidFill>
                  <a:schemeClr val="tx1"/>
                </a:solidFill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</a:rPr>
              <a:t>）可以通过用用户</a:t>
            </a:r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</a:rPr>
              <a:t>的公钥来验证消息的来源和完整性，如果用</a:t>
            </a:r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</a:rPr>
              <a:t>的公钥解密出来的消息</a:t>
            </a:r>
            <a:r>
              <a:rPr lang="en-US" altLang="zh-CN" b="1" dirty="0" smtClean="0">
                <a:solidFill>
                  <a:schemeClr val="tx1"/>
                </a:solidFill>
              </a:rPr>
              <a:t>m</a:t>
            </a:r>
            <a:r>
              <a:rPr lang="zh-CN" altLang="en-US" b="1" dirty="0" smtClean="0">
                <a:solidFill>
                  <a:schemeClr val="tx1"/>
                </a:solidFill>
              </a:rPr>
              <a:t>和用</a:t>
            </a:r>
            <a:r>
              <a:rPr lang="en-US" altLang="zh-CN" b="1" dirty="0" smtClean="0">
                <a:solidFill>
                  <a:schemeClr val="tx1"/>
                </a:solidFill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</a:rPr>
              <a:t>的私钥解密出来的消息</a:t>
            </a:r>
            <a:r>
              <a:rPr lang="en-US" altLang="zh-CN" b="1" dirty="0" smtClean="0">
                <a:solidFill>
                  <a:schemeClr val="tx1"/>
                </a:solidFill>
              </a:rPr>
              <a:t>m</a:t>
            </a:r>
            <a:r>
              <a:rPr lang="zh-CN" altLang="en-US" b="1" dirty="0" smtClean="0">
                <a:solidFill>
                  <a:schemeClr val="tx1"/>
                </a:solidFill>
              </a:rPr>
              <a:t>相同，则可认为消息确实是用户</a:t>
            </a:r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</a:rPr>
              <a:t>发送的。同样用户</a:t>
            </a:r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</a:rPr>
              <a:t>也可以利用</a:t>
            </a:r>
            <a:r>
              <a:rPr lang="en-US" altLang="zh-CN" b="1" dirty="0" smtClean="0">
                <a:solidFill>
                  <a:schemeClr val="tx1"/>
                </a:solidFill>
              </a:rPr>
              <a:t>EPKA</a:t>
            </a:r>
            <a:r>
              <a:rPr lang="zh-CN" altLang="en-US" b="1" dirty="0" smtClean="0">
                <a:solidFill>
                  <a:schemeClr val="tx1"/>
                </a:solidFill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</a:rPr>
              <a:t>ESKB</a:t>
            </a:r>
            <a:r>
              <a:rPr lang="zh-CN" altLang="en-US" b="1" dirty="0" smtClean="0">
                <a:solidFill>
                  <a:schemeClr val="tx1"/>
                </a:solidFill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</a:rPr>
              <a:t>m</a:t>
            </a:r>
            <a:r>
              <a:rPr lang="zh-CN" altLang="en-US" b="1" dirty="0" smtClean="0">
                <a:solidFill>
                  <a:schemeClr val="tx1"/>
                </a:solidFill>
              </a:rPr>
              <a:t>）</a:t>
            </a:r>
            <a:r>
              <a:rPr lang="en-US" altLang="zh-CN" b="1" dirty="0" smtClean="0">
                <a:solidFill>
                  <a:schemeClr val="tx1"/>
                </a:solidFill>
              </a:rPr>
              <a:t>,m,B</a:t>
            </a:r>
            <a:r>
              <a:rPr lang="zh-CN" altLang="en-US" b="1" dirty="0" smtClean="0">
                <a:solidFill>
                  <a:schemeClr val="tx1"/>
                </a:solidFill>
              </a:rPr>
              <a:t>）来验证用户</a:t>
            </a:r>
            <a:r>
              <a:rPr lang="en-US" altLang="zh-CN" b="1" dirty="0" smtClean="0">
                <a:solidFill>
                  <a:schemeClr val="tx1"/>
                </a:solidFill>
              </a:rPr>
              <a:t>B</a:t>
            </a:r>
            <a:r>
              <a:rPr lang="zh-CN" altLang="en-US" b="1" dirty="0" smtClean="0">
                <a:solidFill>
                  <a:schemeClr val="tx1"/>
                </a:solidFill>
              </a:rPr>
              <a:t>的身份。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分）</a:t>
            </a:r>
          </a:p>
          <a:p>
            <a:endParaRPr lang="zh-CN" alt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" y="1069975"/>
            <a:ext cx="10311130" cy="246697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415" y="3840480"/>
            <a:ext cx="5575300" cy="2559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59830" y="348297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参考答案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621665" y="650240"/>
            <a:ext cx="656526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年试题四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55" y="1184275"/>
            <a:ext cx="10621010" cy="5220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633095"/>
            <a:ext cx="640270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（四）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2017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年试题四分析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2035" y="1167130"/>
            <a:ext cx="10694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本试题四重点考查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分组加密算法的替换和置换两类运算规则。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加密算法是分组加密算法的典型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873885"/>
            <a:ext cx="10573385" cy="265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9045" y="4631690"/>
            <a:ext cx="9349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加密的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盒是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列的形式，表格中的每一行，其取值范围都是从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到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之间的这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个数，而且每个数只出现一次。按照此规则就可以解题。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06855" y="5442585"/>
            <a:ext cx="6961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参考答案：（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10 </a:t>
            </a: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6 </a:t>
            </a: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1 </a:t>
            </a: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476250" y="650240"/>
            <a:ext cx="64052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（五）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年试题四分析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46530" y="32912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参考答案：</a:t>
            </a:r>
            <a:r>
              <a:rPr lang="en-US" altLang="zh-CN" sz="2000" dirty="0" smtClean="0">
                <a:solidFill>
                  <a:srgbClr val="FF0000"/>
                </a:solidFill>
              </a:rPr>
              <a:t>0100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1184275"/>
            <a:ext cx="9003665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3160" y="2219325"/>
            <a:ext cx="98863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解析：根据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盒的替换规则，对于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盒输入的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比特，第一和第六比特决定对应的行，第二三四五个比特确定对应的列。因此，如果该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盒的输入为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110011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，那对应的就是第四行第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列的元素，根据替换表可知对应的元素是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，其二进制表示是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0100.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184275"/>
            <a:ext cx="9977120" cy="2421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1005" y="3653155"/>
            <a:ext cx="109385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解析：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加密的初始置换主要是打乱输入明文的顺序。具体实现时，先把明文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M=0123456789ABCDEF(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十六进制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转换成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64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比特的二进制表示，然后按照转换如下：</a:t>
            </a:r>
          </a:p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置换时，从左上角的第一个元素开始，表示输入的明文的第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位置换成输出的第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位，输入明文的第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位置换成输出的第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位，从左至右，从上往下，以此类推。置换完毕得到输出的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64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比特，再转换成十六进行表示的输出即可。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6644" y="4777105"/>
            <a:ext cx="10910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参考答案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M=0000 </a:t>
            </a:r>
            <a:r>
              <a:rPr lang="en-US" altLang="zh-CN" sz="2000" dirty="0">
                <a:solidFill>
                  <a:srgbClr val="FF0000"/>
                </a:solidFill>
              </a:rPr>
              <a:t>0001 0010 0011 0100 0101 0110 0111 1000 1001 1010 1011 1100 1101 1110 1111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IP=1100 1100 0000 0000 1100 1100 1111 1111 1111 0000 1010 1010 1111 0000 1010 1010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IP=CC00CCFF F0AAF0AA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8" name="文本框 25"/>
          <p:cNvSpPr txBox="1"/>
          <p:nvPr/>
        </p:nvSpPr>
        <p:spPr>
          <a:xfrm>
            <a:off x="476250" y="650240"/>
            <a:ext cx="64052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（六）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年试题四分析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5"/>
          <p:cNvSpPr txBox="1"/>
          <p:nvPr/>
        </p:nvSpPr>
        <p:spPr>
          <a:xfrm>
            <a:off x="476250" y="650240"/>
            <a:ext cx="64052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（七）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年试题四分析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、问题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32560" y="2779395"/>
            <a:ext cx="9294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【问题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解析】：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根据初始置换和逆初始置换的关系计算即可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32560" y="4773295"/>
            <a:ext cx="10148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【问题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参考答案】：</a:t>
            </a:r>
            <a:r>
              <a:rPr lang="en-US" altLang="zh-CN" sz="2000" dirty="0" smtClean="0">
                <a:solidFill>
                  <a:srgbClr val="FF0000"/>
                </a:solidFill>
              </a:rPr>
              <a:t>4 1 3 5 7 2 8 6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【问题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参考答案】：若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</a:rPr>
              <a:t>为给定的密钥，如果由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</a:rPr>
              <a:t>所产生的子密钥都相同，则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</a:rPr>
              <a:t>为弱密钥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1184275"/>
            <a:ext cx="9197340" cy="1530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32560" y="3242945"/>
            <a:ext cx="95053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【问题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解析】：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分组加密采用的都是轮加密结构，需要采用多轮相同的加密。每轮加密都需要有一个子密钥参与运算。子密钥都是通过密钥调度算法从主密钥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推导出来的。若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为给定的密钥，如果由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所产生的子密钥都相同，则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称为弱密钥。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84ccf2a-5176-451d-8794-338633ee7f50"/>
  <p:tag name="COMMONDATA" val="eyJoZGlkIjoiODVlYjZjNDMzM2JkYWQwNGJlM2YxYzFiZTEyMzA3M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576,&quot;width&quot;:1002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宽屏</PresentationFormat>
  <Paragraphs>34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Malgun Gothic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195</cp:revision>
  <dcterms:created xsi:type="dcterms:W3CDTF">2015-11-09T02:22:00Z</dcterms:created>
  <dcterms:modified xsi:type="dcterms:W3CDTF">2023-04-03T07:25:01Z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CEEBD618A41842DC9D8EAC819B895A3A</vt:lpwstr>
  </property>
  <property fmtid="{D5CDD505-2E9C-101B-9397-08002B2CF9AE}" pid="3" name="KSOProductBuildVer">
    <vt:lpwstr>2052-11.1.0.14036</vt:lpwstr>
  </property>
</Properties>
</file>