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90ed15b77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90ed15b77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6922c990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6922c990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6922c990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6922c990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6922c990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6922c990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6bad47c4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6bad47c4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6922c990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6922c990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6922c990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6922c990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6bad47c4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6bad47c4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90ed15b77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90ed15b77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90ed15b7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90ed15b7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90ed15b77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90ed15b77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4268c788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4268c788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4268c78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4268c78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6922c99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6922c99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6922c990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6922c990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6922c990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6922c990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6922c990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6922c990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 name="Google Shape;11;p2"/>
          <p:cNvSpPr/>
          <p:nvPr/>
        </p:nvSpPr>
        <p:spPr>
          <a:xfrm>
            <a:off x="8288850" y="424800"/>
            <a:ext cx="548700" cy="542100"/>
          </a:xfrm>
          <a:prstGeom prst="rect">
            <a:avLst/>
          </a:prstGeom>
          <a:solidFill>
            <a:srgbClr val="FF4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 name="Google Shape;12;p2"/>
          <p:cNvSpPr/>
          <p:nvPr/>
        </p:nvSpPr>
        <p:spPr>
          <a:xfrm>
            <a:off x="7987600" y="424800"/>
            <a:ext cx="275700" cy="5421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 name="Google Shape;13;p2"/>
          <p:cNvSpPr/>
          <p:nvPr/>
        </p:nvSpPr>
        <p:spPr>
          <a:xfrm>
            <a:off x="7824950" y="424800"/>
            <a:ext cx="137100" cy="54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 name="Google Shape;14;p2"/>
          <p:cNvSpPr/>
          <p:nvPr/>
        </p:nvSpPr>
        <p:spPr>
          <a:xfrm>
            <a:off x="7738500" y="424800"/>
            <a:ext cx="60900" cy="5421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17" name="Google Shape;17;p2"/>
          <p:cNvPicPr preferRelativeResize="0"/>
          <p:nvPr/>
        </p:nvPicPr>
        <p:blipFill rotWithShape="1">
          <a:blip r:embed="rId2">
            <a:alphaModFix/>
          </a:blip>
          <a:srcRect b="0" l="0" r="72619" t="0"/>
          <a:stretch/>
        </p:blipFill>
        <p:spPr>
          <a:xfrm>
            <a:off x="310950" y="4434575"/>
            <a:ext cx="688625" cy="650851"/>
          </a:xfrm>
          <a:prstGeom prst="rect">
            <a:avLst/>
          </a:prstGeom>
          <a:noFill/>
          <a:ln>
            <a:noFill/>
          </a:ln>
        </p:spPr>
      </p:pic>
      <p:cxnSp>
        <p:nvCxnSpPr>
          <p:cNvPr id="18" name="Google Shape;18;p2"/>
          <p:cNvCxnSpPr/>
          <p:nvPr/>
        </p:nvCxnSpPr>
        <p:spPr>
          <a:xfrm>
            <a:off x="1046850" y="4568875"/>
            <a:ext cx="7790700" cy="9000"/>
          </a:xfrm>
          <a:prstGeom prst="straightConnector1">
            <a:avLst/>
          </a:prstGeom>
          <a:noFill/>
          <a:ln cap="flat" cmpd="sng" w="38100">
            <a:solidFill>
              <a:srgbClr val="FF9900"/>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CUSTOM_2">
    <p:spTree>
      <p:nvGrpSpPr>
        <p:cNvPr id="19" name="Shape 19"/>
        <p:cNvGrpSpPr/>
        <p:nvPr/>
      </p:nvGrpSpPr>
      <p:grpSpPr>
        <a:xfrm>
          <a:off x="0" y="0"/>
          <a:ext cx="0" cy="0"/>
          <a:chOff x="0" y="0"/>
          <a:chExt cx="0" cy="0"/>
        </a:xfrm>
      </p:grpSpPr>
      <p:sp>
        <p:nvSpPr>
          <p:cNvPr id="20" name="Google Shape;20;p3"/>
          <p:cNvSpPr txBox="1"/>
          <p:nvPr>
            <p:ph type="ctrTitle"/>
          </p:nvPr>
        </p:nvSpPr>
        <p:spPr>
          <a:xfrm>
            <a:off x="311700" y="1046400"/>
            <a:ext cx="8520600" cy="1445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 name="Google Shape;21;p3"/>
          <p:cNvSpPr txBox="1"/>
          <p:nvPr>
            <p:ph idx="1" type="subTitle"/>
          </p:nvPr>
        </p:nvSpPr>
        <p:spPr>
          <a:xfrm>
            <a:off x="459600" y="2737575"/>
            <a:ext cx="8224800" cy="7926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SzPts val="2400"/>
              <a:buNone/>
              <a:defRPr sz="24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cxnSp>
        <p:nvCxnSpPr>
          <p:cNvPr id="22" name="Google Shape;22;p3"/>
          <p:cNvCxnSpPr/>
          <p:nvPr/>
        </p:nvCxnSpPr>
        <p:spPr>
          <a:xfrm>
            <a:off x="310950" y="942300"/>
            <a:ext cx="7380000" cy="8700"/>
          </a:xfrm>
          <a:prstGeom prst="straightConnector1">
            <a:avLst/>
          </a:prstGeom>
          <a:noFill/>
          <a:ln cap="flat" cmpd="sng" w="38100">
            <a:solidFill>
              <a:srgbClr val="FF9900"/>
            </a:solidFill>
            <a:prstDash val="solid"/>
            <a:round/>
            <a:headEnd len="med" w="med" type="none"/>
            <a:tailEnd len="med" w="med" type="none"/>
          </a:ln>
        </p:spPr>
      </p:cxnSp>
      <p:sp>
        <p:nvSpPr>
          <p:cNvPr id="23" name="Google Shape;23;p3"/>
          <p:cNvSpPr/>
          <p:nvPr/>
        </p:nvSpPr>
        <p:spPr>
          <a:xfrm>
            <a:off x="8288850" y="424800"/>
            <a:ext cx="548700" cy="542100"/>
          </a:xfrm>
          <a:prstGeom prst="rect">
            <a:avLst/>
          </a:prstGeom>
          <a:solidFill>
            <a:srgbClr val="FF4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 name="Google Shape;24;p3"/>
          <p:cNvSpPr/>
          <p:nvPr/>
        </p:nvSpPr>
        <p:spPr>
          <a:xfrm>
            <a:off x="7987600" y="424800"/>
            <a:ext cx="275700" cy="5421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 name="Google Shape;25;p3"/>
          <p:cNvSpPr/>
          <p:nvPr/>
        </p:nvSpPr>
        <p:spPr>
          <a:xfrm>
            <a:off x="7824950" y="424800"/>
            <a:ext cx="137100" cy="54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 name="Google Shape;26;p3"/>
          <p:cNvSpPr/>
          <p:nvPr/>
        </p:nvSpPr>
        <p:spPr>
          <a:xfrm>
            <a:off x="7738500" y="424800"/>
            <a:ext cx="60900" cy="5421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 name="Google Shape;27;p3"/>
          <p:cNvCxnSpPr/>
          <p:nvPr/>
        </p:nvCxnSpPr>
        <p:spPr>
          <a:xfrm>
            <a:off x="310950" y="4575425"/>
            <a:ext cx="2816400" cy="9000"/>
          </a:xfrm>
          <a:prstGeom prst="straightConnector1">
            <a:avLst/>
          </a:prstGeom>
          <a:noFill/>
          <a:ln cap="flat" cmpd="sng" w="38100">
            <a:solidFill>
              <a:srgbClr val="FF9900"/>
            </a:solidFill>
            <a:prstDash val="solid"/>
            <a:round/>
            <a:headEnd len="med" w="med" type="none"/>
            <a:tailEnd len="med" w="med" type="none"/>
          </a:ln>
        </p:spPr>
      </p:cxnSp>
      <p:pic>
        <p:nvPicPr>
          <p:cNvPr id="28" name="Google Shape;28;p3"/>
          <p:cNvPicPr preferRelativeResize="0"/>
          <p:nvPr/>
        </p:nvPicPr>
        <p:blipFill>
          <a:blip r:embed="rId2">
            <a:alphaModFix/>
          </a:blip>
          <a:stretch>
            <a:fillRect/>
          </a:stretch>
        </p:blipFill>
        <p:spPr>
          <a:xfrm>
            <a:off x="3314500" y="4232851"/>
            <a:ext cx="2515000" cy="650851"/>
          </a:xfrm>
          <a:prstGeom prst="rect">
            <a:avLst/>
          </a:prstGeom>
          <a:noFill/>
          <a:ln>
            <a:noFill/>
          </a:ln>
        </p:spPr>
      </p:pic>
      <p:cxnSp>
        <p:nvCxnSpPr>
          <p:cNvPr id="29" name="Google Shape;29;p3"/>
          <p:cNvCxnSpPr/>
          <p:nvPr/>
        </p:nvCxnSpPr>
        <p:spPr>
          <a:xfrm>
            <a:off x="6021150" y="4572000"/>
            <a:ext cx="2816400" cy="9000"/>
          </a:xfrm>
          <a:prstGeom prst="straightConnector1">
            <a:avLst/>
          </a:prstGeom>
          <a:noFill/>
          <a:ln cap="flat" cmpd="sng" w="38100">
            <a:solidFill>
              <a:srgbClr val="FF9900"/>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
    <p:bg>
      <p:bgPr>
        <a:solidFill>
          <a:srgbClr val="FF9900"/>
        </a:solidFill>
      </p:bgPr>
    </p:bg>
    <p:spTree>
      <p:nvGrpSpPr>
        <p:cNvPr id="30" name="Shape 30"/>
        <p:cNvGrpSpPr/>
        <p:nvPr/>
      </p:nvGrpSpPr>
      <p:grpSpPr>
        <a:xfrm>
          <a:off x="0" y="0"/>
          <a:ext cx="0" cy="0"/>
          <a:chOff x="0" y="0"/>
          <a:chExt cx="0" cy="0"/>
        </a:xfrm>
      </p:grpSpPr>
      <p:sp>
        <p:nvSpPr>
          <p:cNvPr id="31" name="Google Shape;3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4"/>
          <p:cNvSpPr/>
          <p:nvPr/>
        </p:nvSpPr>
        <p:spPr>
          <a:xfrm>
            <a:off x="8288850" y="424800"/>
            <a:ext cx="548700" cy="54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 name="Google Shape;33;p4"/>
          <p:cNvSpPr/>
          <p:nvPr/>
        </p:nvSpPr>
        <p:spPr>
          <a:xfrm>
            <a:off x="7987600" y="424800"/>
            <a:ext cx="275700" cy="54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 name="Google Shape;34;p4"/>
          <p:cNvSpPr/>
          <p:nvPr/>
        </p:nvSpPr>
        <p:spPr>
          <a:xfrm>
            <a:off x="7824950" y="424800"/>
            <a:ext cx="137100" cy="54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 name="Google Shape;35;p4"/>
          <p:cNvSpPr/>
          <p:nvPr/>
        </p:nvSpPr>
        <p:spPr>
          <a:xfrm>
            <a:off x="7738500" y="424800"/>
            <a:ext cx="60900" cy="54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 name="Google Shape;3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pic>
        <p:nvPicPr>
          <p:cNvPr id="38" name="Google Shape;38;p4"/>
          <p:cNvPicPr preferRelativeResize="0"/>
          <p:nvPr/>
        </p:nvPicPr>
        <p:blipFill rotWithShape="1">
          <a:blip r:embed="rId2">
            <a:alphaModFix/>
          </a:blip>
          <a:srcRect b="0" l="0" r="72619" t="0"/>
          <a:stretch/>
        </p:blipFill>
        <p:spPr>
          <a:xfrm>
            <a:off x="310950" y="4434575"/>
            <a:ext cx="688625" cy="650851"/>
          </a:xfrm>
          <a:prstGeom prst="rect">
            <a:avLst/>
          </a:prstGeom>
          <a:noFill/>
          <a:ln>
            <a:noFill/>
          </a:ln>
        </p:spPr>
      </p:pic>
      <p:cxnSp>
        <p:nvCxnSpPr>
          <p:cNvPr id="39" name="Google Shape;39;p4"/>
          <p:cNvCxnSpPr/>
          <p:nvPr/>
        </p:nvCxnSpPr>
        <p:spPr>
          <a:xfrm>
            <a:off x="1046850" y="4568875"/>
            <a:ext cx="7790700" cy="90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3" name="Google Shape;4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4" name="Google Shape;4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5"/>
          <p:cNvSpPr/>
          <p:nvPr/>
        </p:nvSpPr>
        <p:spPr>
          <a:xfrm>
            <a:off x="8288850" y="424800"/>
            <a:ext cx="548700" cy="542100"/>
          </a:xfrm>
          <a:prstGeom prst="rect">
            <a:avLst/>
          </a:prstGeom>
          <a:solidFill>
            <a:srgbClr val="FF4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 name="Google Shape;46;p5"/>
          <p:cNvSpPr/>
          <p:nvPr/>
        </p:nvSpPr>
        <p:spPr>
          <a:xfrm>
            <a:off x="7987600" y="424800"/>
            <a:ext cx="275700" cy="5421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 name="Google Shape;47;p5"/>
          <p:cNvSpPr/>
          <p:nvPr/>
        </p:nvSpPr>
        <p:spPr>
          <a:xfrm>
            <a:off x="7824950" y="424800"/>
            <a:ext cx="137100" cy="54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 name="Google Shape;48;p5"/>
          <p:cNvSpPr/>
          <p:nvPr/>
        </p:nvSpPr>
        <p:spPr>
          <a:xfrm>
            <a:off x="7738500" y="424800"/>
            <a:ext cx="60900" cy="5421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9" name="Google Shape;49;p5"/>
          <p:cNvPicPr preferRelativeResize="0"/>
          <p:nvPr/>
        </p:nvPicPr>
        <p:blipFill rotWithShape="1">
          <a:blip r:embed="rId2">
            <a:alphaModFix/>
          </a:blip>
          <a:srcRect b="0" l="0" r="72619" t="0"/>
          <a:stretch/>
        </p:blipFill>
        <p:spPr>
          <a:xfrm>
            <a:off x="310950" y="4434575"/>
            <a:ext cx="688625" cy="650851"/>
          </a:xfrm>
          <a:prstGeom prst="rect">
            <a:avLst/>
          </a:prstGeom>
          <a:noFill/>
          <a:ln>
            <a:noFill/>
          </a:ln>
        </p:spPr>
      </p:pic>
      <p:cxnSp>
        <p:nvCxnSpPr>
          <p:cNvPr id="50" name="Google Shape;50;p5"/>
          <p:cNvCxnSpPr/>
          <p:nvPr/>
        </p:nvCxnSpPr>
        <p:spPr>
          <a:xfrm>
            <a:off x="1046850" y="4568875"/>
            <a:ext cx="7790700" cy="9000"/>
          </a:xfrm>
          <a:prstGeom prst="straightConnector1">
            <a:avLst/>
          </a:prstGeom>
          <a:noFill/>
          <a:ln cap="flat" cmpd="sng" w="38100">
            <a:solidFill>
              <a:srgbClr val="FF9900"/>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6"/>
          <p:cNvSpPr/>
          <p:nvPr/>
        </p:nvSpPr>
        <p:spPr>
          <a:xfrm>
            <a:off x="4572000" y="-125"/>
            <a:ext cx="4572000" cy="51435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 name="Google Shape;54;p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 name="Google Shape;55;p6"/>
          <p:cNvSpPr txBox="1"/>
          <p:nvPr>
            <p:ph idx="2" type="body"/>
          </p:nvPr>
        </p:nvSpPr>
        <p:spPr>
          <a:xfrm>
            <a:off x="4939500" y="933125"/>
            <a:ext cx="3837000" cy="36357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6" name="Google Shape;56;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6"/>
          <p:cNvCxnSpPr/>
          <p:nvPr/>
        </p:nvCxnSpPr>
        <p:spPr>
          <a:xfrm>
            <a:off x="310950" y="942300"/>
            <a:ext cx="4261200" cy="8700"/>
          </a:xfrm>
          <a:prstGeom prst="straightConnector1">
            <a:avLst/>
          </a:prstGeom>
          <a:noFill/>
          <a:ln cap="flat" cmpd="sng" w="38100">
            <a:solidFill>
              <a:srgbClr val="FF9900"/>
            </a:solidFill>
            <a:prstDash val="solid"/>
            <a:round/>
            <a:headEnd len="med" w="med" type="none"/>
            <a:tailEnd len="med" w="med" type="none"/>
          </a:ln>
        </p:spPr>
      </p:cxnSp>
      <p:sp>
        <p:nvSpPr>
          <p:cNvPr id="58" name="Google Shape;58;p6"/>
          <p:cNvSpPr/>
          <p:nvPr/>
        </p:nvSpPr>
        <p:spPr>
          <a:xfrm>
            <a:off x="8288850" y="424800"/>
            <a:ext cx="548700" cy="54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6"/>
          <p:cNvSpPr/>
          <p:nvPr/>
        </p:nvSpPr>
        <p:spPr>
          <a:xfrm>
            <a:off x="7987600" y="424800"/>
            <a:ext cx="275700" cy="54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6"/>
          <p:cNvSpPr/>
          <p:nvPr/>
        </p:nvSpPr>
        <p:spPr>
          <a:xfrm>
            <a:off x="7824950" y="424800"/>
            <a:ext cx="137100" cy="54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6"/>
          <p:cNvSpPr/>
          <p:nvPr/>
        </p:nvSpPr>
        <p:spPr>
          <a:xfrm>
            <a:off x="7738500" y="424800"/>
            <a:ext cx="60900" cy="54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2" name="Google Shape;62;p6"/>
          <p:cNvCxnSpPr/>
          <p:nvPr/>
        </p:nvCxnSpPr>
        <p:spPr>
          <a:xfrm flipH="1" rot="10800000">
            <a:off x="4572375" y="933132"/>
            <a:ext cx="3118500" cy="9000"/>
          </a:xfrm>
          <a:prstGeom prst="straightConnector1">
            <a:avLst/>
          </a:prstGeom>
          <a:noFill/>
          <a:ln cap="flat" cmpd="sng" w="38100">
            <a:solidFill>
              <a:schemeClr val="lt1"/>
            </a:solidFill>
            <a:prstDash val="solid"/>
            <a:round/>
            <a:headEnd len="med" w="med" type="none"/>
            <a:tailEnd len="med" w="med" type="none"/>
          </a:ln>
        </p:spPr>
      </p:cxnSp>
      <p:pic>
        <p:nvPicPr>
          <p:cNvPr id="63" name="Google Shape;63;p6"/>
          <p:cNvPicPr preferRelativeResize="0"/>
          <p:nvPr/>
        </p:nvPicPr>
        <p:blipFill rotWithShape="1">
          <a:blip r:embed="rId2">
            <a:alphaModFix/>
          </a:blip>
          <a:srcRect b="0" l="0" r="72619" t="0"/>
          <a:stretch/>
        </p:blipFill>
        <p:spPr>
          <a:xfrm>
            <a:off x="310950" y="4434575"/>
            <a:ext cx="688625" cy="650851"/>
          </a:xfrm>
          <a:prstGeom prst="rect">
            <a:avLst/>
          </a:prstGeom>
          <a:noFill/>
          <a:ln>
            <a:noFill/>
          </a:ln>
        </p:spPr>
      </p:pic>
      <p:cxnSp>
        <p:nvCxnSpPr>
          <p:cNvPr id="64" name="Google Shape;64;p6"/>
          <p:cNvCxnSpPr/>
          <p:nvPr/>
        </p:nvCxnSpPr>
        <p:spPr>
          <a:xfrm>
            <a:off x="1046850" y="4568875"/>
            <a:ext cx="3529500" cy="9000"/>
          </a:xfrm>
          <a:prstGeom prst="straightConnector1">
            <a:avLst/>
          </a:prstGeom>
          <a:noFill/>
          <a:ln cap="flat" cmpd="sng" w="38100">
            <a:solidFill>
              <a:srgbClr val="FF9900"/>
            </a:solidFill>
            <a:prstDash val="solid"/>
            <a:round/>
            <a:headEnd len="med" w="med" type="none"/>
            <a:tailEnd len="med" w="med" type="none"/>
          </a:ln>
        </p:spPr>
      </p:cxnSp>
      <p:cxnSp>
        <p:nvCxnSpPr>
          <p:cNvPr id="65" name="Google Shape;65;p6"/>
          <p:cNvCxnSpPr/>
          <p:nvPr/>
        </p:nvCxnSpPr>
        <p:spPr>
          <a:xfrm flipH="1" rot="10800000">
            <a:off x="4572375" y="4568882"/>
            <a:ext cx="4261200" cy="90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66" name="Shape 66"/>
        <p:cNvGrpSpPr/>
        <p:nvPr/>
      </p:nvGrpSpPr>
      <p:grpSpPr>
        <a:xfrm>
          <a:off x="0" y="0"/>
          <a:ext cx="0" cy="0"/>
          <a:chOff x="0" y="0"/>
          <a:chExt cx="0" cy="0"/>
        </a:xfrm>
      </p:grpSpPr>
      <p:sp>
        <p:nvSpPr>
          <p:cNvPr id="67" name="Google Shape;67;p7"/>
          <p:cNvSpPr txBox="1"/>
          <p:nvPr/>
        </p:nvSpPr>
        <p:spPr>
          <a:xfrm>
            <a:off x="2565000" y="1932150"/>
            <a:ext cx="4014000" cy="12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900"/>
              <a:t>Thank You</a:t>
            </a:r>
            <a:endParaRPr sz="4900"/>
          </a:p>
        </p:txBody>
      </p:sp>
      <p:cxnSp>
        <p:nvCxnSpPr>
          <p:cNvPr id="68" name="Google Shape;68;p7"/>
          <p:cNvCxnSpPr/>
          <p:nvPr/>
        </p:nvCxnSpPr>
        <p:spPr>
          <a:xfrm>
            <a:off x="310950" y="942300"/>
            <a:ext cx="7380000" cy="8700"/>
          </a:xfrm>
          <a:prstGeom prst="straightConnector1">
            <a:avLst/>
          </a:prstGeom>
          <a:noFill/>
          <a:ln cap="flat" cmpd="sng" w="38100">
            <a:solidFill>
              <a:srgbClr val="FF9900"/>
            </a:solidFill>
            <a:prstDash val="solid"/>
            <a:round/>
            <a:headEnd len="med" w="med" type="none"/>
            <a:tailEnd len="med" w="med" type="none"/>
          </a:ln>
        </p:spPr>
      </p:cxnSp>
      <p:sp>
        <p:nvSpPr>
          <p:cNvPr id="69" name="Google Shape;69;p7"/>
          <p:cNvSpPr/>
          <p:nvPr/>
        </p:nvSpPr>
        <p:spPr>
          <a:xfrm>
            <a:off x="8288850" y="424800"/>
            <a:ext cx="548700" cy="542100"/>
          </a:xfrm>
          <a:prstGeom prst="rect">
            <a:avLst/>
          </a:prstGeom>
          <a:solidFill>
            <a:srgbClr val="FF45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7"/>
          <p:cNvSpPr/>
          <p:nvPr/>
        </p:nvSpPr>
        <p:spPr>
          <a:xfrm>
            <a:off x="7987600" y="424800"/>
            <a:ext cx="275700" cy="5421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7"/>
          <p:cNvSpPr/>
          <p:nvPr/>
        </p:nvSpPr>
        <p:spPr>
          <a:xfrm>
            <a:off x="7824950" y="424800"/>
            <a:ext cx="137100" cy="54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7"/>
          <p:cNvSpPr/>
          <p:nvPr/>
        </p:nvSpPr>
        <p:spPr>
          <a:xfrm>
            <a:off x="7738500" y="424800"/>
            <a:ext cx="60900" cy="5421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3" name="Google Shape;73;p7"/>
          <p:cNvCxnSpPr/>
          <p:nvPr/>
        </p:nvCxnSpPr>
        <p:spPr>
          <a:xfrm>
            <a:off x="310950" y="4575425"/>
            <a:ext cx="2816400" cy="9000"/>
          </a:xfrm>
          <a:prstGeom prst="straightConnector1">
            <a:avLst/>
          </a:prstGeom>
          <a:noFill/>
          <a:ln cap="flat" cmpd="sng" w="38100">
            <a:solidFill>
              <a:srgbClr val="FF9900"/>
            </a:solidFill>
            <a:prstDash val="solid"/>
            <a:round/>
            <a:headEnd len="med" w="med" type="none"/>
            <a:tailEnd len="med" w="med" type="none"/>
          </a:ln>
        </p:spPr>
      </p:cxnSp>
      <p:pic>
        <p:nvPicPr>
          <p:cNvPr id="74" name="Google Shape;74;p7"/>
          <p:cNvPicPr preferRelativeResize="0"/>
          <p:nvPr/>
        </p:nvPicPr>
        <p:blipFill>
          <a:blip r:embed="rId2">
            <a:alphaModFix/>
          </a:blip>
          <a:stretch>
            <a:fillRect/>
          </a:stretch>
        </p:blipFill>
        <p:spPr>
          <a:xfrm>
            <a:off x="3314500" y="4232851"/>
            <a:ext cx="2515000" cy="650851"/>
          </a:xfrm>
          <a:prstGeom prst="rect">
            <a:avLst/>
          </a:prstGeom>
          <a:noFill/>
          <a:ln>
            <a:noFill/>
          </a:ln>
        </p:spPr>
      </p:pic>
      <p:cxnSp>
        <p:nvCxnSpPr>
          <p:cNvPr id="75" name="Google Shape;75;p7"/>
          <p:cNvCxnSpPr/>
          <p:nvPr/>
        </p:nvCxnSpPr>
        <p:spPr>
          <a:xfrm>
            <a:off x="6021150" y="4572000"/>
            <a:ext cx="2816400" cy="9000"/>
          </a:xfrm>
          <a:prstGeom prst="straightConnector1">
            <a:avLst/>
          </a:prstGeom>
          <a:noFill/>
          <a:ln cap="flat" cmpd="sng" w="38100">
            <a:solidFill>
              <a:srgbClr val="FF9900"/>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8" name="Google Shape;78;p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1200"/>
              </a:spcBef>
              <a:spcAft>
                <a:spcPts val="0"/>
              </a:spcAft>
              <a:buClr>
                <a:schemeClr val="dk1"/>
              </a:buClr>
              <a:buSzPts val="1400"/>
              <a:buChar char="○"/>
              <a:defRPr sz="1100"/>
            </a:lvl2pPr>
            <a:lvl3pPr indent="-317500" lvl="2" marL="1371600" rtl="0" algn="l">
              <a:lnSpc>
                <a:spcPct val="90000"/>
              </a:lnSpc>
              <a:spcBef>
                <a:spcPts val="1200"/>
              </a:spcBef>
              <a:spcAft>
                <a:spcPts val="0"/>
              </a:spcAft>
              <a:buClr>
                <a:schemeClr val="dk1"/>
              </a:buClr>
              <a:buSzPts val="1400"/>
              <a:buChar char="■"/>
              <a:defRPr sz="1100"/>
            </a:lvl3pPr>
            <a:lvl4pPr indent="-317500" lvl="3" marL="1828800" rtl="0" algn="l">
              <a:lnSpc>
                <a:spcPct val="90000"/>
              </a:lnSpc>
              <a:spcBef>
                <a:spcPts val="1200"/>
              </a:spcBef>
              <a:spcAft>
                <a:spcPts val="0"/>
              </a:spcAft>
              <a:buClr>
                <a:schemeClr val="dk1"/>
              </a:buClr>
              <a:buSzPts val="1400"/>
              <a:buChar char="●"/>
              <a:defRPr sz="1100"/>
            </a:lvl4pPr>
            <a:lvl5pPr indent="-317500" lvl="4" marL="2286000" rtl="0" algn="l">
              <a:lnSpc>
                <a:spcPct val="90000"/>
              </a:lnSpc>
              <a:spcBef>
                <a:spcPts val="1200"/>
              </a:spcBef>
              <a:spcAft>
                <a:spcPts val="0"/>
              </a:spcAft>
              <a:buClr>
                <a:schemeClr val="dk1"/>
              </a:buClr>
              <a:buSzPts val="1400"/>
              <a:buChar char="○"/>
              <a:defRPr sz="1100"/>
            </a:lvl5pPr>
            <a:lvl6pPr indent="-317500" lvl="5" marL="2743200" rtl="0" algn="l">
              <a:lnSpc>
                <a:spcPct val="90000"/>
              </a:lnSpc>
              <a:spcBef>
                <a:spcPts val="1200"/>
              </a:spcBef>
              <a:spcAft>
                <a:spcPts val="0"/>
              </a:spcAft>
              <a:buClr>
                <a:schemeClr val="dk1"/>
              </a:buClr>
              <a:buSzPts val="1400"/>
              <a:buChar char="■"/>
              <a:defRPr sz="1100"/>
            </a:lvl6pPr>
            <a:lvl7pPr indent="-317500" lvl="6" marL="3200400" rtl="0" algn="l">
              <a:lnSpc>
                <a:spcPct val="90000"/>
              </a:lnSpc>
              <a:spcBef>
                <a:spcPts val="1200"/>
              </a:spcBef>
              <a:spcAft>
                <a:spcPts val="0"/>
              </a:spcAft>
              <a:buClr>
                <a:schemeClr val="dk1"/>
              </a:buClr>
              <a:buSzPts val="1400"/>
              <a:buChar char="●"/>
              <a:defRPr sz="1100"/>
            </a:lvl7pPr>
            <a:lvl8pPr indent="-317500" lvl="7" marL="3657600" rtl="0" algn="l">
              <a:lnSpc>
                <a:spcPct val="90000"/>
              </a:lnSpc>
              <a:spcBef>
                <a:spcPts val="1200"/>
              </a:spcBef>
              <a:spcAft>
                <a:spcPts val="0"/>
              </a:spcAft>
              <a:buClr>
                <a:schemeClr val="dk1"/>
              </a:buClr>
              <a:buSzPts val="1400"/>
              <a:buChar char="○"/>
              <a:defRPr sz="1100"/>
            </a:lvl8pPr>
            <a:lvl9pPr indent="-317500" lvl="8" marL="4114800" rtl="0" algn="l">
              <a:lnSpc>
                <a:spcPct val="90000"/>
              </a:lnSpc>
              <a:spcBef>
                <a:spcPts val="1200"/>
              </a:spcBef>
              <a:spcAft>
                <a:spcPts val="1200"/>
              </a:spcAft>
              <a:buClr>
                <a:schemeClr val="dk1"/>
              </a:buClr>
              <a:buSzPts val="1400"/>
              <a:buChar char="■"/>
              <a:defRPr sz="1100"/>
            </a:lvl9pPr>
          </a:lstStyle>
          <a:p/>
        </p:txBody>
      </p:sp>
      <p:sp>
        <p:nvSpPr>
          <p:cNvPr id="79" name="Google Shape;79;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0" name="Google Shape;80;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1" name="Google Shape;81;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ithub.com/CHENCHETY-ABHISHEK/EE2802-Term-Projec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spMohanty/PlantVillage-Dataset/tree/master/raw" TargetMode="External"/><Relationship Id="rId4" Type="http://schemas.openxmlformats.org/officeDocument/2006/relationships/hyperlink" Target="https://www.kaggle.com/datasets/vipoooool/new-plant-diseases-dataset" TargetMode="External"/><Relationship Id="rId5" Type="http://schemas.openxmlformats.org/officeDocument/2006/relationships/hyperlink" Target="https://www.kaggle.com/datasets/vipoooool/new-plant-diseases-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9"/>
          <p:cNvSpPr txBox="1"/>
          <p:nvPr>
            <p:ph type="ctrTitle"/>
          </p:nvPr>
        </p:nvSpPr>
        <p:spPr>
          <a:xfrm>
            <a:off x="251550" y="585175"/>
            <a:ext cx="8520600" cy="1445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rPr lang="en" sz="2700">
                <a:highlight>
                  <a:schemeClr val="lt1"/>
                </a:highlight>
                <a:latin typeface="Roboto"/>
                <a:ea typeface="Roboto"/>
                <a:cs typeface="Roboto"/>
                <a:sym typeface="Roboto"/>
              </a:rPr>
              <a:t>EE2802 - Machine Learning </a:t>
            </a:r>
            <a:r>
              <a:rPr lang="en" sz="2650"/>
              <a:t>Term Project</a:t>
            </a:r>
            <a:endParaRPr sz="2650"/>
          </a:p>
        </p:txBody>
      </p:sp>
      <p:sp>
        <p:nvSpPr>
          <p:cNvPr id="87" name="Google Shape;87;p9"/>
          <p:cNvSpPr txBox="1"/>
          <p:nvPr>
            <p:ph idx="1" type="subTitle"/>
          </p:nvPr>
        </p:nvSpPr>
        <p:spPr>
          <a:xfrm>
            <a:off x="399450" y="2030875"/>
            <a:ext cx="82248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i="1" lang="en" sz="2500">
                <a:solidFill>
                  <a:srgbClr val="202124"/>
                </a:solidFill>
                <a:highlight>
                  <a:srgbClr val="FFFFFF"/>
                </a:highlight>
                <a:latin typeface="Roboto"/>
                <a:ea typeface="Roboto"/>
                <a:cs typeface="Roboto"/>
                <a:sym typeface="Roboto"/>
              </a:rPr>
              <a:t>Classification of plant diseases</a:t>
            </a:r>
            <a:endParaRPr b="1" i="1" sz="2500"/>
          </a:p>
        </p:txBody>
      </p:sp>
      <p:sp>
        <p:nvSpPr>
          <p:cNvPr id="88" name="Google Shape;88;p9"/>
          <p:cNvSpPr txBox="1"/>
          <p:nvPr/>
        </p:nvSpPr>
        <p:spPr>
          <a:xfrm>
            <a:off x="6226350" y="3350800"/>
            <a:ext cx="2545800" cy="8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CHENCHETY ABHISHEK</a:t>
            </a:r>
            <a:endParaRPr/>
          </a:p>
          <a:p>
            <a:pPr indent="0" lvl="0" marL="0" rtl="0" algn="l">
              <a:spcBef>
                <a:spcPts val="0"/>
              </a:spcBef>
              <a:spcAft>
                <a:spcPts val="0"/>
              </a:spcAft>
              <a:buNone/>
            </a:pPr>
            <a:r>
              <a:rPr lang="en"/>
              <a:t>EE20BTECH11012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4043"/>
                </a:solidFill>
              </a:rPr>
              <a:t>Qualitative </a:t>
            </a:r>
            <a:r>
              <a:rPr b="1" lang="en" sz="2400"/>
              <a:t>Results</a:t>
            </a:r>
            <a:endParaRPr b="1" sz="2400"/>
          </a:p>
          <a:p>
            <a:pPr indent="0" lvl="0" marL="0" rtl="0" algn="l">
              <a:spcBef>
                <a:spcPts val="0"/>
              </a:spcBef>
              <a:spcAft>
                <a:spcPts val="0"/>
              </a:spcAft>
              <a:buNone/>
            </a:pPr>
            <a:r>
              <a:t/>
            </a:r>
            <a:endParaRPr b="1" sz="2400"/>
          </a:p>
        </p:txBody>
      </p:sp>
      <p:sp>
        <p:nvSpPr>
          <p:cNvPr id="144" name="Google Shape;144;p18"/>
          <p:cNvSpPr txBox="1"/>
          <p:nvPr>
            <p:ph idx="1" type="body"/>
          </p:nvPr>
        </p:nvSpPr>
        <p:spPr>
          <a:xfrm>
            <a:off x="311700" y="1152475"/>
            <a:ext cx="3552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FF"/>
              </a:buClr>
              <a:buSzPts val="1800"/>
              <a:buChar char="-"/>
            </a:pPr>
            <a:r>
              <a:rPr b="1" lang="en">
                <a:solidFill>
                  <a:srgbClr val="0000FF"/>
                </a:solidFill>
              </a:rPr>
              <a:t>ResNet </a:t>
            </a:r>
            <a:endParaRPr b="1">
              <a:solidFill>
                <a:srgbClr val="0000FF"/>
              </a:solidFill>
            </a:endParaRPr>
          </a:p>
          <a:p>
            <a:pPr indent="0" lvl="0" marL="457200" rtl="0" algn="l">
              <a:spcBef>
                <a:spcPts val="1200"/>
              </a:spcBef>
              <a:spcAft>
                <a:spcPts val="1200"/>
              </a:spcAft>
              <a:buNone/>
            </a:pPr>
            <a:r>
              <a:t/>
            </a:r>
            <a:endParaRPr/>
          </a:p>
        </p:txBody>
      </p:sp>
      <p:pic>
        <p:nvPicPr>
          <p:cNvPr id="145" name="Google Shape;145;p18"/>
          <p:cNvPicPr preferRelativeResize="0"/>
          <p:nvPr/>
        </p:nvPicPr>
        <p:blipFill>
          <a:blip r:embed="rId3">
            <a:alphaModFix/>
          </a:blip>
          <a:stretch>
            <a:fillRect/>
          </a:stretch>
        </p:blipFill>
        <p:spPr>
          <a:xfrm>
            <a:off x="816825" y="1599283"/>
            <a:ext cx="2493800" cy="2522775"/>
          </a:xfrm>
          <a:prstGeom prst="rect">
            <a:avLst/>
          </a:prstGeom>
          <a:noFill/>
          <a:ln>
            <a:noFill/>
          </a:ln>
        </p:spPr>
      </p:pic>
      <p:sp>
        <p:nvSpPr>
          <p:cNvPr id="146" name="Google Shape;146;p18"/>
          <p:cNvSpPr txBox="1"/>
          <p:nvPr>
            <p:ph idx="1" type="body"/>
          </p:nvPr>
        </p:nvSpPr>
        <p:spPr>
          <a:xfrm>
            <a:off x="4572000" y="1017725"/>
            <a:ext cx="3552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4500"/>
              </a:buClr>
              <a:buSzPts val="1800"/>
              <a:buChar char="-"/>
            </a:pPr>
            <a:r>
              <a:rPr b="1" lang="en">
                <a:solidFill>
                  <a:srgbClr val="FF4500"/>
                </a:solidFill>
              </a:rPr>
              <a:t>Alex</a:t>
            </a:r>
            <a:r>
              <a:rPr b="1" lang="en">
                <a:solidFill>
                  <a:srgbClr val="FF4500"/>
                </a:solidFill>
              </a:rPr>
              <a:t>Net </a:t>
            </a:r>
            <a:endParaRPr b="1">
              <a:solidFill>
                <a:srgbClr val="FF4500"/>
              </a:solidFill>
            </a:endParaRPr>
          </a:p>
          <a:p>
            <a:pPr indent="0" lvl="0" marL="457200" rtl="0" algn="l">
              <a:spcBef>
                <a:spcPts val="1200"/>
              </a:spcBef>
              <a:spcAft>
                <a:spcPts val="1200"/>
              </a:spcAft>
              <a:buNone/>
            </a:pPr>
            <a:r>
              <a:t/>
            </a:r>
            <a:endParaRPr/>
          </a:p>
        </p:txBody>
      </p:sp>
      <p:pic>
        <p:nvPicPr>
          <p:cNvPr id="147" name="Google Shape;147;p18"/>
          <p:cNvPicPr preferRelativeResize="0"/>
          <p:nvPr/>
        </p:nvPicPr>
        <p:blipFill>
          <a:blip r:embed="rId4">
            <a:alphaModFix/>
          </a:blip>
          <a:stretch>
            <a:fillRect/>
          </a:stretch>
        </p:blipFill>
        <p:spPr>
          <a:xfrm>
            <a:off x="5191125" y="1599257"/>
            <a:ext cx="2493800" cy="25227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319800" y="14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Quantitative </a:t>
            </a:r>
            <a:r>
              <a:rPr b="1" lang="en" sz="2400"/>
              <a:t>Results</a:t>
            </a:r>
            <a:endParaRPr b="1" sz="2400"/>
          </a:p>
          <a:p>
            <a:pPr indent="0" lvl="0" marL="0" rtl="0" algn="l">
              <a:spcBef>
                <a:spcPts val="0"/>
              </a:spcBef>
              <a:spcAft>
                <a:spcPts val="0"/>
              </a:spcAft>
              <a:buNone/>
            </a:pPr>
            <a:r>
              <a:t/>
            </a:r>
            <a:endParaRPr b="1" sz="2400"/>
          </a:p>
        </p:txBody>
      </p:sp>
      <p:sp>
        <p:nvSpPr>
          <p:cNvPr id="153" name="Google Shape;153;p19"/>
          <p:cNvSpPr txBox="1"/>
          <p:nvPr/>
        </p:nvSpPr>
        <p:spPr>
          <a:xfrm>
            <a:off x="429300" y="780775"/>
            <a:ext cx="15561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000FF"/>
              </a:buClr>
              <a:buSzPts val="1800"/>
              <a:buChar char="-"/>
            </a:pPr>
            <a:r>
              <a:rPr b="1" lang="en" sz="1800">
                <a:solidFill>
                  <a:srgbClr val="0000FF"/>
                </a:solidFill>
              </a:rPr>
              <a:t>ResNet </a:t>
            </a:r>
            <a:endParaRPr sz="1800">
              <a:solidFill>
                <a:schemeClr val="dk2"/>
              </a:solidFill>
            </a:endParaRPr>
          </a:p>
        </p:txBody>
      </p:sp>
      <p:sp>
        <p:nvSpPr>
          <p:cNvPr id="154" name="Google Shape;154;p19"/>
          <p:cNvSpPr txBox="1"/>
          <p:nvPr/>
        </p:nvSpPr>
        <p:spPr>
          <a:xfrm>
            <a:off x="640225" y="1300675"/>
            <a:ext cx="3000000" cy="115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For epoch = 10</a:t>
            </a:r>
            <a:r>
              <a:rPr b="1" lang="en" sz="1050">
                <a:solidFill>
                  <a:schemeClr val="dk1"/>
                </a:solidFill>
                <a:latin typeface="Courier New"/>
                <a:ea typeface="Courier New"/>
                <a:cs typeface="Courier New"/>
                <a:sym typeface="Courier New"/>
              </a:rPr>
              <a:t> </a:t>
            </a:r>
            <a:br>
              <a:rPr lang="en" sz="1050">
                <a:solidFill>
                  <a:schemeClr val="dk1"/>
                </a:solidFill>
                <a:latin typeface="Courier New"/>
                <a:ea typeface="Courier New"/>
                <a:cs typeface="Courier New"/>
                <a:sym typeface="Courier New"/>
              </a:rPr>
            </a:br>
            <a:r>
              <a:rPr lang="en" sz="1050">
                <a:solidFill>
                  <a:schemeClr val="dk1"/>
                </a:solidFill>
                <a:latin typeface="Courier New"/>
                <a:ea typeface="Courier New"/>
                <a:cs typeface="Courier New"/>
                <a:sym typeface="Courier New"/>
              </a:rPr>
              <a:t>Train Accuracy  : 97.67 %</a:t>
            </a:r>
            <a:endParaRPr sz="10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1"/>
                </a:solidFill>
                <a:latin typeface="Courier New"/>
                <a:ea typeface="Courier New"/>
                <a:cs typeface="Courier New"/>
                <a:sym typeface="Courier New"/>
              </a:rPr>
              <a:t>Test Accuracy   : 95.56 %</a:t>
            </a:r>
            <a:endParaRPr sz="10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1"/>
                </a:solidFill>
                <a:latin typeface="Courier New"/>
                <a:ea typeface="Courier New"/>
                <a:cs typeface="Courier New"/>
                <a:sym typeface="Courier New"/>
              </a:rPr>
              <a:t>Precision Score : 95.56 %</a:t>
            </a:r>
            <a:endParaRPr sz="10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1"/>
                </a:solidFill>
                <a:latin typeface="Courier New"/>
                <a:ea typeface="Courier New"/>
                <a:cs typeface="Courier New"/>
                <a:sym typeface="Courier New"/>
              </a:rPr>
              <a:t>Recall Score    : 95.56 %</a:t>
            </a:r>
            <a:endParaRPr sz="1050">
              <a:solidFill>
                <a:schemeClr val="dk1"/>
              </a:solidFill>
              <a:latin typeface="Courier New"/>
              <a:ea typeface="Courier New"/>
              <a:cs typeface="Courier New"/>
              <a:sym typeface="Courier New"/>
            </a:endParaRPr>
          </a:p>
        </p:txBody>
      </p:sp>
      <p:pic>
        <p:nvPicPr>
          <p:cNvPr id="155" name="Google Shape;155;p19"/>
          <p:cNvPicPr preferRelativeResize="0"/>
          <p:nvPr/>
        </p:nvPicPr>
        <p:blipFill>
          <a:blip r:embed="rId3">
            <a:alphaModFix/>
          </a:blip>
          <a:stretch>
            <a:fillRect/>
          </a:stretch>
        </p:blipFill>
        <p:spPr>
          <a:xfrm>
            <a:off x="731903" y="2571750"/>
            <a:ext cx="7324274" cy="180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319800" y="14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Quantitative Results</a:t>
            </a:r>
            <a:endParaRPr b="1" sz="2400"/>
          </a:p>
          <a:p>
            <a:pPr indent="0" lvl="0" marL="0" rtl="0" algn="l">
              <a:spcBef>
                <a:spcPts val="0"/>
              </a:spcBef>
              <a:spcAft>
                <a:spcPts val="0"/>
              </a:spcAft>
              <a:buNone/>
            </a:pPr>
            <a:r>
              <a:t/>
            </a:r>
            <a:endParaRPr b="1" sz="2400"/>
          </a:p>
        </p:txBody>
      </p:sp>
      <p:sp>
        <p:nvSpPr>
          <p:cNvPr id="161" name="Google Shape;161;p20"/>
          <p:cNvSpPr txBox="1"/>
          <p:nvPr/>
        </p:nvSpPr>
        <p:spPr>
          <a:xfrm>
            <a:off x="380500" y="955175"/>
            <a:ext cx="15561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F4500"/>
              </a:buClr>
              <a:buSzPts val="1800"/>
              <a:buChar char="-"/>
            </a:pPr>
            <a:r>
              <a:rPr b="1" lang="en" sz="1800">
                <a:solidFill>
                  <a:srgbClr val="FF4500"/>
                </a:solidFill>
              </a:rPr>
              <a:t>AlexNet</a:t>
            </a:r>
            <a:endParaRPr sz="1800">
              <a:solidFill>
                <a:srgbClr val="FF4500"/>
              </a:solidFill>
            </a:endParaRPr>
          </a:p>
        </p:txBody>
      </p:sp>
      <p:sp>
        <p:nvSpPr>
          <p:cNvPr id="162" name="Google Shape;162;p20"/>
          <p:cNvSpPr txBox="1"/>
          <p:nvPr/>
        </p:nvSpPr>
        <p:spPr>
          <a:xfrm>
            <a:off x="380500" y="1360625"/>
            <a:ext cx="3000000" cy="1380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a:solidFill>
                  <a:schemeClr val="dk1"/>
                </a:solidFill>
                <a:latin typeface="Courier New"/>
                <a:ea typeface="Courier New"/>
                <a:cs typeface="Courier New"/>
                <a:sym typeface="Courier New"/>
              </a:rPr>
              <a:t>For epoch = 10</a:t>
            </a:r>
            <a:r>
              <a:rPr b="1" lang="en" sz="1050">
                <a:solidFill>
                  <a:schemeClr val="dk1"/>
                </a:solidFill>
                <a:latin typeface="Courier New"/>
                <a:ea typeface="Courier New"/>
                <a:cs typeface="Courier New"/>
                <a:sym typeface="Courier New"/>
              </a:rPr>
              <a:t> </a:t>
            </a:r>
            <a:br>
              <a:rPr lang="en" sz="1050">
                <a:solidFill>
                  <a:schemeClr val="dk1"/>
                </a:solidFill>
                <a:latin typeface="Courier New"/>
                <a:ea typeface="Courier New"/>
                <a:cs typeface="Courier New"/>
                <a:sym typeface="Courier New"/>
              </a:rPr>
            </a:br>
            <a:r>
              <a:rPr lang="en" sz="1050">
                <a:solidFill>
                  <a:schemeClr val="dk1"/>
                </a:solidFill>
                <a:latin typeface="Courier New"/>
                <a:ea typeface="Courier New"/>
                <a:cs typeface="Courier New"/>
                <a:sym typeface="Courier New"/>
              </a:rPr>
              <a:t>Train Accuracy  : 83.91 %</a:t>
            </a:r>
            <a:endParaRPr sz="105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1050">
                <a:solidFill>
                  <a:schemeClr val="dk1"/>
                </a:solidFill>
                <a:latin typeface="Courier New"/>
                <a:ea typeface="Courier New"/>
                <a:cs typeface="Courier New"/>
                <a:sym typeface="Courier New"/>
              </a:rPr>
              <a:t>Test Accuracy   : 79.02 %</a:t>
            </a:r>
            <a:endParaRPr sz="105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1050">
                <a:solidFill>
                  <a:schemeClr val="dk1"/>
                </a:solidFill>
                <a:latin typeface="Courier New"/>
                <a:ea typeface="Courier New"/>
                <a:cs typeface="Courier New"/>
                <a:sym typeface="Courier New"/>
              </a:rPr>
              <a:t>Precision Score : 79.02 %</a:t>
            </a:r>
            <a:endParaRPr sz="105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1050">
                <a:solidFill>
                  <a:schemeClr val="dk1"/>
                </a:solidFill>
                <a:latin typeface="Courier New"/>
                <a:ea typeface="Courier New"/>
                <a:cs typeface="Courier New"/>
                <a:sym typeface="Courier New"/>
              </a:rPr>
              <a:t>Recall Score    : 79.02 %</a:t>
            </a:r>
            <a:endParaRPr sz="10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1"/>
              </a:solidFill>
              <a:latin typeface="Courier New"/>
              <a:ea typeface="Courier New"/>
              <a:cs typeface="Courier New"/>
              <a:sym typeface="Courier New"/>
            </a:endParaRPr>
          </a:p>
        </p:txBody>
      </p:sp>
      <p:pic>
        <p:nvPicPr>
          <p:cNvPr id="163" name="Google Shape;163;p20"/>
          <p:cNvPicPr preferRelativeResize="0"/>
          <p:nvPr/>
        </p:nvPicPr>
        <p:blipFill>
          <a:blip r:embed="rId3">
            <a:alphaModFix/>
          </a:blip>
          <a:stretch>
            <a:fillRect/>
          </a:stretch>
        </p:blipFill>
        <p:spPr>
          <a:xfrm>
            <a:off x="501250" y="2513175"/>
            <a:ext cx="7561498" cy="186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0" y="128315"/>
            <a:ext cx="7886700" cy="6303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accent1"/>
              </a:buClr>
              <a:buSzPts val="3300"/>
              <a:buFont typeface="Calibri"/>
              <a:buNone/>
            </a:pPr>
            <a:r>
              <a:rPr b="1" lang="en" sz="2400"/>
              <a:t>Metrics</a:t>
            </a:r>
            <a:endParaRPr b="1" sz="2400"/>
          </a:p>
        </p:txBody>
      </p:sp>
      <p:sp>
        <p:nvSpPr>
          <p:cNvPr id="169" name="Google Shape;169;p21"/>
          <p:cNvSpPr txBox="1"/>
          <p:nvPr>
            <p:ph idx="4294967295" type="body"/>
          </p:nvPr>
        </p:nvSpPr>
        <p:spPr>
          <a:xfrm>
            <a:off x="230626" y="1016123"/>
            <a:ext cx="4495800" cy="35469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1"/>
              </a:buClr>
              <a:buSzPts val="1400"/>
              <a:buChar char="●"/>
            </a:pPr>
            <a:r>
              <a:rPr lang="en" sz="1400">
                <a:solidFill>
                  <a:schemeClr val="dk1"/>
                </a:solidFill>
              </a:rPr>
              <a:t>The general metrics for classification problem are TPR, FPR, Precision, Recall, Confusion Matrices and Accuracy. As this is a Multi-Class Classification, I considered each disease to be independent and calculated these metrics. </a:t>
            </a:r>
            <a:endParaRPr sz="1400">
              <a:solidFill>
                <a:schemeClr val="dk1"/>
              </a:solidFill>
            </a:endParaRPr>
          </a:p>
          <a:p>
            <a:pPr indent="-165100" lvl="0" marL="177800" rtl="0" algn="l">
              <a:lnSpc>
                <a:spcPct val="90000"/>
              </a:lnSpc>
              <a:spcBef>
                <a:spcPts val="800"/>
              </a:spcBef>
              <a:spcAft>
                <a:spcPts val="0"/>
              </a:spcAft>
              <a:buClr>
                <a:schemeClr val="dk1"/>
              </a:buClr>
              <a:buSzPts val="1400"/>
              <a:buChar char="●"/>
            </a:pPr>
            <a:r>
              <a:rPr lang="en" sz="1400">
                <a:solidFill>
                  <a:schemeClr val="dk1"/>
                </a:solidFill>
              </a:rPr>
              <a:t>Threshold generation using the following measures:</a:t>
            </a:r>
            <a:endParaRPr sz="1400">
              <a:solidFill>
                <a:schemeClr val="dk1"/>
              </a:solidFill>
            </a:endParaRPr>
          </a:p>
          <a:p>
            <a:pPr indent="-190500" lvl="1" marL="520700" rtl="0" algn="l">
              <a:lnSpc>
                <a:spcPct val="90000"/>
              </a:lnSpc>
              <a:spcBef>
                <a:spcPts val="400"/>
              </a:spcBef>
              <a:spcAft>
                <a:spcPts val="0"/>
              </a:spcAft>
              <a:buClr>
                <a:schemeClr val="dk1"/>
              </a:buClr>
              <a:buSzPts val="1400"/>
              <a:buChar char="○"/>
            </a:pPr>
            <a:r>
              <a:rPr i="0" lang="en" sz="1400">
                <a:solidFill>
                  <a:schemeClr val="dk1"/>
                </a:solidFill>
              </a:rPr>
              <a:t>G-Mean = sqrt(Sensitivity * Specificity)</a:t>
            </a:r>
            <a:endParaRPr sz="1400">
              <a:solidFill>
                <a:schemeClr val="dk1"/>
              </a:solidFill>
            </a:endParaRPr>
          </a:p>
          <a:p>
            <a:pPr indent="-190500" lvl="1" marL="520700" rtl="0" algn="l">
              <a:lnSpc>
                <a:spcPct val="90000"/>
              </a:lnSpc>
              <a:spcBef>
                <a:spcPts val="400"/>
              </a:spcBef>
              <a:spcAft>
                <a:spcPts val="0"/>
              </a:spcAft>
              <a:buClr>
                <a:schemeClr val="dk1"/>
              </a:buClr>
              <a:buSzPts val="1400"/>
              <a:buChar char="○"/>
            </a:pPr>
            <a:r>
              <a:rPr i="0" lang="en" sz="1400">
                <a:solidFill>
                  <a:schemeClr val="dk1"/>
                </a:solidFill>
              </a:rPr>
              <a:t>J = Sensitivity + Specificity – 1</a:t>
            </a:r>
            <a:endParaRPr sz="1400">
              <a:solidFill>
                <a:schemeClr val="dk1"/>
              </a:solidFill>
            </a:endParaRPr>
          </a:p>
          <a:p>
            <a:pPr indent="-190500" lvl="1" marL="520700" rtl="0" algn="l">
              <a:lnSpc>
                <a:spcPct val="90000"/>
              </a:lnSpc>
              <a:spcBef>
                <a:spcPts val="400"/>
              </a:spcBef>
              <a:spcAft>
                <a:spcPts val="0"/>
              </a:spcAft>
              <a:buClr>
                <a:schemeClr val="dk1"/>
              </a:buClr>
              <a:buSzPts val="1400"/>
              <a:buChar char="○"/>
            </a:pPr>
            <a:r>
              <a:rPr i="0" lang="en" sz="1400">
                <a:solidFill>
                  <a:schemeClr val="dk1"/>
                </a:solidFill>
              </a:rPr>
              <a:t>F-Measure = (2 * Precision * Recall) / (Precision + Recall)</a:t>
            </a:r>
            <a:endParaRPr sz="1400">
              <a:solidFill>
                <a:schemeClr val="dk1"/>
              </a:solidFill>
            </a:endParaRPr>
          </a:p>
          <a:p>
            <a:pPr indent="-76200" lvl="0" marL="177800" rtl="0" algn="l">
              <a:lnSpc>
                <a:spcPct val="90000"/>
              </a:lnSpc>
              <a:spcBef>
                <a:spcPts val="800"/>
              </a:spcBef>
              <a:spcAft>
                <a:spcPts val="0"/>
              </a:spcAft>
              <a:buClr>
                <a:schemeClr val="dk1"/>
              </a:buClr>
              <a:buSzPts val="1500"/>
              <a:buNone/>
            </a:pPr>
            <a:r>
              <a:t/>
            </a:r>
            <a:endParaRPr i="0" sz="1400">
              <a:solidFill>
                <a:schemeClr val="dk1"/>
              </a:solidFill>
            </a:endParaRPr>
          </a:p>
          <a:p>
            <a:pPr indent="-76200" lvl="0" marL="177800" rtl="0" algn="l">
              <a:lnSpc>
                <a:spcPct val="90000"/>
              </a:lnSpc>
              <a:spcBef>
                <a:spcPts val="800"/>
              </a:spcBef>
              <a:spcAft>
                <a:spcPts val="1200"/>
              </a:spcAft>
              <a:buClr>
                <a:schemeClr val="dk1"/>
              </a:buClr>
              <a:buSzPts val="1500"/>
              <a:buNone/>
            </a:pPr>
            <a:r>
              <a:t/>
            </a:r>
            <a:endParaRPr sz="1400">
              <a:solidFill>
                <a:schemeClr val="dk1"/>
              </a:solidFill>
            </a:endParaRPr>
          </a:p>
        </p:txBody>
      </p:sp>
      <p:pic>
        <p:nvPicPr>
          <p:cNvPr descr="Taking the Confusion Out of Confusion Matrices | by Allison Ragan | Towards  Data Science" id="170" name="Google Shape;170;p21"/>
          <p:cNvPicPr preferRelativeResize="0"/>
          <p:nvPr/>
        </p:nvPicPr>
        <p:blipFill rotWithShape="1">
          <a:blip r:embed="rId3">
            <a:alphaModFix/>
          </a:blip>
          <a:srcRect b="0" l="0" r="0" t="8709"/>
          <a:stretch/>
        </p:blipFill>
        <p:spPr>
          <a:xfrm>
            <a:off x="4642175" y="865750"/>
            <a:ext cx="4338375" cy="3168600"/>
          </a:xfrm>
          <a:prstGeom prst="rect">
            <a:avLst/>
          </a:prstGeom>
          <a:solidFill>
            <a:srgbClr val="FFFFFF"/>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6" name="Google Shape;17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0"/>
              </a:spcAft>
              <a:buClr>
                <a:schemeClr val="dk1"/>
              </a:buClr>
              <a:buSzPts val="1100"/>
              <a:buFont typeface="Arial"/>
              <a:buNone/>
            </a:pPr>
            <a:r>
              <a:rPr b="1" lang="en" sz="1600">
                <a:solidFill>
                  <a:schemeClr val="dk1"/>
                </a:solidFill>
              </a:rPr>
              <a:t>Image Classification with ResNet vs. AlexNet:</a:t>
            </a:r>
            <a:endParaRPr b="1" sz="1600">
              <a:solidFill>
                <a:schemeClr val="dk1"/>
              </a:solidFill>
            </a:endParaRPr>
          </a:p>
          <a:p>
            <a:pPr indent="-317500" lvl="0" marL="457200" rtl="0" algn="l">
              <a:spcBef>
                <a:spcPts val="400"/>
              </a:spcBef>
              <a:spcAft>
                <a:spcPts val="0"/>
              </a:spcAft>
              <a:buClr>
                <a:srgbClr val="374151"/>
              </a:buClr>
              <a:buSzPts val="1400"/>
              <a:buFont typeface="Arial"/>
              <a:buChar char="●"/>
            </a:pPr>
            <a:r>
              <a:rPr b="1" lang="en" sz="1400">
                <a:solidFill>
                  <a:srgbClr val="374151"/>
                </a:solidFill>
              </a:rPr>
              <a:t>Smarter Architecture: </a:t>
            </a:r>
            <a:r>
              <a:rPr lang="en" sz="1400">
                <a:solidFill>
                  <a:srgbClr val="374151"/>
                </a:solidFill>
              </a:rPr>
              <a:t>ResNet understands pictures better due to its smarter design.</a:t>
            </a:r>
            <a:endParaRPr sz="1400">
              <a:solidFill>
                <a:srgbClr val="374151"/>
              </a:solidFill>
            </a:endParaRPr>
          </a:p>
          <a:p>
            <a:pPr indent="-317500" lvl="0" marL="457200" rtl="0" algn="l">
              <a:spcBef>
                <a:spcPts val="0"/>
              </a:spcBef>
              <a:spcAft>
                <a:spcPts val="0"/>
              </a:spcAft>
              <a:buClr>
                <a:srgbClr val="374151"/>
              </a:buClr>
              <a:buSzPts val="1400"/>
              <a:buFont typeface="Arial"/>
              <a:buChar char="●"/>
            </a:pPr>
            <a:r>
              <a:rPr b="1" lang="en" sz="1400">
                <a:solidFill>
                  <a:srgbClr val="374151"/>
                </a:solidFill>
              </a:rPr>
              <a:t>Deeper Learning: </a:t>
            </a:r>
            <a:r>
              <a:rPr lang="en" sz="1400">
                <a:solidFill>
                  <a:srgbClr val="374151"/>
                </a:solidFill>
              </a:rPr>
              <a:t>ResNet can learn more from images without confusion, going deeper into details.</a:t>
            </a:r>
            <a:endParaRPr sz="1400">
              <a:solidFill>
                <a:srgbClr val="374151"/>
              </a:solidFill>
            </a:endParaRPr>
          </a:p>
          <a:p>
            <a:pPr indent="-317500" lvl="0" marL="457200" rtl="0" algn="l">
              <a:spcBef>
                <a:spcPts val="0"/>
              </a:spcBef>
              <a:spcAft>
                <a:spcPts val="0"/>
              </a:spcAft>
              <a:buClr>
                <a:srgbClr val="374151"/>
              </a:buClr>
              <a:buSzPts val="1400"/>
              <a:buFont typeface="Arial"/>
              <a:buChar char="●"/>
            </a:pPr>
            <a:r>
              <a:rPr b="1" lang="en" sz="1400">
                <a:solidFill>
                  <a:srgbClr val="374151"/>
                </a:solidFill>
              </a:rPr>
              <a:t>Special Shortcuts:</a:t>
            </a:r>
            <a:r>
              <a:rPr lang="en" sz="1400">
                <a:solidFill>
                  <a:srgbClr val="374151"/>
                </a:solidFill>
              </a:rPr>
              <a:t> ResNet uses shortcuts that speed up learning and improve accuracy.</a:t>
            </a:r>
            <a:endParaRPr sz="1400">
              <a:solidFill>
                <a:srgbClr val="374151"/>
              </a:solidFill>
            </a:endParaRPr>
          </a:p>
          <a:p>
            <a:pPr indent="-317500" lvl="0" marL="457200" rtl="0" algn="l">
              <a:spcBef>
                <a:spcPts val="0"/>
              </a:spcBef>
              <a:spcAft>
                <a:spcPts val="0"/>
              </a:spcAft>
              <a:buClr>
                <a:srgbClr val="374151"/>
              </a:buClr>
              <a:buSzPts val="1400"/>
              <a:buFont typeface="Arial"/>
              <a:buChar char="●"/>
            </a:pPr>
            <a:r>
              <a:rPr b="1" lang="en" sz="1400">
                <a:solidFill>
                  <a:srgbClr val="374151"/>
                </a:solidFill>
              </a:rPr>
              <a:t>Better Performance:</a:t>
            </a:r>
            <a:r>
              <a:rPr lang="en" sz="1400">
                <a:solidFill>
                  <a:srgbClr val="374151"/>
                </a:solidFill>
              </a:rPr>
              <a:t> ResNet usually outperforms AlexNet in recognizing and understanding pictures.</a:t>
            </a:r>
            <a:endParaRPr sz="1400">
              <a:solidFill>
                <a:srgbClr val="374151"/>
              </a:solidFill>
            </a:endParaRPr>
          </a:p>
          <a:p>
            <a:pPr indent="-317500" lvl="0" marL="457200" rtl="0" algn="l">
              <a:spcBef>
                <a:spcPts val="0"/>
              </a:spcBef>
              <a:spcAft>
                <a:spcPts val="0"/>
              </a:spcAft>
              <a:buClr>
                <a:srgbClr val="374151"/>
              </a:buClr>
              <a:buSzPts val="1400"/>
              <a:buFont typeface="Arial"/>
              <a:buChar char="●"/>
            </a:pPr>
            <a:r>
              <a:rPr b="1" lang="en" sz="1400">
                <a:solidFill>
                  <a:srgbClr val="374151"/>
                </a:solidFill>
              </a:rPr>
              <a:t>Improved Memory:</a:t>
            </a:r>
            <a:r>
              <a:rPr lang="en" sz="1400">
                <a:solidFill>
                  <a:srgbClr val="374151"/>
                </a:solidFill>
              </a:rPr>
              <a:t> ResNet remembers learned information better, making it more efficient for image understanding.</a:t>
            </a:r>
            <a:endParaRPr sz="1400">
              <a:solidFill>
                <a:srgbClr val="374151"/>
              </a:solidFill>
            </a:endParaRPr>
          </a:p>
          <a:p>
            <a:pPr indent="0" lvl="0" marL="0" rtl="0" algn="l">
              <a:spcBef>
                <a:spcPts val="1500"/>
              </a:spcBef>
              <a:spcAft>
                <a:spcPts val="1200"/>
              </a:spcAft>
              <a:buNone/>
            </a:pPr>
            <a:r>
              <a:t/>
            </a:r>
            <a:endParaRPr sz="1400">
              <a:solidFill>
                <a:srgbClr val="374151"/>
              </a:solidFill>
            </a:endParaRPr>
          </a:p>
        </p:txBody>
      </p:sp>
      <p:sp>
        <p:nvSpPr>
          <p:cNvPr id="177" name="Google Shape;177;p22"/>
          <p:cNvSpPr txBox="1"/>
          <p:nvPr/>
        </p:nvSpPr>
        <p:spPr>
          <a:xfrm>
            <a:off x="7620000" y="4000500"/>
            <a:ext cx="14622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t>
            </a:r>
            <a:r>
              <a:rPr lang="en" sz="1800">
                <a:solidFill>
                  <a:schemeClr val="dk1"/>
                </a:solidFill>
              </a:rPr>
              <a:t>Ctnd..)</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3" name="Google Shape;18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0"/>
              </a:spcAft>
              <a:buNone/>
            </a:pPr>
            <a:r>
              <a:rPr b="1" lang="en" sz="1600">
                <a:solidFill>
                  <a:schemeClr val="dk1"/>
                </a:solidFill>
              </a:rPr>
              <a:t>Plant Disease Classification with ResNet:</a:t>
            </a:r>
            <a:endParaRPr b="1" sz="1600">
              <a:solidFill>
                <a:schemeClr val="dk1"/>
              </a:solidFill>
            </a:endParaRPr>
          </a:p>
          <a:p>
            <a:pPr indent="-317500" lvl="0" marL="457200" rtl="0" algn="l">
              <a:spcBef>
                <a:spcPts val="400"/>
              </a:spcBef>
              <a:spcAft>
                <a:spcPts val="0"/>
              </a:spcAft>
              <a:buClr>
                <a:srgbClr val="374151"/>
              </a:buClr>
              <a:buSzPts val="1400"/>
              <a:buFont typeface="Arial"/>
              <a:buChar char="●"/>
            </a:pPr>
            <a:r>
              <a:rPr b="1" lang="en" sz="1400">
                <a:solidFill>
                  <a:srgbClr val="374151"/>
                </a:solidFill>
              </a:rPr>
              <a:t>Smart Plant Diagnosis:</a:t>
            </a:r>
            <a:r>
              <a:rPr lang="en" sz="1400">
                <a:solidFill>
                  <a:srgbClr val="374151"/>
                </a:solidFill>
              </a:rPr>
              <a:t> ResNet is a powerful tool for identifying plant sickness.</a:t>
            </a:r>
            <a:endParaRPr sz="1400">
              <a:solidFill>
                <a:srgbClr val="374151"/>
              </a:solidFill>
            </a:endParaRPr>
          </a:p>
          <a:p>
            <a:pPr indent="-317500" lvl="0" marL="457200" rtl="0" algn="l">
              <a:spcBef>
                <a:spcPts val="0"/>
              </a:spcBef>
              <a:spcAft>
                <a:spcPts val="0"/>
              </a:spcAft>
              <a:buClr>
                <a:srgbClr val="374151"/>
              </a:buClr>
              <a:buSzPts val="1400"/>
              <a:buFont typeface="Arial"/>
              <a:buChar char="●"/>
            </a:pPr>
            <a:r>
              <a:rPr b="1" lang="en" sz="1400">
                <a:solidFill>
                  <a:srgbClr val="374151"/>
                </a:solidFill>
              </a:rPr>
              <a:t>Detailed Detection:</a:t>
            </a:r>
            <a:r>
              <a:rPr lang="en" sz="1400">
                <a:solidFill>
                  <a:srgbClr val="374151"/>
                </a:solidFill>
              </a:rPr>
              <a:t> It spots tiny details in leaves or crops to identify specific diseases.</a:t>
            </a:r>
            <a:endParaRPr sz="1400">
              <a:solidFill>
                <a:srgbClr val="374151"/>
              </a:solidFill>
            </a:endParaRPr>
          </a:p>
          <a:p>
            <a:pPr indent="-317500" lvl="0" marL="457200" rtl="0" algn="l">
              <a:spcBef>
                <a:spcPts val="0"/>
              </a:spcBef>
              <a:spcAft>
                <a:spcPts val="0"/>
              </a:spcAft>
              <a:buClr>
                <a:srgbClr val="374151"/>
              </a:buClr>
              <a:buSzPts val="1400"/>
              <a:buFont typeface="Arial"/>
              <a:buChar char="●"/>
            </a:pPr>
            <a:r>
              <a:rPr b="1" lang="en" sz="1400">
                <a:solidFill>
                  <a:srgbClr val="374151"/>
                </a:solidFill>
              </a:rPr>
              <a:t>Early Problem Detection:</a:t>
            </a:r>
            <a:r>
              <a:rPr lang="en" sz="1400">
                <a:solidFill>
                  <a:srgbClr val="374151"/>
                </a:solidFill>
              </a:rPr>
              <a:t> Helps farmers find issues early for better treatment.</a:t>
            </a:r>
            <a:endParaRPr sz="1400">
              <a:solidFill>
                <a:srgbClr val="374151"/>
              </a:solidFill>
            </a:endParaRPr>
          </a:p>
          <a:p>
            <a:pPr indent="-317500" lvl="0" marL="457200" rtl="0" algn="l">
              <a:spcBef>
                <a:spcPts val="0"/>
              </a:spcBef>
              <a:spcAft>
                <a:spcPts val="0"/>
              </a:spcAft>
              <a:buClr>
                <a:srgbClr val="374151"/>
              </a:buClr>
              <a:buSzPts val="1400"/>
              <a:buFont typeface="Arial"/>
              <a:buChar char="●"/>
            </a:pPr>
            <a:r>
              <a:rPr b="1" lang="en" sz="1400">
                <a:solidFill>
                  <a:srgbClr val="374151"/>
                </a:solidFill>
              </a:rPr>
              <a:t>Accurate Diagnosis:</a:t>
            </a:r>
            <a:r>
              <a:rPr lang="en" sz="1400">
                <a:solidFill>
                  <a:srgbClr val="374151"/>
                </a:solidFill>
              </a:rPr>
              <a:t> Enables accurate identification of plant diseases, aiding in proper care.</a:t>
            </a:r>
            <a:endParaRPr sz="1400">
              <a:solidFill>
                <a:srgbClr val="374151"/>
              </a:solidFill>
            </a:endParaRPr>
          </a:p>
          <a:p>
            <a:pPr indent="-317500" lvl="0" marL="457200" rtl="0" algn="l">
              <a:spcBef>
                <a:spcPts val="0"/>
              </a:spcBef>
              <a:spcAft>
                <a:spcPts val="0"/>
              </a:spcAft>
              <a:buClr>
                <a:srgbClr val="374151"/>
              </a:buClr>
              <a:buSzPts val="1400"/>
              <a:buFont typeface="Arial"/>
              <a:buChar char="●"/>
            </a:pPr>
            <a:r>
              <a:rPr b="1" lang="en" sz="1400">
                <a:solidFill>
                  <a:srgbClr val="374151"/>
                </a:solidFill>
              </a:rPr>
              <a:t>Improved Crop Health:</a:t>
            </a:r>
            <a:r>
              <a:rPr lang="en" sz="1400">
                <a:solidFill>
                  <a:srgbClr val="374151"/>
                </a:solidFill>
              </a:rPr>
              <a:t> Using ResNet assists in healthier crop growth by addressing diseases efficiently.</a:t>
            </a:r>
            <a:endParaRPr b="1" sz="1400">
              <a:solidFill>
                <a:schemeClr val="dk1"/>
              </a:solidFill>
            </a:endParaRPr>
          </a:p>
          <a:p>
            <a:pPr indent="0" lvl="0" marL="0" rtl="0" algn="l">
              <a:spcBef>
                <a:spcPts val="0"/>
              </a:spcBef>
              <a:spcAft>
                <a:spcPts val="1200"/>
              </a:spcAft>
              <a:buNone/>
            </a:pPr>
            <a:r>
              <a:t/>
            </a:r>
            <a:endParaRPr sz="1400">
              <a:solidFill>
                <a:srgbClr val="374151"/>
              </a:solidFill>
            </a:endParaRPr>
          </a:p>
        </p:txBody>
      </p:sp>
      <p:sp>
        <p:nvSpPr>
          <p:cNvPr id="184" name="Google Shape;184;p23"/>
          <p:cNvSpPr txBox="1"/>
          <p:nvPr/>
        </p:nvSpPr>
        <p:spPr>
          <a:xfrm>
            <a:off x="581525" y="3481125"/>
            <a:ext cx="75198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Project Link:</a:t>
            </a:r>
            <a:r>
              <a:rPr lang="en">
                <a:solidFill>
                  <a:schemeClr val="dk1"/>
                </a:solidFill>
              </a:rPr>
              <a:t> </a:t>
            </a:r>
            <a:r>
              <a:rPr lang="en" u="sng">
                <a:solidFill>
                  <a:schemeClr val="hlink"/>
                </a:solidFill>
                <a:hlinkClick r:id="rId3"/>
              </a:rPr>
              <a:t>EE2802-Term-Project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Future Directions</a:t>
            </a:r>
            <a:endParaRPr sz="2420"/>
          </a:p>
        </p:txBody>
      </p:sp>
      <p:sp>
        <p:nvSpPr>
          <p:cNvPr id="190" name="Google Shape;19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rgbClr val="374151"/>
              </a:buClr>
              <a:buSzPts val="1400"/>
              <a:buFont typeface="Arial"/>
              <a:buNone/>
            </a:pPr>
            <a:r>
              <a:rPr b="1" lang="en" sz="1400">
                <a:solidFill>
                  <a:srgbClr val="374151"/>
                </a:solidFill>
              </a:rPr>
              <a:t>Addressing Class Imbalance:</a:t>
            </a:r>
            <a:endParaRPr b="1" sz="1400">
              <a:solidFill>
                <a:srgbClr val="374151"/>
              </a:solidFill>
            </a:endParaRPr>
          </a:p>
          <a:p>
            <a:pPr indent="-317500" lvl="1" marL="914400" rtl="0" algn="l">
              <a:spcBef>
                <a:spcPts val="0"/>
              </a:spcBef>
              <a:spcAft>
                <a:spcPts val="0"/>
              </a:spcAft>
              <a:buClr>
                <a:srgbClr val="374151"/>
              </a:buClr>
              <a:buSzPts val="1400"/>
              <a:buFont typeface="Arial"/>
              <a:buChar char="●"/>
            </a:pPr>
            <a:r>
              <a:rPr lang="en">
                <a:solidFill>
                  <a:srgbClr val="374151"/>
                </a:solidFill>
              </a:rPr>
              <a:t>Investigate techniques like data augmentation, oversampling, or transfer learning to improve model performance on underrepresented classes.</a:t>
            </a:r>
            <a:endParaRPr>
              <a:solidFill>
                <a:srgbClr val="374151"/>
              </a:solidFill>
            </a:endParaRPr>
          </a:p>
          <a:p>
            <a:pPr indent="-228600" lvl="0" marL="457200" rtl="0" algn="l">
              <a:spcBef>
                <a:spcPts val="0"/>
              </a:spcBef>
              <a:spcAft>
                <a:spcPts val="0"/>
              </a:spcAft>
              <a:buClr>
                <a:srgbClr val="374151"/>
              </a:buClr>
              <a:buSzPts val="1400"/>
              <a:buFont typeface="Arial"/>
              <a:buNone/>
            </a:pPr>
            <a:r>
              <a:rPr b="1" lang="en" sz="1400">
                <a:solidFill>
                  <a:srgbClr val="374151"/>
                </a:solidFill>
              </a:rPr>
              <a:t>Enhancing Data Diversity:</a:t>
            </a:r>
            <a:endParaRPr b="1" sz="1400">
              <a:solidFill>
                <a:srgbClr val="374151"/>
              </a:solidFill>
            </a:endParaRPr>
          </a:p>
          <a:p>
            <a:pPr indent="-317500" lvl="1" marL="914400" rtl="0" algn="l">
              <a:spcBef>
                <a:spcPts val="0"/>
              </a:spcBef>
              <a:spcAft>
                <a:spcPts val="0"/>
              </a:spcAft>
              <a:buClr>
                <a:srgbClr val="374151"/>
              </a:buClr>
              <a:buSzPts val="1400"/>
              <a:buFont typeface="Arial"/>
              <a:buChar char="●"/>
            </a:pPr>
            <a:r>
              <a:rPr lang="en">
                <a:solidFill>
                  <a:srgbClr val="374151"/>
                </a:solidFill>
              </a:rPr>
              <a:t>Expand the dataset to include images of various plant parts and diverse environmental conditions, fostering better model generalization.</a:t>
            </a:r>
            <a:endParaRPr>
              <a:solidFill>
                <a:srgbClr val="374151"/>
              </a:solidFill>
            </a:endParaRPr>
          </a:p>
          <a:p>
            <a:pPr indent="-228600" lvl="0" marL="457200" rtl="0" algn="l">
              <a:spcBef>
                <a:spcPts val="0"/>
              </a:spcBef>
              <a:spcAft>
                <a:spcPts val="0"/>
              </a:spcAft>
              <a:buClr>
                <a:srgbClr val="374151"/>
              </a:buClr>
              <a:buSzPts val="1400"/>
              <a:buFont typeface="Arial"/>
              <a:buNone/>
            </a:pPr>
            <a:r>
              <a:rPr b="1" lang="en" sz="1400">
                <a:solidFill>
                  <a:srgbClr val="374151"/>
                </a:solidFill>
              </a:rPr>
              <a:t>Improving Explainability:</a:t>
            </a:r>
            <a:endParaRPr b="1" sz="1400">
              <a:solidFill>
                <a:srgbClr val="374151"/>
              </a:solidFill>
            </a:endParaRPr>
          </a:p>
          <a:p>
            <a:pPr indent="-317500" lvl="1" marL="914400" rtl="0" algn="l">
              <a:spcBef>
                <a:spcPts val="0"/>
              </a:spcBef>
              <a:spcAft>
                <a:spcPts val="0"/>
              </a:spcAft>
              <a:buClr>
                <a:srgbClr val="374151"/>
              </a:buClr>
              <a:buSzPts val="1400"/>
              <a:buFont typeface="Arial"/>
              <a:buChar char="●"/>
            </a:pPr>
            <a:r>
              <a:rPr lang="en">
                <a:solidFill>
                  <a:srgbClr val="374151"/>
                </a:solidFill>
              </a:rPr>
              <a:t>Explore interpretable deep learning architectures or methods such as attention mechanisms or model visualization to enhance understanding and trust in model predictions.</a:t>
            </a:r>
            <a:endParaRPr>
              <a:solidFill>
                <a:srgbClr val="374151"/>
              </a:solidFill>
            </a:endParaRPr>
          </a:p>
          <a:p>
            <a:pPr indent="0" lvl="0" marL="0" rtl="0" algn="l">
              <a:spcBef>
                <a:spcPts val="0"/>
              </a:spcBef>
              <a:spcAft>
                <a:spcPts val="1200"/>
              </a:spcAft>
              <a:buNone/>
            </a:pPr>
            <a:r>
              <a:t/>
            </a:r>
            <a:endParaRPr b="1"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0"/>
          <p:cNvSpPr txBox="1"/>
          <p:nvPr>
            <p:ph type="title"/>
          </p:nvPr>
        </p:nvSpPr>
        <p:spPr>
          <a:xfrm>
            <a:off x="502200" y="43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Contents</a:t>
            </a:r>
            <a:endParaRPr b="1"/>
          </a:p>
        </p:txBody>
      </p:sp>
      <p:sp>
        <p:nvSpPr>
          <p:cNvPr id="94" name="Google Shape;94;p10"/>
          <p:cNvSpPr txBox="1"/>
          <p:nvPr>
            <p:ph idx="1" type="body"/>
          </p:nvPr>
        </p:nvSpPr>
        <p:spPr>
          <a:xfrm>
            <a:off x="311700" y="1108075"/>
            <a:ext cx="8520600" cy="328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Introduction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Project Proposal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DataSet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Approach - ResNet </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ResNet Model Summary</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Approach - AlexNet </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AlexNet Model Summary</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Results</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Qualitative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Quantitative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Metrics</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Conclusion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Future Directions</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100" name="Google Shape;100;p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In the ever-evolving realm of agriculture, one of the most pressing challenges we face is the early detection of plant diseases and the implementation of effective prevention strategies. The timely identification of these diseases not only ensures the well-being of our crops but also plays a pivotal role in safeguarding our food security.</a:t>
            </a:r>
            <a:endParaRPr sz="1600">
              <a:solidFill>
                <a:schemeClr val="dk1"/>
              </a:solidFill>
            </a:endParaRPr>
          </a:p>
          <a:p>
            <a:pPr indent="0" lvl="0" marL="0" rtl="0" algn="l">
              <a:spcBef>
                <a:spcPts val="1200"/>
              </a:spcBef>
              <a:spcAft>
                <a:spcPts val="1200"/>
              </a:spcAft>
              <a:buNone/>
            </a:pPr>
            <a:r>
              <a:rPr lang="en" sz="1600">
                <a:solidFill>
                  <a:schemeClr val="dk1"/>
                </a:solidFill>
              </a:rPr>
              <a:t>I would like to explore the power of machine learning, specifically classification models, to address this crucial issue.</a:t>
            </a:r>
            <a:br>
              <a:rPr lang="en" sz="1600">
                <a:solidFill>
                  <a:schemeClr val="dk1"/>
                </a:solidFill>
              </a:rPr>
            </a:br>
            <a:br>
              <a:rPr lang="en" sz="1600">
                <a:solidFill>
                  <a:schemeClr val="dk1"/>
                </a:solidFill>
              </a:rPr>
            </a:br>
            <a:r>
              <a:rPr lang="en" sz="1600">
                <a:solidFill>
                  <a:schemeClr val="dk1"/>
                </a:solidFill>
              </a:rPr>
              <a:t>I want to explore the potential of technology and data-driven solutions in creating a resilient and disease-resistant agricultural future</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Proposal</a:t>
            </a:r>
            <a:endParaRPr b="1"/>
          </a:p>
        </p:txBody>
      </p:sp>
      <p:sp>
        <p:nvSpPr>
          <p:cNvPr id="106" name="Google Shape;106;p12"/>
          <p:cNvSpPr txBox="1"/>
          <p:nvPr>
            <p:ph idx="1" type="body"/>
          </p:nvPr>
        </p:nvSpPr>
        <p:spPr>
          <a:xfrm>
            <a:off x="311700" y="1152475"/>
            <a:ext cx="84213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dk1"/>
                </a:solidFill>
              </a:rPr>
              <a:t>Plant Disease Detection and Classification Using Machine Learning</a:t>
            </a:r>
            <a:endParaRPr b="1" sz="1600">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 agricultural sector is facing significant challenges due to the rapid spread of diseases among crops, leading to substantial yield losses. Timely detection and precise classification of these diseases are crucial for farmers to implement effective preventive measures and ensure sustainable agricultural practices.</a:t>
            </a:r>
            <a:endParaRPr>
              <a:solidFill>
                <a:schemeClr val="dk1"/>
              </a:solidFill>
            </a:endParaRPr>
          </a:p>
          <a:p>
            <a:pPr indent="0" lvl="0" marL="0" rtl="0" algn="l">
              <a:spcBef>
                <a:spcPts val="1200"/>
              </a:spcBef>
              <a:spcAft>
                <a:spcPts val="0"/>
              </a:spcAft>
              <a:buNone/>
            </a:pPr>
            <a:r>
              <a:rPr b="1" lang="en">
                <a:solidFill>
                  <a:schemeClr val="dk1"/>
                </a:solidFill>
              </a:rPr>
              <a:t>Objectives:</a:t>
            </a:r>
            <a:r>
              <a:rPr lang="en">
                <a:solidFill>
                  <a:schemeClr val="dk1"/>
                </a:solidFill>
              </a:rPr>
              <a:t> Early detection, Accurate Classification, </a:t>
            </a:r>
            <a:r>
              <a:rPr lang="en">
                <a:solidFill>
                  <a:schemeClr val="dk1"/>
                </a:solidFill>
              </a:rPr>
              <a:t>Continuous</a:t>
            </a:r>
            <a:r>
              <a:rPr lang="en">
                <a:solidFill>
                  <a:schemeClr val="dk1"/>
                </a:solidFill>
              </a:rPr>
              <a:t> learning</a:t>
            </a:r>
            <a:endParaRPr>
              <a:solidFill>
                <a:schemeClr val="dk1"/>
              </a:solidFill>
            </a:endParaRPr>
          </a:p>
          <a:p>
            <a:pPr indent="0" lvl="0" marL="0" rtl="0" algn="l">
              <a:spcBef>
                <a:spcPts val="1200"/>
              </a:spcBef>
              <a:spcAft>
                <a:spcPts val="0"/>
              </a:spcAft>
              <a:buNone/>
            </a:pPr>
            <a:r>
              <a:rPr b="1" lang="en">
                <a:solidFill>
                  <a:schemeClr val="dk1"/>
                </a:solidFill>
              </a:rPr>
              <a:t>Methodology:</a:t>
            </a:r>
            <a:r>
              <a:rPr lang="en">
                <a:solidFill>
                  <a:schemeClr val="dk1"/>
                </a:solidFill>
              </a:rPr>
              <a:t> Data Collection (Pre-defined Data set), Preprocessing and Feature Extraction, Model Development using </a:t>
            </a:r>
            <a:r>
              <a:rPr b="1" lang="en">
                <a:solidFill>
                  <a:schemeClr val="dk1"/>
                </a:solidFill>
              </a:rPr>
              <a:t>Resnet</a:t>
            </a:r>
            <a:r>
              <a:rPr lang="en">
                <a:solidFill>
                  <a:schemeClr val="dk1"/>
                </a:solidFill>
              </a:rPr>
              <a:t> and </a:t>
            </a:r>
            <a:r>
              <a:rPr b="1" lang="en">
                <a:solidFill>
                  <a:schemeClr val="dk1"/>
                </a:solidFill>
              </a:rPr>
              <a:t>Alexnet</a:t>
            </a:r>
            <a:r>
              <a:rPr lang="en">
                <a:solidFill>
                  <a:schemeClr val="dk1"/>
                </a:solidFill>
              </a:rPr>
              <a:t> architecture.</a:t>
            </a:r>
            <a:endParaRPr>
              <a:solidFill>
                <a:schemeClr val="dk1"/>
              </a:solidFill>
            </a:endParaRPr>
          </a:p>
          <a:p>
            <a:pPr indent="0" lvl="0" marL="0" rtl="0" algn="l">
              <a:spcBef>
                <a:spcPts val="1200"/>
              </a:spcBef>
              <a:spcAft>
                <a:spcPts val="1200"/>
              </a:spcAft>
              <a:buNone/>
            </a:pPr>
            <a:r>
              <a:rPr b="1" lang="en">
                <a:solidFill>
                  <a:schemeClr val="dk1"/>
                </a:solidFill>
              </a:rPr>
              <a:t>Outcomes:</a:t>
            </a:r>
            <a:r>
              <a:rPr lang="en">
                <a:solidFill>
                  <a:schemeClr val="dk1"/>
                </a:solidFill>
              </a:rPr>
              <a:t> Classification model which can revolutionize plant disease detection and classification, ultimately supporting farmers in their efforts to ensure healthy and thriving crops.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sp>
        <p:nvSpPr>
          <p:cNvPr id="112" name="Google Shape;112;p13"/>
          <p:cNvSpPr txBox="1"/>
          <p:nvPr>
            <p:ph idx="1" type="body"/>
          </p:nvPr>
        </p:nvSpPr>
        <p:spPr>
          <a:xfrm>
            <a:off x="311700" y="1152475"/>
            <a:ext cx="83913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Char char="-"/>
            </a:pPr>
            <a:r>
              <a:rPr lang="en">
                <a:solidFill>
                  <a:schemeClr val="dk1"/>
                </a:solidFill>
              </a:rPr>
              <a:t>Actual </a:t>
            </a:r>
            <a:r>
              <a:rPr lang="en" u="sng">
                <a:solidFill>
                  <a:srgbClr val="0000FF"/>
                </a:solidFill>
                <a:hlinkClick r:id="rId3">
                  <a:extLst>
                    <a:ext uri="{A12FA001-AC4F-418D-AE19-62706E023703}">
                      <ahyp:hlinkClr val="tx"/>
                    </a:ext>
                  </a:extLst>
                </a:hlinkClick>
              </a:rPr>
              <a:t>dataset </a:t>
            </a:r>
            <a:endParaRPr>
              <a:solidFill>
                <a:srgbClr val="0000FF"/>
              </a:solidFill>
            </a:endParaRPr>
          </a:p>
          <a:p>
            <a:pPr indent="-317500" lvl="0" marL="457200" rtl="0" algn="l">
              <a:lnSpc>
                <a:spcPct val="100000"/>
              </a:lnSpc>
              <a:spcBef>
                <a:spcPts val="0"/>
              </a:spcBef>
              <a:spcAft>
                <a:spcPts val="0"/>
              </a:spcAft>
              <a:buSzPts val="1400"/>
              <a:buChar char="-"/>
            </a:pPr>
            <a:r>
              <a:rPr lang="en">
                <a:solidFill>
                  <a:schemeClr val="dk1"/>
                </a:solidFill>
                <a:highlight>
                  <a:srgbClr val="FFFFFF"/>
                </a:highlight>
              </a:rPr>
              <a:t>I have taken a </a:t>
            </a:r>
            <a:r>
              <a:rPr lang="en" u="sng">
                <a:solidFill>
                  <a:schemeClr val="hlink"/>
                </a:solidFill>
                <a:highlight>
                  <a:srgbClr val="FFFFFF"/>
                </a:highlight>
                <a:hlinkClick r:id="rId4"/>
              </a:rPr>
              <a:t>augmented</a:t>
            </a:r>
            <a:r>
              <a:rPr lang="en" u="sng">
                <a:solidFill>
                  <a:schemeClr val="hlink"/>
                </a:solidFill>
                <a:highlight>
                  <a:srgbClr val="FFFFFF"/>
                </a:highlight>
                <a:hlinkClick r:id="rId5"/>
              </a:rPr>
              <a:t> dataset</a:t>
            </a:r>
            <a:r>
              <a:rPr lang="en">
                <a:solidFill>
                  <a:schemeClr val="dk1"/>
                </a:solidFill>
                <a:highlight>
                  <a:srgbClr val="FFFFFF"/>
                </a:highlight>
              </a:rPr>
              <a:t> created from actual dataset.</a:t>
            </a:r>
            <a:endParaRPr>
              <a:solidFill>
                <a:schemeClr val="dk1"/>
              </a:solidFill>
              <a:highlight>
                <a:srgbClr val="FFFFFF"/>
              </a:highlight>
            </a:endParaRPr>
          </a:p>
          <a:p>
            <a:pPr indent="0" lvl="0" marL="0" rtl="0" algn="l">
              <a:lnSpc>
                <a:spcPct val="100000"/>
              </a:lnSpc>
              <a:spcBef>
                <a:spcPts val="1200"/>
              </a:spcBef>
              <a:spcAft>
                <a:spcPts val="0"/>
              </a:spcAft>
              <a:buNone/>
            </a:pPr>
            <a:r>
              <a:rPr b="1" lang="en">
                <a:solidFill>
                  <a:srgbClr val="1F1F1F"/>
                </a:solidFill>
                <a:highlight>
                  <a:srgbClr val="FFFFFF"/>
                </a:highlight>
              </a:rPr>
              <a:t>Content:</a:t>
            </a:r>
            <a:endParaRPr b="1">
              <a:solidFill>
                <a:srgbClr val="1F1F1F"/>
              </a:solidFill>
              <a:highlight>
                <a:srgbClr val="FFFFFF"/>
              </a:highlight>
            </a:endParaRPr>
          </a:p>
          <a:p>
            <a:pPr indent="-317500" lvl="0" marL="457200" rtl="0" algn="l">
              <a:lnSpc>
                <a:spcPct val="100000"/>
              </a:lnSpc>
              <a:spcBef>
                <a:spcPts val="1200"/>
              </a:spcBef>
              <a:spcAft>
                <a:spcPts val="0"/>
              </a:spcAft>
              <a:buClr>
                <a:srgbClr val="1F1F1F"/>
              </a:buClr>
              <a:buSzPts val="1400"/>
              <a:buChar char="●"/>
            </a:pPr>
            <a:r>
              <a:rPr lang="en">
                <a:solidFill>
                  <a:srgbClr val="1F1F1F"/>
                </a:solidFill>
                <a:highlight>
                  <a:srgbClr val="FFFFFF"/>
                </a:highlight>
              </a:rPr>
              <a:t>Approximately 87,000 RGB images of healthy and diseased crop leaves.</a:t>
            </a:r>
            <a:endParaRPr>
              <a:solidFill>
                <a:srgbClr val="1F1F1F"/>
              </a:solidFill>
              <a:highlight>
                <a:srgbClr val="FFFFFF"/>
              </a:highlight>
            </a:endParaRPr>
          </a:p>
          <a:p>
            <a:pPr indent="-317500" lvl="0" marL="457200" rtl="0" algn="l">
              <a:lnSpc>
                <a:spcPct val="100000"/>
              </a:lnSpc>
              <a:spcBef>
                <a:spcPts val="0"/>
              </a:spcBef>
              <a:spcAft>
                <a:spcPts val="0"/>
              </a:spcAft>
              <a:buClr>
                <a:srgbClr val="1F1F1F"/>
              </a:buClr>
              <a:buSzPts val="1400"/>
              <a:buChar char="●"/>
            </a:pPr>
            <a:r>
              <a:rPr lang="en">
                <a:solidFill>
                  <a:srgbClr val="1F1F1F"/>
                </a:solidFill>
                <a:highlight>
                  <a:srgbClr val="FFFFFF"/>
                </a:highlight>
              </a:rPr>
              <a:t>Images are categorized into 38 different classes of plant diseases.</a:t>
            </a:r>
            <a:endParaRPr>
              <a:solidFill>
                <a:srgbClr val="1F1F1F"/>
              </a:solidFill>
              <a:highlight>
                <a:srgbClr val="FFFFFF"/>
              </a:highlight>
            </a:endParaRPr>
          </a:p>
          <a:p>
            <a:pPr indent="-317500" lvl="0" marL="457200" rtl="0" algn="l">
              <a:lnSpc>
                <a:spcPct val="100000"/>
              </a:lnSpc>
              <a:spcBef>
                <a:spcPts val="0"/>
              </a:spcBef>
              <a:spcAft>
                <a:spcPts val="0"/>
              </a:spcAft>
              <a:buClr>
                <a:srgbClr val="1F1F1F"/>
              </a:buClr>
              <a:buSzPts val="1400"/>
              <a:buChar char="●"/>
            </a:pPr>
            <a:r>
              <a:rPr lang="en">
                <a:solidFill>
                  <a:srgbClr val="1F1F1F"/>
                </a:solidFill>
                <a:highlight>
                  <a:srgbClr val="FFFFFF"/>
                </a:highlight>
              </a:rPr>
              <a:t>This is a recreated version of the original PlantVillage dataset, potentially with additional data or processing.</a:t>
            </a:r>
            <a:endParaRPr>
              <a:solidFill>
                <a:srgbClr val="1F1F1F"/>
              </a:solidFill>
              <a:highlight>
                <a:srgbClr val="FFFFFF"/>
              </a:highlight>
            </a:endParaRPr>
          </a:p>
          <a:p>
            <a:pPr indent="0" lvl="0" marL="0" rtl="0" algn="l">
              <a:lnSpc>
                <a:spcPct val="100000"/>
              </a:lnSpc>
              <a:spcBef>
                <a:spcPts val="1800"/>
              </a:spcBef>
              <a:spcAft>
                <a:spcPts val="0"/>
              </a:spcAft>
              <a:buNone/>
            </a:pPr>
            <a:r>
              <a:rPr b="1" lang="en">
                <a:solidFill>
                  <a:srgbClr val="1F1F1F"/>
                </a:solidFill>
                <a:highlight>
                  <a:srgbClr val="FFFFFF"/>
                </a:highlight>
              </a:rPr>
              <a:t>Structure:</a:t>
            </a:r>
            <a:endParaRPr b="1">
              <a:solidFill>
                <a:srgbClr val="1F1F1F"/>
              </a:solidFill>
              <a:highlight>
                <a:srgbClr val="FFFFFF"/>
              </a:highlight>
            </a:endParaRPr>
          </a:p>
          <a:p>
            <a:pPr indent="-317500" lvl="0" marL="457200" rtl="0" algn="l">
              <a:lnSpc>
                <a:spcPct val="100000"/>
              </a:lnSpc>
              <a:spcBef>
                <a:spcPts val="1800"/>
              </a:spcBef>
              <a:spcAft>
                <a:spcPts val="0"/>
              </a:spcAft>
              <a:buClr>
                <a:srgbClr val="1F1F1F"/>
              </a:buClr>
              <a:buSzPts val="1400"/>
              <a:buChar char="●"/>
            </a:pPr>
            <a:r>
              <a:rPr lang="en">
                <a:solidFill>
                  <a:srgbClr val="1F1F1F"/>
                </a:solidFill>
                <a:highlight>
                  <a:srgbClr val="FFFFFF"/>
                </a:highlight>
              </a:rPr>
              <a:t>The dataset is split into training (80%), validation (20%), and test (33) sets, preserving the directory structure for each.</a:t>
            </a:r>
            <a:endParaRPr>
              <a:solidFill>
                <a:srgbClr val="1F1F1F"/>
              </a:solidFill>
              <a:highlight>
                <a:srgbClr val="FFFFFF"/>
              </a:highlight>
            </a:endParaRPr>
          </a:p>
          <a:p>
            <a:pPr indent="-317500" lvl="0" marL="457200" rtl="0" algn="l">
              <a:lnSpc>
                <a:spcPct val="100000"/>
              </a:lnSpc>
              <a:spcBef>
                <a:spcPts val="0"/>
              </a:spcBef>
              <a:spcAft>
                <a:spcPts val="0"/>
              </a:spcAft>
              <a:buClr>
                <a:srgbClr val="1F1F1F"/>
              </a:buClr>
              <a:buSzPts val="1400"/>
              <a:buChar char="●"/>
            </a:pPr>
            <a:r>
              <a:rPr lang="en">
                <a:solidFill>
                  <a:srgbClr val="1F1F1F"/>
                </a:solidFill>
                <a:highlight>
                  <a:srgbClr val="FFFFFF"/>
                </a:highlight>
              </a:rPr>
              <a:t>This facilitates training and evaluating machine learning models for plant disease classification.</a:t>
            </a:r>
            <a:endParaRPr>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311700" y="23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using </a:t>
            </a:r>
            <a:r>
              <a:rPr lang="en">
                <a:solidFill>
                  <a:srgbClr val="0000FF"/>
                </a:solidFill>
              </a:rPr>
              <a:t>ResNet</a:t>
            </a:r>
            <a:r>
              <a:rPr lang="en"/>
              <a:t> Architecture</a:t>
            </a:r>
            <a:endParaRPr/>
          </a:p>
        </p:txBody>
      </p:sp>
      <p:sp>
        <p:nvSpPr>
          <p:cNvPr id="118" name="Google Shape;118;p14"/>
          <p:cNvSpPr txBox="1"/>
          <p:nvPr>
            <p:ph idx="1" type="body"/>
          </p:nvPr>
        </p:nvSpPr>
        <p:spPr>
          <a:xfrm>
            <a:off x="251550" y="9319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800"/>
              </a:spcBef>
              <a:spcAft>
                <a:spcPts val="0"/>
              </a:spcAft>
              <a:buNone/>
            </a:pPr>
            <a:r>
              <a:rPr b="1" lang="en" sz="5650" u="sng">
                <a:solidFill>
                  <a:schemeClr val="dk1"/>
                </a:solidFill>
              </a:rPr>
              <a:t>Input:</a:t>
            </a:r>
            <a:endParaRPr b="1" sz="5650" u="sng">
              <a:solidFill>
                <a:schemeClr val="dk1"/>
              </a:solidFill>
            </a:endParaRPr>
          </a:p>
          <a:p>
            <a:pPr indent="-318293" lvl="0" marL="457200" rtl="0" algn="l">
              <a:spcBef>
                <a:spcPts val="1800"/>
              </a:spcBef>
              <a:spcAft>
                <a:spcPts val="0"/>
              </a:spcAft>
              <a:buClr>
                <a:schemeClr val="dk1"/>
              </a:buClr>
              <a:buSzPct val="100000"/>
              <a:buChar char="●"/>
            </a:pPr>
            <a:r>
              <a:rPr lang="en" sz="5650">
                <a:solidFill>
                  <a:schemeClr val="dk1"/>
                </a:solidFill>
              </a:rPr>
              <a:t>Image (RGB, 224x224 pixels) from the PlantVillage dataset.</a:t>
            </a:r>
            <a:endParaRPr sz="5650">
              <a:solidFill>
                <a:schemeClr val="dk1"/>
              </a:solidFill>
            </a:endParaRPr>
          </a:p>
          <a:p>
            <a:pPr indent="0" lvl="0" marL="0" rtl="0" algn="l">
              <a:spcBef>
                <a:spcPts val="1800"/>
              </a:spcBef>
              <a:spcAft>
                <a:spcPts val="0"/>
              </a:spcAft>
              <a:buNone/>
            </a:pPr>
            <a:r>
              <a:rPr b="1" lang="en" sz="5650" u="sng">
                <a:solidFill>
                  <a:schemeClr val="dk1"/>
                </a:solidFill>
              </a:rPr>
              <a:t>Model:</a:t>
            </a:r>
            <a:endParaRPr b="1" sz="5650" u="sng">
              <a:solidFill>
                <a:schemeClr val="dk1"/>
              </a:solidFill>
            </a:endParaRPr>
          </a:p>
          <a:p>
            <a:pPr indent="-318293" lvl="0" marL="457200" rtl="0" algn="l">
              <a:spcBef>
                <a:spcPts val="1800"/>
              </a:spcBef>
              <a:spcAft>
                <a:spcPts val="0"/>
              </a:spcAft>
              <a:buClr>
                <a:schemeClr val="dk1"/>
              </a:buClr>
              <a:buSzPct val="100000"/>
              <a:buChar char="●"/>
            </a:pPr>
            <a:r>
              <a:rPr lang="en" sz="5650">
                <a:solidFill>
                  <a:schemeClr val="dk1"/>
                </a:solidFill>
              </a:rPr>
              <a:t>Residual Network (ResNet):</a:t>
            </a:r>
            <a:endParaRPr sz="5650">
              <a:solidFill>
                <a:schemeClr val="dk1"/>
              </a:solidFill>
            </a:endParaRPr>
          </a:p>
          <a:p>
            <a:pPr indent="-318293" lvl="1" marL="914400" rtl="0" algn="l">
              <a:spcBef>
                <a:spcPts val="0"/>
              </a:spcBef>
              <a:spcAft>
                <a:spcPts val="0"/>
              </a:spcAft>
              <a:buClr>
                <a:schemeClr val="dk1"/>
              </a:buClr>
              <a:buSzPct val="100000"/>
              <a:buChar char="○"/>
            </a:pPr>
            <a:r>
              <a:rPr lang="en" sz="5650">
                <a:solidFill>
                  <a:schemeClr val="dk1"/>
                </a:solidFill>
              </a:rPr>
              <a:t>Convolutional layers with residual connections (skip connections) that bypass some layers and directly connect inputs to outputs.</a:t>
            </a:r>
            <a:endParaRPr sz="5650">
              <a:solidFill>
                <a:schemeClr val="dk1"/>
              </a:solidFill>
            </a:endParaRPr>
          </a:p>
          <a:p>
            <a:pPr indent="-318293" lvl="1" marL="914400" rtl="0" algn="l">
              <a:spcBef>
                <a:spcPts val="0"/>
              </a:spcBef>
              <a:spcAft>
                <a:spcPts val="0"/>
              </a:spcAft>
              <a:buClr>
                <a:schemeClr val="dk1"/>
              </a:buClr>
              <a:buSzPct val="100000"/>
              <a:buChar char="○"/>
            </a:pPr>
            <a:r>
              <a:rPr lang="en" sz="5650">
                <a:solidFill>
                  <a:schemeClr val="dk1"/>
                </a:solidFill>
              </a:rPr>
              <a:t>Batch normalization and ReLU activation functions.</a:t>
            </a:r>
            <a:endParaRPr sz="5650">
              <a:solidFill>
                <a:schemeClr val="dk1"/>
              </a:solidFill>
            </a:endParaRPr>
          </a:p>
          <a:p>
            <a:pPr indent="-318293" lvl="1" marL="914400" rtl="0" algn="l">
              <a:spcBef>
                <a:spcPts val="0"/>
              </a:spcBef>
              <a:spcAft>
                <a:spcPts val="0"/>
              </a:spcAft>
              <a:buClr>
                <a:schemeClr val="dk1"/>
              </a:buClr>
              <a:buSzPct val="100000"/>
              <a:buChar char="○"/>
            </a:pPr>
            <a:r>
              <a:rPr lang="en" sz="5650">
                <a:solidFill>
                  <a:schemeClr val="dk1"/>
                </a:solidFill>
              </a:rPr>
              <a:t>Pooling layers for downsampling.</a:t>
            </a:r>
            <a:endParaRPr sz="5650">
              <a:solidFill>
                <a:schemeClr val="dk1"/>
              </a:solidFill>
            </a:endParaRPr>
          </a:p>
          <a:p>
            <a:pPr indent="-318293" lvl="1" marL="914400" rtl="0" algn="l">
              <a:spcBef>
                <a:spcPts val="0"/>
              </a:spcBef>
              <a:spcAft>
                <a:spcPts val="0"/>
              </a:spcAft>
              <a:buClr>
                <a:schemeClr val="dk1"/>
              </a:buClr>
              <a:buSzPct val="100000"/>
              <a:buChar char="○"/>
            </a:pPr>
            <a:r>
              <a:rPr lang="en" sz="5650">
                <a:solidFill>
                  <a:schemeClr val="dk1"/>
                </a:solidFill>
              </a:rPr>
              <a:t>Fully-connected layers for classification.</a:t>
            </a:r>
            <a:endParaRPr sz="5650">
              <a:solidFill>
                <a:schemeClr val="dk1"/>
              </a:solidFill>
            </a:endParaRPr>
          </a:p>
          <a:p>
            <a:pPr indent="0" lvl="0" marL="0" rtl="0" algn="l">
              <a:spcBef>
                <a:spcPts val="2200"/>
              </a:spcBef>
              <a:spcAft>
                <a:spcPts val="0"/>
              </a:spcAft>
              <a:buNone/>
            </a:pPr>
            <a:r>
              <a:rPr b="1" lang="en" sz="5650" u="sng">
                <a:solidFill>
                  <a:schemeClr val="dk1"/>
                </a:solidFill>
              </a:rPr>
              <a:t>Output:</a:t>
            </a:r>
            <a:r>
              <a:rPr b="1" lang="en" sz="5650">
                <a:solidFill>
                  <a:schemeClr val="dk1"/>
                </a:solidFill>
              </a:rPr>
              <a:t> </a:t>
            </a:r>
            <a:r>
              <a:rPr lang="en" sz="5650">
                <a:solidFill>
                  <a:schemeClr val="dk1"/>
                </a:solidFill>
              </a:rPr>
              <a:t>Class label (one-hot encoded) for the plant disease in the image.</a:t>
            </a:r>
            <a:endParaRPr sz="5650">
              <a:solidFill>
                <a:schemeClr val="dk1"/>
              </a:solidFill>
            </a:endParaRPr>
          </a:p>
          <a:p>
            <a:pPr indent="0" lvl="0" marL="0" rtl="0" algn="l">
              <a:spcBef>
                <a:spcPts val="2200"/>
              </a:spcBef>
              <a:spcAft>
                <a:spcPts val="1200"/>
              </a:spcAft>
              <a:buNone/>
            </a:pPr>
            <a:r>
              <a:rPr lang="en">
                <a:solidFill>
                  <a:schemeClr val="dk1"/>
                </a:solidFill>
              </a:rPr>
              <a:t>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5"/>
          <p:cNvPicPr preferRelativeResize="0"/>
          <p:nvPr/>
        </p:nvPicPr>
        <p:blipFill>
          <a:blip r:embed="rId3">
            <a:alphaModFix/>
          </a:blip>
          <a:stretch>
            <a:fillRect/>
          </a:stretch>
        </p:blipFill>
        <p:spPr>
          <a:xfrm>
            <a:off x="475125" y="633250"/>
            <a:ext cx="2483275" cy="3597575"/>
          </a:xfrm>
          <a:prstGeom prst="rect">
            <a:avLst/>
          </a:prstGeom>
          <a:noFill/>
          <a:ln>
            <a:noFill/>
          </a:ln>
        </p:spPr>
      </p:pic>
      <p:sp>
        <p:nvSpPr>
          <p:cNvPr id="124" name="Google Shape;124;p15"/>
          <p:cNvSpPr txBox="1"/>
          <p:nvPr/>
        </p:nvSpPr>
        <p:spPr>
          <a:xfrm>
            <a:off x="360950" y="110050"/>
            <a:ext cx="66576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FF"/>
                </a:solidFill>
              </a:rPr>
              <a:t>ResNet</a:t>
            </a:r>
            <a:r>
              <a:rPr lang="en" sz="2500">
                <a:solidFill>
                  <a:schemeClr val="dk1"/>
                </a:solidFill>
              </a:rPr>
              <a:t> Model Summary</a:t>
            </a:r>
            <a:endParaRPr sz="2500">
              <a:solidFill>
                <a:schemeClr val="dk1"/>
              </a:solidFill>
            </a:endParaRPr>
          </a:p>
        </p:txBody>
      </p:sp>
      <p:sp>
        <p:nvSpPr>
          <p:cNvPr id="125" name="Google Shape;125;p15"/>
          <p:cNvSpPr txBox="1"/>
          <p:nvPr/>
        </p:nvSpPr>
        <p:spPr>
          <a:xfrm>
            <a:off x="3078075" y="867863"/>
            <a:ext cx="5715000" cy="348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b="1" lang="en" sz="1200">
                <a:solidFill>
                  <a:srgbClr val="374151"/>
                </a:solidFill>
              </a:rPr>
              <a:t>Input Shape:</a:t>
            </a:r>
            <a:r>
              <a:rPr lang="en" sz="1200">
                <a:solidFill>
                  <a:srgbClr val="374151"/>
                </a:solidFill>
              </a:rPr>
              <a:t> (256, 256, 3)</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Arial"/>
              <a:buChar char="●"/>
            </a:pPr>
            <a:r>
              <a:rPr b="1" lang="en" sz="1200">
                <a:solidFill>
                  <a:srgbClr val="374151"/>
                </a:solidFill>
              </a:rPr>
              <a:t>Convolutional Layers:</a:t>
            </a:r>
            <a:endParaRPr b="1"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lang="en" sz="1200">
                <a:solidFill>
                  <a:srgbClr val="374151"/>
                </a:solidFill>
              </a:rPr>
              <a:t>Multiple sets of 2 convolutional layers followed by max pooling.</a:t>
            </a:r>
            <a:endParaRPr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lang="en" sz="1200">
                <a:solidFill>
                  <a:srgbClr val="374151"/>
                </a:solidFill>
              </a:rPr>
              <a:t>Increasing filters: 32, 64, 128, 256, 512.</a:t>
            </a:r>
            <a:endParaRPr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lang="en" sz="1200">
                <a:solidFill>
                  <a:srgbClr val="374151"/>
                </a:solidFill>
              </a:rPr>
              <a:t>Various kernel sizes (3x3, 5x5), ReLU activation, same padding.</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Arial"/>
              <a:buChar char="●"/>
            </a:pPr>
            <a:r>
              <a:rPr b="1" lang="en" sz="1200">
                <a:solidFill>
                  <a:srgbClr val="374151"/>
                </a:solidFill>
              </a:rPr>
              <a:t>Dense Layers:</a:t>
            </a:r>
            <a:endParaRPr b="1"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lang="en" sz="1200">
                <a:solidFill>
                  <a:srgbClr val="374151"/>
                </a:solidFill>
              </a:rPr>
              <a:t>Dense layer with 1568 units and ReLU activation.</a:t>
            </a:r>
            <a:endParaRPr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lang="en" sz="1200">
                <a:solidFill>
                  <a:srgbClr val="374151"/>
                </a:solidFill>
              </a:rPr>
              <a:t>Dropout layer (50% dropout rate) for regularization.</a:t>
            </a:r>
            <a:endParaRPr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lang="en" sz="1200">
                <a:solidFill>
                  <a:srgbClr val="374151"/>
                </a:solidFill>
              </a:rPr>
              <a:t>Output layer: Dense with 38 units (softmax for classification).</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Arial"/>
              <a:buChar char="●"/>
            </a:pPr>
            <a:r>
              <a:rPr b="1" lang="en" sz="1200">
                <a:solidFill>
                  <a:srgbClr val="374151"/>
                </a:solidFill>
              </a:rPr>
              <a:t>Compilation:</a:t>
            </a:r>
            <a:endParaRPr b="1" sz="1200">
              <a:solidFill>
                <a:srgbClr val="374151"/>
              </a:solidFill>
            </a:endParaRPr>
          </a:p>
          <a:p>
            <a:pPr indent="-304800" lvl="1" marL="914400" rtl="0" algn="l">
              <a:lnSpc>
                <a:spcPct val="115000"/>
              </a:lnSpc>
              <a:spcBef>
                <a:spcPts val="0"/>
              </a:spcBef>
              <a:spcAft>
                <a:spcPts val="0"/>
              </a:spcAft>
              <a:buClr>
                <a:srgbClr val="374151"/>
              </a:buClr>
              <a:buSzPts val="1200"/>
              <a:buFont typeface="Roboto"/>
              <a:buChar char="●"/>
            </a:pPr>
            <a:r>
              <a:rPr b="1" lang="en" sz="1200">
                <a:solidFill>
                  <a:srgbClr val="374151"/>
                </a:solidFill>
              </a:rPr>
              <a:t>Optimizer:</a:t>
            </a:r>
            <a:r>
              <a:rPr lang="en" sz="1200">
                <a:solidFill>
                  <a:srgbClr val="374151"/>
                </a:solidFill>
              </a:rPr>
              <a:t> Adam with LR=0.0001</a:t>
            </a:r>
            <a:endParaRPr sz="1200">
              <a:solidFill>
                <a:srgbClr val="374151"/>
              </a:solidFill>
            </a:endParaRPr>
          </a:p>
          <a:p>
            <a:pPr indent="-304800" lvl="1" marL="914400" rtl="0" algn="l">
              <a:lnSpc>
                <a:spcPct val="115000"/>
              </a:lnSpc>
              <a:spcBef>
                <a:spcPts val="0"/>
              </a:spcBef>
              <a:spcAft>
                <a:spcPts val="0"/>
              </a:spcAft>
              <a:buClr>
                <a:srgbClr val="374151"/>
              </a:buClr>
              <a:buSzPts val="1200"/>
              <a:buFont typeface="Roboto"/>
              <a:buChar char="●"/>
            </a:pPr>
            <a:r>
              <a:rPr b="1" lang="en" sz="1200">
                <a:solidFill>
                  <a:srgbClr val="374151"/>
                </a:solidFill>
              </a:rPr>
              <a:t>Loss:</a:t>
            </a:r>
            <a:r>
              <a:rPr lang="en" sz="1200">
                <a:solidFill>
                  <a:srgbClr val="374151"/>
                </a:solidFill>
              </a:rPr>
              <a:t> Sparse categorical cross-entropy</a:t>
            </a:r>
            <a:endParaRPr sz="1200">
              <a:solidFill>
                <a:srgbClr val="374151"/>
              </a:solidFill>
            </a:endParaRPr>
          </a:p>
          <a:p>
            <a:pPr indent="-304800" lvl="1" marL="914400" rtl="0" algn="l">
              <a:lnSpc>
                <a:spcPct val="115000"/>
              </a:lnSpc>
              <a:spcBef>
                <a:spcPts val="0"/>
              </a:spcBef>
              <a:spcAft>
                <a:spcPts val="0"/>
              </a:spcAft>
              <a:buClr>
                <a:srgbClr val="374151"/>
              </a:buClr>
              <a:buSzPts val="1200"/>
              <a:buFont typeface="Roboto"/>
              <a:buChar char="●"/>
            </a:pPr>
            <a:r>
              <a:rPr b="1" lang="en" sz="1200">
                <a:solidFill>
                  <a:srgbClr val="374151"/>
                </a:solidFill>
              </a:rPr>
              <a:t>Metrics</a:t>
            </a:r>
            <a:r>
              <a:rPr lang="en" sz="1200">
                <a:solidFill>
                  <a:srgbClr val="374151"/>
                </a:solidFill>
              </a:rPr>
              <a:t>: Accuracy</a:t>
            </a:r>
            <a:endParaRPr sz="1200">
              <a:solidFill>
                <a:srgbClr val="374151"/>
              </a:solidFill>
            </a:endParaRPr>
          </a:p>
          <a:p>
            <a:pPr indent="0" lvl="0" marL="0" rtl="0" algn="l">
              <a:spcBef>
                <a:spcPts val="1500"/>
              </a:spcBef>
              <a:spcAft>
                <a:spcPts val="0"/>
              </a:spcAft>
              <a:buNone/>
            </a:pPr>
            <a:r>
              <a:t/>
            </a:r>
            <a:endParaRPr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311700" y="23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using </a:t>
            </a:r>
            <a:r>
              <a:rPr lang="en">
                <a:solidFill>
                  <a:srgbClr val="FF4500"/>
                </a:solidFill>
              </a:rPr>
              <a:t>AlexNet</a:t>
            </a:r>
            <a:r>
              <a:rPr lang="en"/>
              <a:t> Architecture</a:t>
            </a:r>
            <a:endParaRPr/>
          </a:p>
        </p:txBody>
      </p:sp>
      <p:sp>
        <p:nvSpPr>
          <p:cNvPr id="131" name="Google Shape;131;p16"/>
          <p:cNvSpPr txBox="1"/>
          <p:nvPr>
            <p:ph idx="1" type="body"/>
          </p:nvPr>
        </p:nvSpPr>
        <p:spPr>
          <a:xfrm>
            <a:off x="251550" y="9319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800"/>
              </a:spcBef>
              <a:spcAft>
                <a:spcPts val="0"/>
              </a:spcAft>
              <a:buNone/>
            </a:pPr>
            <a:r>
              <a:rPr b="1" lang="en" sz="5600" u="sng">
                <a:solidFill>
                  <a:schemeClr val="dk1"/>
                </a:solidFill>
              </a:rPr>
              <a:t>Input:</a:t>
            </a:r>
            <a:endParaRPr b="1" sz="5600" u="sng">
              <a:solidFill>
                <a:schemeClr val="dk1"/>
              </a:solidFill>
            </a:endParaRPr>
          </a:p>
          <a:p>
            <a:pPr indent="-317500" lvl="0" marL="457200" rtl="0" algn="l">
              <a:spcBef>
                <a:spcPts val="1800"/>
              </a:spcBef>
              <a:spcAft>
                <a:spcPts val="0"/>
              </a:spcAft>
              <a:buClr>
                <a:schemeClr val="dk1"/>
              </a:buClr>
              <a:buSzPct val="100000"/>
              <a:buChar char="●"/>
            </a:pPr>
            <a:r>
              <a:rPr lang="en" sz="5600">
                <a:solidFill>
                  <a:schemeClr val="dk1"/>
                </a:solidFill>
              </a:rPr>
              <a:t>Image (RGB, 224x224 pixels) from the PlantVillage dataset.</a:t>
            </a:r>
            <a:endParaRPr sz="5600">
              <a:solidFill>
                <a:schemeClr val="dk1"/>
              </a:solidFill>
            </a:endParaRPr>
          </a:p>
          <a:p>
            <a:pPr indent="0" lvl="0" marL="0" rtl="0" algn="l">
              <a:spcBef>
                <a:spcPts val="1800"/>
              </a:spcBef>
              <a:spcAft>
                <a:spcPts val="0"/>
              </a:spcAft>
              <a:buNone/>
            </a:pPr>
            <a:r>
              <a:rPr b="1" lang="en" sz="5600" u="sng">
                <a:solidFill>
                  <a:schemeClr val="dk1"/>
                </a:solidFill>
              </a:rPr>
              <a:t>Model:</a:t>
            </a:r>
            <a:endParaRPr b="1" sz="5600" u="sng">
              <a:solidFill>
                <a:schemeClr val="dk1"/>
              </a:solidFill>
            </a:endParaRPr>
          </a:p>
          <a:p>
            <a:pPr indent="-317500" lvl="0" marL="457200" rtl="0" algn="l">
              <a:spcBef>
                <a:spcPts val="1800"/>
              </a:spcBef>
              <a:spcAft>
                <a:spcPts val="0"/>
              </a:spcAft>
              <a:buClr>
                <a:srgbClr val="1F1F1F"/>
              </a:buClr>
              <a:buSzPct val="100000"/>
              <a:buChar char="●"/>
            </a:pPr>
            <a:r>
              <a:rPr lang="en" sz="5600">
                <a:solidFill>
                  <a:srgbClr val="1F1F1F"/>
                </a:solidFill>
                <a:highlight>
                  <a:srgbClr val="FFFFFF"/>
                </a:highlight>
              </a:rPr>
              <a:t>AlexNet:</a:t>
            </a:r>
            <a:endParaRPr sz="5600">
              <a:solidFill>
                <a:srgbClr val="1F1F1F"/>
              </a:solidFill>
              <a:highlight>
                <a:srgbClr val="FFFFFF"/>
              </a:highlight>
            </a:endParaRPr>
          </a:p>
          <a:p>
            <a:pPr indent="-317500" lvl="1" marL="914400" rtl="0" algn="l">
              <a:spcBef>
                <a:spcPts val="0"/>
              </a:spcBef>
              <a:spcAft>
                <a:spcPts val="0"/>
              </a:spcAft>
              <a:buClr>
                <a:srgbClr val="1F1F1F"/>
              </a:buClr>
              <a:buSzPct val="100000"/>
              <a:buChar char="○"/>
            </a:pPr>
            <a:r>
              <a:rPr lang="en" sz="5600">
                <a:solidFill>
                  <a:srgbClr val="1F1F1F"/>
                </a:solidFill>
                <a:highlight>
                  <a:srgbClr val="FFFFFF"/>
                </a:highlight>
              </a:rPr>
              <a:t>Stacked convolutional layers with increasing filter sizes and decreasing stride.</a:t>
            </a:r>
            <a:endParaRPr sz="5600">
              <a:solidFill>
                <a:srgbClr val="1F1F1F"/>
              </a:solidFill>
              <a:highlight>
                <a:srgbClr val="FFFFFF"/>
              </a:highlight>
            </a:endParaRPr>
          </a:p>
          <a:p>
            <a:pPr indent="-317500" lvl="1" marL="914400" rtl="0" algn="l">
              <a:spcBef>
                <a:spcPts val="0"/>
              </a:spcBef>
              <a:spcAft>
                <a:spcPts val="0"/>
              </a:spcAft>
              <a:buClr>
                <a:srgbClr val="1F1F1F"/>
              </a:buClr>
              <a:buSzPct val="100000"/>
              <a:buChar char="○"/>
            </a:pPr>
            <a:r>
              <a:rPr lang="en" sz="5600">
                <a:solidFill>
                  <a:srgbClr val="1F1F1F"/>
                </a:solidFill>
                <a:highlight>
                  <a:srgbClr val="FFFFFF"/>
                </a:highlight>
              </a:rPr>
              <a:t>Local Response Normalization (LRN) layers for contrast normalization.</a:t>
            </a:r>
            <a:endParaRPr sz="5600">
              <a:solidFill>
                <a:srgbClr val="1F1F1F"/>
              </a:solidFill>
              <a:highlight>
                <a:srgbClr val="FFFFFF"/>
              </a:highlight>
            </a:endParaRPr>
          </a:p>
          <a:p>
            <a:pPr indent="-317500" lvl="1" marL="914400" rtl="0" algn="l">
              <a:spcBef>
                <a:spcPts val="0"/>
              </a:spcBef>
              <a:spcAft>
                <a:spcPts val="0"/>
              </a:spcAft>
              <a:buClr>
                <a:srgbClr val="1F1F1F"/>
              </a:buClr>
              <a:buSzPct val="100000"/>
              <a:buChar char="○"/>
            </a:pPr>
            <a:r>
              <a:rPr lang="en" sz="5600">
                <a:solidFill>
                  <a:srgbClr val="1F1F1F"/>
                </a:solidFill>
                <a:highlight>
                  <a:srgbClr val="FFFFFF"/>
                </a:highlight>
              </a:rPr>
              <a:t>Pooling layers for downsampling.</a:t>
            </a:r>
            <a:endParaRPr sz="5600">
              <a:solidFill>
                <a:srgbClr val="1F1F1F"/>
              </a:solidFill>
              <a:highlight>
                <a:srgbClr val="FFFFFF"/>
              </a:highlight>
            </a:endParaRPr>
          </a:p>
          <a:p>
            <a:pPr indent="-317500" lvl="1" marL="914400" rtl="0" algn="l">
              <a:spcBef>
                <a:spcPts val="0"/>
              </a:spcBef>
              <a:spcAft>
                <a:spcPts val="0"/>
              </a:spcAft>
              <a:buClr>
                <a:srgbClr val="1F1F1F"/>
              </a:buClr>
              <a:buSzPct val="100000"/>
              <a:buChar char="○"/>
            </a:pPr>
            <a:r>
              <a:rPr lang="en" sz="5600">
                <a:solidFill>
                  <a:srgbClr val="1F1F1F"/>
                </a:solidFill>
                <a:highlight>
                  <a:srgbClr val="FFFFFF"/>
                </a:highlight>
              </a:rPr>
              <a:t>Fully-connected layers for classification.</a:t>
            </a:r>
            <a:endParaRPr sz="5600">
              <a:solidFill>
                <a:schemeClr val="dk1"/>
              </a:solidFill>
            </a:endParaRPr>
          </a:p>
          <a:p>
            <a:pPr indent="0" lvl="0" marL="0" rtl="0" algn="l">
              <a:spcBef>
                <a:spcPts val="2200"/>
              </a:spcBef>
              <a:spcAft>
                <a:spcPts val="0"/>
              </a:spcAft>
              <a:buNone/>
            </a:pPr>
            <a:r>
              <a:rPr b="1" lang="en" sz="5600" u="sng">
                <a:solidFill>
                  <a:schemeClr val="dk1"/>
                </a:solidFill>
              </a:rPr>
              <a:t>Output:</a:t>
            </a:r>
            <a:r>
              <a:rPr b="1" lang="en" sz="5600">
                <a:solidFill>
                  <a:schemeClr val="dk1"/>
                </a:solidFill>
              </a:rPr>
              <a:t> </a:t>
            </a:r>
            <a:r>
              <a:rPr lang="en" sz="5600">
                <a:solidFill>
                  <a:schemeClr val="dk1"/>
                </a:solidFill>
              </a:rPr>
              <a:t>Class label (one-hot encoded) for the plant disease in the image.</a:t>
            </a:r>
            <a:endParaRPr sz="5600">
              <a:solidFill>
                <a:schemeClr val="dk1"/>
              </a:solidFill>
            </a:endParaRPr>
          </a:p>
          <a:p>
            <a:pPr indent="0" lvl="0" marL="0" rtl="0" algn="l">
              <a:spcBef>
                <a:spcPts val="2200"/>
              </a:spcBef>
              <a:spcAft>
                <a:spcPts val="1200"/>
              </a:spcAft>
              <a:buNone/>
            </a:pPr>
            <a:r>
              <a:rPr lang="en">
                <a:solidFill>
                  <a:schemeClr val="dk1"/>
                </a:solidFill>
              </a:rPr>
              <a:t>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nvSpPr>
        <p:spPr>
          <a:xfrm>
            <a:off x="350925" y="192500"/>
            <a:ext cx="66576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4500"/>
                </a:solidFill>
              </a:rPr>
              <a:t>Alex</a:t>
            </a:r>
            <a:r>
              <a:rPr lang="en" sz="2500">
                <a:solidFill>
                  <a:srgbClr val="FF4500"/>
                </a:solidFill>
              </a:rPr>
              <a:t>Net </a:t>
            </a:r>
            <a:r>
              <a:rPr lang="en" sz="2500">
                <a:solidFill>
                  <a:schemeClr val="dk1"/>
                </a:solidFill>
              </a:rPr>
              <a:t>Model Summary</a:t>
            </a:r>
            <a:endParaRPr sz="2500">
              <a:solidFill>
                <a:schemeClr val="dk1"/>
              </a:solidFill>
            </a:endParaRPr>
          </a:p>
        </p:txBody>
      </p:sp>
      <p:pic>
        <p:nvPicPr>
          <p:cNvPr id="137" name="Google Shape;137;p17"/>
          <p:cNvPicPr preferRelativeResize="0"/>
          <p:nvPr/>
        </p:nvPicPr>
        <p:blipFill>
          <a:blip r:embed="rId3">
            <a:alphaModFix/>
          </a:blip>
          <a:stretch>
            <a:fillRect/>
          </a:stretch>
        </p:blipFill>
        <p:spPr>
          <a:xfrm>
            <a:off x="497400" y="770600"/>
            <a:ext cx="2401875" cy="3105401"/>
          </a:xfrm>
          <a:prstGeom prst="rect">
            <a:avLst/>
          </a:prstGeom>
          <a:noFill/>
          <a:ln>
            <a:noFill/>
          </a:ln>
        </p:spPr>
      </p:pic>
      <p:sp>
        <p:nvSpPr>
          <p:cNvPr id="138" name="Google Shape;138;p17"/>
          <p:cNvSpPr txBox="1"/>
          <p:nvPr/>
        </p:nvSpPr>
        <p:spPr>
          <a:xfrm>
            <a:off x="3098125" y="954500"/>
            <a:ext cx="5504400" cy="3459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b="1" lang="en" sz="1200">
                <a:solidFill>
                  <a:srgbClr val="374151"/>
                </a:solidFill>
              </a:rPr>
              <a:t>Input Shape:</a:t>
            </a:r>
            <a:r>
              <a:rPr lang="en" sz="1200">
                <a:solidFill>
                  <a:srgbClr val="374151"/>
                </a:solidFill>
              </a:rPr>
              <a:t> (256, 256, 3)</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Arial"/>
              <a:buChar char="●"/>
            </a:pPr>
            <a:r>
              <a:rPr b="1" lang="en" sz="1200">
                <a:solidFill>
                  <a:srgbClr val="374151"/>
                </a:solidFill>
              </a:rPr>
              <a:t>Convolutional Layers:</a:t>
            </a:r>
            <a:endParaRPr b="1"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b="1" lang="en" sz="1200">
                <a:solidFill>
                  <a:srgbClr val="374151"/>
                </a:solidFill>
              </a:rPr>
              <a:t>Varying filter sizes:</a:t>
            </a:r>
            <a:r>
              <a:rPr lang="en" sz="1200">
                <a:solidFill>
                  <a:srgbClr val="374151"/>
                </a:solidFill>
              </a:rPr>
              <a:t> 96, 256, 384, 384, 256</a:t>
            </a:r>
            <a:endParaRPr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b="1" lang="en" sz="1200">
                <a:solidFill>
                  <a:srgbClr val="374151"/>
                </a:solidFill>
              </a:rPr>
              <a:t>Kernel sizes: </a:t>
            </a:r>
            <a:r>
              <a:rPr lang="en" sz="1200">
                <a:solidFill>
                  <a:srgbClr val="374151"/>
                </a:solidFill>
              </a:rPr>
              <a:t>11x11, 5x5, 3x3</a:t>
            </a:r>
            <a:endParaRPr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b="1" lang="en" sz="1200">
                <a:solidFill>
                  <a:srgbClr val="374151"/>
                </a:solidFill>
              </a:rPr>
              <a:t>Pooling:</a:t>
            </a:r>
            <a:r>
              <a:rPr lang="en" sz="1200">
                <a:solidFill>
                  <a:srgbClr val="374151"/>
                </a:solidFill>
              </a:rPr>
              <a:t> Max Pooling used throughout with different sizes and strides</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Arial"/>
              <a:buChar char="●"/>
            </a:pPr>
            <a:r>
              <a:rPr b="1" lang="en" sz="1200">
                <a:solidFill>
                  <a:srgbClr val="374151"/>
                </a:solidFill>
              </a:rPr>
              <a:t>Dense Layers:</a:t>
            </a:r>
            <a:endParaRPr b="1"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lang="en" sz="1200">
                <a:solidFill>
                  <a:srgbClr val="374151"/>
                </a:solidFill>
              </a:rPr>
              <a:t>Two Dense layers with 4096 units and ReLU activation, each followed by 50% Dropout</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Arial"/>
              <a:buChar char="●"/>
            </a:pPr>
            <a:r>
              <a:rPr b="1" lang="en" sz="1200">
                <a:solidFill>
                  <a:srgbClr val="374151"/>
                </a:solidFill>
              </a:rPr>
              <a:t>Output Layer:</a:t>
            </a:r>
            <a:endParaRPr b="1" sz="1200">
              <a:solidFill>
                <a:srgbClr val="374151"/>
              </a:solidFill>
            </a:endParaRPr>
          </a:p>
          <a:p>
            <a:pPr indent="-304800" lvl="1" marL="914400" rtl="0" algn="l">
              <a:lnSpc>
                <a:spcPct val="115000"/>
              </a:lnSpc>
              <a:spcBef>
                <a:spcPts val="0"/>
              </a:spcBef>
              <a:spcAft>
                <a:spcPts val="0"/>
              </a:spcAft>
              <a:buClr>
                <a:srgbClr val="374151"/>
              </a:buClr>
              <a:buSzPts val="1200"/>
              <a:buFont typeface="Arial"/>
              <a:buChar char="●"/>
            </a:pPr>
            <a:r>
              <a:rPr lang="en" sz="1200">
                <a:solidFill>
                  <a:srgbClr val="374151"/>
                </a:solidFill>
              </a:rPr>
              <a:t>Dense layer with 38 units (softmax activation for classification)</a:t>
            </a:r>
            <a:endParaRPr sz="1200">
              <a:solidFill>
                <a:srgbClr val="374151"/>
              </a:solidFill>
            </a:endParaRPr>
          </a:p>
          <a:p>
            <a:pPr indent="0" lvl="0" marL="0" rtl="0" algn="l">
              <a:spcBef>
                <a:spcPts val="1500"/>
              </a:spcBef>
              <a:spcAft>
                <a:spcPts val="0"/>
              </a:spcAft>
              <a:buNone/>
            </a:pPr>
            <a:r>
              <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