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26A57AC-49F1-4598-AA0C-7ACB8C148569}" type="datetimeFigureOut">
              <a:rPr lang="en-IN" smtClean="0"/>
              <a:t>27-08-2023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343545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A57AC-49F1-4598-AA0C-7ACB8C148569}"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250260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6A57AC-49F1-4598-AA0C-7ACB8C148569}"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594249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6A57AC-49F1-4598-AA0C-7ACB8C148569}"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67201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A57AC-49F1-4598-AA0C-7ACB8C148569}"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375493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6A57AC-49F1-4598-AA0C-7ACB8C148569}"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28558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6A57AC-49F1-4598-AA0C-7ACB8C148569}" type="datetimeFigureOut">
              <a:rPr lang="en-IN" smtClean="0"/>
              <a:t>27-08-2023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515038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26A57AC-49F1-4598-AA0C-7ACB8C148569}"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2073962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6A57AC-49F1-4598-AA0C-7ACB8C148569}"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48387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A57AC-49F1-4598-AA0C-7ACB8C148569}"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369447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A57AC-49F1-4598-AA0C-7ACB8C148569}"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319235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6A57AC-49F1-4598-AA0C-7ACB8C148569}"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209672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6A57AC-49F1-4598-AA0C-7ACB8C148569}"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126136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A57AC-49F1-4598-AA0C-7ACB8C148569}"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130046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A57AC-49F1-4598-AA0C-7ACB8C148569}"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210372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A57AC-49F1-4598-AA0C-7ACB8C148569}"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56725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A57AC-49F1-4598-AA0C-7ACB8C148569}"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C81A8F-2FC1-4E2E-81F0-E0328541FBE9}" type="slidenum">
              <a:rPr lang="en-IN" smtClean="0"/>
              <a:t>‹#›</a:t>
            </a:fld>
            <a:endParaRPr lang="en-IN"/>
          </a:p>
        </p:txBody>
      </p:sp>
    </p:spTree>
    <p:extLst>
      <p:ext uri="{BB962C8B-B14F-4D97-AF65-F5344CB8AC3E}">
        <p14:creationId xmlns:p14="http://schemas.microsoft.com/office/powerpoint/2010/main" val="60951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26A57AC-49F1-4598-AA0C-7ACB8C148569}" type="datetimeFigureOut">
              <a:rPr lang="en-IN" smtClean="0"/>
              <a:t>27-08-2023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0C81A8F-2FC1-4E2E-81F0-E0328541FBE9}" type="slidenum">
              <a:rPr lang="en-IN" smtClean="0"/>
              <a:t>‹#›</a:t>
            </a:fld>
            <a:endParaRPr lang="en-IN"/>
          </a:p>
        </p:txBody>
      </p:sp>
    </p:spTree>
    <p:extLst>
      <p:ext uri="{BB962C8B-B14F-4D97-AF65-F5344CB8AC3E}">
        <p14:creationId xmlns:p14="http://schemas.microsoft.com/office/powerpoint/2010/main" val="245676269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C7A2A3-D0A9-6C07-2E2B-8621A9ABB7B8}"/>
              </a:ext>
            </a:extLst>
          </p:cNvPr>
          <p:cNvSpPr>
            <a:spLocks noGrp="1"/>
          </p:cNvSpPr>
          <p:nvPr>
            <p:ph type="ctrTitle"/>
          </p:nvPr>
        </p:nvSpPr>
        <p:spPr/>
        <p:txBody>
          <a:bodyPr>
            <a:normAutofit fontScale="90000"/>
          </a:bodyPr>
          <a:lstStyle/>
          <a:p>
            <a:r>
              <a:rPr lang="en-US" dirty="0"/>
              <a:t> Payment</a:t>
            </a:r>
            <a:br>
              <a:rPr lang="en-US" dirty="0"/>
            </a:br>
            <a:r>
              <a:rPr lang="en-US" dirty="0"/>
              <a:t>Streaming Protocol (PSP) using blockchain technology</a:t>
            </a:r>
            <a:endParaRPr lang="en-IN" dirty="0"/>
          </a:p>
        </p:txBody>
      </p:sp>
      <p:sp>
        <p:nvSpPr>
          <p:cNvPr id="3" name="Subtitle 2">
            <a:extLst>
              <a:ext uri="{FF2B5EF4-FFF2-40B4-BE49-F238E27FC236}">
                <a16:creationId xmlns:a16="http://schemas.microsoft.com/office/drawing/2014/main" id="{CDE2EBBA-3784-741B-A361-ABD1C00E559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5026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939A-68CC-A076-1FB4-8268742B44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3061FB-51F5-10D8-34CF-20D5AE4DD054}"/>
              </a:ext>
            </a:extLst>
          </p:cNvPr>
          <p:cNvSpPr>
            <a:spLocks noGrp="1"/>
          </p:cNvSpPr>
          <p:nvPr>
            <p:ph idx="1"/>
          </p:nvPr>
        </p:nvSpPr>
        <p:spPr/>
        <p:txBody>
          <a:bodyPr>
            <a:normAutofit fontScale="85000" lnSpcReduction="10000"/>
          </a:bodyPr>
          <a:lstStyle/>
          <a:p>
            <a:pPr algn="l">
              <a:buFont typeface="+mj-lt"/>
              <a:buAutoNum type="arabicPeriod" startAt="3"/>
            </a:pPr>
            <a:r>
              <a:rPr lang="en-US" b="1" i="0" dirty="0">
                <a:solidFill>
                  <a:srgbClr val="353535"/>
                </a:solidFill>
                <a:effectLst/>
                <a:latin typeface="Lato" panose="020F0502020204030203" pitchFamily="34" charset="0"/>
              </a:rPr>
              <a:t>Mist</a:t>
            </a:r>
            <a:endParaRPr lang="en-US" b="0" i="0" dirty="0">
              <a:solidFill>
                <a:srgbClr val="353535"/>
              </a:solidFill>
              <a:effectLst/>
              <a:latin typeface="Lato" panose="020F0502020204030203" pitchFamily="34" charset="0"/>
            </a:endParaRPr>
          </a:p>
          <a:p>
            <a:pPr algn="l"/>
            <a:r>
              <a:rPr lang="en-US" b="0" i="0" dirty="0">
                <a:solidFill>
                  <a:srgbClr val="353535"/>
                </a:solidFill>
                <a:effectLst/>
                <a:latin typeface="Lato" panose="020F0502020204030203" pitchFamily="34" charset="0"/>
              </a:rPr>
              <a:t>Mist is the official Ethereum wallet developed by Ethereum developers. It works with Windows (32- and 64-bit), Mac, and Linux (32- and 64-bit). Mist is exceptionally well suited to establishing smart contracts, but keep in mind that it is a full node wallet, requiring you to download the complete Ethereum blockchain, which is more than 1TB. Memorizing your Mist password is also important because it is a one-time setup requirement and cannot be changed.</a:t>
            </a:r>
          </a:p>
          <a:p>
            <a:pPr algn="l">
              <a:buFont typeface="+mj-lt"/>
              <a:buAutoNum type="arabicPeriod" startAt="4"/>
            </a:pPr>
            <a:r>
              <a:rPr lang="en-US" b="1" i="0" dirty="0" err="1">
                <a:solidFill>
                  <a:srgbClr val="353535"/>
                </a:solidFill>
                <a:effectLst/>
                <a:latin typeface="Lato" panose="020F0502020204030203" pitchFamily="34" charset="0"/>
              </a:rPr>
              <a:t>Solc</a:t>
            </a:r>
            <a:endParaRPr lang="en-US" b="0" i="0" dirty="0">
              <a:solidFill>
                <a:srgbClr val="353535"/>
              </a:solidFill>
              <a:effectLst/>
              <a:latin typeface="Lato" panose="020F0502020204030203" pitchFamily="34" charset="0"/>
            </a:endParaRPr>
          </a:p>
          <a:p>
            <a:pPr algn="l"/>
            <a:r>
              <a:rPr lang="en-US" b="0" i="0" dirty="0" err="1">
                <a:solidFill>
                  <a:srgbClr val="353535"/>
                </a:solidFill>
                <a:effectLst/>
                <a:latin typeface="Lato" panose="020F0502020204030203" pitchFamily="34" charset="0"/>
              </a:rPr>
              <a:t>Solc</a:t>
            </a:r>
            <a:r>
              <a:rPr lang="en-US" b="0" i="0" dirty="0">
                <a:solidFill>
                  <a:srgbClr val="353535"/>
                </a:solidFill>
                <a:effectLst/>
                <a:latin typeface="Lato" panose="020F0502020204030203" pitchFamily="34" charset="0"/>
              </a:rPr>
              <a:t> (Solidity Compiler) is a C++-based Solidity command-line compiler. Its main objective is to translate Solidity scripts into an easier-to-understand version for the Ethereum Virtual Machine. Although, Solidity is a condensed, loosely typed programming language with syntax comparable to JavaScript, the smart contracts written in Solidity must be translated into a format that the EVM can readily understand and interpret. This is why </a:t>
            </a:r>
            <a:r>
              <a:rPr lang="en-US" b="0" i="0" dirty="0" err="1">
                <a:solidFill>
                  <a:srgbClr val="353535"/>
                </a:solidFill>
                <a:effectLst/>
                <a:latin typeface="Lato" panose="020F0502020204030203" pitchFamily="34" charset="0"/>
              </a:rPr>
              <a:t>Solc</a:t>
            </a:r>
            <a:r>
              <a:rPr lang="en-US" b="0" i="0" dirty="0">
                <a:solidFill>
                  <a:srgbClr val="353535"/>
                </a:solidFill>
                <a:effectLst/>
                <a:latin typeface="Lato" panose="020F0502020204030203" pitchFamily="34" charset="0"/>
              </a:rPr>
              <a:t> is useful. There are two types of </a:t>
            </a:r>
            <a:r>
              <a:rPr lang="en-US" b="0" i="0" dirty="0" err="1">
                <a:solidFill>
                  <a:srgbClr val="353535"/>
                </a:solidFill>
                <a:effectLst/>
                <a:latin typeface="Lato" panose="020F0502020204030203" pitchFamily="34" charset="0"/>
              </a:rPr>
              <a:t>Solc</a:t>
            </a:r>
            <a:r>
              <a:rPr lang="en-US" b="0" i="0" dirty="0">
                <a:solidFill>
                  <a:srgbClr val="353535"/>
                </a:solidFill>
                <a:effectLst/>
                <a:latin typeface="Lato" panose="020F0502020204030203" pitchFamily="34" charset="0"/>
              </a:rPr>
              <a:t>: the original </a:t>
            </a:r>
            <a:r>
              <a:rPr lang="en-US" b="0" i="0" dirty="0" err="1">
                <a:solidFill>
                  <a:srgbClr val="353535"/>
                </a:solidFill>
                <a:effectLst/>
                <a:latin typeface="Lato" panose="020F0502020204030203" pitchFamily="34" charset="0"/>
              </a:rPr>
              <a:t>Solc</a:t>
            </a:r>
            <a:r>
              <a:rPr lang="en-US" b="0" i="0" dirty="0">
                <a:solidFill>
                  <a:srgbClr val="353535"/>
                </a:solidFill>
                <a:effectLst/>
                <a:latin typeface="Lato" panose="020F0502020204030203" pitchFamily="34" charset="0"/>
              </a:rPr>
              <a:t> (written in C++) and the newer </a:t>
            </a:r>
            <a:r>
              <a:rPr lang="en-US" b="0" i="0" dirty="0" err="1">
                <a:solidFill>
                  <a:srgbClr val="353535"/>
                </a:solidFill>
                <a:effectLst/>
                <a:latin typeface="Lato" panose="020F0502020204030203" pitchFamily="34" charset="0"/>
              </a:rPr>
              <a:t>Solc-js</a:t>
            </a:r>
            <a:r>
              <a:rPr lang="en-US" b="0" i="0" dirty="0">
                <a:solidFill>
                  <a:srgbClr val="353535"/>
                </a:solidFill>
                <a:effectLst/>
                <a:latin typeface="Lato" panose="020F0502020204030203" pitchFamily="34" charset="0"/>
              </a:rPr>
              <a:t> (which uses </a:t>
            </a:r>
            <a:r>
              <a:rPr lang="en-US" b="0" i="0" dirty="0" err="1">
                <a:solidFill>
                  <a:srgbClr val="353535"/>
                </a:solidFill>
                <a:effectLst/>
                <a:latin typeface="Lato" panose="020F0502020204030203" pitchFamily="34" charset="0"/>
              </a:rPr>
              <a:t>Emscripten</a:t>
            </a:r>
            <a:r>
              <a:rPr lang="en-US" b="0" i="0" dirty="0">
                <a:solidFill>
                  <a:srgbClr val="353535"/>
                </a:solidFill>
                <a:effectLst/>
                <a:latin typeface="Lato" panose="020F0502020204030203" pitchFamily="34" charset="0"/>
              </a:rPr>
              <a:t> to cross-compile the original </a:t>
            </a:r>
            <a:r>
              <a:rPr lang="en-US" b="0" i="0" dirty="0" err="1">
                <a:solidFill>
                  <a:srgbClr val="353535"/>
                </a:solidFill>
                <a:effectLst/>
                <a:latin typeface="Lato" panose="020F0502020204030203" pitchFamily="34" charset="0"/>
              </a:rPr>
              <a:t>Solc</a:t>
            </a:r>
            <a:r>
              <a:rPr lang="en-US" b="0" i="0" dirty="0">
                <a:solidFill>
                  <a:srgbClr val="353535"/>
                </a:solidFill>
                <a:effectLst/>
                <a:latin typeface="Lato" panose="020F0502020204030203" pitchFamily="34" charset="0"/>
              </a:rPr>
              <a:t> source code from C++ to JavaScript). </a:t>
            </a:r>
            <a:r>
              <a:rPr lang="en-US" b="0" i="0" dirty="0" err="1">
                <a:solidFill>
                  <a:srgbClr val="353535"/>
                </a:solidFill>
                <a:effectLst/>
                <a:latin typeface="Lato" panose="020F0502020204030203" pitchFamily="34" charset="0"/>
              </a:rPr>
              <a:t>Solc</a:t>
            </a:r>
            <a:r>
              <a:rPr lang="en-US" b="0" i="0" dirty="0">
                <a:solidFill>
                  <a:srgbClr val="353535"/>
                </a:solidFill>
                <a:effectLst/>
                <a:latin typeface="Lato" panose="020F0502020204030203" pitchFamily="34" charset="0"/>
              </a:rPr>
              <a:t> can also be used for offline compilation.</a:t>
            </a:r>
          </a:p>
          <a:p>
            <a:endParaRPr lang="en-IN" dirty="0"/>
          </a:p>
        </p:txBody>
      </p:sp>
    </p:spTree>
    <p:extLst>
      <p:ext uri="{BB962C8B-B14F-4D97-AF65-F5344CB8AC3E}">
        <p14:creationId xmlns:p14="http://schemas.microsoft.com/office/powerpoint/2010/main" val="394014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C5A5-1674-6339-D5BD-33A94ABC69AE}"/>
              </a:ext>
            </a:extLst>
          </p:cNvPr>
          <p:cNvSpPr>
            <a:spLocks noGrp="1"/>
          </p:cNvSpPr>
          <p:nvPr>
            <p:ph type="title"/>
          </p:nvPr>
        </p:nvSpPr>
        <p:spPr/>
        <p:txBody>
          <a:bodyPr/>
          <a:lstStyle/>
          <a:p>
            <a:r>
              <a:rPr lang="en-US" dirty="0"/>
              <a:t>PROPOSED METHODOLOGY</a:t>
            </a:r>
            <a:endParaRPr lang="en-IN" dirty="0"/>
          </a:p>
        </p:txBody>
      </p:sp>
      <p:sp>
        <p:nvSpPr>
          <p:cNvPr id="3" name="Content Placeholder 2">
            <a:extLst>
              <a:ext uri="{FF2B5EF4-FFF2-40B4-BE49-F238E27FC236}">
                <a16:creationId xmlns:a16="http://schemas.microsoft.com/office/drawing/2014/main" id="{B428559B-99B4-7CBC-C42D-E1AAF8C37FD9}"/>
              </a:ext>
            </a:extLst>
          </p:cNvPr>
          <p:cNvSpPr>
            <a:spLocks noGrp="1"/>
          </p:cNvSpPr>
          <p:nvPr>
            <p:ph idx="1"/>
          </p:nvPr>
        </p:nvSpPr>
        <p:spPr/>
        <p:txBody>
          <a:bodyPr>
            <a:normAutofit/>
          </a:bodyPr>
          <a:lstStyle/>
          <a:p>
            <a:pPr marL="0" indent="0" algn="l">
              <a:buNone/>
            </a:pPr>
            <a:r>
              <a:rPr lang="en-US" b="1" i="0" dirty="0">
                <a:solidFill>
                  <a:srgbClr val="000000"/>
                </a:solidFill>
                <a:effectLst/>
                <a:latin typeface="ff1"/>
              </a:rPr>
              <a:t>Smart Contract Creation</a:t>
            </a:r>
            <a:r>
              <a:rPr lang="en-US" b="0" i="0" dirty="0">
                <a:solidFill>
                  <a:srgbClr val="000000"/>
                </a:solidFill>
                <a:effectLst/>
                <a:latin typeface="ff1"/>
              </a:rPr>
              <a:t>: Smart contracts are created on the blockchain to establish the terms of the payment stream. The contract specifies the payment frequency, the duration of the contract, and the payee's wallet address.</a:t>
            </a:r>
          </a:p>
          <a:p>
            <a:pPr marL="0" indent="0" algn="l">
              <a:buNone/>
            </a:pPr>
            <a:r>
              <a:rPr lang="en-US" b="1" i="0" dirty="0">
                <a:solidFill>
                  <a:srgbClr val="000000"/>
                </a:solidFill>
                <a:effectLst/>
                <a:latin typeface="ff1"/>
              </a:rPr>
              <a:t>Real-time Payments</a:t>
            </a:r>
            <a:r>
              <a:rPr lang="en-US" b="0" i="0" dirty="0">
                <a:solidFill>
                  <a:srgbClr val="000000"/>
                </a:solidFill>
                <a:effectLst/>
                <a:latin typeface="ff1"/>
              </a:rPr>
              <a:t>: As time progresses, the smart contract automatically triggers micro-payments at regular intervals. These payments are calculated based on the total payment obligation and the time elapsed, ensuring that the payee receives funds as time goes on.</a:t>
            </a:r>
          </a:p>
          <a:p>
            <a:pPr marL="0" indent="0" algn="l">
              <a:buNone/>
            </a:pPr>
            <a:r>
              <a:rPr lang="en-US" b="1" i="0" dirty="0">
                <a:solidFill>
                  <a:srgbClr val="000000"/>
                </a:solidFill>
                <a:effectLst/>
                <a:latin typeface="ff1"/>
              </a:rPr>
              <a:t>Automatic Termination</a:t>
            </a:r>
            <a:r>
              <a:rPr lang="en-US" b="0" i="0" dirty="0">
                <a:solidFill>
                  <a:srgbClr val="000000"/>
                </a:solidFill>
                <a:effectLst/>
                <a:latin typeface="ff1"/>
              </a:rPr>
              <a:t>: Once the contract's duration is complete, the smart contract stops making payments. This provides a clear endpoint for the payment obligations.</a:t>
            </a:r>
          </a:p>
          <a:p>
            <a:pPr marL="0" indent="0" algn="l">
              <a:buNone/>
            </a:pPr>
            <a:r>
              <a:rPr lang="en-US" b="1" i="0" dirty="0">
                <a:solidFill>
                  <a:srgbClr val="000000"/>
                </a:solidFill>
                <a:effectLst/>
                <a:latin typeface="ff1"/>
              </a:rPr>
              <a:t>Flexibility: </a:t>
            </a:r>
            <a:r>
              <a:rPr lang="en-US" b="0" i="0" dirty="0">
                <a:solidFill>
                  <a:srgbClr val="000000"/>
                </a:solidFill>
                <a:effectLst/>
                <a:latin typeface="ff1"/>
              </a:rPr>
              <a:t>The protocol can be adapted to different scenarios and industries where time-based contracts are common, such as freelance work, subscriptions, and rentals.</a:t>
            </a:r>
          </a:p>
        </p:txBody>
      </p:sp>
    </p:spTree>
    <p:extLst>
      <p:ext uri="{BB962C8B-B14F-4D97-AF65-F5344CB8AC3E}">
        <p14:creationId xmlns:p14="http://schemas.microsoft.com/office/powerpoint/2010/main" val="424265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5B25-D1DB-3FB7-85A4-A0B2665942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E33CD4-2152-DD4F-2E73-FA6D40B4E19B}"/>
              </a:ext>
            </a:extLst>
          </p:cNvPr>
          <p:cNvSpPr>
            <a:spLocks noGrp="1"/>
          </p:cNvSpPr>
          <p:nvPr>
            <p:ph idx="1"/>
          </p:nvPr>
        </p:nvSpPr>
        <p:spPr/>
        <p:txBody>
          <a:bodyPr/>
          <a:lstStyle/>
          <a:p>
            <a:r>
              <a:rPr lang="en-US" b="1" dirty="0"/>
              <a:t>Immutable Record Keeping: </a:t>
            </a:r>
            <a:r>
              <a:rPr lang="en-US" dirty="0"/>
              <a:t>Each payment is recorded on the blockchain, creating an immutable and transparent ledger. Both parties can verify the payments and their timing, reducing disputes and misunderstandings.</a:t>
            </a:r>
          </a:p>
          <a:p>
            <a:r>
              <a:rPr lang="en-US" b="1" dirty="0"/>
              <a:t>Fairness and Equity</a:t>
            </a:r>
            <a:r>
              <a:rPr lang="en-US" dirty="0"/>
              <a:t>: The Payment Streaming Protocol ensures that the payee receives consistent and fair payments over time, addressing the issue of non-mutual payment obligations that can favor the payer.</a:t>
            </a:r>
          </a:p>
          <a:p>
            <a:r>
              <a:rPr lang="en-US" b="1" dirty="0"/>
              <a:t>Decentralized Trust</a:t>
            </a:r>
            <a:r>
              <a:rPr lang="en-US" dirty="0"/>
              <a:t>: The blockchain's decentralized nature eliminates the need for intermediaries, increasing trust between the parties involved.</a:t>
            </a:r>
            <a:endParaRPr lang="en-IN" dirty="0"/>
          </a:p>
        </p:txBody>
      </p:sp>
    </p:spTree>
    <p:extLst>
      <p:ext uri="{BB962C8B-B14F-4D97-AF65-F5344CB8AC3E}">
        <p14:creationId xmlns:p14="http://schemas.microsoft.com/office/powerpoint/2010/main" val="246644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14A9-B8E3-066B-E346-8936D3CE123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D4AABE1-A367-3DE4-A592-8F4F2D402A38}"/>
              </a:ext>
            </a:extLst>
          </p:cNvPr>
          <p:cNvSpPr>
            <a:spLocks noGrp="1"/>
          </p:cNvSpPr>
          <p:nvPr>
            <p:ph idx="1"/>
          </p:nvPr>
        </p:nvSpPr>
        <p:spPr/>
        <p:txBody>
          <a:bodyPr>
            <a:normAutofit lnSpcReduction="10000"/>
          </a:bodyPr>
          <a:lstStyle/>
          <a:p>
            <a:r>
              <a:rPr lang="en-US" dirty="0"/>
              <a:t>The implementation of a Payment Streaming Protocol (PSP) using blockchain technology offers a transformative solution to address the inherent imbalance in non-mutual, interest-free payment obligations that often favor the payer over the payee in time-based contracts. By harnessing the power of smart contracts and blockchain's decentralized ledger, the PSP ensures equitable, real-time, and transparent payment streams The proposed methodology introduces a paradigm shift in how time-based contracts are executed, enabling fair compensation for the payee as time progresses. This innovation eliminates the traditional time value of money disadvantage and enhances the overall integrity of payment relationships. The utilization of blockchain technology guarantees immutability, trust, and transparency, mitigating disputes and providing an auditable record of transactions.</a:t>
            </a:r>
            <a:endParaRPr lang="en-IN" dirty="0"/>
          </a:p>
        </p:txBody>
      </p:sp>
    </p:spTree>
    <p:extLst>
      <p:ext uri="{BB962C8B-B14F-4D97-AF65-F5344CB8AC3E}">
        <p14:creationId xmlns:p14="http://schemas.microsoft.com/office/powerpoint/2010/main" val="412704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48C1E-F344-6212-6675-7906FFC3BD58}"/>
              </a:ext>
            </a:extLst>
          </p:cNvPr>
          <p:cNvSpPr txBox="1"/>
          <p:nvPr/>
        </p:nvSpPr>
        <p:spPr>
          <a:xfrm>
            <a:off x="1473200" y="991999"/>
            <a:ext cx="9560560" cy="2031325"/>
          </a:xfrm>
          <a:prstGeom prst="rect">
            <a:avLst/>
          </a:prstGeom>
          <a:noFill/>
        </p:spPr>
        <p:txBody>
          <a:bodyPr wrap="square">
            <a:spAutoFit/>
          </a:bodyPr>
          <a:lstStyle/>
          <a:p>
            <a:r>
              <a:rPr lang="en-IN" dirty="0"/>
              <a:t>While the implementation of the Payment Streaming Protocol brings significant benefits, challenges such as blockchain scalability, transaction costs, and regulatory compliance must be carefully navigated. Success also hinges on fostering user adoption through intuitive interfaces and educational </a:t>
            </a:r>
            <a:r>
              <a:rPr lang="en-IN" dirty="0" err="1"/>
              <a:t>resources.Ultimately</a:t>
            </a:r>
            <a:r>
              <a:rPr lang="en-IN" dirty="0"/>
              <a:t>, the adoption of this solution has the potential to reshape the landscape of time-based contracts across various industries, fostering equitable payment practices and reinforcing the fundamental principles of fairness and mutual benefit between payers and payees.</a:t>
            </a:r>
          </a:p>
        </p:txBody>
      </p:sp>
    </p:spTree>
    <p:extLst>
      <p:ext uri="{BB962C8B-B14F-4D97-AF65-F5344CB8AC3E}">
        <p14:creationId xmlns:p14="http://schemas.microsoft.com/office/powerpoint/2010/main" val="387312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3BB4-4AC6-182D-BBDD-418B58FE573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D862A3F-FCAC-75FD-AC1E-C0A96A06AA7F}"/>
              </a:ext>
            </a:extLst>
          </p:cNvPr>
          <p:cNvSpPr>
            <a:spLocks noGrp="1"/>
          </p:cNvSpPr>
          <p:nvPr>
            <p:ph idx="1"/>
          </p:nvPr>
        </p:nvSpPr>
        <p:spPr/>
        <p:txBody>
          <a:bodyPr>
            <a:noAutofit/>
          </a:bodyPr>
          <a:lstStyle/>
          <a:p>
            <a:pPr algn="l"/>
            <a:r>
              <a:rPr lang="en-US" sz="3000" dirty="0"/>
              <a:t>Payment streaming represents the idea of continuous payments over time. Block numbers are used to measure time in the blockchain and continuously update the balances of the parties in the contract</a:t>
            </a:r>
            <a:endParaRPr lang="en-IN" sz="3000" dirty="0"/>
          </a:p>
        </p:txBody>
      </p:sp>
    </p:spTree>
    <p:extLst>
      <p:ext uri="{BB962C8B-B14F-4D97-AF65-F5344CB8AC3E}">
        <p14:creationId xmlns:p14="http://schemas.microsoft.com/office/powerpoint/2010/main" val="297075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9F79-8E00-C257-00E2-4B5D831DAB7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97483F-0EFB-70A5-A860-EF266E8EE0D2}"/>
              </a:ext>
            </a:extLst>
          </p:cNvPr>
          <p:cNvSpPr>
            <a:spLocks noGrp="1"/>
          </p:cNvSpPr>
          <p:nvPr>
            <p:ph idx="1"/>
          </p:nvPr>
        </p:nvSpPr>
        <p:spPr/>
        <p:txBody>
          <a:bodyPr>
            <a:normAutofit fontScale="77500" lnSpcReduction="20000"/>
          </a:bodyPr>
          <a:lstStyle/>
          <a:p>
            <a:pPr algn="l"/>
            <a:r>
              <a:rPr lang="en-US" sz="2100" dirty="0"/>
              <a:t>When a payment is made to a payee in exchange for time (i.e., employment), an implicit debt obligation is established from the payer to the payee, which is (a) non-mutual, (b) carries 0% interest, and (c) financially favors the payer, in detriment of the </a:t>
            </a:r>
            <a:r>
              <a:rPr lang="en-US" sz="2100" dirty="0" err="1"/>
              <a:t>payee.The</a:t>
            </a:r>
            <a:r>
              <a:rPr lang="en-US" sz="2100" dirty="0"/>
              <a:t> macroeconomic consequences of this status-quo in society are grossly misrepresented, and many attempts have been made to fix the </a:t>
            </a:r>
            <a:r>
              <a:rPr lang="en-US" sz="2100" dirty="0" err="1"/>
              <a:t>issue.The</a:t>
            </a:r>
            <a:r>
              <a:rPr lang="en-US" sz="2100" dirty="0"/>
              <a:t> following describes a protocol whereby time is measured using block numbers, and the agreed-upon payment rate is streamed continuously to the recipient. The contractual terms are enforced by the Payment Streaming Protocol (PSP). The reference implementation for the MSP is made in Solana Blockchain due to its many benefits and, in particular, thanks to its ~400ms block times (a 3,000% improvement over Ethereum’s). A user creates a Payment Stream by calling the MSP. We’ll refer to this user as the </a:t>
            </a:r>
            <a:r>
              <a:rPr lang="en-US" sz="2100" dirty="0" err="1"/>
              <a:t>treasurer.The</a:t>
            </a:r>
            <a:r>
              <a:rPr lang="en-US" sz="2100" dirty="0"/>
              <a:t> Payment Stream is set up with specific conditions such as vesting schedule, rate, cliff, start time, and beneficiary, among other setup </a:t>
            </a:r>
            <a:r>
              <a:rPr lang="en-US" sz="2100" dirty="0" err="1"/>
              <a:t>options.One</a:t>
            </a:r>
            <a:r>
              <a:rPr lang="en-US" sz="2100" dirty="0"/>
              <a:t> or more contributors can fund the Payment Stream with money (SPL Tokens).Once the Payment Stream starts, the beneficiary can withdraw money from it based on its current solvency.</a:t>
            </a:r>
            <a:endParaRPr lang="en-IN" sz="2100" dirty="0"/>
          </a:p>
        </p:txBody>
      </p:sp>
    </p:spTree>
    <p:extLst>
      <p:ext uri="{BB962C8B-B14F-4D97-AF65-F5344CB8AC3E}">
        <p14:creationId xmlns:p14="http://schemas.microsoft.com/office/powerpoint/2010/main" val="173965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64FE-948A-9406-C453-B822A9C5ED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AC32D4-6FA8-675F-E989-C6E8CF07F7F5}"/>
              </a:ext>
            </a:extLst>
          </p:cNvPr>
          <p:cNvSpPr>
            <a:spLocks noGrp="1"/>
          </p:cNvSpPr>
          <p:nvPr>
            <p:ph idx="1"/>
          </p:nvPr>
        </p:nvSpPr>
        <p:spPr/>
        <p:txBody>
          <a:bodyPr>
            <a:normAutofit/>
          </a:bodyPr>
          <a:lstStyle/>
          <a:p>
            <a:r>
              <a:rPr lang="en-US" dirty="0"/>
              <a:t>The amount of money available for withdrawal is updated in near-real-time (at every block height, or ~400ms in Solana). That is:        rate * (</a:t>
            </a:r>
            <a:r>
              <a:rPr lang="en-US" dirty="0" err="1"/>
              <a:t>current_block_height</a:t>
            </a:r>
            <a:r>
              <a:rPr lang="en-US" dirty="0"/>
              <a:t> - </a:t>
            </a:r>
            <a:r>
              <a:rPr lang="en-US" dirty="0" err="1"/>
              <a:t>starting_block_height</a:t>
            </a:r>
            <a:r>
              <a:rPr lang="en-US" dirty="0"/>
              <a:t>)The Payment Stream terms can be updated at any time and require the signatures of both the treasurer and the beneficiary to commit the </a:t>
            </a:r>
            <a:r>
              <a:rPr lang="en-US" dirty="0" err="1"/>
              <a:t>update.The</a:t>
            </a:r>
            <a:r>
              <a:rPr lang="en-US" dirty="0"/>
              <a:t> Payment Stream can be closed by either the treasurer or the beneficiary unilaterally and without consensus. In the event of closure of the Payment Stream, the MSP distributes any unvested funds back to the original contributors and all vested funds to the beneficiary automatically.</a:t>
            </a:r>
            <a:endParaRPr lang="en-IN" dirty="0"/>
          </a:p>
        </p:txBody>
      </p:sp>
    </p:spTree>
    <p:extLst>
      <p:ext uri="{BB962C8B-B14F-4D97-AF65-F5344CB8AC3E}">
        <p14:creationId xmlns:p14="http://schemas.microsoft.com/office/powerpoint/2010/main" val="78637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830A-E2AD-616D-D982-32B6310D45A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A704B1D-535C-99E7-5A67-42E05042F3A3}"/>
              </a:ext>
            </a:extLst>
          </p:cNvPr>
          <p:cNvSpPr>
            <a:spLocks noGrp="1"/>
          </p:cNvSpPr>
          <p:nvPr>
            <p:ph idx="1"/>
          </p:nvPr>
        </p:nvSpPr>
        <p:spPr/>
        <p:txBody>
          <a:bodyPr/>
          <a:lstStyle/>
          <a:p>
            <a:r>
              <a:rPr lang="en-US" dirty="0"/>
              <a:t>Develop a solution that addresses the issue of non-mutual, interest-free payment obligations favoring the payer over the payee in time-based contracts, by implementing a Payment Streaming Protocol (PSP) using blockchain technology</a:t>
            </a:r>
            <a:endParaRPr lang="en-IN" dirty="0"/>
          </a:p>
        </p:txBody>
      </p:sp>
    </p:spTree>
    <p:extLst>
      <p:ext uri="{BB962C8B-B14F-4D97-AF65-F5344CB8AC3E}">
        <p14:creationId xmlns:p14="http://schemas.microsoft.com/office/powerpoint/2010/main" val="252208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BFB4-28EC-891B-C884-0BEEB03CB59D}"/>
              </a:ext>
            </a:extLst>
          </p:cNvPr>
          <p:cNvSpPr>
            <a:spLocks noGrp="1"/>
          </p:cNvSpPr>
          <p:nvPr>
            <p:ph type="title"/>
          </p:nvPr>
        </p:nvSpPr>
        <p:spPr>
          <a:xfrm>
            <a:off x="838200" y="365125"/>
            <a:ext cx="10515600" cy="600075"/>
          </a:xfrm>
        </p:spPr>
        <p:txBody>
          <a:bodyPr>
            <a:normAutofit/>
          </a:bodyPr>
          <a:lstStyle/>
          <a:p>
            <a:r>
              <a:rPr lang="en-IN" sz="3000" b="1" i="0" u="none" strike="noStrike" baseline="0" dirty="0">
                <a:latin typeface="Times New Roman" panose="02020603050405020304" pitchFamily="18" charset="0"/>
              </a:rPr>
              <a:t>LITERATURE SURVEY</a:t>
            </a:r>
            <a:endParaRPr lang="en-IN" sz="3000" b="1" dirty="0"/>
          </a:p>
        </p:txBody>
      </p:sp>
      <p:graphicFrame>
        <p:nvGraphicFramePr>
          <p:cNvPr id="4" name="Content Placeholder 3">
            <a:extLst>
              <a:ext uri="{FF2B5EF4-FFF2-40B4-BE49-F238E27FC236}">
                <a16:creationId xmlns:a16="http://schemas.microsoft.com/office/drawing/2014/main" id="{477BB118-4043-70CC-EC9C-90B8809A1417}"/>
              </a:ext>
            </a:extLst>
          </p:cNvPr>
          <p:cNvGraphicFramePr>
            <a:graphicFrameLocks noGrp="1"/>
          </p:cNvGraphicFramePr>
          <p:nvPr>
            <p:ph idx="1"/>
            <p:extLst>
              <p:ext uri="{D42A27DB-BD31-4B8C-83A1-F6EECF244321}">
                <p14:modId xmlns:p14="http://schemas.microsoft.com/office/powerpoint/2010/main" val="2468282000"/>
              </p:ext>
            </p:extLst>
          </p:nvPr>
        </p:nvGraphicFramePr>
        <p:xfrm>
          <a:off x="162560" y="883920"/>
          <a:ext cx="11831320" cy="5918286"/>
        </p:xfrm>
        <a:graphic>
          <a:graphicData uri="http://schemas.openxmlformats.org/drawingml/2006/table">
            <a:tbl>
              <a:tblPr/>
              <a:tblGrid>
                <a:gridCol w="2984500">
                  <a:extLst>
                    <a:ext uri="{9D8B030D-6E8A-4147-A177-3AD203B41FA5}">
                      <a16:colId xmlns:a16="http://schemas.microsoft.com/office/drawing/2014/main" val="3135223294"/>
                    </a:ext>
                  </a:extLst>
                </a:gridCol>
                <a:gridCol w="2948940">
                  <a:extLst>
                    <a:ext uri="{9D8B030D-6E8A-4147-A177-3AD203B41FA5}">
                      <a16:colId xmlns:a16="http://schemas.microsoft.com/office/drawing/2014/main" val="2024962214"/>
                    </a:ext>
                  </a:extLst>
                </a:gridCol>
                <a:gridCol w="2948940">
                  <a:extLst>
                    <a:ext uri="{9D8B030D-6E8A-4147-A177-3AD203B41FA5}">
                      <a16:colId xmlns:a16="http://schemas.microsoft.com/office/drawing/2014/main" val="3764983092"/>
                    </a:ext>
                  </a:extLst>
                </a:gridCol>
                <a:gridCol w="2948940">
                  <a:extLst>
                    <a:ext uri="{9D8B030D-6E8A-4147-A177-3AD203B41FA5}">
                      <a16:colId xmlns:a16="http://schemas.microsoft.com/office/drawing/2014/main" val="1781693432"/>
                    </a:ext>
                  </a:extLst>
                </a:gridCol>
              </a:tblGrid>
              <a:tr h="447040">
                <a:tc>
                  <a:txBody>
                    <a:bodyPr/>
                    <a:lstStyle/>
                    <a:p>
                      <a:pPr algn="l"/>
                      <a:r>
                        <a:rPr lang="en-IN" sz="1500" b="1" dirty="0">
                          <a:effectLst/>
                        </a:rPr>
                        <a:t>Property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b="1" dirty="0">
                          <a:effectLst/>
                        </a:rPr>
                        <a:t>Public</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b="1" dirty="0">
                          <a:effectLst/>
                        </a:rPr>
                        <a:t>Private</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b="1" dirty="0">
                          <a:effectLst/>
                        </a:rPr>
                        <a:t>Federated</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1350017044"/>
                  </a:ext>
                </a:extLst>
              </a:tr>
              <a:tr h="419115">
                <a:tc>
                  <a:txBody>
                    <a:bodyPr/>
                    <a:lstStyle/>
                    <a:p>
                      <a:pPr algn="l"/>
                      <a:r>
                        <a:rPr lang="en-IN" sz="1500" dirty="0">
                          <a:effectLst/>
                        </a:rPr>
                        <a:t>Consensus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Costly</a:t>
                      </a:r>
                      <a:r>
                        <a:rPr lang="en-IN" sz="800" dirty="0">
                          <a:effectLst/>
                        </a:rPr>
                        <a:t> </a:t>
                      </a:r>
                      <a:r>
                        <a:rPr lang="en-IN" sz="1500" dirty="0" err="1">
                          <a:effectLst/>
                        </a:rPr>
                        <a:t>PoW</a:t>
                      </a:r>
                      <a:endParaRPr lang="en-IN" sz="1500" dirty="0">
                        <a:effectLst/>
                      </a:endParaRP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dirty="0">
                          <a:effectLst/>
                        </a:rPr>
                        <a:t>• Light </a:t>
                      </a:r>
                      <a:r>
                        <a:rPr lang="en-IN" sz="1500" dirty="0" err="1">
                          <a:effectLst/>
                        </a:rPr>
                        <a:t>PoW</a:t>
                      </a:r>
                      <a:endParaRPr lang="en-IN" sz="1500" dirty="0">
                        <a:effectLst/>
                      </a:endParaRP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Light </a:t>
                      </a:r>
                      <a:r>
                        <a:rPr lang="en-IN" sz="1500" dirty="0" err="1">
                          <a:effectLst/>
                        </a:rPr>
                        <a:t>PoW</a:t>
                      </a:r>
                      <a:endParaRPr lang="en-IN" sz="1500" dirty="0">
                        <a:effectLst/>
                      </a:endParaRP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1812301737"/>
                  </a:ext>
                </a:extLst>
              </a:tr>
              <a:tr h="511363">
                <a:tc>
                  <a:txBody>
                    <a:bodyPr/>
                    <a:lstStyle/>
                    <a:p>
                      <a:pPr algn="l"/>
                      <a:r>
                        <a:rPr lang="en-IN" sz="1500" dirty="0">
                          <a:effectLst/>
                        </a:rPr>
                        <a:t>Mechanism</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All miners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Centralised organisation</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dirty="0">
                          <a:effectLst/>
                        </a:rPr>
                        <a:t>• Leader node set</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998408929"/>
                  </a:ext>
                </a:extLst>
              </a:tr>
              <a:tr h="0">
                <a:tc gridSpan="4">
                  <a:txBody>
                    <a:bodyPr/>
                    <a:lstStyle/>
                    <a:p>
                      <a:pPr algn="l"/>
                      <a:br>
                        <a:rPr lang="en-IN" sz="800" dirty="0">
                          <a:effectLst/>
                        </a:rPr>
                      </a:br>
                      <a:endParaRPr lang="en-IN" sz="800" dirty="0">
                        <a:effectLst/>
                      </a:endParaRP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05129266"/>
                  </a:ext>
                </a:extLst>
              </a:tr>
              <a:tr h="245396">
                <a:tc>
                  <a:txBody>
                    <a:bodyPr/>
                    <a:lstStyle/>
                    <a:p>
                      <a:pPr algn="l"/>
                      <a:r>
                        <a:rPr lang="en-IN" sz="1500" dirty="0">
                          <a:effectLst/>
                        </a:rPr>
                        <a:t>Identity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Pseudo) Anonymous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Identified users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Identified users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684710289"/>
                  </a:ext>
                </a:extLst>
              </a:tr>
              <a:tr h="202643">
                <a:tc>
                  <a:txBody>
                    <a:bodyPr/>
                    <a:lstStyle/>
                    <a:p>
                      <a:pPr algn="l"/>
                      <a:r>
                        <a:rPr lang="en-IN" sz="1500" dirty="0">
                          <a:effectLst/>
                        </a:rPr>
                        <a:t>Anonymity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Malicious?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Trusted</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Trusted</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3033921132"/>
                  </a:ext>
                </a:extLst>
              </a:tr>
              <a:tr h="361949">
                <a:tc gridSpan="4">
                  <a:txBody>
                    <a:bodyPr/>
                    <a:lstStyle/>
                    <a:p>
                      <a:pPr algn="l"/>
                      <a:br>
                        <a:rPr lang="en-IN" sz="800" dirty="0">
                          <a:effectLst/>
                        </a:rPr>
                      </a:br>
                      <a:endParaRPr lang="en-IN" sz="800" dirty="0">
                        <a:effectLst/>
                      </a:endParaRP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85592453"/>
                  </a:ext>
                </a:extLst>
              </a:tr>
              <a:tr h="335275">
                <a:tc>
                  <a:txBody>
                    <a:bodyPr/>
                    <a:lstStyle/>
                    <a:p>
                      <a:pPr algn="l"/>
                      <a:r>
                        <a:rPr lang="en-IN" sz="1500" dirty="0">
                          <a:effectLst/>
                        </a:rPr>
                        <a:t>Protocol Efficiency &amp;</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Low efficiency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dirty="0">
                          <a:effectLst/>
                        </a:rPr>
                        <a:t>• High efficiency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High efficiency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3880304275"/>
                  </a:ext>
                </a:extLst>
              </a:tr>
              <a:tr h="355355">
                <a:tc>
                  <a:txBody>
                    <a:bodyPr/>
                    <a:lstStyle/>
                    <a:p>
                      <a:pPr algn="l"/>
                      <a:r>
                        <a:rPr lang="en-IN" sz="1500" dirty="0">
                          <a:effectLst/>
                        </a:rPr>
                        <a:t>Consumption</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dirty="0">
                          <a:effectLst/>
                        </a:rPr>
                        <a:t>• High energy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Low energy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Low energy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438619919"/>
                  </a:ext>
                </a:extLst>
              </a:tr>
              <a:tr h="386325">
                <a:tc gridSpan="4">
                  <a:txBody>
                    <a:bodyPr/>
                    <a:lstStyle/>
                    <a:p>
                      <a:pPr algn="l"/>
                      <a:br>
                        <a:rPr lang="en-IN" sz="800" dirty="0">
                          <a:effectLst/>
                        </a:rPr>
                      </a:br>
                      <a:endParaRPr lang="en-IN" sz="800" dirty="0">
                        <a:effectLst/>
                      </a:endParaRP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96224632"/>
                  </a:ext>
                </a:extLst>
              </a:tr>
              <a:tr h="355355">
                <a:tc>
                  <a:txBody>
                    <a:bodyPr/>
                    <a:lstStyle/>
                    <a:p>
                      <a:pPr algn="l"/>
                      <a:r>
                        <a:rPr lang="en-IN" sz="1500" dirty="0">
                          <a:effectLst/>
                        </a:rPr>
                        <a:t>Immutability</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Almost impossible</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Collusion attacks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Collusion attacks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2129773730"/>
                  </a:ext>
                </a:extLst>
              </a:tr>
              <a:tr h="361949">
                <a:tc gridSpan="4">
                  <a:txBody>
                    <a:bodyPr/>
                    <a:lstStyle/>
                    <a:p>
                      <a:pPr algn="l"/>
                      <a:br>
                        <a:rPr lang="en-IN" sz="800" dirty="0">
                          <a:effectLst/>
                        </a:rPr>
                      </a:br>
                      <a:endParaRPr lang="en-IN" sz="800" dirty="0">
                        <a:effectLst/>
                      </a:endParaRP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07041894"/>
                  </a:ext>
                </a:extLst>
              </a:tr>
              <a:tr h="355355">
                <a:tc>
                  <a:txBody>
                    <a:bodyPr/>
                    <a:lstStyle/>
                    <a:p>
                      <a:pPr algn="l"/>
                      <a:r>
                        <a:rPr lang="en-IN" sz="1500" dirty="0">
                          <a:effectLst/>
                        </a:rPr>
                        <a:t>Ownership &amp;</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Public</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dirty="0">
                          <a:effectLst/>
                        </a:rPr>
                        <a:t>• Centralised</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Semi-Centralised</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2387952261"/>
                  </a:ext>
                </a:extLst>
              </a:tr>
              <a:tr h="511363">
                <a:tc>
                  <a:txBody>
                    <a:bodyPr/>
                    <a:lstStyle/>
                    <a:p>
                      <a:pPr algn="l"/>
                      <a:r>
                        <a:rPr lang="en-IN" sz="1500" dirty="0">
                          <a:effectLst/>
                        </a:rPr>
                        <a:t>Management</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Permissionless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dirty="0">
                          <a:effectLst/>
                        </a:rPr>
                        <a:t>• Permissioned whitelist</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1500" dirty="0">
                          <a:effectLst/>
                        </a:rPr>
                        <a:t>• Permissioned nodes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1907718084"/>
                  </a:ext>
                </a:extLst>
              </a:tr>
              <a:tr h="361949">
                <a:tc gridSpan="4">
                  <a:txBody>
                    <a:bodyPr/>
                    <a:lstStyle/>
                    <a:p>
                      <a:pPr algn="l"/>
                      <a:br>
                        <a:rPr lang="en-IN" sz="800" dirty="0">
                          <a:effectLst/>
                        </a:rPr>
                      </a:br>
                      <a:endParaRPr lang="en-IN" sz="800" dirty="0">
                        <a:effectLst/>
                      </a:endParaRP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89407834"/>
                  </a:ext>
                </a:extLst>
              </a:tr>
              <a:tr h="355355">
                <a:tc>
                  <a:txBody>
                    <a:bodyPr/>
                    <a:lstStyle/>
                    <a:p>
                      <a:pPr algn="l"/>
                      <a:r>
                        <a:rPr lang="en-IN" sz="1500" dirty="0">
                          <a:effectLst/>
                        </a:rPr>
                        <a:t>Transaction Approval</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Order of minutes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Order of milliseconds</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tc>
                  <a:txBody>
                    <a:bodyPr/>
                    <a:lstStyle/>
                    <a:p>
                      <a:pPr algn="l"/>
                      <a:r>
                        <a:rPr lang="en-IN" sz="800" dirty="0">
                          <a:effectLst/>
                        </a:rPr>
                        <a:t>• </a:t>
                      </a:r>
                      <a:r>
                        <a:rPr lang="en-IN" sz="1500" dirty="0">
                          <a:effectLst/>
                        </a:rPr>
                        <a:t>Order of millisecond</a:t>
                      </a:r>
                    </a:p>
                  </a:txBody>
                  <a:tcPr marL="16583" marR="16583" marT="16583" marB="16583">
                    <a:lnL>
                      <a:noFill/>
                    </a:lnL>
                    <a:lnR>
                      <a:noFill/>
                    </a:lnR>
                    <a:lnT w="7620" cap="flat" cmpd="sng" algn="ctr">
                      <a:solidFill>
                        <a:srgbClr val="969696"/>
                      </a:solidFill>
                      <a:prstDash val="solid"/>
                      <a:round/>
                      <a:headEnd type="none" w="med" len="med"/>
                      <a:tailEnd type="none" w="med" len="med"/>
                    </a:lnT>
                    <a:lnB w="762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1608044000"/>
                  </a:ext>
                </a:extLst>
              </a:tr>
            </a:tbl>
          </a:graphicData>
        </a:graphic>
      </p:graphicFrame>
    </p:spTree>
    <p:extLst>
      <p:ext uri="{BB962C8B-B14F-4D97-AF65-F5344CB8AC3E}">
        <p14:creationId xmlns:p14="http://schemas.microsoft.com/office/powerpoint/2010/main" val="269526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E171-67A9-5E9B-1435-43381DF35D41}"/>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2E30B698-7437-7FCA-8F94-DBD605B76CCC}"/>
              </a:ext>
            </a:extLst>
          </p:cNvPr>
          <p:cNvSpPr>
            <a:spLocks noGrp="1"/>
          </p:cNvSpPr>
          <p:nvPr>
            <p:ph idx="1"/>
          </p:nvPr>
        </p:nvSpPr>
        <p:spPr/>
        <p:txBody>
          <a:bodyPr>
            <a:normAutofit fontScale="62500" lnSpcReduction="20000"/>
          </a:bodyPr>
          <a:lstStyle/>
          <a:p>
            <a:r>
              <a:rPr lang="en-US" b="1" dirty="0"/>
              <a:t>Simple Payments</a:t>
            </a:r>
          </a:p>
          <a:p>
            <a:r>
              <a:rPr lang="en-US" dirty="0"/>
              <a:t>        An alternative of one-time payments that works great for services received, such as handyman work, or to set up gifts over time. </a:t>
            </a:r>
          </a:p>
          <a:p>
            <a:r>
              <a:rPr lang="en-US" b="1" dirty="0"/>
              <a:t>Remittances &amp; Family Allowance</a:t>
            </a:r>
          </a:p>
          <a:p>
            <a:r>
              <a:rPr lang="en-US" dirty="0"/>
              <a:t>      Allocate funds regularly to help family members abroad and let them decide when they need to use them. Child allowances for college expenses also fit this use case well. </a:t>
            </a:r>
          </a:p>
          <a:p>
            <a:r>
              <a:rPr lang="en-US" b="1" dirty="0"/>
              <a:t>Pay For Parking</a:t>
            </a:r>
          </a:p>
          <a:p>
            <a:r>
              <a:rPr lang="en-US" dirty="0"/>
              <a:t>Pay only for the time you are occupying a parking spot.</a:t>
            </a:r>
          </a:p>
          <a:p>
            <a:r>
              <a:rPr lang="en-US" b="1" dirty="0"/>
              <a:t>Business Use Cases</a:t>
            </a:r>
          </a:p>
          <a:p>
            <a:r>
              <a:rPr lang="en-US" b="1" dirty="0"/>
              <a:t>Subscriptions</a:t>
            </a:r>
          </a:p>
          <a:p>
            <a:r>
              <a:rPr lang="en-US" dirty="0"/>
              <a:t>SaaS subscriptions for products or services (i.e., Netflix, Cellular Service, etc.) </a:t>
            </a:r>
          </a:p>
          <a:p>
            <a:r>
              <a:rPr lang="en-US" b="1" dirty="0"/>
              <a:t>Payroll</a:t>
            </a:r>
          </a:p>
          <a:p>
            <a:r>
              <a:rPr lang="en-US" dirty="0"/>
              <a:t>Pay your employees from the company treasury. Remove all payroll nightmares. Employees get paid by the second. </a:t>
            </a:r>
            <a:endParaRPr lang="en-IN" dirty="0"/>
          </a:p>
        </p:txBody>
      </p:sp>
    </p:spTree>
    <p:extLst>
      <p:ext uri="{BB962C8B-B14F-4D97-AF65-F5344CB8AC3E}">
        <p14:creationId xmlns:p14="http://schemas.microsoft.com/office/powerpoint/2010/main" val="106701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0BB64-88B8-832B-3662-997C7827322A}"/>
              </a:ext>
            </a:extLst>
          </p:cNvPr>
          <p:cNvSpPr txBox="1"/>
          <p:nvPr/>
        </p:nvSpPr>
        <p:spPr>
          <a:xfrm>
            <a:off x="157480" y="329982"/>
            <a:ext cx="11612880" cy="4801314"/>
          </a:xfrm>
          <a:prstGeom prst="rect">
            <a:avLst/>
          </a:prstGeom>
          <a:noFill/>
        </p:spPr>
        <p:txBody>
          <a:bodyPr wrap="square">
            <a:spAutoFit/>
          </a:bodyPr>
          <a:lstStyle/>
          <a:p>
            <a:r>
              <a:rPr lang="en-IN" b="1" dirty="0"/>
              <a:t>Retirement and Fundraising</a:t>
            </a:r>
          </a:p>
          <a:p>
            <a:r>
              <a:rPr lang="en-IN" b="1" dirty="0"/>
              <a:t>Pension Plan Payments</a:t>
            </a:r>
          </a:p>
          <a:p>
            <a:r>
              <a:rPr lang="en-IN" dirty="0"/>
              <a:t>Retirement distributions from retirement age until death. </a:t>
            </a:r>
          </a:p>
          <a:p>
            <a:r>
              <a:rPr lang="en-IN" b="1" dirty="0"/>
              <a:t>Company RSUs</a:t>
            </a:r>
          </a:p>
          <a:p>
            <a:r>
              <a:rPr lang="en-IN" dirty="0"/>
              <a:t>Employee Restricted Stock Unit benefit plans are commonly seen in tech companies in silicon valley.</a:t>
            </a:r>
          </a:p>
          <a:p>
            <a:r>
              <a:rPr lang="en-IN" b="1" dirty="0"/>
              <a:t>IPOs, ICOs, IEOs, etc.</a:t>
            </a:r>
          </a:p>
          <a:p>
            <a:r>
              <a:rPr lang="en-IN" dirty="0"/>
              <a:t>Fundraising for a company or a project. Founders can give investors peace of mind proving they will not run away with the money unless they meet their milestones.</a:t>
            </a:r>
          </a:p>
          <a:p>
            <a:r>
              <a:rPr lang="en-IN" b="1" dirty="0"/>
              <a:t> Real Estate Use Cases</a:t>
            </a:r>
          </a:p>
          <a:p>
            <a:r>
              <a:rPr lang="en-IN" dirty="0"/>
              <a:t>Rent </a:t>
            </a:r>
            <a:r>
              <a:rPr lang="en-IN" dirty="0" err="1"/>
              <a:t>PaymentsPay</a:t>
            </a:r>
            <a:r>
              <a:rPr lang="en-IN" dirty="0"/>
              <a:t> Rent / Collect Rent without being bound to monthly </a:t>
            </a:r>
            <a:r>
              <a:rPr lang="en-IN" dirty="0" err="1"/>
              <a:t>installments</a:t>
            </a:r>
            <a:r>
              <a:rPr lang="en-IN" dirty="0"/>
              <a:t>. This also applies to hotels, motels, hostels where they can charge by the minute, etc.</a:t>
            </a:r>
          </a:p>
          <a:p>
            <a:r>
              <a:rPr lang="en-IN" b="1" dirty="0"/>
              <a:t>Real Estate Sales</a:t>
            </a:r>
          </a:p>
          <a:p>
            <a:r>
              <a:rPr lang="en-IN" dirty="0"/>
              <a:t>Manage the escrow payments and distributions in a real estate sale transaction.</a:t>
            </a:r>
          </a:p>
          <a:p>
            <a:r>
              <a:rPr lang="en-IN" b="1" dirty="0"/>
              <a:t>Other Use Cases</a:t>
            </a:r>
          </a:p>
          <a:p>
            <a:r>
              <a:rPr lang="en-IN" b="1" dirty="0"/>
              <a:t>Donations</a:t>
            </a:r>
          </a:p>
          <a:p>
            <a:r>
              <a:rPr lang="en-IN" dirty="0"/>
              <a:t>NGOs and Nonprofits can set up a stream that allocates the funds little by little and allow anyone worldwide to contribute to the stream.</a:t>
            </a:r>
          </a:p>
        </p:txBody>
      </p:sp>
    </p:spTree>
    <p:extLst>
      <p:ext uri="{BB962C8B-B14F-4D97-AF65-F5344CB8AC3E}">
        <p14:creationId xmlns:p14="http://schemas.microsoft.com/office/powerpoint/2010/main" val="249172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9D07-6407-9E9B-B606-6A01188ED70C}"/>
              </a:ext>
            </a:extLst>
          </p:cNvPr>
          <p:cNvSpPr>
            <a:spLocks noGrp="1"/>
          </p:cNvSpPr>
          <p:nvPr>
            <p:ph type="title"/>
          </p:nvPr>
        </p:nvSpPr>
        <p:spPr/>
        <p:txBody>
          <a:bodyPr/>
          <a:lstStyle/>
          <a:p>
            <a:r>
              <a:rPr lang="en-US" dirty="0"/>
              <a:t>SOFTWARE/HARDWARE DESCRIPTION</a:t>
            </a:r>
            <a:endParaRPr lang="en-IN" dirty="0"/>
          </a:p>
        </p:txBody>
      </p:sp>
      <p:sp>
        <p:nvSpPr>
          <p:cNvPr id="3" name="Content Placeholder 2">
            <a:extLst>
              <a:ext uri="{FF2B5EF4-FFF2-40B4-BE49-F238E27FC236}">
                <a16:creationId xmlns:a16="http://schemas.microsoft.com/office/drawing/2014/main" id="{4E78D096-CF6D-A06C-9EA7-7D87497B141C}"/>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353535"/>
                </a:solidFill>
                <a:effectLst/>
                <a:latin typeface="Lato" panose="020F0502020204030204" pitchFamily="34" charset="0"/>
              </a:rPr>
              <a:t>Solidity</a:t>
            </a:r>
            <a:endParaRPr lang="en-US" b="0" i="0" dirty="0">
              <a:solidFill>
                <a:srgbClr val="353535"/>
              </a:solidFill>
              <a:effectLst/>
              <a:latin typeface="Lato" panose="020F0502020204030204" pitchFamily="34" charset="0"/>
            </a:endParaRPr>
          </a:p>
          <a:p>
            <a:pPr algn="l"/>
            <a:r>
              <a:rPr lang="en-US" b="0" i="0" dirty="0">
                <a:solidFill>
                  <a:srgbClr val="353535"/>
                </a:solidFill>
                <a:effectLst/>
                <a:latin typeface="Lato" panose="020F0502020204030204" pitchFamily="34" charset="0"/>
              </a:rPr>
              <a:t>Solidity is one of the common languages used by Blockchain Developers. It was created to serve the Ethereum Virtual Machine and was shaped by C++, Python, and JavaScript. Solidarity is the most popular CIS and OOP framework for creating smart contracts. Blockchain developers can build an application that performs self-enforcing business logic in smart contracts using Solidity, maintaining a reliable and accurate record of all transactions. This is beneficial when designing contracts for voting, crowdsourcing, multi-signature wallets, and blind auctions.</a:t>
            </a:r>
          </a:p>
          <a:p>
            <a:pPr algn="l">
              <a:buFont typeface="+mj-lt"/>
              <a:buAutoNum type="arabicPeriod" startAt="2"/>
            </a:pPr>
            <a:r>
              <a:rPr lang="en-US" b="1" i="0" dirty="0">
                <a:solidFill>
                  <a:srgbClr val="353535"/>
                </a:solidFill>
                <a:effectLst/>
                <a:latin typeface="Lato" panose="020F0502020204030204" pitchFamily="34" charset="0"/>
              </a:rPr>
              <a:t>Geth</a:t>
            </a:r>
            <a:endParaRPr lang="en-US" b="0" i="0" dirty="0">
              <a:solidFill>
                <a:srgbClr val="353535"/>
              </a:solidFill>
              <a:effectLst/>
              <a:latin typeface="Lato" panose="020F0502020204030204" pitchFamily="34" charset="0"/>
            </a:endParaRPr>
          </a:p>
          <a:p>
            <a:pPr algn="l"/>
            <a:r>
              <a:rPr lang="en-US" b="0" i="0" dirty="0">
                <a:solidFill>
                  <a:srgbClr val="353535"/>
                </a:solidFill>
                <a:effectLst/>
                <a:latin typeface="Lato" panose="020F0502020204030204" pitchFamily="34" charset="0"/>
              </a:rPr>
              <a:t>The Go programming language created the Ethereum node implementation known as Geth. It is accessible through three interfaces: a JSON-RPC server, a command line, and an interactive console. Geth is used for a wide range of operations, including token transfers, ether mining, the creation of smart contracts, and block history exploration. After installing Geth, you can connect to an existing Blockchain or build your own. The best part is that Geth makes things easier by establishing a connection to the Ethereum main net instantly.</a:t>
            </a:r>
          </a:p>
          <a:p>
            <a:endParaRPr lang="en-IN" dirty="0"/>
          </a:p>
        </p:txBody>
      </p:sp>
    </p:spTree>
    <p:extLst>
      <p:ext uri="{BB962C8B-B14F-4D97-AF65-F5344CB8AC3E}">
        <p14:creationId xmlns:p14="http://schemas.microsoft.com/office/powerpoint/2010/main" val="3082701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1672</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ff1</vt:lpstr>
      <vt:lpstr>Lato</vt:lpstr>
      <vt:lpstr>Times New Roman</vt:lpstr>
      <vt:lpstr>Wingdings 3</vt:lpstr>
      <vt:lpstr>Ion Boardroom</vt:lpstr>
      <vt:lpstr> Payment Streaming Protocol (PSP) using blockchain technology</vt:lpstr>
      <vt:lpstr>ABSTRACT</vt:lpstr>
      <vt:lpstr>INTRODUCTION</vt:lpstr>
      <vt:lpstr>PowerPoint Presentation</vt:lpstr>
      <vt:lpstr>Problem statement</vt:lpstr>
      <vt:lpstr>LITERATURE SURVEY</vt:lpstr>
      <vt:lpstr>USE CASES</vt:lpstr>
      <vt:lpstr>PowerPoint Presentation</vt:lpstr>
      <vt:lpstr>SOFTWARE/HARDWARE DESCRIPTION</vt:lpstr>
      <vt:lpstr>PowerPoint Presentation</vt:lpstr>
      <vt:lpstr>PROPOSED METHODOLOGY</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Streaming Protocol (PSP) using blockchain technology</dc:title>
  <dc:creator>karthik pillarisetty</dc:creator>
  <cp:lastModifiedBy>karthik pillarisetty</cp:lastModifiedBy>
  <cp:revision>1</cp:revision>
  <dcterms:created xsi:type="dcterms:W3CDTF">2023-08-27T05:41:10Z</dcterms:created>
  <dcterms:modified xsi:type="dcterms:W3CDTF">2023-08-27T06:48:08Z</dcterms:modified>
</cp:coreProperties>
</file>