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8"/>
  </p:notesMasterIdLst>
  <p:sldIdLst>
    <p:sldId id="312" r:id="rId3"/>
    <p:sldId id="322" r:id="rId4"/>
    <p:sldId id="265" r:id="rId5"/>
    <p:sldId id="310" r:id="rId6"/>
    <p:sldId id="261" r:id="rId7"/>
    <p:sldId id="288" r:id="rId8"/>
    <p:sldId id="289" r:id="rId9"/>
    <p:sldId id="291" r:id="rId10"/>
    <p:sldId id="319" r:id="rId11"/>
    <p:sldId id="336" r:id="rId12"/>
    <p:sldId id="316" r:id="rId13"/>
    <p:sldId id="335" r:id="rId14"/>
    <p:sldId id="326" r:id="rId15"/>
    <p:sldId id="331" r:id="rId16"/>
    <p:sldId id="30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646"/>
    <a:srgbClr val="51F1FC"/>
    <a:srgbClr val="3ACFD7"/>
    <a:srgbClr val="01827E"/>
    <a:srgbClr val="34E6E0"/>
    <a:srgbClr val="194165"/>
    <a:srgbClr val="ACE073"/>
    <a:srgbClr val="1CBCC2"/>
    <a:srgbClr val="0088B0"/>
    <a:srgbClr val="1D4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6" autoAdjust="0"/>
    <p:restoredTop sz="94322" autoAdjust="0"/>
  </p:normalViewPr>
  <p:slideViewPr>
    <p:cSldViewPr snapToGrid="0" showGuides="1">
      <p:cViewPr varScale="1">
        <p:scale>
          <a:sx n="67" d="100"/>
          <a:sy n="67" d="100"/>
        </p:scale>
        <p:origin x="436" y="52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nkpad\Desktop\feature_import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[feature_importance.xlsx]Sheet1!$A$2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[feature_importance.xlsx]Sheet1!$B$1:$T$1</c:f>
              <c:strCache>
                <c:ptCount val="19"/>
                <c:pt idx="0">
                  <c:v>regis_capital</c:v>
                </c:pt>
                <c:pt idx="1">
                  <c:v>paidin_capital</c:v>
                </c:pt>
                <c:pt idx="2">
                  <c:v>modify_times</c:v>
                </c:pt>
                <c:pt idx="3">
                  <c:v>economic_type</c:v>
                </c:pt>
                <c:pt idx="4">
                  <c:v>female_male_ratio</c:v>
                </c:pt>
                <c:pt idx="5">
                  <c:v>register_type</c:v>
                </c:pt>
                <c:pt idx="6">
                  <c:v>asset_re</c:v>
                </c:pt>
                <c:pt idx="7">
                  <c:v>fair_value_change</c:v>
                </c:pt>
                <c:pt idx="8">
                  <c:v>total_profit</c:v>
                </c:pt>
                <c:pt idx="9">
                  <c:v>certif</c:v>
                </c:pt>
                <c:pt idx="10">
                  <c:v>oper_total_profit_ratio</c:v>
                </c:pt>
                <c:pt idx="11">
                  <c:v>pnl_dummy</c:v>
                </c:pt>
                <c:pt idx="12">
                  <c:v>profit_net_inc_ratio</c:v>
                </c:pt>
                <c:pt idx="13">
                  <c:v>gross_assets</c:v>
                </c:pt>
                <c:pt idx="14">
                  <c:v>oper_inc_net_inc_ratio</c:v>
                </c:pt>
                <c:pt idx="15">
                  <c:v>main_busi_net_inc_ratio</c:v>
                </c:pt>
                <c:pt idx="16">
                  <c:v>liability_assets_ratio</c:v>
                </c:pt>
                <c:pt idx="17">
                  <c:v>tax_abnormal</c:v>
                </c:pt>
                <c:pt idx="18">
                  <c:v>weighted_sum_trans_equity</c:v>
                </c:pt>
              </c:strCache>
            </c:strRef>
          </c:cat>
          <c:val>
            <c:numRef>
              <c:f>[feature_importance.xlsx]Sheet1!$B$2:$T$2</c:f>
              <c:numCache>
                <c:formatCode>General</c:formatCode>
                <c:ptCount val="19"/>
                <c:pt idx="0">
                  <c:v>66486</c:v>
                </c:pt>
                <c:pt idx="1">
                  <c:v>42729</c:v>
                </c:pt>
                <c:pt idx="2">
                  <c:v>31477</c:v>
                </c:pt>
                <c:pt idx="3">
                  <c:v>5539</c:v>
                </c:pt>
                <c:pt idx="4">
                  <c:v>4996</c:v>
                </c:pt>
                <c:pt idx="5">
                  <c:v>3892</c:v>
                </c:pt>
                <c:pt idx="6">
                  <c:v>2935</c:v>
                </c:pt>
                <c:pt idx="7">
                  <c:v>2876</c:v>
                </c:pt>
                <c:pt idx="8">
                  <c:v>2720</c:v>
                </c:pt>
                <c:pt idx="9">
                  <c:v>2476</c:v>
                </c:pt>
                <c:pt idx="10">
                  <c:v>2037</c:v>
                </c:pt>
                <c:pt idx="11">
                  <c:v>849</c:v>
                </c:pt>
                <c:pt idx="12">
                  <c:v>147</c:v>
                </c:pt>
                <c:pt idx="13">
                  <c:v>141</c:v>
                </c:pt>
                <c:pt idx="14">
                  <c:v>138</c:v>
                </c:pt>
                <c:pt idx="15">
                  <c:v>127</c:v>
                </c:pt>
                <c:pt idx="16">
                  <c:v>53</c:v>
                </c:pt>
                <c:pt idx="17">
                  <c:v>33</c:v>
                </c:pt>
                <c:pt idx="1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7-4E1E-9E32-07BBC9D73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203688"/>
        <c:axId val="79029616"/>
      </c:barChart>
      <c:catAx>
        <c:axId val="37203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01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29616"/>
        <c:crosses val="autoZero"/>
        <c:auto val="1"/>
        <c:lblAlgn val="ctr"/>
        <c:lblOffset val="100"/>
        <c:noMultiLvlLbl val="0"/>
      </c:catAx>
      <c:valAx>
        <c:axId val="7902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01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03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22251147806698"/>
          <c:y val="5.9784223673022663E-2"/>
          <c:w val="0.86451952932501197"/>
          <c:h val="0.86649435551018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feature_importance.xlsx!$A$5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080-4B97-8578-B5AADFEB7B3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080-4B97-8578-B5AADFEB7B3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080-4B97-8578-B5AADFEB7B3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080-4B97-8578-B5AADFEB7B3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080-4B97-8578-B5AADFEB7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feature_importance.xlsx!$B$4:$F$4</c:f>
              <c:strCache>
                <c:ptCount val="5"/>
                <c:pt idx="0">
                  <c:v>Risk0</c:v>
                </c:pt>
                <c:pt idx="1">
                  <c:v>Risk1</c:v>
                </c:pt>
                <c:pt idx="2">
                  <c:v>Risk2</c:v>
                </c:pt>
                <c:pt idx="3">
                  <c:v>Risk3</c:v>
                </c:pt>
                <c:pt idx="4">
                  <c:v>Risk_Carbon</c:v>
                </c:pt>
              </c:strCache>
            </c:strRef>
          </c:cat>
          <c:val>
            <c:numRef>
              <c:f>feature_importance.xlsx!$B$5:$F$5</c:f>
              <c:numCache>
                <c:formatCode>0%</c:formatCode>
                <c:ptCount val="5"/>
                <c:pt idx="0">
                  <c:v>0.01</c:v>
                </c:pt>
                <c:pt idx="1">
                  <c:v>0.03</c:v>
                </c:pt>
                <c:pt idx="2">
                  <c:v>0.8</c:v>
                </c:pt>
                <c:pt idx="3">
                  <c:v>0.15</c:v>
                </c:pt>
                <c:pt idx="4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40-44FB-998E-556C311831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3818552"/>
        <c:axId val="519729155"/>
      </c:barChart>
      <c:catAx>
        <c:axId val="413818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01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729155"/>
        <c:crosses val="autoZero"/>
        <c:auto val="1"/>
        <c:lblAlgn val="ctr"/>
        <c:lblOffset val="100"/>
        <c:noMultiLvlLbl val="0"/>
      </c:catAx>
      <c:valAx>
        <c:axId val="519729155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01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1855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F829-AAF2-4068-B4B0-6D40D1708A7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CC00-FD44-4E96-9C20-D36116E83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3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能源行业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于源讲述问题（背景）</a:t>
            </a:r>
            <a:endParaRPr lang="en-US" altLang="zh-CN" dirty="0"/>
          </a:p>
          <a:p>
            <a:r>
              <a:rPr lang="zh-CN" altLang="en-US" dirty="0"/>
              <a:t>张志远引入公司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ACC00-FD44-4E96-9C20-D36116E833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717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简化解读公式这款块，不用五层都讲 </a:t>
            </a:r>
            <a:r>
              <a:rPr lang="en-US" altLang="zh-CN" dirty="0"/>
              <a:t>step</a:t>
            </a:r>
            <a:r>
              <a:rPr lang="en-US" altLang="zh-CN" baseline="0" dirty="0"/>
              <a:t> 1, step two,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Carbon risk</a:t>
            </a:r>
            <a:r>
              <a:rPr lang="en-US" altLang="zh-CN" baseline="0" dirty="0"/>
              <a:t>  </a:t>
            </a:r>
            <a:r>
              <a:rPr lang="zh-CN" altLang="en-US" baseline="0" dirty="0"/>
              <a:t>虽然只有能源板块能有 更具体一点，考虑了哪些碳</a:t>
            </a: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5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简化解读公式这款块，不用五层都讲 </a:t>
            </a:r>
            <a:r>
              <a:rPr lang="en-US" altLang="zh-CN" dirty="0"/>
              <a:t>step</a:t>
            </a:r>
            <a:r>
              <a:rPr lang="en-US" altLang="zh-CN" baseline="0" dirty="0"/>
              <a:t> 1, step two,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Carbon risk</a:t>
            </a:r>
            <a:r>
              <a:rPr lang="en-US" altLang="zh-CN" baseline="0" dirty="0"/>
              <a:t>  </a:t>
            </a:r>
            <a:r>
              <a:rPr lang="zh-CN" altLang="en-US" baseline="0" dirty="0"/>
              <a:t>虽然只有能源板块能有 更具体一点，考虑了哪些碳</a:t>
            </a: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8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王君领：算法介绍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975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王君领：算法介绍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66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王君领：算法介绍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09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于源：总结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CC00-FD44-4E96-9C20-D36116E833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于源：总结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CC00-FD44-4E96-9C20-D36116E833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3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Our</a:t>
            </a:r>
            <a:r>
              <a:rPr lang="en-US" altLang="zh-CN" baseline="0" dirty="0"/>
              <a:t> Business model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Riscube can provide comprehensive risk assessment, diversified international investment and Personalized  suggestion.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friendly interface allows Riscube is available to customers from different countries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Riscube uses efficient AI-augmented core algorithm to monitor, crawl, and analyze risk features from numerous data in real-time. By quantifying these ESG information features and the rising carbon risk and including these into the risk assessment, </a:t>
            </a:r>
            <a:r>
              <a:rPr lang="en-US" altLang="zh-CN" baseline="0" dirty="0" err="1"/>
              <a:t>RisCube</a:t>
            </a:r>
            <a:r>
              <a:rPr lang="en-US" altLang="zh-CN" baseline="0" dirty="0"/>
              <a:t> can directly provide a more accurate overall risk score than the type of risk.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By comparison, the famous finance platform wind only supply ESG types as a reference, which are not included into risk assessment.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On the other hand, Bloomberg only provides the list of ESG information, It lacks of intuitive financial interpretation.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As a comprehensive risk assessment platform, Our vision is to run </a:t>
            </a:r>
            <a:r>
              <a:rPr lang="en-US" altLang="zh-CN" baseline="0" dirty="0" err="1"/>
              <a:t>RiskCube</a:t>
            </a:r>
            <a:r>
              <a:rPr lang="en-US" altLang="zh-CN" baseline="0" dirty="0"/>
              <a:t> as a unicorn.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张志远：公司定位，提醒大家扫描参与演示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CC00-FD44-4E96-9C20-D36116E833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6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杨志飞：网页操作和介绍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杨志飞：网页操作和介绍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1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杨志飞：网页操作和介绍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5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杨志飞：网页操作和介绍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于源讲述问题（背景）</a:t>
            </a:r>
            <a:endParaRPr lang="en-US" altLang="zh-CN" dirty="0"/>
          </a:p>
          <a:p>
            <a:r>
              <a:rPr lang="zh-CN" altLang="en-US" dirty="0"/>
              <a:t>张志远引入公司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ACC00-FD44-4E96-9C20-D36116E833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4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2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1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8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8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7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4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707536" y="639044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节日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www.1ppt.com/jieri/ 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背景图片：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精美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  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字体下载：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www.1ppt.com/ziti/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工作总结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www.1ppt.com/xiazai/zongjie/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工作计划：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www.1ppt.com/xiazai/jihua/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商务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www.1ppt.com/moban/shangwu/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个人简历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www.1ppt.com/xiazai/jianli/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毕业答辩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www.1ppt.com/xiazai/dabian/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工作汇报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www.1ppt.com/xiazai/huibao/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97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5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92C67-6E4D-4AD7-9775-4EBB6C8903A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2021/7/21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B4246-988D-422F-AC3A-FBA315BEDEE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7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07536" y="639044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1833">
                <a:alpha val="61000"/>
              </a:srgbClr>
            </a:gs>
            <a:gs pos="46000">
              <a:srgbClr val="063646"/>
            </a:gs>
            <a:gs pos="100000">
              <a:srgbClr val="063646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0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1.png"/><Relationship Id="rId18" Type="http://schemas.microsoft.com/office/2007/relationships/hdphoto" Target="../media/hdphoto9.wdp"/><Relationship Id="rId26" Type="http://schemas.openxmlformats.org/officeDocument/2006/relationships/image" Target="../media/image3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png"/><Relationship Id="rId12" Type="http://schemas.microsoft.com/office/2007/relationships/hdphoto" Target="../media/hdphoto6.wdp"/><Relationship Id="rId17" Type="http://schemas.openxmlformats.org/officeDocument/2006/relationships/image" Target="../media/image23.png"/><Relationship Id="rId25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6" Type="http://schemas.microsoft.com/office/2007/relationships/hdphoto" Target="../media/hdphoto8.wdp"/><Relationship Id="rId29" Type="http://schemas.openxmlformats.org/officeDocument/2006/relationships/image" Target="../media/image26.png"/><Relationship Id="rId1" Type="http://schemas.openxmlformats.org/officeDocument/2006/relationships/tags" Target="../tags/tag7.xml"/><Relationship Id="rId6" Type="http://schemas.microsoft.com/office/2007/relationships/hdphoto" Target="../media/hdphoto3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8" Type="http://schemas.openxmlformats.org/officeDocument/2006/relationships/image" Target="../media/image25.png"/><Relationship Id="rId10" Type="http://schemas.microsoft.com/office/2007/relationships/hdphoto" Target="../media/hdphoto5.wdp"/><Relationship Id="rId31" Type="http://schemas.microsoft.com/office/2007/relationships/hdphoto" Target="../media/hdphoto10.wdp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microsoft.com/office/2007/relationships/hdphoto" Target="../media/hdphoto7.wdp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microsoft.com/office/2007/relationships/hdphoto" Target="../media/hdphoto11.wdp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36.jpg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chart" Target="../charts/char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microsoft.com/office/2007/relationships/hdphoto" Target="../media/hdphoto12.wdp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microsoft.com/office/2007/relationships/hdphoto" Target="../media/hdphoto13.wdp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任意多边形: 形状 14">
            <a:extLst>
              <a:ext uri="{FF2B5EF4-FFF2-40B4-BE49-F238E27FC236}">
                <a16:creationId xmlns:a16="http://schemas.microsoft.com/office/drawing/2014/main" id="{173F3142-9BEF-4A7C-8797-F329E3841EDA}"/>
              </a:ext>
            </a:extLst>
          </p:cNvPr>
          <p:cNvSpPr/>
          <p:nvPr/>
        </p:nvSpPr>
        <p:spPr>
          <a:xfrm>
            <a:off x="1233242" y="2092516"/>
            <a:ext cx="5377108" cy="4251134"/>
          </a:xfrm>
          <a:custGeom>
            <a:avLst/>
            <a:gdLst>
              <a:gd name="connsiteX0" fmla="*/ 4328782 w 5886656"/>
              <a:gd name="connsiteY0" fmla="*/ 0 h 3005047"/>
              <a:gd name="connsiteX1" fmla="*/ 5664288 w 5886656"/>
              <a:gd name="connsiteY1" fmla="*/ 0 h 3005047"/>
              <a:gd name="connsiteX2" fmla="*/ 5886655 w 5886656"/>
              <a:gd name="connsiteY2" fmla="*/ 222367 h 3005047"/>
              <a:gd name="connsiteX3" fmla="*/ 5886655 w 5886656"/>
              <a:gd name="connsiteY3" fmla="*/ 228597 h 3005047"/>
              <a:gd name="connsiteX4" fmla="*/ 5886656 w 5886656"/>
              <a:gd name="connsiteY4" fmla="*/ 228597 h 3005047"/>
              <a:gd name="connsiteX5" fmla="*/ 5886656 w 5886656"/>
              <a:gd name="connsiteY5" fmla="*/ 2772289 h 3005047"/>
              <a:gd name="connsiteX6" fmla="*/ 5653898 w 5886656"/>
              <a:gd name="connsiteY6" fmla="*/ 3005047 h 3005047"/>
              <a:gd name="connsiteX7" fmla="*/ 0 w 5886656"/>
              <a:gd name="connsiteY7" fmla="*/ 3005047 h 3005047"/>
              <a:gd name="connsiteX8" fmla="*/ 0 w 5886656"/>
              <a:gd name="connsiteY8" fmla="*/ 461355 h 3005047"/>
              <a:gd name="connsiteX9" fmla="*/ 232758 w 5886656"/>
              <a:gd name="connsiteY9" fmla="*/ 228597 h 3005047"/>
              <a:gd name="connsiteX10" fmla="*/ 4100185 w 5886656"/>
              <a:gd name="connsiteY10" fmla="*/ 228597 h 300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6656" h="3005047">
                <a:moveTo>
                  <a:pt x="4328782" y="0"/>
                </a:moveTo>
                <a:lnTo>
                  <a:pt x="5664288" y="0"/>
                </a:lnTo>
                <a:lnTo>
                  <a:pt x="5886655" y="222367"/>
                </a:lnTo>
                <a:lnTo>
                  <a:pt x="5886655" y="228597"/>
                </a:lnTo>
                <a:lnTo>
                  <a:pt x="5886656" y="228597"/>
                </a:lnTo>
                <a:lnTo>
                  <a:pt x="5886656" y="2772289"/>
                </a:lnTo>
                <a:lnTo>
                  <a:pt x="5653898" y="3005047"/>
                </a:lnTo>
                <a:lnTo>
                  <a:pt x="0" y="3005047"/>
                </a:lnTo>
                <a:lnTo>
                  <a:pt x="0" y="461355"/>
                </a:lnTo>
                <a:lnTo>
                  <a:pt x="232758" y="228597"/>
                </a:lnTo>
                <a:lnTo>
                  <a:pt x="4100185" y="228597"/>
                </a:lnTo>
                <a:close/>
              </a:path>
            </a:pathLst>
          </a:custGeom>
          <a:ln w="9525">
            <a:solidFill>
              <a:schemeClr val="accent1">
                <a:shade val="50000"/>
              </a:schemeClr>
            </a:solidFill>
          </a:ln>
          <a:effectLst>
            <a:innerShdw blurRad="457200">
              <a:srgbClr val="4CEFF9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 Light" panose="020E0502030303020204" pitchFamily="34" charset="0"/>
              <a:ea typeface="微软雅黑 Light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ndara Light" panose="020E0502030303020204" pitchFamily="34" charset="0"/>
                <a:ea typeface="微软雅黑 Light"/>
              </a:rPr>
              <a:t>Time-consuming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altLang="zh-CN" dirty="0">
                <a:solidFill>
                  <a:prstClr val="white"/>
                </a:solidFill>
                <a:latin typeface="Candara Light" panose="020E0502030303020204" pitchFamily="34" charset="0"/>
                <a:ea typeface="微软雅黑 Light"/>
              </a:rPr>
              <a:t>Dispersion of risk information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altLang="zh-CN" dirty="0">
                <a:solidFill>
                  <a:prstClr val="white"/>
                </a:solidFill>
                <a:latin typeface="Candara Light" panose="020E0502030303020204" pitchFamily="34" charset="0"/>
                <a:ea typeface="微软雅黑 Light"/>
              </a:rPr>
              <a:t>Lack of a comprehensive numerical risk indicator</a:t>
            </a:r>
          </a:p>
          <a:p>
            <a:pPr lvl="1">
              <a:defRPr/>
            </a:pPr>
            <a:endParaRPr lang="en-US" altLang="zh-CN" dirty="0">
              <a:solidFill>
                <a:prstClr val="white"/>
              </a:solidFill>
              <a:latin typeface="Candara Light" panose="020E0502030303020204" pitchFamily="34" charset="0"/>
              <a:ea typeface="微软雅黑 Light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ea typeface="微软雅黑 Light"/>
              </a:rPr>
              <a:t>Incomplete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altLang="zh-CN" dirty="0">
                <a:solidFill>
                  <a:prstClr val="white"/>
                </a:solidFill>
                <a:latin typeface="Candara Light" panose="020E0502030303020204" pitchFamily="34" charset="0"/>
                <a:ea typeface="微软雅黑 Light"/>
              </a:rPr>
              <a:t>Lack of ESG Information</a:t>
            </a:r>
          </a:p>
          <a:p>
            <a:pPr marL="742950" lvl="1" indent="-285750">
              <a:buFontTx/>
              <a:buChar char="-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ea typeface="微软雅黑 Light"/>
              </a:rPr>
              <a:t>Lack of Carbon risk in the future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1ED6E4-3F1D-47EA-8851-5C4D76EAFF41}"/>
              </a:ext>
            </a:extLst>
          </p:cNvPr>
          <p:cNvGrpSpPr/>
          <p:nvPr/>
        </p:nvGrpSpPr>
        <p:grpSpPr>
          <a:xfrm>
            <a:off x="7181850" y="3248024"/>
            <a:ext cx="4772025" cy="2324101"/>
            <a:chOff x="1124221" y="1675579"/>
            <a:chExt cx="8332035" cy="4474376"/>
          </a:xfrm>
        </p:grpSpPr>
        <p:sp>
          <p:nvSpPr>
            <p:cNvPr id="12" name="任意多边形 11"/>
            <p:cNvSpPr/>
            <p:nvPr/>
          </p:nvSpPr>
          <p:spPr>
            <a:xfrm>
              <a:off x="1124221" y="1675579"/>
              <a:ext cx="4967110" cy="4474376"/>
            </a:xfrm>
            <a:custGeom>
              <a:avLst/>
              <a:gdLst>
                <a:gd name="connsiteX0" fmla="*/ 2371725 w 4829175"/>
                <a:gd name="connsiteY0" fmla="*/ 0 h 3467100"/>
                <a:gd name="connsiteX1" fmla="*/ 2847975 w 4829175"/>
                <a:gd name="connsiteY1" fmla="*/ 628650 h 3467100"/>
                <a:gd name="connsiteX2" fmla="*/ 3152775 w 4829175"/>
                <a:gd name="connsiteY2" fmla="*/ 676275 h 3467100"/>
                <a:gd name="connsiteX3" fmla="*/ 3362325 w 4829175"/>
                <a:gd name="connsiteY3" fmla="*/ 1123950 h 3467100"/>
                <a:gd name="connsiteX4" fmla="*/ 4829175 w 4829175"/>
                <a:gd name="connsiteY4" fmla="*/ 1123950 h 3467100"/>
                <a:gd name="connsiteX5" fmla="*/ 4829175 w 4829175"/>
                <a:gd name="connsiteY5" fmla="*/ 1200150 h 3467100"/>
                <a:gd name="connsiteX6" fmla="*/ 3429000 w 4829175"/>
                <a:gd name="connsiteY6" fmla="*/ 1190625 h 3467100"/>
                <a:gd name="connsiteX7" fmla="*/ 3219450 w 4829175"/>
                <a:gd name="connsiteY7" fmla="*/ 1952625 h 3467100"/>
                <a:gd name="connsiteX8" fmla="*/ 3000375 w 4829175"/>
                <a:gd name="connsiteY8" fmla="*/ 2076450 h 3467100"/>
                <a:gd name="connsiteX9" fmla="*/ 2695575 w 4829175"/>
                <a:gd name="connsiteY9" fmla="*/ 3019425 h 3467100"/>
                <a:gd name="connsiteX10" fmla="*/ 2581275 w 4829175"/>
                <a:gd name="connsiteY10" fmla="*/ 2867025 h 3467100"/>
                <a:gd name="connsiteX11" fmla="*/ 2409825 w 4829175"/>
                <a:gd name="connsiteY11" fmla="*/ 3467100 h 3467100"/>
                <a:gd name="connsiteX12" fmla="*/ 2133600 w 4829175"/>
                <a:gd name="connsiteY12" fmla="*/ 2400300 h 3467100"/>
                <a:gd name="connsiteX13" fmla="*/ 1952625 w 4829175"/>
                <a:gd name="connsiteY13" fmla="*/ 2524125 h 3467100"/>
                <a:gd name="connsiteX14" fmla="*/ 1771650 w 4829175"/>
                <a:gd name="connsiteY14" fmla="*/ 1790700 h 3467100"/>
                <a:gd name="connsiteX15" fmla="*/ 1381125 w 4829175"/>
                <a:gd name="connsiteY15" fmla="*/ 1200150 h 3467100"/>
                <a:gd name="connsiteX16" fmla="*/ 9525 w 4829175"/>
                <a:gd name="connsiteY16" fmla="*/ 1181100 h 3467100"/>
                <a:gd name="connsiteX17" fmla="*/ 0 w 4829175"/>
                <a:gd name="connsiteY17" fmla="*/ 1095375 h 3467100"/>
                <a:gd name="connsiteX18" fmla="*/ 1381125 w 4829175"/>
                <a:gd name="connsiteY18" fmla="*/ 1114425 h 3467100"/>
                <a:gd name="connsiteX19" fmla="*/ 1647825 w 4829175"/>
                <a:gd name="connsiteY19" fmla="*/ 628650 h 3467100"/>
                <a:gd name="connsiteX20" fmla="*/ 2047875 w 4829175"/>
                <a:gd name="connsiteY20" fmla="*/ 419100 h 3467100"/>
                <a:gd name="connsiteX21" fmla="*/ 2371725 w 4829175"/>
                <a:gd name="connsiteY21" fmla="*/ 0 h 3467100"/>
                <a:gd name="connsiteX0" fmla="*/ 2381250 w 4838700"/>
                <a:gd name="connsiteY0" fmla="*/ 0 h 3467100"/>
                <a:gd name="connsiteX1" fmla="*/ 2857500 w 4838700"/>
                <a:gd name="connsiteY1" fmla="*/ 628650 h 3467100"/>
                <a:gd name="connsiteX2" fmla="*/ 3162300 w 4838700"/>
                <a:gd name="connsiteY2" fmla="*/ 676275 h 3467100"/>
                <a:gd name="connsiteX3" fmla="*/ 3371850 w 4838700"/>
                <a:gd name="connsiteY3" fmla="*/ 1123950 h 3467100"/>
                <a:gd name="connsiteX4" fmla="*/ 4838700 w 4838700"/>
                <a:gd name="connsiteY4" fmla="*/ 1123950 h 3467100"/>
                <a:gd name="connsiteX5" fmla="*/ 4838700 w 4838700"/>
                <a:gd name="connsiteY5" fmla="*/ 1200150 h 3467100"/>
                <a:gd name="connsiteX6" fmla="*/ 3438525 w 4838700"/>
                <a:gd name="connsiteY6" fmla="*/ 1190625 h 3467100"/>
                <a:gd name="connsiteX7" fmla="*/ 3228975 w 4838700"/>
                <a:gd name="connsiteY7" fmla="*/ 1952625 h 3467100"/>
                <a:gd name="connsiteX8" fmla="*/ 3009900 w 4838700"/>
                <a:gd name="connsiteY8" fmla="*/ 2076450 h 3467100"/>
                <a:gd name="connsiteX9" fmla="*/ 2705100 w 4838700"/>
                <a:gd name="connsiteY9" fmla="*/ 3019425 h 3467100"/>
                <a:gd name="connsiteX10" fmla="*/ 2590800 w 4838700"/>
                <a:gd name="connsiteY10" fmla="*/ 2867025 h 3467100"/>
                <a:gd name="connsiteX11" fmla="*/ 2419350 w 4838700"/>
                <a:gd name="connsiteY11" fmla="*/ 3467100 h 3467100"/>
                <a:gd name="connsiteX12" fmla="*/ 2143125 w 4838700"/>
                <a:gd name="connsiteY12" fmla="*/ 2400300 h 3467100"/>
                <a:gd name="connsiteX13" fmla="*/ 1962150 w 4838700"/>
                <a:gd name="connsiteY13" fmla="*/ 2524125 h 3467100"/>
                <a:gd name="connsiteX14" fmla="*/ 1781175 w 4838700"/>
                <a:gd name="connsiteY14" fmla="*/ 1790700 h 3467100"/>
                <a:gd name="connsiteX15" fmla="*/ 1390650 w 4838700"/>
                <a:gd name="connsiteY15" fmla="*/ 1200150 h 3467100"/>
                <a:gd name="connsiteX16" fmla="*/ 0 w 4838700"/>
                <a:gd name="connsiteY16" fmla="*/ 1187450 h 3467100"/>
                <a:gd name="connsiteX17" fmla="*/ 9525 w 4838700"/>
                <a:gd name="connsiteY17" fmla="*/ 1095375 h 3467100"/>
                <a:gd name="connsiteX18" fmla="*/ 1390650 w 4838700"/>
                <a:gd name="connsiteY18" fmla="*/ 1114425 h 3467100"/>
                <a:gd name="connsiteX19" fmla="*/ 1657350 w 4838700"/>
                <a:gd name="connsiteY19" fmla="*/ 628650 h 3467100"/>
                <a:gd name="connsiteX20" fmla="*/ 2057400 w 4838700"/>
                <a:gd name="connsiteY20" fmla="*/ 419100 h 3467100"/>
                <a:gd name="connsiteX21" fmla="*/ 2381250 w 4838700"/>
                <a:gd name="connsiteY21" fmla="*/ 0 h 3467100"/>
                <a:gd name="connsiteX0" fmla="*/ 2381250 w 4838700"/>
                <a:gd name="connsiteY0" fmla="*/ 0 h 3467100"/>
                <a:gd name="connsiteX1" fmla="*/ 2857500 w 4838700"/>
                <a:gd name="connsiteY1" fmla="*/ 628650 h 3467100"/>
                <a:gd name="connsiteX2" fmla="*/ 3162300 w 4838700"/>
                <a:gd name="connsiteY2" fmla="*/ 676275 h 3467100"/>
                <a:gd name="connsiteX3" fmla="*/ 3371850 w 4838700"/>
                <a:gd name="connsiteY3" fmla="*/ 1123950 h 3467100"/>
                <a:gd name="connsiteX4" fmla="*/ 4838700 w 4838700"/>
                <a:gd name="connsiteY4" fmla="*/ 1123950 h 3467100"/>
                <a:gd name="connsiteX5" fmla="*/ 4838700 w 4838700"/>
                <a:gd name="connsiteY5" fmla="*/ 1200150 h 3467100"/>
                <a:gd name="connsiteX6" fmla="*/ 3438525 w 4838700"/>
                <a:gd name="connsiteY6" fmla="*/ 1190625 h 3467100"/>
                <a:gd name="connsiteX7" fmla="*/ 3228975 w 4838700"/>
                <a:gd name="connsiteY7" fmla="*/ 1952625 h 3467100"/>
                <a:gd name="connsiteX8" fmla="*/ 3009900 w 4838700"/>
                <a:gd name="connsiteY8" fmla="*/ 2076450 h 3467100"/>
                <a:gd name="connsiteX9" fmla="*/ 2705100 w 4838700"/>
                <a:gd name="connsiteY9" fmla="*/ 3019425 h 3467100"/>
                <a:gd name="connsiteX10" fmla="*/ 2590800 w 4838700"/>
                <a:gd name="connsiteY10" fmla="*/ 2867025 h 3467100"/>
                <a:gd name="connsiteX11" fmla="*/ 2419350 w 4838700"/>
                <a:gd name="connsiteY11" fmla="*/ 3467100 h 3467100"/>
                <a:gd name="connsiteX12" fmla="*/ 2143125 w 4838700"/>
                <a:gd name="connsiteY12" fmla="*/ 2400300 h 3467100"/>
                <a:gd name="connsiteX13" fmla="*/ 1962150 w 4838700"/>
                <a:gd name="connsiteY13" fmla="*/ 2524125 h 3467100"/>
                <a:gd name="connsiteX14" fmla="*/ 1781175 w 4838700"/>
                <a:gd name="connsiteY14" fmla="*/ 1790700 h 3467100"/>
                <a:gd name="connsiteX15" fmla="*/ 1390650 w 4838700"/>
                <a:gd name="connsiteY15" fmla="*/ 1200150 h 3467100"/>
                <a:gd name="connsiteX16" fmla="*/ 0 w 4838700"/>
                <a:gd name="connsiteY16" fmla="*/ 1187450 h 3467100"/>
                <a:gd name="connsiteX17" fmla="*/ 0 w 4838700"/>
                <a:gd name="connsiteY17" fmla="*/ 1098550 h 3467100"/>
                <a:gd name="connsiteX18" fmla="*/ 1390650 w 4838700"/>
                <a:gd name="connsiteY18" fmla="*/ 1114425 h 3467100"/>
                <a:gd name="connsiteX19" fmla="*/ 1657350 w 4838700"/>
                <a:gd name="connsiteY19" fmla="*/ 628650 h 3467100"/>
                <a:gd name="connsiteX20" fmla="*/ 2057400 w 4838700"/>
                <a:gd name="connsiteY20" fmla="*/ 419100 h 3467100"/>
                <a:gd name="connsiteX21" fmla="*/ 2381250 w 4838700"/>
                <a:gd name="connsiteY21" fmla="*/ 0 h 3467100"/>
                <a:gd name="connsiteX0" fmla="*/ 2381250 w 4838700"/>
                <a:gd name="connsiteY0" fmla="*/ 0 h 3467100"/>
                <a:gd name="connsiteX1" fmla="*/ 2857500 w 4838700"/>
                <a:gd name="connsiteY1" fmla="*/ 628650 h 3467100"/>
                <a:gd name="connsiteX2" fmla="*/ 3162300 w 4838700"/>
                <a:gd name="connsiteY2" fmla="*/ 676275 h 3467100"/>
                <a:gd name="connsiteX3" fmla="*/ 3371850 w 4838700"/>
                <a:gd name="connsiteY3" fmla="*/ 1123950 h 3467100"/>
                <a:gd name="connsiteX4" fmla="*/ 4838700 w 4838700"/>
                <a:gd name="connsiteY4" fmla="*/ 1123950 h 3467100"/>
                <a:gd name="connsiteX5" fmla="*/ 4838700 w 4838700"/>
                <a:gd name="connsiteY5" fmla="*/ 1200150 h 3467100"/>
                <a:gd name="connsiteX6" fmla="*/ 3438525 w 4838700"/>
                <a:gd name="connsiteY6" fmla="*/ 1190625 h 3467100"/>
                <a:gd name="connsiteX7" fmla="*/ 3228975 w 4838700"/>
                <a:gd name="connsiteY7" fmla="*/ 1952625 h 3467100"/>
                <a:gd name="connsiteX8" fmla="*/ 3009900 w 4838700"/>
                <a:gd name="connsiteY8" fmla="*/ 2076450 h 3467100"/>
                <a:gd name="connsiteX9" fmla="*/ 2705100 w 4838700"/>
                <a:gd name="connsiteY9" fmla="*/ 3019425 h 3467100"/>
                <a:gd name="connsiteX10" fmla="*/ 2590800 w 4838700"/>
                <a:gd name="connsiteY10" fmla="*/ 2867025 h 3467100"/>
                <a:gd name="connsiteX11" fmla="*/ 2419350 w 4838700"/>
                <a:gd name="connsiteY11" fmla="*/ 3467100 h 3467100"/>
                <a:gd name="connsiteX12" fmla="*/ 2143125 w 4838700"/>
                <a:gd name="connsiteY12" fmla="*/ 2400300 h 3467100"/>
                <a:gd name="connsiteX13" fmla="*/ 1962150 w 4838700"/>
                <a:gd name="connsiteY13" fmla="*/ 2524125 h 3467100"/>
                <a:gd name="connsiteX14" fmla="*/ 1781175 w 4838700"/>
                <a:gd name="connsiteY14" fmla="*/ 1790700 h 3467100"/>
                <a:gd name="connsiteX15" fmla="*/ 1390650 w 4838700"/>
                <a:gd name="connsiteY15" fmla="*/ 1200150 h 3467100"/>
                <a:gd name="connsiteX16" fmla="*/ 439389 w 4838700"/>
                <a:gd name="connsiteY16" fmla="*/ 1193355 h 3467100"/>
                <a:gd name="connsiteX17" fmla="*/ 0 w 4838700"/>
                <a:gd name="connsiteY17" fmla="*/ 1098550 h 3467100"/>
                <a:gd name="connsiteX18" fmla="*/ 1390650 w 4838700"/>
                <a:gd name="connsiteY18" fmla="*/ 1114425 h 3467100"/>
                <a:gd name="connsiteX19" fmla="*/ 1657350 w 4838700"/>
                <a:gd name="connsiteY19" fmla="*/ 628650 h 3467100"/>
                <a:gd name="connsiteX20" fmla="*/ 2057400 w 4838700"/>
                <a:gd name="connsiteY20" fmla="*/ 419100 h 3467100"/>
                <a:gd name="connsiteX21" fmla="*/ 2381250 w 4838700"/>
                <a:gd name="connsiteY21" fmla="*/ 0 h 3467100"/>
                <a:gd name="connsiteX0" fmla="*/ 2018277 w 4475727"/>
                <a:gd name="connsiteY0" fmla="*/ 0 h 3467100"/>
                <a:gd name="connsiteX1" fmla="*/ 2494527 w 4475727"/>
                <a:gd name="connsiteY1" fmla="*/ 628650 h 3467100"/>
                <a:gd name="connsiteX2" fmla="*/ 2799327 w 4475727"/>
                <a:gd name="connsiteY2" fmla="*/ 676275 h 3467100"/>
                <a:gd name="connsiteX3" fmla="*/ 3008877 w 4475727"/>
                <a:gd name="connsiteY3" fmla="*/ 1123950 h 3467100"/>
                <a:gd name="connsiteX4" fmla="*/ 4475727 w 4475727"/>
                <a:gd name="connsiteY4" fmla="*/ 1123950 h 3467100"/>
                <a:gd name="connsiteX5" fmla="*/ 4475727 w 4475727"/>
                <a:gd name="connsiteY5" fmla="*/ 1200150 h 3467100"/>
                <a:gd name="connsiteX6" fmla="*/ 3075552 w 4475727"/>
                <a:gd name="connsiteY6" fmla="*/ 1190625 h 3467100"/>
                <a:gd name="connsiteX7" fmla="*/ 2866002 w 4475727"/>
                <a:gd name="connsiteY7" fmla="*/ 1952625 h 3467100"/>
                <a:gd name="connsiteX8" fmla="*/ 2646927 w 4475727"/>
                <a:gd name="connsiteY8" fmla="*/ 2076450 h 3467100"/>
                <a:gd name="connsiteX9" fmla="*/ 2342127 w 4475727"/>
                <a:gd name="connsiteY9" fmla="*/ 3019425 h 3467100"/>
                <a:gd name="connsiteX10" fmla="*/ 2227827 w 4475727"/>
                <a:gd name="connsiteY10" fmla="*/ 2867025 h 3467100"/>
                <a:gd name="connsiteX11" fmla="*/ 2056377 w 4475727"/>
                <a:gd name="connsiteY11" fmla="*/ 3467100 h 3467100"/>
                <a:gd name="connsiteX12" fmla="*/ 1780152 w 4475727"/>
                <a:gd name="connsiteY12" fmla="*/ 2400300 h 3467100"/>
                <a:gd name="connsiteX13" fmla="*/ 1599177 w 4475727"/>
                <a:gd name="connsiteY13" fmla="*/ 2524125 h 3467100"/>
                <a:gd name="connsiteX14" fmla="*/ 1418202 w 4475727"/>
                <a:gd name="connsiteY14" fmla="*/ 1790700 h 3467100"/>
                <a:gd name="connsiteX15" fmla="*/ 1027677 w 4475727"/>
                <a:gd name="connsiteY15" fmla="*/ 1200150 h 3467100"/>
                <a:gd name="connsiteX16" fmla="*/ 76416 w 4475727"/>
                <a:gd name="connsiteY16" fmla="*/ 1193355 h 3467100"/>
                <a:gd name="connsiteX17" fmla="*/ 0 w 4475727"/>
                <a:gd name="connsiteY17" fmla="*/ 1110359 h 3467100"/>
                <a:gd name="connsiteX18" fmla="*/ 1027677 w 4475727"/>
                <a:gd name="connsiteY18" fmla="*/ 1114425 h 3467100"/>
                <a:gd name="connsiteX19" fmla="*/ 1294377 w 4475727"/>
                <a:gd name="connsiteY19" fmla="*/ 628650 h 3467100"/>
                <a:gd name="connsiteX20" fmla="*/ 1694427 w 4475727"/>
                <a:gd name="connsiteY20" fmla="*/ 419100 h 3467100"/>
                <a:gd name="connsiteX21" fmla="*/ 2018277 w 4475727"/>
                <a:gd name="connsiteY21" fmla="*/ 0 h 3467100"/>
                <a:gd name="connsiteX0" fmla="*/ 2018277 w 4475727"/>
                <a:gd name="connsiteY0" fmla="*/ 0 h 3467100"/>
                <a:gd name="connsiteX1" fmla="*/ 2494527 w 4475727"/>
                <a:gd name="connsiteY1" fmla="*/ 628650 h 3467100"/>
                <a:gd name="connsiteX2" fmla="*/ 2799327 w 4475727"/>
                <a:gd name="connsiteY2" fmla="*/ 676275 h 3467100"/>
                <a:gd name="connsiteX3" fmla="*/ 3008877 w 4475727"/>
                <a:gd name="connsiteY3" fmla="*/ 1123950 h 3467100"/>
                <a:gd name="connsiteX4" fmla="*/ 4475727 w 4475727"/>
                <a:gd name="connsiteY4" fmla="*/ 1123950 h 3467100"/>
                <a:gd name="connsiteX5" fmla="*/ 4475727 w 4475727"/>
                <a:gd name="connsiteY5" fmla="*/ 1200150 h 3467100"/>
                <a:gd name="connsiteX6" fmla="*/ 3075552 w 4475727"/>
                <a:gd name="connsiteY6" fmla="*/ 1190625 h 3467100"/>
                <a:gd name="connsiteX7" fmla="*/ 2866002 w 4475727"/>
                <a:gd name="connsiteY7" fmla="*/ 1952625 h 3467100"/>
                <a:gd name="connsiteX8" fmla="*/ 2646927 w 4475727"/>
                <a:gd name="connsiteY8" fmla="*/ 2076450 h 3467100"/>
                <a:gd name="connsiteX9" fmla="*/ 2342127 w 4475727"/>
                <a:gd name="connsiteY9" fmla="*/ 3019425 h 3467100"/>
                <a:gd name="connsiteX10" fmla="*/ 2227827 w 4475727"/>
                <a:gd name="connsiteY10" fmla="*/ 2867025 h 3467100"/>
                <a:gd name="connsiteX11" fmla="*/ 2056377 w 4475727"/>
                <a:gd name="connsiteY11" fmla="*/ 3467100 h 3467100"/>
                <a:gd name="connsiteX12" fmla="*/ 1780152 w 4475727"/>
                <a:gd name="connsiteY12" fmla="*/ 2400300 h 3467100"/>
                <a:gd name="connsiteX13" fmla="*/ 1599177 w 4475727"/>
                <a:gd name="connsiteY13" fmla="*/ 2524125 h 3467100"/>
                <a:gd name="connsiteX14" fmla="*/ 1418202 w 4475727"/>
                <a:gd name="connsiteY14" fmla="*/ 1790700 h 3467100"/>
                <a:gd name="connsiteX15" fmla="*/ 1027677 w 4475727"/>
                <a:gd name="connsiteY15" fmla="*/ 1200150 h 3467100"/>
                <a:gd name="connsiteX16" fmla="*/ 420286 w 4475727"/>
                <a:gd name="connsiteY16" fmla="*/ 1199259 h 3467100"/>
                <a:gd name="connsiteX17" fmla="*/ 0 w 4475727"/>
                <a:gd name="connsiteY17" fmla="*/ 1110359 h 3467100"/>
                <a:gd name="connsiteX18" fmla="*/ 1027677 w 4475727"/>
                <a:gd name="connsiteY18" fmla="*/ 1114425 h 3467100"/>
                <a:gd name="connsiteX19" fmla="*/ 1294377 w 4475727"/>
                <a:gd name="connsiteY19" fmla="*/ 628650 h 3467100"/>
                <a:gd name="connsiteX20" fmla="*/ 1694427 w 4475727"/>
                <a:gd name="connsiteY20" fmla="*/ 419100 h 3467100"/>
                <a:gd name="connsiteX21" fmla="*/ 2018277 w 4475727"/>
                <a:gd name="connsiteY21" fmla="*/ 0 h 3467100"/>
                <a:gd name="connsiteX0" fmla="*/ 1693511 w 4150961"/>
                <a:gd name="connsiteY0" fmla="*/ 0 h 3467100"/>
                <a:gd name="connsiteX1" fmla="*/ 2169761 w 4150961"/>
                <a:gd name="connsiteY1" fmla="*/ 628650 h 3467100"/>
                <a:gd name="connsiteX2" fmla="*/ 2474561 w 4150961"/>
                <a:gd name="connsiteY2" fmla="*/ 676275 h 3467100"/>
                <a:gd name="connsiteX3" fmla="*/ 2684111 w 4150961"/>
                <a:gd name="connsiteY3" fmla="*/ 1123950 h 3467100"/>
                <a:gd name="connsiteX4" fmla="*/ 4150961 w 4150961"/>
                <a:gd name="connsiteY4" fmla="*/ 1123950 h 3467100"/>
                <a:gd name="connsiteX5" fmla="*/ 4150961 w 4150961"/>
                <a:gd name="connsiteY5" fmla="*/ 1200150 h 3467100"/>
                <a:gd name="connsiteX6" fmla="*/ 2750786 w 4150961"/>
                <a:gd name="connsiteY6" fmla="*/ 1190625 h 3467100"/>
                <a:gd name="connsiteX7" fmla="*/ 2541236 w 4150961"/>
                <a:gd name="connsiteY7" fmla="*/ 1952625 h 3467100"/>
                <a:gd name="connsiteX8" fmla="*/ 2322161 w 4150961"/>
                <a:gd name="connsiteY8" fmla="*/ 2076450 h 3467100"/>
                <a:gd name="connsiteX9" fmla="*/ 2017361 w 4150961"/>
                <a:gd name="connsiteY9" fmla="*/ 3019425 h 3467100"/>
                <a:gd name="connsiteX10" fmla="*/ 1903061 w 4150961"/>
                <a:gd name="connsiteY10" fmla="*/ 2867025 h 3467100"/>
                <a:gd name="connsiteX11" fmla="*/ 1731611 w 4150961"/>
                <a:gd name="connsiteY11" fmla="*/ 3467100 h 3467100"/>
                <a:gd name="connsiteX12" fmla="*/ 1455386 w 4150961"/>
                <a:gd name="connsiteY12" fmla="*/ 2400300 h 3467100"/>
                <a:gd name="connsiteX13" fmla="*/ 1274411 w 4150961"/>
                <a:gd name="connsiteY13" fmla="*/ 2524125 h 3467100"/>
                <a:gd name="connsiteX14" fmla="*/ 1093436 w 4150961"/>
                <a:gd name="connsiteY14" fmla="*/ 1790700 h 3467100"/>
                <a:gd name="connsiteX15" fmla="*/ 702911 w 4150961"/>
                <a:gd name="connsiteY15" fmla="*/ 1200150 h 3467100"/>
                <a:gd name="connsiteX16" fmla="*/ 95520 w 4150961"/>
                <a:gd name="connsiteY16" fmla="*/ 1199259 h 3467100"/>
                <a:gd name="connsiteX17" fmla="*/ 0 w 4150961"/>
                <a:gd name="connsiteY17" fmla="*/ 1122168 h 3467100"/>
                <a:gd name="connsiteX18" fmla="*/ 702911 w 4150961"/>
                <a:gd name="connsiteY18" fmla="*/ 1114425 h 3467100"/>
                <a:gd name="connsiteX19" fmla="*/ 969611 w 4150961"/>
                <a:gd name="connsiteY19" fmla="*/ 628650 h 3467100"/>
                <a:gd name="connsiteX20" fmla="*/ 1369661 w 4150961"/>
                <a:gd name="connsiteY20" fmla="*/ 419100 h 3467100"/>
                <a:gd name="connsiteX21" fmla="*/ 1693511 w 4150961"/>
                <a:gd name="connsiteY21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50961" h="3467100">
                  <a:moveTo>
                    <a:pt x="1693511" y="0"/>
                  </a:moveTo>
                  <a:lnTo>
                    <a:pt x="2169761" y="628650"/>
                  </a:lnTo>
                  <a:lnTo>
                    <a:pt x="2474561" y="676275"/>
                  </a:lnTo>
                  <a:lnTo>
                    <a:pt x="2684111" y="1123950"/>
                  </a:lnTo>
                  <a:lnTo>
                    <a:pt x="4150961" y="1123950"/>
                  </a:lnTo>
                  <a:lnTo>
                    <a:pt x="4150961" y="1200150"/>
                  </a:lnTo>
                  <a:lnTo>
                    <a:pt x="2750786" y="1190625"/>
                  </a:lnTo>
                  <a:lnTo>
                    <a:pt x="2541236" y="1952625"/>
                  </a:lnTo>
                  <a:lnTo>
                    <a:pt x="2322161" y="2076450"/>
                  </a:lnTo>
                  <a:lnTo>
                    <a:pt x="2017361" y="3019425"/>
                  </a:lnTo>
                  <a:lnTo>
                    <a:pt x="1903061" y="2867025"/>
                  </a:lnTo>
                  <a:lnTo>
                    <a:pt x="1731611" y="3467100"/>
                  </a:lnTo>
                  <a:lnTo>
                    <a:pt x="1455386" y="2400300"/>
                  </a:lnTo>
                  <a:lnTo>
                    <a:pt x="1274411" y="2524125"/>
                  </a:lnTo>
                  <a:lnTo>
                    <a:pt x="1093436" y="1790700"/>
                  </a:lnTo>
                  <a:lnTo>
                    <a:pt x="702911" y="1200150"/>
                  </a:lnTo>
                  <a:lnTo>
                    <a:pt x="95520" y="1199259"/>
                  </a:lnTo>
                  <a:lnTo>
                    <a:pt x="0" y="1122168"/>
                  </a:lnTo>
                  <a:lnTo>
                    <a:pt x="702911" y="1114425"/>
                  </a:lnTo>
                  <a:lnTo>
                    <a:pt x="969611" y="628650"/>
                  </a:lnTo>
                  <a:lnTo>
                    <a:pt x="1369661" y="419100"/>
                  </a:lnTo>
                  <a:lnTo>
                    <a:pt x="1693511" y="0"/>
                  </a:lnTo>
                  <a:close/>
                </a:path>
              </a:pathLst>
            </a:custGeom>
            <a:gradFill>
              <a:gsLst>
                <a:gs pos="0">
                  <a:srgbClr val="31B1B8">
                    <a:alpha val="25000"/>
                  </a:srgbClr>
                </a:gs>
                <a:gs pos="100000">
                  <a:srgbClr val="31B1B8"/>
                </a:gs>
              </a:gsLst>
              <a:lin ang="2700000" scaled="1"/>
            </a:gra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162050" y="2423087"/>
              <a:ext cx="389751" cy="994981"/>
            </a:xfrm>
            <a:prstGeom prst="rect">
              <a:avLst/>
            </a:prstGeom>
            <a:solidFill>
              <a:srgbClr val="063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970773" y="1724025"/>
              <a:ext cx="1667777" cy="1407951"/>
            </a:xfrm>
            <a:custGeom>
              <a:avLst/>
              <a:gdLst>
                <a:gd name="connsiteX0" fmla="*/ 866775 w 1228725"/>
                <a:gd name="connsiteY0" fmla="*/ 0 h 981075"/>
                <a:gd name="connsiteX1" fmla="*/ 895350 w 1228725"/>
                <a:gd name="connsiteY1" fmla="*/ 514350 h 981075"/>
                <a:gd name="connsiteX2" fmla="*/ 609600 w 1228725"/>
                <a:gd name="connsiteY2" fmla="*/ 800100 h 981075"/>
                <a:gd name="connsiteX3" fmla="*/ 1076325 w 1228725"/>
                <a:gd name="connsiteY3" fmla="*/ 628650 h 981075"/>
                <a:gd name="connsiteX4" fmla="*/ 1228725 w 1228725"/>
                <a:gd name="connsiteY4" fmla="*/ 981075 h 981075"/>
                <a:gd name="connsiteX5" fmla="*/ 0 w 1228725"/>
                <a:gd name="connsiteY5" fmla="*/ 971550 h 981075"/>
                <a:gd name="connsiteX6" fmla="*/ 180975 w 1228725"/>
                <a:gd name="connsiteY6" fmla="*/ 514350 h 981075"/>
                <a:gd name="connsiteX7" fmla="*/ 600075 w 1228725"/>
                <a:gd name="connsiteY7" fmla="*/ 342900 h 981075"/>
                <a:gd name="connsiteX8" fmla="*/ 866775 w 1228725"/>
                <a:gd name="connsiteY8" fmla="*/ 0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725" h="981075">
                  <a:moveTo>
                    <a:pt x="866775" y="0"/>
                  </a:moveTo>
                  <a:lnTo>
                    <a:pt x="895350" y="514350"/>
                  </a:lnTo>
                  <a:lnTo>
                    <a:pt x="609600" y="800100"/>
                  </a:lnTo>
                  <a:lnTo>
                    <a:pt x="1076325" y="628650"/>
                  </a:lnTo>
                  <a:lnTo>
                    <a:pt x="1228725" y="981075"/>
                  </a:lnTo>
                  <a:lnTo>
                    <a:pt x="0" y="971550"/>
                  </a:lnTo>
                  <a:lnTo>
                    <a:pt x="180975" y="514350"/>
                  </a:lnTo>
                  <a:lnTo>
                    <a:pt x="600075" y="342900"/>
                  </a:lnTo>
                  <a:lnTo>
                    <a:pt x="866775" y="0"/>
                  </a:lnTo>
                  <a:close/>
                </a:path>
              </a:pathLst>
            </a:custGeom>
            <a:gradFill>
              <a:gsLst>
                <a:gs pos="0">
                  <a:srgbClr val="4CEFF9"/>
                </a:gs>
                <a:gs pos="100000">
                  <a:srgbClr val="4CEFF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21353" y="2215894"/>
              <a:ext cx="3442530" cy="59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1F1FC"/>
                  </a:solidFill>
                  <a:latin typeface="Candara Light" panose="020E0502030303020204" pitchFamily="34" charset="0"/>
                  <a:cs typeface="+mn-ea"/>
                  <a:sym typeface="+mn-lt"/>
                </a:rPr>
                <a:t>Financial Info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05501" y="4612877"/>
              <a:ext cx="4450755" cy="1007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1F1FC"/>
                  </a:solidFill>
                  <a:latin typeface="Candara Light" panose="020E0502030303020204" pitchFamily="34" charset="0"/>
                  <a:cs typeface="+mn-ea"/>
                  <a:sym typeface="+mn-lt"/>
                </a:rPr>
                <a:t>Non-Financial Info</a:t>
              </a:r>
            </a:p>
            <a:p>
              <a:endParaRPr lang="en-US" altLang="zh-CN" sz="1400" dirty="0">
                <a:solidFill>
                  <a:srgbClr val="51F1FC"/>
                </a:solidFill>
                <a:latin typeface="Candara Light" panose="020E0502030303020204" pitchFamily="34" charset="0"/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730733" y="3418068"/>
              <a:ext cx="0" cy="2731887"/>
            </a:xfrm>
            <a:prstGeom prst="line">
              <a:avLst/>
            </a:prstGeom>
            <a:ln w="76200">
              <a:solidFill>
                <a:srgbClr val="4CEFF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730733" y="1818900"/>
              <a:ext cx="0" cy="1135523"/>
            </a:xfrm>
            <a:prstGeom prst="line">
              <a:avLst/>
            </a:prstGeom>
            <a:ln w="76200">
              <a:solidFill>
                <a:srgbClr val="4CEFF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1" y="392014"/>
            <a:ext cx="715339" cy="61429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71385" y="434581"/>
            <a:ext cx="606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cs typeface="+mn-ea"/>
                <a:sym typeface="+mn-lt"/>
              </a:rPr>
              <a:t>Problems</a:t>
            </a:r>
            <a:endParaRPr lang="zh-CN" altLang="en-US" sz="2800" dirty="0">
              <a:gradFill>
                <a:gsLst>
                  <a:gs pos="0">
                    <a:srgbClr val="14D1CA"/>
                  </a:gs>
                  <a:gs pos="100000">
                    <a:srgbClr val="54F3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B9A4E-D386-4C6D-B6F0-D636891D2D0E}"/>
              </a:ext>
            </a:extLst>
          </p:cNvPr>
          <p:cNvSpPr txBox="1"/>
          <p:nvPr/>
        </p:nvSpPr>
        <p:spPr>
          <a:xfrm>
            <a:off x="2162174" y="1181100"/>
            <a:ext cx="880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ea typeface="微软雅黑 Light"/>
              </a:rPr>
              <a:t>When you want to know the risk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ea typeface="微软雅黑 Light"/>
              </a:rPr>
              <a:t>condition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ea typeface="微软雅黑 Light"/>
              </a:rPr>
              <a:t> of a enterprise, you will find it: </a:t>
            </a:r>
          </a:p>
        </p:txBody>
      </p:sp>
    </p:spTree>
    <p:extLst>
      <p:ext uri="{BB962C8B-B14F-4D97-AF65-F5344CB8AC3E}">
        <p14:creationId xmlns:p14="http://schemas.microsoft.com/office/powerpoint/2010/main" val="15260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27471" y="392014"/>
            <a:ext cx="10764994" cy="614291"/>
            <a:chOff x="5506095" y="1545900"/>
            <a:chExt cx="10764994" cy="61429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6095" y="1545900"/>
              <a:ext cx="715339" cy="61429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221434" y="1557930"/>
              <a:ext cx="10049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latin typeface="Candara Light" panose="020E0502030303020204" pitchFamily="34" charset="0"/>
                  <a:cs typeface="+mn-ea"/>
                  <a:sym typeface="+mn-lt"/>
                </a:rPr>
                <a:t>Risk Assessment Model</a:t>
              </a:r>
              <a:r>
                <a:rPr lang="en-US" altLang="zh-CN" sz="2800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latin typeface="Candara Light" panose="020E0502030303020204" pitchFamily="34" charset="0"/>
                  <a:cs typeface="+mn-ea"/>
                  <a:sym typeface="+mn-lt"/>
                </a:rPr>
                <a:t>——Risk-index-system</a:t>
              </a:r>
              <a:endParaRPr lang="zh-CN" altLang="en-US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  <a:sym typeface="+mn-lt"/>
              </a:endParaRPr>
            </a:p>
          </p:txBody>
        </p:sp>
      </p:grpSp>
      <p:sp useBgFill="1">
        <p:nvSpPr>
          <p:cNvPr id="55" name="矩形 54"/>
          <p:cNvSpPr/>
          <p:nvPr/>
        </p:nvSpPr>
        <p:spPr>
          <a:xfrm>
            <a:off x="-4361072" y="925025"/>
            <a:ext cx="1532889" cy="4958080"/>
          </a:xfrm>
          <a:prstGeom prst="rect">
            <a:avLst/>
          </a:prstGeom>
          <a:ln>
            <a:noFill/>
          </a:ln>
          <a:effectLst>
            <a:innerShdw blurRad="1270000">
              <a:srgbClr val="1CBCC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6" name="矩形 55"/>
          <p:cNvSpPr/>
          <p:nvPr/>
        </p:nvSpPr>
        <p:spPr>
          <a:xfrm>
            <a:off x="-10739116" y="925025"/>
            <a:ext cx="1532889" cy="4958080"/>
          </a:xfrm>
          <a:prstGeom prst="rect">
            <a:avLst/>
          </a:prstGeom>
          <a:ln>
            <a:noFill/>
          </a:ln>
          <a:effectLst>
            <a:innerShdw blurRad="1257300">
              <a:srgbClr val="1CBCC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虚尾 1040">
            <a:extLst>
              <a:ext uri="{FF2B5EF4-FFF2-40B4-BE49-F238E27FC236}">
                <a16:creationId xmlns:a16="http://schemas.microsoft.com/office/drawing/2014/main" id="{50388892-1E53-44ED-892F-F6D1D0BB23F7}"/>
              </a:ext>
            </a:extLst>
          </p:cNvPr>
          <p:cNvSpPr/>
          <p:nvPr/>
        </p:nvSpPr>
        <p:spPr>
          <a:xfrm>
            <a:off x="-8823956" y="2926545"/>
            <a:ext cx="4140953" cy="985520"/>
          </a:xfrm>
          <a:prstGeom prst="stripedRightArrow">
            <a:avLst>
              <a:gd name="adj1" fmla="val 50000"/>
              <a:gd name="adj2" fmla="val 62409"/>
            </a:avLst>
          </a:prstGeom>
          <a:gradFill flip="none" rotWithShape="1">
            <a:gsLst>
              <a:gs pos="0">
                <a:srgbClr val="071833">
                  <a:alpha val="79000"/>
                </a:srgbClr>
              </a:gs>
              <a:gs pos="27000">
                <a:srgbClr val="063646"/>
              </a:gs>
              <a:gs pos="100000">
                <a:srgbClr val="1CBCC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9D77178-C0FE-49D2-A639-8EA886EB4C4A}"/>
              </a:ext>
            </a:extLst>
          </p:cNvPr>
          <p:cNvGrpSpPr/>
          <p:nvPr/>
        </p:nvGrpSpPr>
        <p:grpSpPr>
          <a:xfrm>
            <a:off x="-10739116" y="1311105"/>
            <a:ext cx="1534160" cy="3928011"/>
            <a:chOff x="797560" y="1595120"/>
            <a:chExt cx="1534160" cy="3928011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6835E34-E7D3-4C7E-A252-4019FFC85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2220" y="4307840"/>
              <a:ext cx="495300" cy="495300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87F794E7-9253-4E6E-AD4F-37623B820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580" y="2283460"/>
              <a:ext cx="632460" cy="632460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08C8480-9ED5-4BB8-AEF4-F01A22D7E4BD}"/>
                </a:ext>
              </a:extLst>
            </p:cNvPr>
            <p:cNvSpPr txBox="1"/>
            <p:nvPr/>
          </p:nvSpPr>
          <p:spPr>
            <a:xfrm>
              <a:off x="797560" y="1595120"/>
              <a:ext cx="1534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Financial </a:t>
              </a:r>
            </a:p>
            <a:p>
              <a:pPr algn="ctr"/>
              <a:r>
                <a:rPr lang="en-US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Statements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F4193BB-74E9-401F-B141-E2390958305D}"/>
                </a:ext>
              </a:extLst>
            </p:cNvPr>
            <p:cNvSpPr txBox="1"/>
            <p:nvPr/>
          </p:nvSpPr>
          <p:spPr>
            <a:xfrm>
              <a:off x="797560" y="4876800"/>
              <a:ext cx="1534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ESG News </a:t>
              </a:r>
              <a:r>
                <a:rPr lang="en-US" altLang="zh-CN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Feed</a:t>
              </a:r>
              <a:endParaRPr lang="en-US" b="1" dirty="0">
                <a:solidFill>
                  <a:srgbClr val="51F1FC"/>
                </a:solidFill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BB3CCA8-CA58-439C-809A-05E17451A742}"/>
              </a:ext>
            </a:extLst>
          </p:cNvPr>
          <p:cNvGrpSpPr/>
          <p:nvPr/>
        </p:nvGrpSpPr>
        <p:grpSpPr>
          <a:xfrm>
            <a:off x="-8885791" y="4049712"/>
            <a:ext cx="3379627" cy="646331"/>
            <a:chOff x="3301047" y="5008880"/>
            <a:chExt cx="3379627" cy="646331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5066F4A5-7E43-4865-BD66-C9A3CC279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1047" y="5069840"/>
              <a:ext cx="458153" cy="446978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F88E4D4-4907-4644-B603-F87F75B93C24}"/>
                </a:ext>
              </a:extLst>
            </p:cNvPr>
            <p:cNvSpPr txBox="1"/>
            <p:nvPr/>
          </p:nvSpPr>
          <p:spPr>
            <a:xfrm>
              <a:off x="3860799" y="5008880"/>
              <a:ext cx="2819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-NLP Topic Modelling</a:t>
              </a:r>
            </a:p>
            <a:p>
              <a:r>
                <a:rPr lang="en-US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-Sentiment Analysis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F172980-2E9A-4E28-B063-D86AF8146082}"/>
              </a:ext>
            </a:extLst>
          </p:cNvPr>
          <p:cNvGrpSpPr/>
          <p:nvPr/>
        </p:nvGrpSpPr>
        <p:grpSpPr>
          <a:xfrm>
            <a:off x="-4484610" y="1006305"/>
            <a:ext cx="2418080" cy="4702850"/>
            <a:chOff x="6248400" y="1280160"/>
            <a:chExt cx="2418080" cy="4702850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35DF28A-C48B-486F-9341-9D721696E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820" y="2346960"/>
              <a:ext cx="535940" cy="535940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F5251DC-D995-4D9F-87D7-B01AEDC9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120" y="4452620"/>
              <a:ext cx="556260" cy="556260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0A18104-0EEA-40C1-950C-FB19EB143D52}"/>
                </a:ext>
              </a:extLst>
            </p:cNvPr>
            <p:cNvSpPr txBox="1"/>
            <p:nvPr/>
          </p:nvSpPr>
          <p:spPr>
            <a:xfrm>
              <a:off x="6248400" y="1280160"/>
              <a:ext cx="24180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20</a:t>
              </a:r>
            </a:p>
            <a:p>
              <a:pPr algn="ctr"/>
              <a:r>
                <a:rPr lang="en-US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 Financial </a:t>
              </a:r>
            </a:p>
            <a:p>
              <a:pPr algn="ctr"/>
              <a:r>
                <a:rPr lang="en-US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Indicators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95D251C-A837-4335-B292-754641D716FC}"/>
                </a:ext>
              </a:extLst>
            </p:cNvPr>
            <p:cNvSpPr txBox="1"/>
            <p:nvPr/>
          </p:nvSpPr>
          <p:spPr>
            <a:xfrm>
              <a:off x="6543040" y="5059680"/>
              <a:ext cx="18592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ESG</a:t>
              </a:r>
            </a:p>
            <a:p>
              <a:pPr algn="ctr"/>
              <a:r>
                <a:rPr lang="en-US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 Indicators</a:t>
              </a:r>
            </a:p>
            <a:p>
              <a:pPr algn="ctr"/>
              <a:r>
                <a:rPr lang="en-US" b="1" dirty="0">
                  <a:solidFill>
                    <a:srgbClr val="51F1FC"/>
                  </a:solidFill>
                  <a:cs typeface="Calibri Light" panose="020F0302020204030204" pitchFamily="34" charset="0"/>
                </a:rPr>
                <a:t>17</a:t>
              </a:r>
            </a:p>
          </p:txBody>
        </p:sp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AEC0C3E4-41E5-4FB8-8BF6-5AF94044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7205" y="3200400"/>
              <a:ext cx="900470" cy="900470"/>
            </a:xfrm>
            <a:prstGeom prst="rect">
              <a:avLst/>
            </a:prstGeom>
          </p:spPr>
        </p:pic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E33D2D0-F73D-4A23-A85A-80C6B2B64A81}"/>
              </a:ext>
            </a:extLst>
          </p:cNvPr>
          <p:cNvGrpSpPr/>
          <p:nvPr/>
        </p:nvGrpSpPr>
        <p:grpSpPr>
          <a:xfrm>
            <a:off x="-9064646" y="1006305"/>
            <a:ext cx="4937526" cy="2241712"/>
            <a:chOff x="3001621" y="1453974"/>
            <a:chExt cx="4937526" cy="2241712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3A6BA8AB-7258-46F3-9DA0-7E61592FE860}"/>
                </a:ext>
              </a:extLst>
            </p:cNvPr>
            <p:cNvGrpSpPr/>
            <p:nvPr/>
          </p:nvGrpSpPr>
          <p:grpSpPr>
            <a:xfrm>
              <a:off x="3153411" y="2631440"/>
              <a:ext cx="3315029" cy="646331"/>
              <a:chOff x="3468371" y="1534160"/>
              <a:chExt cx="3315029" cy="646331"/>
            </a:xfrm>
          </p:grpSpPr>
          <p:pic>
            <p:nvPicPr>
              <p:cNvPr id="78" name="图片 77">
                <a:extLst>
                  <a:ext uri="{FF2B5EF4-FFF2-40B4-BE49-F238E27FC236}">
                    <a16:creationId xmlns:a16="http://schemas.microsoft.com/office/drawing/2014/main" id="{90C9DA4D-63F6-4C93-8F81-EED420DF9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8371" y="1625899"/>
                <a:ext cx="534670" cy="524186"/>
              </a:xfrm>
              <a:prstGeom prst="rect">
                <a:avLst/>
              </a:prstGeom>
            </p:spPr>
          </p:pic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CCE4865-A789-4B2E-85F6-2A8609436D9B}"/>
                  </a:ext>
                </a:extLst>
              </p:cNvPr>
              <p:cNvSpPr txBox="1"/>
              <p:nvPr/>
            </p:nvSpPr>
            <p:spPr>
              <a:xfrm>
                <a:off x="4165600" y="1534160"/>
                <a:ext cx="261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bg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dirty="0">
                    <a:solidFill>
                      <a:srgbClr val="51F1FC"/>
                    </a:solidFill>
                    <a:latin typeface="+mn-lt"/>
                  </a:rPr>
                  <a:t>-Merton Algorithm</a:t>
                </a:r>
              </a:p>
              <a:p>
                <a:r>
                  <a:rPr lang="en-US" dirty="0">
                    <a:solidFill>
                      <a:srgbClr val="51F1FC"/>
                    </a:solidFill>
                    <a:latin typeface="+mn-lt"/>
                  </a:rPr>
                  <a:t>-Altman Algorithm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4F439C3-A33B-461C-AB66-BB157CEA306E}"/>
                    </a:ext>
                  </a:extLst>
                </p:cNvPr>
                <p:cNvSpPr txBox="1"/>
                <p:nvPr/>
              </p:nvSpPr>
              <p:spPr>
                <a:xfrm>
                  <a:off x="3001621" y="1453974"/>
                  <a:ext cx="4164142" cy="866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51F1FC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𝑃𝐷</m:t>
                        </m:r>
                        <m:r>
                          <a:rPr lang="en-US" altLang="zh-CN" i="1" smtClean="0">
                            <a:solidFill>
                              <a:srgbClr val="51F1FC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= </m:t>
                        </m:r>
                        <m:r>
                          <a:rPr lang="en-US" altLang="zh-CN" i="1" smtClean="0">
                            <a:solidFill>
                              <a:srgbClr val="51F1FC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51F1FC"/>
                                </a:solidFill>
                                <a:latin typeface="Cambria Math" panose="02040503050406030204" pitchFamily="18" charset="0"/>
                                <a:cs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rgbClr val="51F1FC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51F1FC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rgbClr val="51F1FC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51F1FC"/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51F1FC"/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51F1FC"/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</a:rPr>
                                  <m:t>𝑇</m:t>
                                </m:r>
                                <m:r>
                                  <a:rPr lang="en-US" altLang="zh-CN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</a:rPr>
                                  <m:t>𝑇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51F1FC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</a:rPr>
                                  <m:t>√</m:t>
                                </m:r>
                                <m:r>
                                  <a:rPr lang="en-US" altLang="zh-CN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CN" dirty="0">
                    <a:solidFill>
                      <a:srgbClr val="51F1FC"/>
                    </a:solidFill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4F439C3-A33B-461C-AB66-BB157CEA3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21" y="1453974"/>
                  <a:ext cx="4164142" cy="86645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A6B0AD2-CDE4-44EE-842A-04A86FC38197}"/>
                    </a:ext>
                  </a:extLst>
                </p:cNvPr>
                <p:cNvSpPr txBox="1"/>
                <p:nvPr/>
              </p:nvSpPr>
              <p:spPr>
                <a:xfrm>
                  <a:off x="5702066" y="2548834"/>
                  <a:ext cx="2237081" cy="1146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050" i="1">
                      <a:solidFill>
                        <a:schemeClr val="bg1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smtClean="0">
                            <a:solidFill>
                              <a:srgbClr val="51F1F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smtClean="0">
                            <a:solidFill>
                              <a:srgbClr val="51F1FC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solidFill>
                                  <a:srgbClr val="51F1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>
                                <a:solidFill>
                                  <a:srgbClr val="51F1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000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rgbClr val="51F1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sz="2000" dirty="0">
                    <a:solidFill>
                      <a:srgbClr val="51F1FC"/>
                    </a:solidFill>
                    <a:latin typeface="+mn-lt"/>
                  </a:endParaRPr>
                </a:p>
                <a:p>
                  <a:r>
                    <a:rPr lang="en-US" altLang="zh-CN" sz="2000" dirty="0">
                      <a:solidFill>
                        <a:srgbClr val="51F1FC"/>
                      </a:solidFill>
                      <a:latin typeface="+mn-lt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A6B0AD2-CDE4-44EE-842A-04A86FC38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066" y="2548834"/>
                  <a:ext cx="2237081" cy="114685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2253" y="4176440"/>
            <a:ext cx="811973" cy="421602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002876" y="4785280"/>
            <a:ext cx="1073526" cy="536763"/>
          </a:xfrm>
          <a:prstGeom prst="rect">
            <a:avLst/>
          </a:prstGeom>
        </p:spPr>
      </p:pic>
      <p:sp>
        <p:nvSpPr>
          <p:cNvPr id="113" name="文本框 112">
            <a:extLst>
              <a:ext uri="{FF2B5EF4-FFF2-40B4-BE49-F238E27FC236}">
                <a16:creationId xmlns:a16="http://schemas.microsoft.com/office/drawing/2014/main" id="{3EF834A7-5C17-4F01-BF37-6A205A3330F4}"/>
              </a:ext>
            </a:extLst>
          </p:cNvPr>
          <p:cNvSpPr txBox="1"/>
          <p:nvPr/>
        </p:nvSpPr>
        <p:spPr>
          <a:xfrm>
            <a:off x="9461212" y="3321375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1F1FC"/>
                </a:solidFill>
                <a:latin typeface="Candara Light" panose="020E0502030303020204" pitchFamily="34" charset="0"/>
                <a:cs typeface="Calibri Light" panose="020F0302020204030204" pitchFamily="34" charset="0"/>
              </a:rPr>
              <a:t>Comprehensive</a:t>
            </a:r>
          </a:p>
          <a:p>
            <a:pPr algn="ctr"/>
            <a:r>
              <a:rPr lang="en-US" b="1" dirty="0">
                <a:solidFill>
                  <a:srgbClr val="51F1FC"/>
                </a:solidFill>
                <a:latin typeface="Candara Light" panose="020E0502030303020204" pitchFamily="34" charset="0"/>
                <a:cs typeface="Calibri Light" panose="020F0302020204030204" pitchFamily="34" charset="0"/>
              </a:rPr>
              <a:t>ESG-contained </a:t>
            </a:r>
          </a:p>
          <a:p>
            <a:pPr algn="ctr"/>
            <a:r>
              <a:rPr lang="en-US" b="1" dirty="0">
                <a:solidFill>
                  <a:srgbClr val="51F1FC"/>
                </a:solidFill>
                <a:latin typeface="Candara Light" panose="020E0502030303020204" pitchFamily="34" charset="0"/>
                <a:cs typeface="Calibri Light" panose="020F0302020204030204" pitchFamily="34" charset="0"/>
              </a:rPr>
              <a:t>Risk-index-system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8942768-08B2-41D0-8983-3C033928CB3A}"/>
              </a:ext>
            </a:extLst>
          </p:cNvPr>
          <p:cNvGrpSpPr/>
          <p:nvPr/>
        </p:nvGrpSpPr>
        <p:grpSpPr>
          <a:xfrm>
            <a:off x="500147" y="1644706"/>
            <a:ext cx="8968317" cy="4510287"/>
            <a:chOff x="4737852" y="1625042"/>
            <a:chExt cx="7053934" cy="3535691"/>
          </a:xfrm>
        </p:grpSpPr>
        <p:sp useBgFill="1">
          <p:nvSpPr>
            <p:cNvPr id="112" name="矩形 111"/>
            <p:cNvSpPr/>
            <p:nvPr/>
          </p:nvSpPr>
          <p:spPr>
            <a:xfrm>
              <a:off x="9369871" y="1625042"/>
              <a:ext cx="1130200" cy="3507203"/>
            </a:xfrm>
            <a:prstGeom prst="rect">
              <a:avLst/>
            </a:prstGeom>
            <a:ln>
              <a:noFill/>
            </a:ln>
            <a:effectLst>
              <a:innerShdw blurRad="393700">
                <a:srgbClr val="1CBCC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11" name="矩形 110"/>
            <p:cNvSpPr/>
            <p:nvPr/>
          </p:nvSpPr>
          <p:spPr>
            <a:xfrm>
              <a:off x="4763792" y="1625042"/>
              <a:ext cx="1130200" cy="3507203"/>
            </a:xfrm>
            <a:prstGeom prst="rect">
              <a:avLst/>
            </a:prstGeom>
            <a:ln>
              <a:noFill/>
            </a:ln>
            <a:effectLst>
              <a:innerShdw blurRad="393700">
                <a:srgbClr val="1CBCC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9"/>
            <a:srcRect r="8265"/>
            <a:stretch/>
          </p:blipFill>
          <p:spPr>
            <a:xfrm>
              <a:off x="4737852" y="1700132"/>
              <a:ext cx="5799520" cy="3460601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ECE8079C-02CF-4B91-A571-FEEE2132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1619" y="3176299"/>
              <a:ext cx="497840" cy="497840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3128" y="2959648"/>
              <a:ext cx="858658" cy="737365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179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27471" y="392014"/>
            <a:ext cx="10833819" cy="614291"/>
            <a:chOff x="5506095" y="1545900"/>
            <a:chExt cx="10833819" cy="61429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6095" y="1545900"/>
              <a:ext cx="715339" cy="61429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221434" y="1557930"/>
              <a:ext cx="10118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latin typeface="Candara Light" panose="020E0502030303020204" pitchFamily="34" charset="0"/>
                  <a:cs typeface="+mn-ea"/>
                  <a:sym typeface="+mn-lt"/>
                </a:rPr>
                <a:t>Risk Assessment Model</a:t>
              </a:r>
              <a:r>
                <a:rPr lang="en-US" altLang="zh-CN" sz="2800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latin typeface="Candara Light" panose="020E0502030303020204" pitchFamily="34" charset="0"/>
                  <a:cs typeface="+mn-ea"/>
                  <a:sym typeface="+mn-lt"/>
                </a:rPr>
                <a:t>——Overall Risk Score</a:t>
              </a:r>
              <a:endParaRPr lang="zh-CN" altLang="en-US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54" b="97692" l="10000" r="92308"/>
                    </a14:imgEffect>
                  </a14:imgLayer>
                </a14:imgProps>
              </a:ext>
            </a:extLst>
          </a:blip>
          <a:srcRect b="38722"/>
          <a:stretch/>
        </p:blipFill>
        <p:spPr>
          <a:xfrm>
            <a:off x="10383903" y="5524305"/>
            <a:ext cx="2107184" cy="129125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9D10AC-D107-47BB-AECE-0A9D9A74B246}"/>
              </a:ext>
            </a:extLst>
          </p:cNvPr>
          <p:cNvGrpSpPr/>
          <p:nvPr/>
        </p:nvGrpSpPr>
        <p:grpSpPr>
          <a:xfrm>
            <a:off x="3696928" y="2027997"/>
            <a:ext cx="5486401" cy="708079"/>
            <a:chOff x="5171767" y="1713364"/>
            <a:chExt cx="5486401" cy="7080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A38713B-4AFB-47FA-BBE5-73C57150E3C4}"/>
                    </a:ext>
                  </a:extLst>
                </p:cNvPr>
                <p:cNvSpPr txBox="1"/>
                <p:nvPr/>
              </p:nvSpPr>
              <p:spPr>
                <a:xfrm>
                  <a:off x="5171767" y="1713364"/>
                  <a:ext cx="5486401" cy="708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0" dirty="0">
                      <a:gradFill>
                        <a:gsLst>
                          <a:gs pos="0">
                            <a:srgbClr val="14D1CA"/>
                          </a:gs>
                          <a:gs pos="100000">
                            <a:srgbClr val="54F3FF"/>
                          </a:gs>
                        </a:gsLst>
                        <a:lin ang="5400000" scaled="1"/>
                      </a:gradFill>
                      <a:cs typeface="+mn-ea"/>
                    </a:rPr>
                    <a:t>S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gradFill>
                            <a:gsLst>
                              <a:gs pos="0">
                                <a:srgbClr val="14D1CA"/>
                              </a:gs>
                              <a:gs pos="100000">
                                <a:srgbClr val="54F3FF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cs typeface="+mn-ea"/>
                        </a:rPr>
                        <m:t>=</m:t>
                      </m:r>
                    </m:oMath>
                  </a14:m>
                  <a:r>
                    <a:rPr lang="en-US" altLang="zh-CN" sz="2000" dirty="0">
                      <a:gradFill>
                        <a:gsLst>
                          <a:gs pos="0">
                            <a:srgbClr val="14D1CA"/>
                          </a:gs>
                          <a:gs pos="100000">
                            <a:srgbClr val="54F3FF"/>
                          </a:gs>
                        </a:gsLst>
                        <a:lin ang="5400000" scaled="1"/>
                      </a:gradFill>
                      <a:cs typeface="+mn-ea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2000" i="1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r</m:t>
                              </m:r>
                              <m:r>
                                <a:rPr lang="zh-CN" altLang="en-US" sz="2000" i="1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ESG</m:t>
                              </m:r>
                              <m: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2000" i="1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gradFill>
                            <a:gsLst>
                              <a:gs pos="0">
                                <a:srgbClr val="14D1CA"/>
                              </a:gs>
                              <a:gs pos="100000">
                                <a:srgbClr val="54F3FF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𝑐𝑎𝑟𝑏𝑜𝑛</m:t>
                          </m:r>
                        </m:sub>
                      </m:sSub>
                    </m:oMath>
                  </a14:m>
                  <a:endParaRPr lang="en-US" altLang="zh-CN" sz="2000" b="0" dirty="0">
                    <a:gradFill>
                      <a:gsLst>
                        <a:gs pos="0">
                          <a:srgbClr val="14D1CA"/>
                        </a:gs>
                        <a:gs pos="100000">
                          <a:srgbClr val="54F3FF"/>
                        </a:gs>
                      </a:gsLst>
                      <a:lin ang="5400000" scaled="1"/>
                    </a:gradFill>
                    <a:cs typeface="+mn-ea"/>
                  </a:endParaRPr>
                </a:p>
                <a:p>
                  <a:pPr algn="ctr"/>
                  <a:endParaRPr lang="en-US" altLang="zh-CN" sz="2000" dirty="0">
                    <a:gradFill>
                      <a:gsLst>
                        <a:gs pos="0">
                          <a:srgbClr val="14D1CA"/>
                        </a:gs>
                        <a:gs pos="100000">
                          <a:srgbClr val="54F3FF"/>
                        </a:gs>
                      </a:gsLst>
                      <a:lin ang="5400000" scaled="1"/>
                    </a:gradFill>
                    <a:cs typeface="+mn-ea"/>
                  </a:endParaRP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A38713B-4AFB-47FA-BBE5-73C57150E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767" y="1713364"/>
                  <a:ext cx="5486401" cy="7080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640408" y="1749780"/>
              <a:ext cx="1064031" cy="474267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3805083" y="2959509"/>
            <a:ext cx="2615382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47" y="1160206"/>
            <a:ext cx="4706520" cy="560041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784E55B-E1BE-45DB-A27D-62036C52D989}"/>
              </a:ext>
            </a:extLst>
          </p:cNvPr>
          <p:cNvGrpSpPr/>
          <p:nvPr/>
        </p:nvGrpSpPr>
        <p:grpSpPr>
          <a:xfrm>
            <a:off x="5476027" y="5653549"/>
            <a:ext cx="5201806" cy="845574"/>
            <a:chOff x="5243689" y="5240594"/>
            <a:chExt cx="5443976" cy="84557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762BAED-EB88-45D7-A07F-86BE66C53EC1}"/>
                </a:ext>
              </a:extLst>
            </p:cNvPr>
            <p:cNvSpPr/>
            <p:nvPr/>
          </p:nvSpPr>
          <p:spPr>
            <a:xfrm>
              <a:off x="5244256" y="5240594"/>
              <a:ext cx="5378245" cy="845574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243689" y="5361087"/>
              <a:ext cx="54439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63646"/>
                  </a:solidFill>
                  <a:cs typeface="+mn-ea"/>
                </a:rPr>
                <a:t>Personalized customization</a:t>
              </a:r>
              <a:r>
                <a:rPr lang="zh-CN" altLang="en-US" sz="1600" b="1" dirty="0">
                  <a:solidFill>
                    <a:srgbClr val="063646"/>
                  </a:solidFill>
                  <a:cs typeface="+mn-ea"/>
                </a:rPr>
                <a:t>：</a:t>
              </a:r>
              <a:endParaRPr lang="en-US" altLang="zh-CN" sz="1600" b="1" dirty="0">
                <a:solidFill>
                  <a:srgbClr val="063646"/>
                </a:solidFill>
                <a:cs typeface="+mn-ea"/>
              </a:endParaRPr>
            </a:p>
            <a:p>
              <a:r>
                <a:rPr lang="en-US" altLang="zh-CN" sz="1600" b="1" dirty="0">
                  <a:solidFill>
                    <a:srgbClr val="063646"/>
                  </a:solidFill>
                  <a:cs typeface="+mn-ea"/>
                </a:rPr>
                <a:t>Customer-defined risk types &amp; special indicators!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49DF7C3-4B78-4F08-B871-6D57A7A9851A}"/>
                  </a:ext>
                </a:extLst>
              </p:cNvPr>
              <p:cNvSpPr txBox="1"/>
              <p:nvPr/>
            </p:nvSpPr>
            <p:spPr>
              <a:xfrm>
                <a:off x="6084516" y="2555264"/>
                <a:ext cx="5811817" cy="83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𝑐𝑎𝑟𝑏𝑜𝑛</m:t>
                          </m:r>
                        </m:sub>
                      </m:sSub>
                      <m:r>
                        <a:rPr lang="en-US" altLang="zh-CN" sz="2000" b="0" i="1" smtClean="0">
                          <a:gradFill>
                            <a:gsLst>
                              <a:gs pos="0">
                                <a:srgbClr val="14D1CA"/>
                              </a:gs>
                              <a:gs pos="100000">
                                <a:srgbClr val="54F3FF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cs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gradFill>
                            <a:gsLst>
                              <a:gs pos="0">
                                <a:srgbClr val="14D1CA"/>
                              </a:gs>
                              <a:gs pos="100000">
                                <a:srgbClr val="54F3FF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cs typeface="+mn-ea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gradFill>
                            <a:gsLst>
                              <a:gs pos="0">
                                <a:srgbClr val="14D1CA"/>
                              </a:gs>
                              <a:gs pos="100000">
                                <a:srgbClr val="54F3FF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cs typeface="+mn-ea"/>
                        </a:rPr>
                        <m:t>⋅(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gradFill>
                                <a:gsLst>
                                  <a:gs pos="0">
                                    <a:srgbClr val="14D1CA"/>
                                  </a:gs>
                                  <a:gs pos="100000">
                                    <a:srgbClr val="54F3FF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cs typeface="+mn-ea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gradFill>
                                    <a:gsLst>
                                      <a:gs pos="0">
                                        <a:srgbClr val="14D1CA"/>
                                      </a:gs>
                                      <a:gs pos="100000">
                                        <a:srgbClr val="54F3FF"/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cs typeface="+mn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gradFill>
                            <a:gsLst>
                              <a:gs pos="0">
                                <a:srgbClr val="14D1CA"/>
                              </a:gs>
                              <a:gs pos="100000">
                                <a:srgbClr val="54F3FF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cs typeface="+mn-ea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cs typeface="+mn-ea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49DF7C3-4B78-4F08-B871-6D57A7A9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516" y="2555264"/>
                <a:ext cx="5811817" cy="8392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917290" y="2814955"/>
            <a:ext cx="1199535" cy="40019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65261D-74A8-42E3-B3FB-48B9A14598EF}"/>
              </a:ext>
            </a:extLst>
          </p:cNvPr>
          <p:cNvSpPr txBox="1"/>
          <p:nvPr/>
        </p:nvSpPr>
        <p:spPr>
          <a:xfrm>
            <a:off x="7345926" y="3241021"/>
            <a:ext cx="461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</a:rPr>
              <a:t>- Whether the business is involved in carbon emissions (C0)</a:t>
            </a:r>
          </a:p>
          <a:p>
            <a:r>
              <a:rPr lang="en-US" altLang="zh-CN" sz="12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</a:rPr>
              <a:t>- Whether they have carbon emission rights (C1)</a:t>
            </a:r>
          </a:p>
          <a:p>
            <a:r>
              <a:rPr lang="en-US" altLang="zh-CN" sz="12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</a:rPr>
              <a:t>- Current Carbon Emissions (C2)</a:t>
            </a:r>
          </a:p>
          <a:p>
            <a:r>
              <a:rPr lang="en-US" altLang="zh-CN" sz="12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</a:rPr>
              <a:t>- Certificate numbers(c3)</a:t>
            </a:r>
          </a:p>
          <a:p>
            <a:r>
              <a:rPr lang="en-US" altLang="zh-CN" sz="12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</a:rPr>
              <a:t>- Current Carbon Emission Policy (C4)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</a:rPr>
              <a:t>……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5E7E6DA-3421-415C-B7AF-FBC254B3C8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3904" y="3313470"/>
            <a:ext cx="2943309" cy="2579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A47697-7E23-432C-A445-71DCE54AF4DA}"/>
                  </a:ext>
                </a:extLst>
              </p:cNvPr>
              <p:cNvSpPr txBox="1"/>
              <p:nvPr/>
            </p:nvSpPr>
            <p:spPr>
              <a:xfrm>
                <a:off x="5440220" y="5211096"/>
                <a:ext cx="4569018" cy="332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𝑆</m:t>
                    </m:r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′</m:t>
                    </m:r>
                    <m:r>
                      <a:rPr lang="en-US" altLang="zh-CN" sz="1600" b="0" i="0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=</m:t>
                    </m:r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𝑓</m:t>
                    </m:r>
                    <m:r>
                      <a:rPr lang="en-US" altLang="zh-CN" sz="1600" b="0" i="0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𝐹𝑖𝑛𝑎𝑛𝑐𝑖𝑎𝑙</m:t>
                    </m:r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𝑖𝑛𝑑𝑖𝑐𝑎𝑡𝑜𝑟𝑠</m:t>
                    </m:r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, </m:t>
                    </m:r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𝐸𝑆𝐺</m:t>
                    </m:r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en-US" altLang="zh-CN" sz="1600" b="0" i="1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𝑖𝑛𝑑𝑖𝑐𝑎𝑡𝑜𝑟𝑠</m:t>
                    </m:r>
                    <m:r>
                      <a:rPr lang="en-US" altLang="zh-CN" sz="1600" b="0" i="0" smtClean="0">
                        <a:gradFill>
                          <a:gsLst>
                            <a:gs pos="0">
                              <a:srgbClr val="14D1CA"/>
                            </a:gs>
                            <a:gs pos="100000">
                              <a:srgbClr val="54F3FF"/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cs typeface="+mn-ea"/>
                      </a:rPr>
                      <m:t>)</m:t>
                    </m:r>
                  </m:oMath>
                </a14:m>
                <a:r>
                  <a:rPr lang="en-US" altLang="zh-CN" sz="1400" dirty="0">
                    <a:gradFill>
                      <a:gsLst>
                        <a:gs pos="0">
                          <a:srgbClr val="14D1CA"/>
                        </a:gs>
                        <a:gs pos="100000">
                          <a:srgbClr val="54F3FF"/>
                        </a:gs>
                      </a:gsLst>
                      <a:lin ang="5400000" scaled="1"/>
                    </a:gradFill>
                    <a:cs typeface="+mn-ea"/>
                  </a:rPr>
                  <a:t> </a:t>
                </a:r>
                <a:r>
                  <a:rPr lang="en-US" altLang="zh-CN" sz="1400" dirty="0">
                    <a:gradFill>
                      <a:gsLst>
                        <a:gs pos="0">
                          <a:srgbClr val="14D1CA"/>
                        </a:gs>
                        <a:gs pos="100000">
                          <a:srgbClr val="54F3FF"/>
                        </a:gs>
                      </a:gsLst>
                      <a:lin ang="5400000" scaled="1"/>
                    </a:gradFill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A47697-7E23-432C-A445-71DCE54A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220" y="5211096"/>
                <a:ext cx="4569018" cy="3329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F213403-D1C4-4597-AEBC-31E76AD03F99}"/>
              </a:ext>
            </a:extLst>
          </p:cNvPr>
          <p:cNvSpPr txBox="1"/>
          <p:nvPr/>
        </p:nvSpPr>
        <p:spPr>
          <a:xfrm>
            <a:off x="4869948" y="4885994"/>
            <a:ext cx="75246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altLang="zh-CN" b="1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</a:rPr>
              <a:t>AI-driven algorithm: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2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73192" y="1333499"/>
            <a:ext cx="11674698" cy="4591051"/>
          </a:xfrm>
          <a:prstGeom prst="roundRect">
            <a:avLst/>
          </a:prstGeom>
          <a:gradFill>
            <a:gsLst>
              <a:gs pos="0">
                <a:srgbClr val="071833">
                  <a:alpha val="61000"/>
                </a:srgbClr>
              </a:gs>
              <a:gs pos="46000">
                <a:srgbClr val="063646"/>
              </a:gs>
              <a:gs pos="100000">
                <a:srgbClr val="063646"/>
              </a:gs>
            </a:gsLst>
            <a:path path="circle">
              <a:fillToRect l="50000" t="130000" r="50000" b="-30000"/>
            </a:path>
          </a:gradFill>
          <a:ln>
            <a:solidFill>
              <a:srgbClr val="4CE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753032730"/>
              </p:ext>
            </p:extLst>
          </p:nvPr>
        </p:nvGraphicFramePr>
        <p:xfrm>
          <a:off x="5821147" y="2279752"/>
          <a:ext cx="5717569" cy="3466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组合 6"/>
          <p:cNvGrpSpPr/>
          <p:nvPr userDrawn="1"/>
        </p:nvGrpSpPr>
        <p:grpSpPr>
          <a:xfrm>
            <a:off x="227470" y="392014"/>
            <a:ext cx="10002380" cy="614291"/>
            <a:chOff x="5506095" y="1545900"/>
            <a:chExt cx="7322914" cy="61429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6095" y="1545900"/>
              <a:ext cx="715339" cy="61429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221434" y="1621345"/>
              <a:ext cx="660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800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latin typeface="Candara Light" panose="020E0502030303020204" pitchFamily="34" charset="0"/>
                  <a:cs typeface="+mn-ea"/>
                  <a:sym typeface="+mn-lt"/>
                </a:rPr>
                <a:t>AI-Driven Algorithm: Gradient Boosting Machine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effectLst/>
                <a:uLnTx/>
                <a:uFillTx/>
                <a:latin typeface="Candara Light" panose="020E0502030303020204" pitchFamily="34" charset="0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362518" y="1633658"/>
            <a:ext cx="3399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ACFD7"/>
                </a:solidFill>
                <a:latin typeface="Candara Light" panose="020E0502030303020204" pitchFamily="34" charset="0"/>
              </a:rPr>
              <a:t>Tree Ensemble Algorithm</a:t>
            </a:r>
            <a:endParaRPr lang="zh-CN" altLang="en-US" sz="2400" dirty="0">
              <a:solidFill>
                <a:srgbClr val="3ACFD7"/>
              </a:solidFill>
              <a:latin typeface="Candara Light" panose="020E05020303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5485" y="5010487"/>
            <a:ext cx="5420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1F1FC"/>
                </a:solidFill>
                <a:latin typeface="Candara Light" panose="020E0502030303020204" pitchFamily="34" charset="0"/>
              </a:rPr>
              <a:t>Tree ensembles </a:t>
            </a:r>
            <a:r>
              <a:rPr lang="en-US" altLang="zh-CN" dirty="0">
                <a:solidFill>
                  <a:srgbClr val="51F1FC"/>
                </a:solidFill>
                <a:latin typeface="Candara Light" panose="020E0502030303020204" pitchFamily="34" charset="0"/>
              </a:rPr>
              <a:t>is an explainable machine learning model that combines numerous weak learners into a strong predictor.</a:t>
            </a:r>
            <a:endParaRPr lang="zh-CN" altLang="en-US" dirty="0">
              <a:solidFill>
                <a:srgbClr val="51F1FC"/>
              </a:solidFill>
              <a:latin typeface="Candara Light" panose="020E0502030303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4" y="2422627"/>
            <a:ext cx="4239491" cy="2334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矩形 12"/>
          <p:cNvSpPr/>
          <p:nvPr/>
        </p:nvSpPr>
        <p:spPr>
          <a:xfrm>
            <a:off x="6152547" y="1633658"/>
            <a:ext cx="5386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51F1FC"/>
                </a:solidFill>
                <a:latin typeface="Candara Light" panose="020E0502030303020204" pitchFamily="34" charset="0"/>
                <a:cs typeface="+mn-ea"/>
              </a:rPr>
              <a:t>Feature Importance Interpretation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CA8370E-E364-43A4-AC88-61F23FDB1D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9" y="2365477"/>
            <a:ext cx="4239491" cy="2334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472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1F73609-912B-48FA-A4F0-3B1A5F2606E6}"/>
              </a:ext>
            </a:extLst>
          </p:cNvPr>
          <p:cNvSpPr/>
          <p:nvPr/>
        </p:nvSpPr>
        <p:spPr>
          <a:xfrm>
            <a:off x="7210425" y="1000125"/>
            <a:ext cx="4593308" cy="5534025"/>
          </a:xfrm>
          <a:prstGeom prst="round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7471" y="392014"/>
            <a:ext cx="7322914" cy="614291"/>
            <a:chOff x="5506095" y="1545900"/>
            <a:chExt cx="7322914" cy="61429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6095" y="1545900"/>
              <a:ext cx="715339" cy="61429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221434" y="1585640"/>
              <a:ext cx="660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latin typeface="Candara Light" panose="020E0502030303020204" pitchFamily="34" charset="0"/>
                  <a:cs typeface="+mn-ea"/>
                  <a:sym typeface="+mn-lt"/>
                </a:rPr>
                <a:t>Excellent Quantitative Performance</a:t>
              </a:r>
              <a:endParaRPr lang="zh-CN" altLang="en-US" sz="2800" b="1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033652" y="2099398"/>
            <a:ext cx="4117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</a:rPr>
              <a:t>Risk ratio of **coal Inc.</a:t>
            </a:r>
            <a:endParaRPr lang="en-US" altLang="zh-CN" sz="1400" dirty="0">
              <a:gradFill>
                <a:gsLst>
                  <a:gs pos="0">
                    <a:srgbClr val="14D1CA"/>
                  </a:gs>
                  <a:gs pos="100000">
                    <a:srgbClr val="54F3FF"/>
                  </a:gs>
                </a:gsLst>
                <a:lin ang="5400000" scaled="1"/>
              </a:gradFill>
              <a:latin typeface="Candara Light" panose="020E0502030303020204" pitchFamily="34" charset="0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3" y="1665713"/>
            <a:ext cx="4571428" cy="3352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2200275" y="348798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95.5%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920241" y="3857320"/>
            <a:ext cx="388619" cy="397240"/>
          </a:xfrm>
          <a:prstGeom prst="straightConnector1">
            <a:avLst/>
          </a:prstGeom>
          <a:ln w="25400">
            <a:solidFill>
              <a:srgbClr val="4CEF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20423" y="3257155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98.9%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458391" y="3702299"/>
            <a:ext cx="107341" cy="579481"/>
          </a:xfrm>
          <a:prstGeom prst="straightConnector1">
            <a:avLst/>
          </a:prstGeom>
          <a:ln w="25400">
            <a:solidFill>
              <a:srgbClr val="4CEF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528115" y="1495111"/>
            <a:ext cx="7043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</a:rPr>
              <a:t>Test accuracy vs Training rounds</a:t>
            </a:r>
            <a:endParaRPr lang="en-US" altLang="zh-CN" sz="1200" dirty="0">
              <a:gradFill>
                <a:gsLst>
                  <a:gs pos="0">
                    <a:srgbClr val="14D1CA"/>
                  </a:gs>
                  <a:gs pos="100000">
                    <a:srgbClr val="54F3FF"/>
                  </a:gs>
                </a:gsLst>
                <a:lin ang="5400000" scaled="1"/>
              </a:gradFill>
              <a:latin typeface="Candara Light" panose="020E0502030303020204" pitchFamily="34" charset="0"/>
              <a:cs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04401"/>
              </p:ext>
            </p:extLst>
          </p:nvPr>
        </p:nvGraphicFramePr>
        <p:xfrm>
          <a:off x="227471" y="5541095"/>
          <a:ext cx="6255326" cy="94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249">
                  <a:extLst>
                    <a:ext uri="{9D8B030D-6E8A-4147-A177-3AD203B41FA5}">
                      <a16:colId xmlns:a16="http://schemas.microsoft.com/office/drawing/2014/main" val="787494725"/>
                    </a:ext>
                  </a:extLst>
                </a:gridCol>
                <a:gridCol w="1295263">
                  <a:extLst>
                    <a:ext uri="{9D8B030D-6E8A-4147-A177-3AD203B41FA5}">
                      <a16:colId xmlns:a16="http://schemas.microsoft.com/office/drawing/2014/main" val="297578820"/>
                    </a:ext>
                  </a:extLst>
                </a:gridCol>
                <a:gridCol w="1461606">
                  <a:extLst>
                    <a:ext uri="{9D8B030D-6E8A-4147-A177-3AD203B41FA5}">
                      <a16:colId xmlns:a16="http://schemas.microsoft.com/office/drawing/2014/main" val="929387373"/>
                    </a:ext>
                  </a:extLst>
                </a:gridCol>
                <a:gridCol w="1879208">
                  <a:extLst>
                    <a:ext uri="{9D8B030D-6E8A-4147-A177-3AD203B41FA5}">
                      <a16:colId xmlns:a16="http://schemas.microsoft.com/office/drawing/2014/main" val="68467597"/>
                    </a:ext>
                  </a:extLst>
                </a:gridCol>
              </a:tblGrid>
              <a:tr h="472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 Accuracy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Cross_val_score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035881"/>
                  </a:ext>
                </a:extLst>
              </a:tr>
              <a:tr h="472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bg1"/>
                          </a:solidFill>
                          <a:effectLst/>
                        </a:rPr>
                        <a:t>98.92%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0.9891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0.9892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0.9049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460218"/>
                  </a:ext>
                </a:extLst>
              </a:tr>
            </a:tbl>
          </a:graphicData>
        </a:graphic>
      </p:graphicFrame>
      <p:cxnSp>
        <p:nvCxnSpPr>
          <p:cNvPr id="21" name="直接连接符 20"/>
          <p:cNvCxnSpPr>
            <a:cxnSpLocks/>
          </p:cNvCxnSpPr>
          <p:nvPr/>
        </p:nvCxnSpPr>
        <p:spPr>
          <a:xfrm>
            <a:off x="227471" y="6487836"/>
            <a:ext cx="6106654" cy="0"/>
          </a:xfrm>
          <a:prstGeom prst="line">
            <a:avLst/>
          </a:prstGeom>
          <a:ln w="12700">
            <a:solidFill>
              <a:srgbClr val="4CE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227471" y="5541095"/>
            <a:ext cx="6106654" cy="0"/>
          </a:xfrm>
          <a:prstGeom prst="line">
            <a:avLst/>
          </a:prstGeom>
          <a:ln w="12700">
            <a:solidFill>
              <a:srgbClr val="4CE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</p:cNvCxnSpPr>
          <p:nvPr/>
        </p:nvCxnSpPr>
        <p:spPr>
          <a:xfrm>
            <a:off x="227471" y="6027324"/>
            <a:ext cx="6106654" cy="0"/>
          </a:xfrm>
          <a:prstGeom prst="line">
            <a:avLst/>
          </a:prstGeom>
          <a:ln w="12700">
            <a:solidFill>
              <a:srgbClr val="4CE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2914147334"/>
              </p:ext>
            </p:extLst>
          </p:nvPr>
        </p:nvGraphicFramePr>
        <p:xfrm>
          <a:off x="7410450" y="2790825"/>
          <a:ext cx="4168167" cy="339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05B74A69-85DC-4C76-BB5F-4BFDB7F1486D}"/>
              </a:ext>
            </a:extLst>
          </p:cNvPr>
          <p:cNvGrpSpPr/>
          <p:nvPr/>
        </p:nvGrpSpPr>
        <p:grpSpPr>
          <a:xfrm>
            <a:off x="10591800" y="1847850"/>
            <a:ext cx="933450" cy="809625"/>
            <a:chOff x="7270483" y="5199892"/>
            <a:chExt cx="1452604" cy="1452604"/>
          </a:xfrm>
        </p:grpSpPr>
        <p:sp>
          <p:nvSpPr>
            <p:cNvPr id="35" name="文本框 34"/>
            <p:cNvSpPr txBox="1"/>
            <p:nvPr/>
          </p:nvSpPr>
          <p:spPr>
            <a:xfrm>
              <a:off x="7553819" y="5426896"/>
              <a:ext cx="774742" cy="432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43.1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292975" y="5943107"/>
              <a:ext cx="1403350" cy="708518"/>
            </a:xfrm>
            <a:custGeom>
              <a:avLst/>
              <a:gdLst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90625 w 1403350"/>
                <a:gd name="connsiteY9" fmla="*/ 2952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90625 w 1403350"/>
                <a:gd name="connsiteY9" fmla="*/ 2952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90625 w 1403350"/>
                <a:gd name="connsiteY9" fmla="*/ 2952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3293 h 702568"/>
                <a:gd name="connsiteX1" fmla="*/ 95250 w 1403350"/>
                <a:gd name="connsiteY1" fmla="*/ 70743 h 702568"/>
                <a:gd name="connsiteX2" fmla="*/ 231775 w 1403350"/>
                <a:gd name="connsiteY2" fmla="*/ 16768 h 702568"/>
                <a:gd name="connsiteX3" fmla="*/ 390525 w 1403350"/>
                <a:gd name="connsiteY3" fmla="*/ 893 h 702568"/>
                <a:gd name="connsiteX4" fmla="*/ 546100 w 1403350"/>
                <a:gd name="connsiteY4" fmla="*/ 35818 h 702568"/>
                <a:gd name="connsiteX5" fmla="*/ 714375 w 1403350"/>
                <a:gd name="connsiteY5" fmla="*/ 127893 h 702568"/>
                <a:gd name="connsiteX6" fmla="*/ 784225 w 1403350"/>
                <a:gd name="connsiteY6" fmla="*/ 178693 h 702568"/>
                <a:gd name="connsiteX7" fmla="*/ 895350 w 1403350"/>
                <a:gd name="connsiteY7" fmla="*/ 248543 h 702568"/>
                <a:gd name="connsiteX8" fmla="*/ 1028700 w 1403350"/>
                <a:gd name="connsiteY8" fmla="*/ 292993 h 702568"/>
                <a:gd name="connsiteX9" fmla="*/ 1190625 w 1403350"/>
                <a:gd name="connsiteY9" fmla="*/ 296168 h 702568"/>
                <a:gd name="connsiteX10" fmla="*/ 1330325 w 1403350"/>
                <a:gd name="connsiteY10" fmla="*/ 245368 h 702568"/>
                <a:gd name="connsiteX11" fmla="*/ 1403350 w 1403350"/>
                <a:gd name="connsiteY11" fmla="*/ 191393 h 702568"/>
                <a:gd name="connsiteX12" fmla="*/ 1343025 w 1403350"/>
                <a:gd name="connsiteY12" fmla="*/ 343793 h 702568"/>
                <a:gd name="connsiteX13" fmla="*/ 1257300 w 1403350"/>
                <a:gd name="connsiteY13" fmla="*/ 454918 h 702568"/>
                <a:gd name="connsiteX14" fmla="*/ 1098550 w 1403350"/>
                <a:gd name="connsiteY14" fmla="*/ 591443 h 702568"/>
                <a:gd name="connsiteX15" fmla="*/ 923925 w 1403350"/>
                <a:gd name="connsiteY15" fmla="*/ 667643 h 702568"/>
                <a:gd name="connsiteX16" fmla="*/ 739775 w 1403350"/>
                <a:gd name="connsiteY16" fmla="*/ 702568 h 702568"/>
                <a:gd name="connsiteX17" fmla="*/ 593725 w 1403350"/>
                <a:gd name="connsiteY17" fmla="*/ 696218 h 702568"/>
                <a:gd name="connsiteX18" fmla="*/ 406400 w 1403350"/>
                <a:gd name="connsiteY18" fmla="*/ 642243 h 702568"/>
                <a:gd name="connsiteX19" fmla="*/ 279400 w 1403350"/>
                <a:gd name="connsiteY19" fmla="*/ 566043 h 702568"/>
                <a:gd name="connsiteX20" fmla="*/ 190500 w 1403350"/>
                <a:gd name="connsiteY20" fmla="*/ 483493 h 702568"/>
                <a:gd name="connsiteX21" fmla="*/ 95250 w 1403350"/>
                <a:gd name="connsiteY21" fmla="*/ 362843 h 702568"/>
                <a:gd name="connsiteX22" fmla="*/ 28575 w 1403350"/>
                <a:gd name="connsiteY22" fmla="*/ 248543 h 702568"/>
                <a:gd name="connsiteX23" fmla="*/ 0 w 1403350"/>
                <a:gd name="connsiteY23" fmla="*/ 153293 h 702568"/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90625 w 1403350"/>
                <a:gd name="connsiteY9" fmla="*/ 2952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90625 w 1403350"/>
                <a:gd name="connsiteY9" fmla="*/ 2952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90625 w 1403350"/>
                <a:gd name="connsiteY9" fmla="*/ 2952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90625 w 1403350"/>
                <a:gd name="connsiteY9" fmla="*/ 2952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90625 w 1403350"/>
                <a:gd name="connsiteY9" fmla="*/ 2952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90625 w 1403350"/>
                <a:gd name="connsiteY9" fmla="*/ 2952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2400 h 701675"/>
                <a:gd name="connsiteX1" fmla="*/ 95250 w 1403350"/>
                <a:gd name="connsiteY1" fmla="*/ 69850 h 701675"/>
                <a:gd name="connsiteX2" fmla="*/ 231775 w 1403350"/>
                <a:gd name="connsiteY2" fmla="*/ 15875 h 701675"/>
                <a:gd name="connsiteX3" fmla="*/ 390525 w 1403350"/>
                <a:gd name="connsiteY3" fmla="*/ 0 h 701675"/>
                <a:gd name="connsiteX4" fmla="*/ 546100 w 1403350"/>
                <a:gd name="connsiteY4" fmla="*/ 34925 h 701675"/>
                <a:gd name="connsiteX5" fmla="*/ 714375 w 1403350"/>
                <a:gd name="connsiteY5" fmla="*/ 127000 h 701675"/>
                <a:gd name="connsiteX6" fmla="*/ 784225 w 1403350"/>
                <a:gd name="connsiteY6" fmla="*/ 177800 h 701675"/>
                <a:gd name="connsiteX7" fmla="*/ 895350 w 1403350"/>
                <a:gd name="connsiteY7" fmla="*/ 247650 h 701675"/>
                <a:gd name="connsiteX8" fmla="*/ 1028700 w 1403350"/>
                <a:gd name="connsiteY8" fmla="*/ 292100 h 701675"/>
                <a:gd name="connsiteX9" fmla="*/ 1181100 w 1403350"/>
                <a:gd name="connsiteY9" fmla="*/ 307975 h 701675"/>
                <a:gd name="connsiteX10" fmla="*/ 1330325 w 1403350"/>
                <a:gd name="connsiteY10" fmla="*/ 244475 h 701675"/>
                <a:gd name="connsiteX11" fmla="*/ 1403350 w 1403350"/>
                <a:gd name="connsiteY11" fmla="*/ 190500 h 701675"/>
                <a:gd name="connsiteX12" fmla="*/ 1343025 w 1403350"/>
                <a:gd name="connsiteY12" fmla="*/ 342900 h 701675"/>
                <a:gd name="connsiteX13" fmla="*/ 1257300 w 1403350"/>
                <a:gd name="connsiteY13" fmla="*/ 454025 h 701675"/>
                <a:gd name="connsiteX14" fmla="*/ 1098550 w 1403350"/>
                <a:gd name="connsiteY14" fmla="*/ 590550 h 701675"/>
                <a:gd name="connsiteX15" fmla="*/ 923925 w 1403350"/>
                <a:gd name="connsiteY15" fmla="*/ 666750 h 701675"/>
                <a:gd name="connsiteX16" fmla="*/ 739775 w 1403350"/>
                <a:gd name="connsiteY16" fmla="*/ 701675 h 701675"/>
                <a:gd name="connsiteX17" fmla="*/ 593725 w 1403350"/>
                <a:gd name="connsiteY17" fmla="*/ 695325 h 701675"/>
                <a:gd name="connsiteX18" fmla="*/ 406400 w 1403350"/>
                <a:gd name="connsiteY18" fmla="*/ 641350 h 701675"/>
                <a:gd name="connsiteX19" fmla="*/ 279400 w 1403350"/>
                <a:gd name="connsiteY19" fmla="*/ 565150 h 701675"/>
                <a:gd name="connsiteX20" fmla="*/ 190500 w 1403350"/>
                <a:gd name="connsiteY20" fmla="*/ 482600 h 701675"/>
                <a:gd name="connsiteX21" fmla="*/ 95250 w 1403350"/>
                <a:gd name="connsiteY21" fmla="*/ 361950 h 701675"/>
                <a:gd name="connsiteX22" fmla="*/ 28575 w 1403350"/>
                <a:gd name="connsiteY22" fmla="*/ 247650 h 701675"/>
                <a:gd name="connsiteX23" fmla="*/ 0 w 1403350"/>
                <a:gd name="connsiteY23" fmla="*/ 152400 h 701675"/>
                <a:gd name="connsiteX0" fmla="*/ 0 w 1403350"/>
                <a:gd name="connsiteY0" fmla="*/ 158750 h 708025"/>
                <a:gd name="connsiteX1" fmla="*/ 95250 w 1403350"/>
                <a:gd name="connsiteY1" fmla="*/ 76200 h 708025"/>
                <a:gd name="connsiteX2" fmla="*/ 231775 w 1403350"/>
                <a:gd name="connsiteY2" fmla="*/ 22225 h 708025"/>
                <a:gd name="connsiteX3" fmla="*/ 365125 w 1403350"/>
                <a:gd name="connsiteY3" fmla="*/ 0 h 708025"/>
                <a:gd name="connsiteX4" fmla="*/ 546100 w 1403350"/>
                <a:gd name="connsiteY4" fmla="*/ 41275 h 708025"/>
                <a:gd name="connsiteX5" fmla="*/ 714375 w 1403350"/>
                <a:gd name="connsiteY5" fmla="*/ 133350 h 708025"/>
                <a:gd name="connsiteX6" fmla="*/ 784225 w 1403350"/>
                <a:gd name="connsiteY6" fmla="*/ 184150 h 708025"/>
                <a:gd name="connsiteX7" fmla="*/ 895350 w 1403350"/>
                <a:gd name="connsiteY7" fmla="*/ 254000 h 708025"/>
                <a:gd name="connsiteX8" fmla="*/ 1028700 w 1403350"/>
                <a:gd name="connsiteY8" fmla="*/ 298450 h 708025"/>
                <a:gd name="connsiteX9" fmla="*/ 1181100 w 1403350"/>
                <a:gd name="connsiteY9" fmla="*/ 314325 h 708025"/>
                <a:gd name="connsiteX10" fmla="*/ 1330325 w 1403350"/>
                <a:gd name="connsiteY10" fmla="*/ 250825 h 708025"/>
                <a:gd name="connsiteX11" fmla="*/ 1403350 w 1403350"/>
                <a:gd name="connsiteY11" fmla="*/ 196850 h 708025"/>
                <a:gd name="connsiteX12" fmla="*/ 1343025 w 1403350"/>
                <a:gd name="connsiteY12" fmla="*/ 349250 h 708025"/>
                <a:gd name="connsiteX13" fmla="*/ 1257300 w 1403350"/>
                <a:gd name="connsiteY13" fmla="*/ 460375 h 708025"/>
                <a:gd name="connsiteX14" fmla="*/ 1098550 w 1403350"/>
                <a:gd name="connsiteY14" fmla="*/ 596900 h 708025"/>
                <a:gd name="connsiteX15" fmla="*/ 923925 w 1403350"/>
                <a:gd name="connsiteY15" fmla="*/ 673100 h 708025"/>
                <a:gd name="connsiteX16" fmla="*/ 739775 w 1403350"/>
                <a:gd name="connsiteY16" fmla="*/ 708025 h 708025"/>
                <a:gd name="connsiteX17" fmla="*/ 593725 w 1403350"/>
                <a:gd name="connsiteY17" fmla="*/ 701675 h 708025"/>
                <a:gd name="connsiteX18" fmla="*/ 406400 w 1403350"/>
                <a:gd name="connsiteY18" fmla="*/ 647700 h 708025"/>
                <a:gd name="connsiteX19" fmla="*/ 279400 w 1403350"/>
                <a:gd name="connsiteY19" fmla="*/ 571500 h 708025"/>
                <a:gd name="connsiteX20" fmla="*/ 190500 w 1403350"/>
                <a:gd name="connsiteY20" fmla="*/ 488950 h 708025"/>
                <a:gd name="connsiteX21" fmla="*/ 95250 w 1403350"/>
                <a:gd name="connsiteY21" fmla="*/ 368300 h 708025"/>
                <a:gd name="connsiteX22" fmla="*/ 28575 w 1403350"/>
                <a:gd name="connsiteY22" fmla="*/ 254000 h 708025"/>
                <a:gd name="connsiteX23" fmla="*/ 0 w 1403350"/>
                <a:gd name="connsiteY23" fmla="*/ 158750 h 708025"/>
                <a:gd name="connsiteX0" fmla="*/ 0 w 1403350"/>
                <a:gd name="connsiteY0" fmla="*/ 159243 h 708518"/>
                <a:gd name="connsiteX1" fmla="*/ 95250 w 1403350"/>
                <a:gd name="connsiteY1" fmla="*/ 76693 h 708518"/>
                <a:gd name="connsiteX2" fmla="*/ 206375 w 1403350"/>
                <a:gd name="connsiteY2" fmla="*/ 22718 h 708518"/>
                <a:gd name="connsiteX3" fmla="*/ 365125 w 1403350"/>
                <a:gd name="connsiteY3" fmla="*/ 493 h 708518"/>
                <a:gd name="connsiteX4" fmla="*/ 546100 w 1403350"/>
                <a:gd name="connsiteY4" fmla="*/ 41768 h 708518"/>
                <a:gd name="connsiteX5" fmla="*/ 714375 w 1403350"/>
                <a:gd name="connsiteY5" fmla="*/ 133843 h 708518"/>
                <a:gd name="connsiteX6" fmla="*/ 784225 w 1403350"/>
                <a:gd name="connsiteY6" fmla="*/ 184643 h 708518"/>
                <a:gd name="connsiteX7" fmla="*/ 895350 w 1403350"/>
                <a:gd name="connsiteY7" fmla="*/ 254493 h 708518"/>
                <a:gd name="connsiteX8" fmla="*/ 1028700 w 1403350"/>
                <a:gd name="connsiteY8" fmla="*/ 298943 h 708518"/>
                <a:gd name="connsiteX9" fmla="*/ 1181100 w 1403350"/>
                <a:gd name="connsiteY9" fmla="*/ 314818 h 708518"/>
                <a:gd name="connsiteX10" fmla="*/ 1330325 w 1403350"/>
                <a:gd name="connsiteY10" fmla="*/ 251318 h 708518"/>
                <a:gd name="connsiteX11" fmla="*/ 1403350 w 1403350"/>
                <a:gd name="connsiteY11" fmla="*/ 197343 h 708518"/>
                <a:gd name="connsiteX12" fmla="*/ 1343025 w 1403350"/>
                <a:gd name="connsiteY12" fmla="*/ 349743 h 708518"/>
                <a:gd name="connsiteX13" fmla="*/ 1257300 w 1403350"/>
                <a:gd name="connsiteY13" fmla="*/ 460868 h 708518"/>
                <a:gd name="connsiteX14" fmla="*/ 1098550 w 1403350"/>
                <a:gd name="connsiteY14" fmla="*/ 597393 h 708518"/>
                <a:gd name="connsiteX15" fmla="*/ 923925 w 1403350"/>
                <a:gd name="connsiteY15" fmla="*/ 673593 h 708518"/>
                <a:gd name="connsiteX16" fmla="*/ 739775 w 1403350"/>
                <a:gd name="connsiteY16" fmla="*/ 708518 h 708518"/>
                <a:gd name="connsiteX17" fmla="*/ 593725 w 1403350"/>
                <a:gd name="connsiteY17" fmla="*/ 702168 h 708518"/>
                <a:gd name="connsiteX18" fmla="*/ 406400 w 1403350"/>
                <a:gd name="connsiteY18" fmla="*/ 648193 h 708518"/>
                <a:gd name="connsiteX19" fmla="*/ 279400 w 1403350"/>
                <a:gd name="connsiteY19" fmla="*/ 571993 h 708518"/>
                <a:gd name="connsiteX20" fmla="*/ 190500 w 1403350"/>
                <a:gd name="connsiteY20" fmla="*/ 489443 h 708518"/>
                <a:gd name="connsiteX21" fmla="*/ 95250 w 1403350"/>
                <a:gd name="connsiteY21" fmla="*/ 368793 h 708518"/>
                <a:gd name="connsiteX22" fmla="*/ 28575 w 1403350"/>
                <a:gd name="connsiteY22" fmla="*/ 254493 h 708518"/>
                <a:gd name="connsiteX23" fmla="*/ 0 w 1403350"/>
                <a:gd name="connsiteY23" fmla="*/ 159243 h 708518"/>
                <a:gd name="connsiteX0" fmla="*/ 0 w 1403350"/>
                <a:gd name="connsiteY0" fmla="*/ 159243 h 708518"/>
                <a:gd name="connsiteX1" fmla="*/ 95250 w 1403350"/>
                <a:gd name="connsiteY1" fmla="*/ 76693 h 708518"/>
                <a:gd name="connsiteX2" fmla="*/ 206375 w 1403350"/>
                <a:gd name="connsiteY2" fmla="*/ 22718 h 708518"/>
                <a:gd name="connsiteX3" fmla="*/ 365125 w 1403350"/>
                <a:gd name="connsiteY3" fmla="*/ 493 h 708518"/>
                <a:gd name="connsiteX4" fmla="*/ 546100 w 1403350"/>
                <a:gd name="connsiteY4" fmla="*/ 41768 h 708518"/>
                <a:gd name="connsiteX5" fmla="*/ 714375 w 1403350"/>
                <a:gd name="connsiteY5" fmla="*/ 133843 h 708518"/>
                <a:gd name="connsiteX6" fmla="*/ 781050 w 1403350"/>
                <a:gd name="connsiteY6" fmla="*/ 197343 h 708518"/>
                <a:gd name="connsiteX7" fmla="*/ 895350 w 1403350"/>
                <a:gd name="connsiteY7" fmla="*/ 254493 h 708518"/>
                <a:gd name="connsiteX8" fmla="*/ 1028700 w 1403350"/>
                <a:gd name="connsiteY8" fmla="*/ 298943 h 708518"/>
                <a:gd name="connsiteX9" fmla="*/ 1181100 w 1403350"/>
                <a:gd name="connsiteY9" fmla="*/ 314818 h 708518"/>
                <a:gd name="connsiteX10" fmla="*/ 1330325 w 1403350"/>
                <a:gd name="connsiteY10" fmla="*/ 251318 h 708518"/>
                <a:gd name="connsiteX11" fmla="*/ 1403350 w 1403350"/>
                <a:gd name="connsiteY11" fmla="*/ 197343 h 708518"/>
                <a:gd name="connsiteX12" fmla="*/ 1343025 w 1403350"/>
                <a:gd name="connsiteY12" fmla="*/ 349743 h 708518"/>
                <a:gd name="connsiteX13" fmla="*/ 1257300 w 1403350"/>
                <a:gd name="connsiteY13" fmla="*/ 460868 h 708518"/>
                <a:gd name="connsiteX14" fmla="*/ 1098550 w 1403350"/>
                <a:gd name="connsiteY14" fmla="*/ 597393 h 708518"/>
                <a:gd name="connsiteX15" fmla="*/ 923925 w 1403350"/>
                <a:gd name="connsiteY15" fmla="*/ 673593 h 708518"/>
                <a:gd name="connsiteX16" fmla="*/ 739775 w 1403350"/>
                <a:gd name="connsiteY16" fmla="*/ 708518 h 708518"/>
                <a:gd name="connsiteX17" fmla="*/ 593725 w 1403350"/>
                <a:gd name="connsiteY17" fmla="*/ 702168 h 708518"/>
                <a:gd name="connsiteX18" fmla="*/ 406400 w 1403350"/>
                <a:gd name="connsiteY18" fmla="*/ 648193 h 708518"/>
                <a:gd name="connsiteX19" fmla="*/ 279400 w 1403350"/>
                <a:gd name="connsiteY19" fmla="*/ 571993 h 708518"/>
                <a:gd name="connsiteX20" fmla="*/ 190500 w 1403350"/>
                <a:gd name="connsiteY20" fmla="*/ 489443 h 708518"/>
                <a:gd name="connsiteX21" fmla="*/ 95250 w 1403350"/>
                <a:gd name="connsiteY21" fmla="*/ 368793 h 708518"/>
                <a:gd name="connsiteX22" fmla="*/ 28575 w 1403350"/>
                <a:gd name="connsiteY22" fmla="*/ 254493 h 708518"/>
                <a:gd name="connsiteX23" fmla="*/ 0 w 1403350"/>
                <a:gd name="connsiteY23" fmla="*/ 159243 h 708518"/>
                <a:gd name="connsiteX0" fmla="*/ 0 w 1403350"/>
                <a:gd name="connsiteY0" fmla="*/ 159243 h 708518"/>
                <a:gd name="connsiteX1" fmla="*/ 95250 w 1403350"/>
                <a:gd name="connsiteY1" fmla="*/ 76693 h 708518"/>
                <a:gd name="connsiteX2" fmla="*/ 206375 w 1403350"/>
                <a:gd name="connsiteY2" fmla="*/ 22718 h 708518"/>
                <a:gd name="connsiteX3" fmla="*/ 365125 w 1403350"/>
                <a:gd name="connsiteY3" fmla="*/ 493 h 708518"/>
                <a:gd name="connsiteX4" fmla="*/ 546100 w 1403350"/>
                <a:gd name="connsiteY4" fmla="*/ 41768 h 708518"/>
                <a:gd name="connsiteX5" fmla="*/ 714375 w 1403350"/>
                <a:gd name="connsiteY5" fmla="*/ 133843 h 708518"/>
                <a:gd name="connsiteX6" fmla="*/ 781050 w 1403350"/>
                <a:gd name="connsiteY6" fmla="*/ 197343 h 708518"/>
                <a:gd name="connsiteX7" fmla="*/ 895350 w 1403350"/>
                <a:gd name="connsiteY7" fmla="*/ 254493 h 708518"/>
                <a:gd name="connsiteX8" fmla="*/ 1025525 w 1403350"/>
                <a:gd name="connsiteY8" fmla="*/ 308468 h 708518"/>
                <a:gd name="connsiteX9" fmla="*/ 1181100 w 1403350"/>
                <a:gd name="connsiteY9" fmla="*/ 314818 h 708518"/>
                <a:gd name="connsiteX10" fmla="*/ 1330325 w 1403350"/>
                <a:gd name="connsiteY10" fmla="*/ 251318 h 708518"/>
                <a:gd name="connsiteX11" fmla="*/ 1403350 w 1403350"/>
                <a:gd name="connsiteY11" fmla="*/ 197343 h 708518"/>
                <a:gd name="connsiteX12" fmla="*/ 1343025 w 1403350"/>
                <a:gd name="connsiteY12" fmla="*/ 349743 h 708518"/>
                <a:gd name="connsiteX13" fmla="*/ 1257300 w 1403350"/>
                <a:gd name="connsiteY13" fmla="*/ 460868 h 708518"/>
                <a:gd name="connsiteX14" fmla="*/ 1098550 w 1403350"/>
                <a:gd name="connsiteY14" fmla="*/ 597393 h 708518"/>
                <a:gd name="connsiteX15" fmla="*/ 923925 w 1403350"/>
                <a:gd name="connsiteY15" fmla="*/ 673593 h 708518"/>
                <a:gd name="connsiteX16" fmla="*/ 739775 w 1403350"/>
                <a:gd name="connsiteY16" fmla="*/ 708518 h 708518"/>
                <a:gd name="connsiteX17" fmla="*/ 593725 w 1403350"/>
                <a:gd name="connsiteY17" fmla="*/ 702168 h 708518"/>
                <a:gd name="connsiteX18" fmla="*/ 406400 w 1403350"/>
                <a:gd name="connsiteY18" fmla="*/ 648193 h 708518"/>
                <a:gd name="connsiteX19" fmla="*/ 279400 w 1403350"/>
                <a:gd name="connsiteY19" fmla="*/ 571993 h 708518"/>
                <a:gd name="connsiteX20" fmla="*/ 190500 w 1403350"/>
                <a:gd name="connsiteY20" fmla="*/ 489443 h 708518"/>
                <a:gd name="connsiteX21" fmla="*/ 95250 w 1403350"/>
                <a:gd name="connsiteY21" fmla="*/ 368793 h 708518"/>
                <a:gd name="connsiteX22" fmla="*/ 28575 w 1403350"/>
                <a:gd name="connsiteY22" fmla="*/ 254493 h 708518"/>
                <a:gd name="connsiteX23" fmla="*/ 0 w 1403350"/>
                <a:gd name="connsiteY23" fmla="*/ 159243 h 708518"/>
                <a:gd name="connsiteX0" fmla="*/ 0 w 1403350"/>
                <a:gd name="connsiteY0" fmla="*/ 159243 h 708518"/>
                <a:gd name="connsiteX1" fmla="*/ 95250 w 1403350"/>
                <a:gd name="connsiteY1" fmla="*/ 76693 h 708518"/>
                <a:gd name="connsiteX2" fmla="*/ 206375 w 1403350"/>
                <a:gd name="connsiteY2" fmla="*/ 22718 h 708518"/>
                <a:gd name="connsiteX3" fmla="*/ 365125 w 1403350"/>
                <a:gd name="connsiteY3" fmla="*/ 493 h 708518"/>
                <a:gd name="connsiteX4" fmla="*/ 546100 w 1403350"/>
                <a:gd name="connsiteY4" fmla="*/ 41768 h 708518"/>
                <a:gd name="connsiteX5" fmla="*/ 714375 w 1403350"/>
                <a:gd name="connsiteY5" fmla="*/ 133843 h 708518"/>
                <a:gd name="connsiteX6" fmla="*/ 895350 w 1403350"/>
                <a:gd name="connsiteY6" fmla="*/ 254493 h 708518"/>
                <a:gd name="connsiteX7" fmla="*/ 1025525 w 1403350"/>
                <a:gd name="connsiteY7" fmla="*/ 308468 h 708518"/>
                <a:gd name="connsiteX8" fmla="*/ 1181100 w 1403350"/>
                <a:gd name="connsiteY8" fmla="*/ 314818 h 708518"/>
                <a:gd name="connsiteX9" fmla="*/ 1330325 w 1403350"/>
                <a:gd name="connsiteY9" fmla="*/ 251318 h 708518"/>
                <a:gd name="connsiteX10" fmla="*/ 1403350 w 1403350"/>
                <a:gd name="connsiteY10" fmla="*/ 197343 h 708518"/>
                <a:gd name="connsiteX11" fmla="*/ 1343025 w 1403350"/>
                <a:gd name="connsiteY11" fmla="*/ 349743 h 708518"/>
                <a:gd name="connsiteX12" fmla="*/ 1257300 w 1403350"/>
                <a:gd name="connsiteY12" fmla="*/ 460868 h 708518"/>
                <a:gd name="connsiteX13" fmla="*/ 1098550 w 1403350"/>
                <a:gd name="connsiteY13" fmla="*/ 597393 h 708518"/>
                <a:gd name="connsiteX14" fmla="*/ 923925 w 1403350"/>
                <a:gd name="connsiteY14" fmla="*/ 673593 h 708518"/>
                <a:gd name="connsiteX15" fmla="*/ 739775 w 1403350"/>
                <a:gd name="connsiteY15" fmla="*/ 708518 h 708518"/>
                <a:gd name="connsiteX16" fmla="*/ 593725 w 1403350"/>
                <a:gd name="connsiteY16" fmla="*/ 702168 h 708518"/>
                <a:gd name="connsiteX17" fmla="*/ 406400 w 1403350"/>
                <a:gd name="connsiteY17" fmla="*/ 648193 h 708518"/>
                <a:gd name="connsiteX18" fmla="*/ 279400 w 1403350"/>
                <a:gd name="connsiteY18" fmla="*/ 571993 h 708518"/>
                <a:gd name="connsiteX19" fmla="*/ 190500 w 1403350"/>
                <a:gd name="connsiteY19" fmla="*/ 489443 h 708518"/>
                <a:gd name="connsiteX20" fmla="*/ 95250 w 1403350"/>
                <a:gd name="connsiteY20" fmla="*/ 368793 h 708518"/>
                <a:gd name="connsiteX21" fmla="*/ 28575 w 1403350"/>
                <a:gd name="connsiteY21" fmla="*/ 254493 h 708518"/>
                <a:gd name="connsiteX22" fmla="*/ 0 w 1403350"/>
                <a:gd name="connsiteY22" fmla="*/ 159243 h 70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03350" h="708518">
                  <a:moveTo>
                    <a:pt x="0" y="159243"/>
                  </a:moveTo>
                  <a:cubicBezTo>
                    <a:pt x="11112" y="129610"/>
                    <a:pt x="60854" y="99447"/>
                    <a:pt x="95250" y="76693"/>
                  </a:cubicBezTo>
                  <a:cubicBezTo>
                    <a:pt x="129646" y="53939"/>
                    <a:pt x="161396" y="35418"/>
                    <a:pt x="206375" y="22718"/>
                  </a:cubicBezTo>
                  <a:cubicBezTo>
                    <a:pt x="251354" y="10018"/>
                    <a:pt x="308504" y="-2682"/>
                    <a:pt x="365125" y="493"/>
                  </a:cubicBezTo>
                  <a:cubicBezTo>
                    <a:pt x="421746" y="3668"/>
                    <a:pt x="487892" y="19543"/>
                    <a:pt x="546100" y="41768"/>
                  </a:cubicBezTo>
                  <a:cubicBezTo>
                    <a:pt x="604308" y="63993"/>
                    <a:pt x="656167" y="98389"/>
                    <a:pt x="714375" y="133843"/>
                  </a:cubicBezTo>
                  <a:cubicBezTo>
                    <a:pt x="772583" y="169297"/>
                    <a:pt x="843492" y="225389"/>
                    <a:pt x="895350" y="254493"/>
                  </a:cubicBezTo>
                  <a:cubicBezTo>
                    <a:pt x="947208" y="283597"/>
                    <a:pt x="977900" y="298414"/>
                    <a:pt x="1025525" y="308468"/>
                  </a:cubicBezTo>
                  <a:cubicBezTo>
                    <a:pt x="1073150" y="318522"/>
                    <a:pt x="1130300" y="324343"/>
                    <a:pt x="1181100" y="314818"/>
                  </a:cubicBezTo>
                  <a:cubicBezTo>
                    <a:pt x="1231900" y="305293"/>
                    <a:pt x="1294871" y="268780"/>
                    <a:pt x="1330325" y="251318"/>
                  </a:cubicBezTo>
                  <a:lnTo>
                    <a:pt x="1403350" y="197343"/>
                  </a:lnTo>
                  <a:lnTo>
                    <a:pt x="1343025" y="349743"/>
                  </a:lnTo>
                  <a:lnTo>
                    <a:pt x="1257300" y="460868"/>
                  </a:lnTo>
                  <a:lnTo>
                    <a:pt x="1098550" y="597393"/>
                  </a:lnTo>
                  <a:lnTo>
                    <a:pt x="923925" y="673593"/>
                  </a:lnTo>
                  <a:lnTo>
                    <a:pt x="739775" y="708518"/>
                  </a:lnTo>
                  <a:lnTo>
                    <a:pt x="593725" y="702168"/>
                  </a:lnTo>
                  <a:lnTo>
                    <a:pt x="406400" y="648193"/>
                  </a:lnTo>
                  <a:lnTo>
                    <a:pt x="279400" y="571993"/>
                  </a:lnTo>
                  <a:lnTo>
                    <a:pt x="190500" y="489443"/>
                  </a:lnTo>
                  <a:lnTo>
                    <a:pt x="95250" y="368793"/>
                  </a:lnTo>
                  <a:lnTo>
                    <a:pt x="28575" y="254493"/>
                  </a:lnTo>
                  <a:lnTo>
                    <a:pt x="0" y="159243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61000"/>
                  </a:schemeClr>
                </a:gs>
                <a:gs pos="59000">
                  <a:srgbClr val="83BF4F">
                    <a:alpha val="88000"/>
                  </a:srgbClr>
                </a:gs>
                <a:gs pos="100000">
                  <a:srgbClr val="00B050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270483" y="5199892"/>
              <a:ext cx="1452604" cy="1452604"/>
            </a:xfrm>
            <a:prstGeom prst="ellipse">
              <a:avLst/>
            </a:prstGeom>
            <a:noFill/>
            <a:ln w="25400">
              <a:solidFill>
                <a:srgbClr val="4CEF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115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97457"/>
              </p:ext>
            </p:extLst>
          </p:nvPr>
        </p:nvGraphicFramePr>
        <p:xfrm>
          <a:off x="365304" y="5039226"/>
          <a:ext cx="7888994" cy="123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99">
                  <a:extLst>
                    <a:ext uri="{9D8B030D-6E8A-4147-A177-3AD203B41FA5}">
                      <a16:colId xmlns:a16="http://schemas.microsoft.com/office/drawing/2014/main" val="675861343"/>
                    </a:ext>
                  </a:extLst>
                </a:gridCol>
                <a:gridCol w="1269421">
                  <a:extLst>
                    <a:ext uri="{9D8B030D-6E8A-4147-A177-3AD203B41FA5}">
                      <a16:colId xmlns:a16="http://schemas.microsoft.com/office/drawing/2014/main" val="3309823468"/>
                    </a:ext>
                  </a:extLst>
                </a:gridCol>
                <a:gridCol w="1467111">
                  <a:extLst>
                    <a:ext uri="{9D8B030D-6E8A-4147-A177-3AD203B41FA5}">
                      <a16:colId xmlns:a16="http://schemas.microsoft.com/office/drawing/2014/main" val="3675778058"/>
                    </a:ext>
                  </a:extLst>
                </a:gridCol>
                <a:gridCol w="1996864">
                  <a:extLst>
                    <a:ext uri="{9D8B030D-6E8A-4147-A177-3AD203B41FA5}">
                      <a16:colId xmlns:a16="http://schemas.microsoft.com/office/drawing/2014/main" val="2332692715"/>
                    </a:ext>
                  </a:extLst>
                </a:gridCol>
                <a:gridCol w="1577799">
                  <a:extLst>
                    <a:ext uri="{9D8B030D-6E8A-4147-A177-3AD203B41FA5}">
                      <a16:colId xmlns:a16="http://schemas.microsoft.com/office/drawing/2014/main" val="4085258248"/>
                    </a:ext>
                  </a:extLst>
                </a:gridCol>
              </a:tblGrid>
              <a:tr h="3979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/>
                        <a:t>Volatility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/>
                        <a:t>Sharp</a:t>
                      </a:r>
                      <a:r>
                        <a:rPr lang="en-US" altLang="zh-CN" sz="1400" b="1" baseline="0" dirty="0"/>
                        <a:t> Ratio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/>
                        <a:t>Max. Dropdown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/>
                        <a:t>Return rate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77056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Cube 30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B86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0.18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B86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1.27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B86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-12.74%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B86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12.72%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B86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CSI 300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0.34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1.31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-21.83%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12.21%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80041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 userDrawn="1"/>
        </p:nvGrpSpPr>
        <p:grpSpPr>
          <a:xfrm>
            <a:off x="313196" y="353914"/>
            <a:ext cx="11964529" cy="614291"/>
            <a:chOff x="5506095" y="1545900"/>
            <a:chExt cx="11964529" cy="61429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6095" y="1545900"/>
              <a:ext cx="715339" cy="61429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221434" y="1585640"/>
              <a:ext cx="11249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latin typeface="Candara Light" panose="020E0502030303020204" pitchFamily="34" charset="0"/>
                  <a:cs typeface="+mn-ea"/>
                  <a:sym typeface="+mn-lt"/>
                </a:rPr>
                <a:t>Application: Carbon Risk Informed Investment Portfolio</a:t>
              </a:r>
              <a:endParaRPr lang="zh-CN" altLang="en-US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F0BE8A-6B35-4881-A8D2-92CF5565B8D2}"/>
              </a:ext>
            </a:extLst>
          </p:cNvPr>
          <p:cNvGrpSpPr/>
          <p:nvPr/>
        </p:nvGrpSpPr>
        <p:grpSpPr>
          <a:xfrm>
            <a:off x="7915275" y="1485901"/>
            <a:ext cx="2895600" cy="1714500"/>
            <a:chOff x="8096250" y="1419226"/>
            <a:chExt cx="2895600" cy="1714500"/>
          </a:xfrm>
        </p:grpSpPr>
        <p:sp>
          <p:nvSpPr>
            <p:cNvPr id="2" name="对话气泡: 圆角矩形 1">
              <a:extLst>
                <a:ext uri="{FF2B5EF4-FFF2-40B4-BE49-F238E27FC236}">
                  <a16:creationId xmlns:a16="http://schemas.microsoft.com/office/drawing/2014/main" id="{EE954D91-0C4B-464E-9E54-0E8B00356E27}"/>
                </a:ext>
              </a:extLst>
            </p:cNvPr>
            <p:cNvSpPr/>
            <p:nvPr/>
          </p:nvSpPr>
          <p:spPr>
            <a:xfrm>
              <a:off x="8096250" y="1419226"/>
              <a:ext cx="2867025" cy="1714500"/>
            </a:xfrm>
            <a:prstGeom prst="wedgeRoundRectCallout">
              <a:avLst>
                <a:gd name="adj1" fmla="val -44404"/>
                <a:gd name="adj2" fmla="val 64722"/>
                <a:gd name="adj3" fmla="val 16667"/>
              </a:avLst>
            </a:prstGeom>
            <a:solidFill>
              <a:schemeClr val="bg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Candara Light" panose="020E0502030303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242907" y="1556763"/>
              <a:ext cx="2748943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cs typeface="+mn-ea"/>
                </a:rPr>
                <a:t>Cube 30 </a:t>
              </a:r>
            </a:p>
            <a:p>
              <a:r>
                <a:rPr lang="en-US" altLang="zh-CN" b="1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cs typeface="+mn-ea"/>
                </a:rPr>
                <a:t>30</a:t>
              </a:r>
              <a:r>
                <a:rPr lang="en-US" altLang="zh-CN" sz="1600" dirty="0">
                  <a:gradFill>
                    <a:gsLst>
                      <a:gs pos="0">
                        <a:srgbClr val="14D1CA"/>
                      </a:gs>
                      <a:gs pos="100000">
                        <a:srgbClr val="54F3FF"/>
                      </a:gs>
                    </a:gsLst>
                    <a:lin ang="5400000" scaled="1"/>
                  </a:gradFill>
                  <a:cs typeface="+mn-ea"/>
                </a:rPr>
                <a:t> stocks selected according to the lowest risk scoring criteria 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365305" y="5445247"/>
            <a:ext cx="7888994" cy="0"/>
          </a:xfrm>
          <a:prstGeom prst="line">
            <a:avLst/>
          </a:prstGeom>
          <a:ln w="12700">
            <a:solidFill>
              <a:srgbClr val="4CE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65305" y="5072346"/>
            <a:ext cx="7888994" cy="0"/>
          </a:xfrm>
          <a:prstGeom prst="line">
            <a:avLst/>
          </a:prstGeom>
          <a:ln w="12700">
            <a:solidFill>
              <a:srgbClr val="4CE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9605" y="6320268"/>
            <a:ext cx="7888994" cy="0"/>
          </a:xfrm>
          <a:prstGeom prst="line">
            <a:avLst/>
          </a:prstGeom>
          <a:ln w="12700">
            <a:solidFill>
              <a:srgbClr val="4CE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88854" y="5497298"/>
            <a:ext cx="914531" cy="3333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12" y="1238866"/>
            <a:ext cx="6808348" cy="3186882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3379246" y="169937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A1FD"/>
                </a:solidFill>
              </a:rPr>
              <a:t>CSI 300</a:t>
            </a:r>
            <a:endParaRPr lang="zh-CN" altLang="en-US" sz="2800" dirty="0">
              <a:solidFill>
                <a:srgbClr val="00A1FD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513574" y="2675662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ACE073"/>
                </a:solidFill>
              </a:rPr>
              <a:t>Cube 30</a:t>
            </a:r>
            <a:endParaRPr lang="zh-CN" altLang="en-US" sz="2800" dirty="0">
              <a:solidFill>
                <a:srgbClr val="ACE073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F8C783-F2F9-4B91-98AC-A479892269CE}"/>
              </a:ext>
            </a:extLst>
          </p:cNvPr>
          <p:cNvSpPr txBox="1"/>
          <p:nvPr/>
        </p:nvSpPr>
        <p:spPr>
          <a:xfrm>
            <a:off x="8862430" y="4594960"/>
            <a:ext cx="282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1F1FC"/>
                </a:solidFill>
                <a:latin typeface="+mj-lt"/>
                <a:cs typeface="Calibri Light" panose="020F0302020204030204" pitchFamily="34" charset="0"/>
              </a:rPr>
              <a:t>Riscube</a:t>
            </a:r>
            <a:r>
              <a:rPr lang="en-US" b="1" dirty="0">
                <a:solidFill>
                  <a:srgbClr val="51F1FC"/>
                </a:solidFill>
                <a:latin typeface="+mj-lt"/>
                <a:cs typeface="Calibri Light" panose="020F0302020204030204" pitchFamily="34" charset="0"/>
              </a:rPr>
              <a:t> do help investors judge and avoid risks.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75CE8B2-1003-40DA-994F-E4500234FB06}"/>
              </a:ext>
            </a:extLst>
          </p:cNvPr>
          <p:cNvCxnSpPr>
            <a:cxnSpLocks/>
          </p:cNvCxnSpPr>
          <p:nvPr/>
        </p:nvCxnSpPr>
        <p:spPr>
          <a:xfrm>
            <a:off x="3200400" y="5534025"/>
            <a:ext cx="0" cy="31432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733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5096158"/>
            <a:ext cx="12192000" cy="1761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AI technology to bring reliable green finance and risk control services to the world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33756" y="6457336"/>
            <a:ext cx="32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Courier New" panose="02070309020205020404" pitchFamily="49" charset="0"/>
                <a:sym typeface="+mn-lt"/>
              </a:rPr>
              <a:t>Copyright    2021 Swiss Tech Loong Inc</a:t>
            </a:r>
            <a:r>
              <a:rPr lang="en-US" altLang="zh-CN" dirty="0">
                <a:cs typeface="Courier New" panose="02070309020205020404" pitchFamily="49" charset="0"/>
                <a:sym typeface="+mn-lt"/>
              </a:rPr>
              <a:t>.</a:t>
            </a:r>
            <a:endParaRPr lang="zh-CN" altLang="en-US" dirty="0">
              <a:cs typeface="Courier New" panose="02070309020205020404" pitchFamily="49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3203" y="6534596"/>
            <a:ext cx="179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Courier New" panose="02070309020205020404" pitchFamily="49" charset="0"/>
                <a:sym typeface="+mn-lt"/>
              </a:rPr>
              <a:t>c</a:t>
            </a:r>
            <a:endParaRPr lang="zh-CN" altLang="en-US" sz="1000" dirty="0">
              <a:cs typeface="Courier New" panose="02070309020205020404" pitchFamily="49" charset="0"/>
              <a:sym typeface="+mn-lt"/>
            </a:endParaRPr>
          </a:p>
        </p:txBody>
      </p:sp>
      <p:sp>
        <p:nvSpPr>
          <p:cNvPr id="5" name="TextBox 22"/>
          <p:cNvSpPr txBox="1"/>
          <p:nvPr/>
        </p:nvSpPr>
        <p:spPr>
          <a:xfrm>
            <a:off x="5115160" y="1439741"/>
            <a:ext cx="17216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3000" noProof="1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Agency FB" panose="020B0503020202020204" pitchFamily="34" charset="0"/>
                <a:cs typeface="Courier New" panose="02070309020205020404" pitchFamily="49" charset="0"/>
                <a:sym typeface="+mn-lt"/>
              </a:rPr>
              <a:t>Riscube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53689" y="5729722"/>
            <a:ext cx="1025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latin typeface="Candara Light" panose="020E0502030303020204" pitchFamily="34" charset="0"/>
                <a:cs typeface="Courier New" panose="02070309020205020404" pitchFamily="49" charset="0"/>
                <a:sym typeface="+mn-lt"/>
              </a:rPr>
              <a:t>Bring comprehensive risk </a:t>
            </a:r>
            <a:r>
              <a:rPr lang="en-US" altLang="zh-CN" dirty="0">
                <a:latin typeface="Candara Light" panose="020E0502030303020204" pitchFamily="34" charset="0"/>
                <a:cs typeface="Courier New" panose="02070309020205020404" pitchFamily="49" charset="0"/>
                <a:sym typeface="+mn-lt"/>
              </a:rPr>
              <a:t>quantification</a:t>
            </a:r>
            <a:r>
              <a:rPr lang="en-US" altLang="zh-CN" sz="2000" dirty="0">
                <a:latin typeface="Candara Light" panose="020E0502030303020204" pitchFamily="34" charset="0"/>
                <a:cs typeface="Courier New" panose="02070309020205020404" pitchFamily="49" charset="0"/>
                <a:sym typeface="+mn-lt"/>
              </a:rPr>
              <a:t> to the world</a:t>
            </a:r>
          </a:p>
        </p:txBody>
      </p:sp>
      <p:sp>
        <p:nvSpPr>
          <p:cNvPr id="2" name="椭圆 1"/>
          <p:cNvSpPr/>
          <p:nvPr/>
        </p:nvSpPr>
        <p:spPr>
          <a:xfrm>
            <a:off x="5483003" y="6617612"/>
            <a:ext cx="107548" cy="107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0307"/>
          <a:stretch/>
        </p:blipFill>
        <p:spPr>
          <a:xfrm>
            <a:off x="5427717" y="508746"/>
            <a:ext cx="971902" cy="930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96229" y="2597115"/>
            <a:ext cx="2326694" cy="2807577"/>
          </a:xfrm>
          <a:prstGeom prst="rect">
            <a:avLst/>
          </a:prstGeom>
          <a:gradFill flip="none" rotWithShape="1">
            <a:gsLst>
              <a:gs pos="0">
                <a:srgbClr val="01827E">
                  <a:shade val="30000"/>
                  <a:satMod val="115000"/>
                </a:srgbClr>
              </a:gs>
              <a:gs pos="50000">
                <a:srgbClr val="01827E">
                  <a:shade val="67500"/>
                  <a:satMod val="115000"/>
                </a:srgbClr>
              </a:gs>
              <a:gs pos="100000">
                <a:srgbClr val="01827E">
                  <a:shade val="100000"/>
                  <a:satMod val="115000"/>
                </a:srgbClr>
              </a:gs>
            </a:gsLst>
            <a:lin ang="135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47479" y="2597115"/>
            <a:ext cx="2326694" cy="2807577"/>
          </a:xfrm>
          <a:prstGeom prst="rect">
            <a:avLst/>
          </a:prstGeom>
          <a:gradFill flip="none" rotWithShape="1">
            <a:gsLst>
              <a:gs pos="0">
                <a:srgbClr val="01827E">
                  <a:shade val="30000"/>
                  <a:satMod val="115000"/>
                </a:srgbClr>
              </a:gs>
              <a:gs pos="50000">
                <a:srgbClr val="01827E">
                  <a:shade val="67500"/>
                  <a:satMod val="115000"/>
                </a:srgbClr>
              </a:gs>
              <a:gs pos="100000">
                <a:srgbClr val="01827E">
                  <a:shade val="100000"/>
                  <a:satMod val="115000"/>
                </a:srgbClr>
              </a:gs>
            </a:gsLst>
            <a:lin ang="135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29064" y="2440461"/>
            <a:ext cx="2423996" cy="3109091"/>
          </a:xfrm>
          <a:prstGeom prst="rect">
            <a:avLst/>
          </a:prstGeom>
          <a:gradFill flip="none" rotWithShape="1">
            <a:gsLst>
              <a:gs pos="0">
                <a:srgbClr val="194165">
                  <a:shade val="30000"/>
                  <a:satMod val="115000"/>
                </a:srgbClr>
              </a:gs>
              <a:gs pos="33000">
                <a:srgbClr val="194165">
                  <a:shade val="67500"/>
                  <a:satMod val="115000"/>
                </a:srgbClr>
              </a:gs>
              <a:gs pos="100000">
                <a:srgbClr val="194165">
                  <a:shade val="100000"/>
                  <a:satMod val="115000"/>
                </a:srgbClr>
              </a:gs>
            </a:gsLst>
            <a:lin ang="135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15899" y="3125510"/>
            <a:ext cx="1238027" cy="1383449"/>
            <a:chOff x="1494908" y="4364745"/>
            <a:chExt cx="1238027" cy="1383449"/>
          </a:xfrm>
        </p:grpSpPr>
        <p:sp>
          <p:nvSpPr>
            <p:cNvPr id="15" name="同心圆 66"/>
            <p:cNvSpPr>
              <a:spLocks noChangeAspect="1"/>
            </p:cNvSpPr>
            <p:nvPr/>
          </p:nvSpPr>
          <p:spPr>
            <a:xfrm>
              <a:off x="1602139" y="4364745"/>
              <a:ext cx="1023565" cy="1023565"/>
            </a:xfrm>
            <a:prstGeom prst="donut">
              <a:avLst>
                <a:gd name="adj" fmla="val 5574"/>
              </a:avLst>
            </a:prstGeom>
            <a:solidFill>
              <a:srgbClr val="E7E6E6">
                <a:lumMod val="10000"/>
                <a:alpha val="34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94908" y="5501973"/>
              <a:ext cx="1238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任意多边形 69"/>
            <p:cNvSpPr>
              <a:spLocks noChangeAspect="1"/>
            </p:cNvSpPr>
            <p:nvPr/>
          </p:nvSpPr>
          <p:spPr>
            <a:xfrm>
              <a:off x="1915727" y="4726626"/>
              <a:ext cx="411470" cy="377182"/>
            </a:xfrm>
            <a:custGeom>
              <a:avLst/>
              <a:gdLst/>
              <a:ahLst/>
              <a:cxnLst/>
              <a:rect l="l" t="t" r="r" b="b"/>
              <a:pathLst>
                <a:path w="220435" h="202066">
                  <a:moveTo>
                    <a:pt x="114810" y="165327"/>
                  </a:moveTo>
                  <a:lnTo>
                    <a:pt x="220435" y="165327"/>
                  </a:lnTo>
                  <a:lnTo>
                    <a:pt x="220435" y="183696"/>
                  </a:lnTo>
                  <a:lnTo>
                    <a:pt x="114810" y="183696"/>
                  </a:lnTo>
                  <a:close/>
                  <a:moveTo>
                    <a:pt x="0" y="165327"/>
                  </a:moveTo>
                  <a:lnTo>
                    <a:pt x="50516" y="165327"/>
                  </a:lnTo>
                  <a:lnTo>
                    <a:pt x="50516" y="183696"/>
                  </a:lnTo>
                  <a:lnTo>
                    <a:pt x="0" y="183696"/>
                  </a:lnTo>
                  <a:close/>
                  <a:moveTo>
                    <a:pt x="64293" y="146957"/>
                  </a:moveTo>
                  <a:lnTo>
                    <a:pt x="101033" y="146957"/>
                  </a:lnTo>
                  <a:cubicBezTo>
                    <a:pt x="103520" y="146957"/>
                    <a:pt x="105673" y="147866"/>
                    <a:pt x="107491" y="149684"/>
                  </a:cubicBezTo>
                  <a:cubicBezTo>
                    <a:pt x="109309" y="151502"/>
                    <a:pt x="110217" y="153654"/>
                    <a:pt x="110217" y="156142"/>
                  </a:cubicBezTo>
                  <a:lnTo>
                    <a:pt x="110217" y="192881"/>
                  </a:lnTo>
                  <a:cubicBezTo>
                    <a:pt x="110217" y="195369"/>
                    <a:pt x="109309" y="197521"/>
                    <a:pt x="107491" y="199339"/>
                  </a:cubicBezTo>
                  <a:cubicBezTo>
                    <a:pt x="105673" y="201157"/>
                    <a:pt x="103520" y="202066"/>
                    <a:pt x="101033" y="202066"/>
                  </a:cubicBezTo>
                  <a:lnTo>
                    <a:pt x="64293" y="202066"/>
                  </a:lnTo>
                  <a:cubicBezTo>
                    <a:pt x="61806" y="202066"/>
                    <a:pt x="59653" y="201157"/>
                    <a:pt x="57835" y="199339"/>
                  </a:cubicBezTo>
                  <a:cubicBezTo>
                    <a:pt x="56017" y="197521"/>
                    <a:pt x="55109" y="195369"/>
                    <a:pt x="55109" y="192881"/>
                  </a:cubicBezTo>
                  <a:lnTo>
                    <a:pt x="55109" y="156142"/>
                  </a:lnTo>
                  <a:cubicBezTo>
                    <a:pt x="55109" y="153654"/>
                    <a:pt x="56017" y="151502"/>
                    <a:pt x="57835" y="149684"/>
                  </a:cubicBezTo>
                  <a:cubicBezTo>
                    <a:pt x="59653" y="147866"/>
                    <a:pt x="61806" y="146957"/>
                    <a:pt x="64293" y="146957"/>
                  </a:cubicBezTo>
                  <a:close/>
                  <a:moveTo>
                    <a:pt x="188288" y="91848"/>
                  </a:moveTo>
                  <a:lnTo>
                    <a:pt x="220435" y="91848"/>
                  </a:lnTo>
                  <a:lnTo>
                    <a:pt x="220435" y="110218"/>
                  </a:lnTo>
                  <a:lnTo>
                    <a:pt x="188288" y="110218"/>
                  </a:lnTo>
                  <a:close/>
                  <a:moveTo>
                    <a:pt x="0" y="91848"/>
                  </a:moveTo>
                  <a:lnTo>
                    <a:pt x="123995" y="91848"/>
                  </a:lnTo>
                  <a:lnTo>
                    <a:pt x="123995" y="110218"/>
                  </a:lnTo>
                  <a:lnTo>
                    <a:pt x="0" y="110218"/>
                  </a:lnTo>
                  <a:close/>
                  <a:moveTo>
                    <a:pt x="137772" y="73478"/>
                  </a:moveTo>
                  <a:lnTo>
                    <a:pt x="174511" y="73478"/>
                  </a:lnTo>
                  <a:cubicBezTo>
                    <a:pt x="176999" y="73478"/>
                    <a:pt x="179151" y="74387"/>
                    <a:pt x="180969" y="76205"/>
                  </a:cubicBezTo>
                  <a:cubicBezTo>
                    <a:pt x="182787" y="78023"/>
                    <a:pt x="183696" y="80176"/>
                    <a:pt x="183696" y="82663"/>
                  </a:cubicBezTo>
                  <a:lnTo>
                    <a:pt x="183696" y="119402"/>
                  </a:lnTo>
                  <a:cubicBezTo>
                    <a:pt x="183696" y="121890"/>
                    <a:pt x="182787" y="124043"/>
                    <a:pt x="180969" y="125861"/>
                  </a:cubicBezTo>
                  <a:cubicBezTo>
                    <a:pt x="179151" y="127678"/>
                    <a:pt x="176999" y="128587"/>
                    <a:pt x="174511" y="128587"/>
                  </a:cubicBezTo>
                  <a:lnTo>
                    <a:pt x="137772" y="128587"/>
                  </a:lnTo>
                  <a:cubicBezTo>
                    <a:pt x="135284" y="128587"/>
                    <a:pt x="133132" y="127678"/>
                    <a:pt x="131314" y="125861"/>
                  </a:cubicBezTo>
                  <a:cubicBezTo>
                    <a:pt x="129496" y="124043"/>
                    <a:pt x="128587" y="121890"/>
                    <a:pt x="128587" y="119402"/>
                  </a:cubicBezTo>
                  <a:lnTo>
                    <a:pt x="128587" y="82663"/>
                  </a:lnTo>
                  <a:cubicBezTo>
                    <a:pt x="128587" y="80176"/>
                    <a:pt x="129496" y="78023"/>
                    <a:pt x="131314" y="76205"/>
                  </a:cubicBezTo>
                  <a:cubicBezTo>
                    <a:pt x="133132" y="74387"/>
                    <a:pt x="135284" y="73478"/>
                    <a:pt x="137772" y="73478"/>
                  </a:cubicBezTo>
                  <a:close/>
                  <a:moveTo>
                    <a:pt x="96440" y="18369"/>
                  </a:moveTo>
                  <a:lnTo>
                    <a:pt x="220435" y="18369"/>
                  </a:lnTo>
                  <a:lnTo>
                    <a:pt x="220435" y="36739"/>
                  </a:lnTo>
                  <a:lnTo>
                    <a:pt x="96440" y="36739"/>
                  </a:lnTo>
                  <a:close/>
                  <a:moveTo>
                    <a:pt x="0" y="18369"/>
                  </a:moveTo>
                  <a:lnTo>
                    <a:pt x="32147" y="18369"/>
                  </a:lnTo>
                  <a:lnTo>
                    <a:pt x="32147" y="36739"/>
                  </a:lnTo>
                  <a:lnTo>
                    <a:pt x="0" y="36739"/>
                  </a:lnTo>
                  <a:close/>
                  <a:moveTo>
                    <a:pt x="45924" y="0"/>
                  </a:moveTo>
                  <a:lnTo>
                    <a:pt x="82663" y="0"/>
                  </a:lnTo>
                  <a:cubicBezTo>
                    <a:pt x="85151" y="0"/>
                    <a:pt x="87303" y="909"/>
                    <a:pt x="89121" y="2727"/>
                  </a:cubicBezTo>
                  <a:cubicBezTo>
                    <a:pt x="90939" y="4544"/>
                    <a:pt x="91848" y="6697"/>
                    <a:pt x="91848" y="9185"/>
                  </a:cubicBezTo>
                  <a:lnTo>
                    <a:pt x="91848" y="45924"/>
                  </a:lnTo>
                  <a:cubicBezTo>
                    <a:pt x="91848" y="48411"/>
                    <a:pt x="90939" y="50564"/>
                    <a:pt x="89121" y="52382"/>
                  </a:cubicBezTo>
                  <a:cubicBezTo>
                    <a:pt x="87303" y="54200"/>
                    <a:pt x="85151" y="55109"/>
                    <a:pt x="82663" y="55109"/>
                  </a:cubicBezTo>
                  <a:lnTo>
                    <a:pt x="45924" y="55109"/>
                  </a:lnTo>
                  <a:cubicBezTo>
                    <a:pt x="43436" y="55109"/>
                    <a:pt x="41283" y="54200"/>
                    <a:pt x="39466" y="52382"/>
                  </a:cubicBezTo>
                  <a:cubicBezTo>
                    <a:pt x="37648" y="50564"/>
                    <a:pt x="36739" y="48411"/>
                    <a:pt x="36739" y="45924"/>
                  </a:cubicBezTo>
                  <a:lnTo>
                    <a:pt x="36739" y="9185"/>
                  </a:lnTo>
                  <a:cubicBezTo>
                    <a:pt x="36739" y="6697"/>
                    <a:pt x="37648" y="4544"/>
                    <a:pt x="39466" y="2727"/>
                  </a:cubicBezTo>
                  <a:cubicBezTo>
                    <a:pt x="41283" y="909"/>
                    <a:pt x="43436" y="0"/>
                    <a:pt x="4592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1619" y="3176680"/>
            <a:ext cx="1482831" cy="2142400"/>
            <a:chOff x="5057922" y="4364745"/>
            <a:chExt cx="1482831" cy="2142400"/>
          </a:xfrm>
        </p:grpSpPr>
        <p:sp>
          <p:nvSpPr>
            <p:cNvPr id="19" name="同心圆 72"/>
            <p:cNvSpPr>
              <a:spLocks noChangeAspect="1"/>
            </p:cNvSpPr>
            <p:nvPr/>
          </p:nvSpPr>
          <p:spPr>
            <a:xfrm>
              <a:off x="5253389" y="4364745"/>
              <a:ext cx="1023565" cy="1023565"/>
            </a:xfrm>
            <a:prstGeom prst="donut">
              <a:avLst>
                <a:gd name="adj" fmla="val 5574"/>
              </a:avLst>
            </a:prstGeom>
            <a:solidFill>
              <a:srgbClr val="E7E6E6">
                <a:lumMod val="10000"/>
                <a:alpha val="34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57922" y="5553038"/>
              <a:ext cx="14828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Candara Light" panose="020E0502030303020204" pitchFamily="34" charset="0"/>
                  <a:cs typeface="+mn-ea"/>
                  <a:sym typeface="+mn-lt"/>
                </a:rPr>
                <a:t>Green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 Light" panose="020E0502030303020204" pitchFamily="34" charset="0"/>
                  <a:cs typeface="+mn-ea"/>
                  <a:sym typeface="+mn-lt"/>
                </a:rPr>
                <a:t>Finance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19922" y="2740276"/>
            <a:ext cx="2195278" cy="2370111"/>
            <a:chOff x="2938625" y="4173181"/>
            <a:chExt cx="2195278" cy="2370111"/>
          </a:xfrm>
        </p:grpSpPr>
        <p:sp>
          <p:nvSpPr>
            <p:cNvPr id="23" name="同心圆 78"/>
            <p:cNvSpPr>
              <a:spLocks noChangeAspect="1"/>
            </p:cNvSpPr>
            <p:nvPr/>
          </p:nvSpPr>
          <p:spPr>
            <a:xfrm>
              <a:off x="3236199" y="4173181"/>
              <a:ext cx="1358439" cy="1358439"/>
            </a:xfrm>
            <a:prstGeom prst="donut">
              <a:avLst>
                <a:gd name="adj" fmla="val 5574"/>
              </a:avLst>
            </a:prstGeom>
            <a:solidFill>
              <a:srgbClr val="E7E6E6">
                <a:lumMod val="10000"/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38625" y="5589185"/>
              <a:ext cx="21952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Candara Light" panose="020E0502030303020204" pitchFamily="34" charset="0"/>
                  <a:cs typeface="+mn-ea"/>
                  <a:sym typeface="+mn-lt"/>
                </a:rPr>
                <a:t>Excellent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 Light" panose="020E0502030303020204" pitchFamily="34" charset="0"/>
                  <a:cs typeface="+mn-ea"/>
                  <a:sym typeface="+mn-lt"/>
                </a:rPr>
                <a:t>Performance</a:t>
              </a:r>
            </a:p>
          </p:txBody>
        </p:sp>
        <p:sp>
          <p:nvSpPr>
            <p:cNvPr id="25" name="PA_任意多边形 3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3495581" y="4385757"/>
              <a:ext cx="900911" cy="741928"/>
            </a:xfrm>
            <a:custGeom>
              <a:avLst/>
              <a:gdLst/>
              <a:ahLst/>
              <a:cxnLst/>
              <a:rect l="l" t="t" r="r" b="b"/>
              <a:pathLst>
                <a:path w="312284" h="257175">
                  <a:moveTo>
                    <a:pt x="293914" y="161596"/>
                  </a:moveTo>
                  <a:lnTo>
                    <a:pt x="238805" y="185132"/>
                  </a:lnTo>
                  <a:lnTo>
                    <a:pt x="238805" y="234213"/>
                  </a:lnTo>
                  <a:lnTo>
                    <a:pt x="293914" y="206659"/>
                  </a:lnTo>
                  <a:close/>
                  <a:moveTo>
                    <a:pt x="146957" y="161596"/>
                  </a:moveTo>
                  <a:lnTo>
                    <a:pt x="91848" y="185132"/>
                  </a:lnTo>
                  <a:lnTo>
                    <a:pt x="91848" y="234213"/>
                  </a:lnTo>
                  <a:lnTo>
                    <a:pt x="146957" y="206659"/>
                  </a:lnTo>
                  <a:close/>
                  <a:moveTo>
                    <a:pt x="229620" y="119403"/>
                  </a:moveTo>
                  <a:lnTo>
                    <a:pt x="171641" y="144231"/>
                  </a:lnTo>
                  <a:lnTo>
                    <a:pt x="229620" y="169058"/>
                  </a:lnTo>
                  <a:lnTo>
                    <a:pt x="287599" y="144231"/>
                  </a:lnTo>
                  <a:close/>
                  <a:moveTo>
                    <a:pt x="82663" y="119403"/>
                  </a:moveTo>
                  <a:lnTo>
                    <a:pt x="24684" y="144231"/>
                  </a:lnTo>
                  <a:lnTo>
                    <a:pt x="82663" y="169058"/>
                  </a:lnTo>
                  <a:lnTo>
                    <a:pt x="140642" y="144231"/>
                  </a:lnTo>
                  <a:close/>
                  <a:moveTo>
                    <a:pt x="220435" y="65155"/>
                  </a:moveTo>
                  <a:lnTo>
                    <a:pt x="165327" y="88691"/>
                  </a:lnTo>
                  <a:lnTo>
                    <a:pt x="165327" y="127009"/>
                  </a:lnTo>
                  <a:lnTo>
                    <a:pt x="220435" y="103330"/>
                  </a:lnTo>
                  <a:close/>
                  <a:moveTo>
                    <a:pt x="156142" y="18370"/>
                  </a:moveTo>
                  <a:lnTo>
                    <a:pt x="92853" y="45494"/>
                  </a:lnTo>
                  <a:lnTo>
                    <a:pt x="156142" y="72618"/>
                  </a:lnTo>
                  <a:lnTo>
                    <a:pt x="219431" y="45494"/>
                  </a:lnTo>
                  <a:close/>
                  <a:moveTo>
                    <a:pt x="156142" y="0"/>
                  </a:moveTo>
                  <a:cubicBezTo>
                    <a:pt x="158725" y="0"/>
                    <a:pt x="161117" y="479"/>
                    <a:pt x="163317" y="1435"/>
                  </a:cubicBezTo>
                  <a:lnTo>
                    <a:pt x="227611" y="28990"/>
                  </a:lnTo>
                  <a:cubicBezTo>
                    <a:pt x="230960" y="30521"/>
                    <a:pt x="233663" y="32817"/>
                    <a:pt x="235720" y="35879"/>
                  </a:cubicBezTo>
                  <a:cubicBezTo>
                    <a:pt x="237777" y="38940"/>
                    <a:pt x="238805" y="42289"/>
                    <a:pt x="238805" y="45924"/>
                  </a:cubicBezTo>
                  <a:lnTo>
                    <a:pt x="238805" y="103330"/>
                  </a:lnTo>
                  <a:lnTo>
                    <a:pt x="301090" y="130023"/>
                  </a:lnTo>
                  <a:cubicBezTo>
                    <a:pt x="304534" y="131554"/>
                    <a:pt x="307261" y="133850"/>
                    <a:pt x="309270" y="136912"/>
                  </a:cubicBezTo>
                  <a:cubicBezTo>
                    <a:pt x="311279" y="139973"/>
                    <a:pt x="312284" y="143322"/>
                    <a:pt x="312284" y="146958"/>
                  </a:cubicBezTo>
                  <a:lnTo>
                    <a:pt x="312284" y="206659"/>
                  </a:lnTo>
                  <a:cubicBezTo>
                    <a:pt x="312284" y="210103"/>
                    <a:pt x="311375" y="213308"/>
                    <a:pt x="309557" y="216274"/>
                  </a:cubicBezTo>
                  <a:cubicBezTo>
                    <a:pt x="307739" y="219240"/>
                    <a:pt x="305252" y="221488"/>
                    <a:pt x="302094" y="223019"/>
                  </a:cubicBezTo>
                  <a:lnTo>
                    <a:pt x="237801" y="255166"/>
                  </a:lnTo>
                  <a:cubicBezTo>
                    <a:pt x="235409" y="256506"/>
                    <a:pt x="232682" y="257175"/>
                    <a:pt x="229620" y="257175"/>
                  </a:cubicBezTo>
                  <a:cubicBezTo>
                    <a:pt x="226559" y="257175"/>
                    <a:pt x="223832" y="256506"/>
                    <a:pt x="221440" y="255166"/>
                  </a:cubicBezTo>
                  <a:lnTo>
                    <a:pt x="157146" y="223019"/>
                  </a:lnTo>
                  <a:cubicBezTo>
                    <a:pt x="156668" y="222828"/>
                    <a:pt x="156333" y="222637"/>
                    <a:pt x="156142" y="222445"/>
                  </a:cubicBezTo>
                  <a:cubicBezTo>
                    <a:pt x="155950" y="222637"/>
                    <a:pt x="155615" y="222828"/>
                    <a:pt x="155137" y="223019"/>
                  </a:cubicBezTo>
                  <a:lnTo>
                    <a:pt x="90843" y="255166"/>
                  </a:lnTo>
                  <a:cubicBezTo>
                    <a:pt x="88451" y="256506"/>
                    <a:pt x="85725" y="257175"/>
                    <a:pt x="82663" y="257175"/>
                  </a:cubicBezTo>
                  <a:cubicBezTo>
                    <a:pt x="79602" y="257175"/>
                    <a:pt x="76875" y="256506"/>
                    <a:pt x="74483" y="255166"/>
                  </a:cubicBezTo>
                  <a:lnTo>
                    <a:pt x="10189" y="223019"/>
                  </a:lnTo>
                  <a:cubicBezTo>
                    <a:pt x="7032" y="221488"/>
                    <a:pt x="4544" y="219240"/>
                    <a:pt x="2726" y="216274"/>
                  </a:cubicBezTo>
                  <a:cubicBezTo>
                    <a:pt x="909" y="213308"/>
                    <a:pt x="0" y="210103"/>
                    <a:pt x="0" y="206659"/>
                  </a:cubicBezTo>
                  <a:lnTo>
                    <a:pt x="0" y="146958"/>
                  </a:lnTo>
                  <a:cubicBezTo>
                    <a:pt x="0" y="143322"/>
                    <a:pt x="1028" y="139973"/>
                    <a:pt x="3085" y="136912"/>
                  </a:cubicBezTo>
                  <a:cubicBezTo>
                    <a:pt x="5142" y="133850"/>
                    <a:pt x="7845" y="131554"/>
                    <a:pt x="11194" y="130023"/>
                  </a:cubicBezTo>
                  <a:lnTo>
                    <a:pt x="73478" y="103330"/>
                  </a:lnTo>
                  <a:lnTo>
                    <a:pt x="73478" y="45924"/>
                  </a:lnTo>
                  <a:cubicBezTo>
                    <a:pt x="73478" y="42289"/>
                    <a:pt x="74507" y="38940"/>
                    <a:pt x="76564" y="35879"/>
                  </a:cubicBezTo>
                  <a:cubicBezTo>
                    <a:pt x="78621" y="32817"/>
                    <a:pt x="81324" y="30521"/>
                    <a:pt x="84672" y="28990"/>
                  </a:cubicBezTo>
                  <a:lnTo>
                    <a:pt x="148966" y="1435"/>
                  </a:lnTo>
                  <a:cubicBezTo>
                    <a:pt x="151167" y="479"/>
                    <a:pt x="153558" y="0"/>
                    <a:pt x="1561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空心弧 25"/>
          <p:cNvSpPr>
            <a:spLocks noChangeAspect="1"/>
          </p:cNvSpPr>
          <p:nvPr/>
        </p:nvSpPr>
        <p:spPr>
          <a:xfrm flipH="1">
            <a:off x="3524524" y="3127660"/>
            <a:ext cx="1020776" cy="1020778"/>
          </a:xfrm>
          <a:prstGeom prst="blockArc">
            <a:avLst>
              <a:gd name="adj1" fmla="val 358711"/>
              <a:gd name="adj2" fmla="val 16227620"/>
              <a:gd name="adj3" fmla="val 5446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空心弧 26"/>
          <p:cNvSpPr>
            <a:spLocks noChangeAspect="1"/>
          </p:cNvSpPr>
          <p:nvPr/>
        </p:nvSpPr>
        <p:spPr>
          <a:xfrm flipH="1">
            <a:off x="7647085" y="3179456"/>
            <a:ext cx="1023565" cy="1020789"/>
          </a:xfrm>
          <a:prstGeom prst="blockArc">
            <a:avLst>
              <a:gd name="adj1" fmla="val 358711"/>
              <a:gd name="adj2" fmla="val 16227620"/>
              <a:gd name="adj3" fmla="val 5446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空心弧 27"/>
          <p:cNvSpPr>
            <a:spLocks noChangeAspect="1"/>
          </p:cNvSpPr>
          <p:nvPr/>
        </p:nvSpPr>
        <p:spPr>
          <a:xfrm flipH="1">
            <a:off x="5413203" y="2750311"/>
            <a:ext cx="1356684" cy="1347931"/>
          </a:xfrm>
          <a:prstGeom prst="blockArc">
            <a:avLst>
              <a:gd name="adj1" fmla="val 358711"/>
              <a:gd name="adj2" fmla="val 16227620"/>
              <a:gd name="adj3" fmla="val 5446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83697" y="4224304"/>
            <a:ext cx="19175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rgbClr val="F7FEFF"/>
                </a:solidFill>
                <a:latin typeface="Candara Light" panose="020E0502030303020204" pitchFamily="34" charset="0"/>
              </a:rPr>
              <a:t>Machine</a:t>
            </a:r>
          </a:p>
          <a:p>
            <a:pPr algn="ctr"/>
            <a:r>
              <a:rPr lang="en-US" altLang="zh-CN" sz="2800" dirty="0">
                <a:solidFill>
                  <a:srgbClr val="F7FEFF"/>
                </a:solidFill>
                <a:latin typeface="Candara Light" panose="020E0502030303020204" pitchFamily="34" charset="0"/>
              </a:rPr>
              <a:t>Intelligence</a:t>
            </a:r>
            <a:endParaRPr lang="zh-CN" altLang="en-US" sz="2800" dirty="0">
              <a:solidFill>
                <a:srgbClr val="F7FEFF"/>
              </a:solidFill>
              <a:latin typeface="Candara Light" panose="020E0502030303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222" y1="21333" x2="50222" y2="21333"/>
                        <a14:foregroundMark x1="61333" y1="52889" x2="61333" y2="52889"/>
                        <a14:foregroundMark x1="59111" y1="21333" x2="59111" y2="21333"/>
                        <a14:foregroundMark x1="51556" y1="23111" x2="51556" y2="23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4009" y="3282316"/>
            <a:ext cx="825387" cy="8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 animBg="1"/>
      <p:bldP spid="27" grpId="0" animBg="1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2"/>
          <p:cNvSpPr txBox="1"/>
          <p:nvPr/>
        </p:nvSpPr>
        <p:spPr>
          <a:xfrm>
            <a:off x="4880850" y="3774530"/>
            <a:ext cx="2767725" cy="69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3000" noProof="1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Agency FB" panose="020B0503020202020204" pitchFamily="34" charset="0"/>
                <a:cs typeface="Courier New" panose="02070309020205020404" pitchFamily="49" charset="0"/>
                <a:sym typeface="+mn-lt"/>
              </a:rPr>
              <a:t>Riscube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3622"/>
          <a:stretch/>
        </p:blipFill>
        <p:spPr>
          <a:xfrm>
            <a:off x="5343525" y="2004266"/>
            <a:ext cx="1761472" cy="17512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49DB906-C0CD-451A-A9BB-11096DBB22CE}"/>
              </a:ext>
            </a:extLst>
          </p:cNvPr>
          <p:cNvSpPr/>
          <p:nvPr/>
        </p:nvSpPr>
        <p:spPr>
          <a:xfrm>
            <a:off x="3190876" y="4769156"/>
            <a:ext cx="10763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rgbClr val="51F1FC"/>
                </a:solidFill>
                <a:latin typeface="Candara Light" panose="020E0502030303020204" pitchFamily="34" charset="0"/>
              </a:rPr>
              <a:t>Aggregate comprehensive risk information and provide a unified risk score.</a:t>
            </a:r>
            <a:endParaRPr lang="zh-CN" altLang="en-US" sz="1600" dirty="0">
              <a:solidFill>
                <a:srgbClr val="51F1FC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22"/>
          <p:cNvSpPr txBox="1"/>
          <p:nvPr/>
        </p:nvSpPr>
        <p:spPr>
          <a:xfrm>
            <a:off x="12770" y="7010315"/>
            <a:ext cx="4887338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noProof="1">
                <a:solidFill>
                  <a:srgbClr val="14D1CA"/>
                </a:solidFill>
                <a:cs typeface="+mn-ea"/>
                <a:sym typeface="+mn-lt"/>
              </a:rPr>
              <a:t>在政策优势，国家政策相符绿色金融，碳中和，关注度用高越来也重要。（过渡句）</a:t>
            </a:r>
            <a:endParaRPr lang="en-US" altLang="zh-CN" sz="1400" noProof="1">
              <a:solidFill>
                <a:srgbClr val="14D1CA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noProof="1">
                <a:solidFill>
                  <a:srgbClr val="14D1CA"/>
                </a:solidFill>
                <a:cs typeface="+mn-ea"/>
                <a:sym typeface="+mn-lt"/>
              </a:rPr>
              <a:t>应运而生</a:t>
            </a:r>
            <a:endParaRPr lang="en-US" altLang="zh-CN" sz="1400" noProof="1">
              <a:solidFill>
                <a:srgbClr val="14D1CA"/>
              </a:solidFill>
              <a:cs typeface="+mn-ea"/>
              <a:sym typeface="+mn-lt"/>
            </a:endParaRPr>
          </a:p>
        </p:txBody>
      </p:sp>
      <p:sp>
        <p:nvSpPr>
          <p:cNvPr id="199" name="TextBox 22"/>
          <p:cNvSpPr txBox="1"/>
          <p:nvPr/>
        </p:nvSpPr>
        <p:spPr>
          <a:xfrm>
            <a:off x="227471" y="5333773"/>
            <a:ext cx="490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92929"/>
              </a:buClr>
            </a:pPr>
            <a:r>
              <a:rPr lang="en-US" altLang="zh-CN" sz="1600" dirty="0">
                <a:solidFill>
                  <a:srgbClr val="51F1FC"/>
                </a:solidFill>
                <a:latin typeface="Candara Light" panose="020E0502030303020204" pitchFamily="34" charset="0"/>
                <a:cs typeface="+mn-ea"/>
                <a:sym typeface="+mn-lt"/>
              </a:rPr>
              <a:t>Comprehensive risk assessment</a:t>
            </a:r>
          </a:p>
          <a:p>
            <a:pPr>
              <a:buClr>
                <a:srgbClr val="292929"/>
              </a:buClr>
            </a:pPr>
            <a:r>
              <a:rPr lang="en-US" altLang="zh-CN" sz="1600" dirty="0">
                <a:solidFill>
                  <a:srgbClr val="51F1FC"/>
                </a:solidFill>
                <a:latin typeface="Candara Light" panose="020E0502030303020204" pitchFamily="34" charset="0"/>
                <a:cs typeface="+mn-ea"/>
                <a:sym typeface="+mn-lt"/>
              </a:rPr>
              <a:t>Diversified international investment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463027" y="1394524"/>
            <a:ext cx="1796350" cy="982034"/>
            <a:chOff x="7695179" y="2751790"/>
            <a:chExt cx="1796350" cy="982034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7695179" y="2751791"/>
              <a:ext cx="851605" cy="982033"/>
            </a:xfrm>
            <a:prstGeom prst="line">
              <a:avLst/>
            </a:prstGeom>
            <a:ln w="38100">
              <a:solidFill>
                <a:srgbClr val="4CE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537259" y="2751790"/>
              <a:ext cx="954270" cy="0"/>
            </a:xfrm>
            <a:prstGeom prst="line">
              <a:avLst/>
            </a:prstGeom>
            <a:ln w="38100">
              <a:solidFill>
                <a:srgbClr val="4CEFF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5463027" y="637192"/>
            <a:ext cx="6599857" cy="711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30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  <a:sym typeface="+mn-lt"/>
              </a:rPr>
              <a:t>“</a:t>
            </a:r>
            <a:r>
              <a:rPr lang="en-US" altLang="zh-CN" sz="30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  <a:sym typeface="+mn-lt"/>
              </a:rPr>
              <a:t>Unicorn</a:t>
            </a:r>
            <a:r>
              <a:rPr lang="zh-CN" altLang="en-US" sz="30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  <a:sym typeface="+mn-lt"/>
              </a:rPr>
              <a:t>”</a:t>
            </a:r>
            <a:endParaRPr lang="en-US" altLang="zh-CN" noProof="1">
              <a:solidFill>
                <a:srgbClr val="14D1CA"/>
              </a:solidFill>
              <a:latin typeface="Candara Light" panose="020E0502030303020204" pitchFamily="34" charset="0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 flipH="1">
            <a:off x="1484605" y="1919374"/>
            <a:ext cx="2116664" cy="900995"/>
            <a:chOff x="7374865" y="2751790"/>
            <a:chExt cx="2116664" cy="900995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7374865" y="2751791"/>
              <a:ext cx="1171918" cy="900994"/>
            </a:xfrm>
            <a:prstGeom prst="line">
              <a:avLst/>
            </a:prstGeom>
            <a:ln w="38100">
              <a:solidFill>
                <a:srgbClr val="4CE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537259" y="2751790"/>
              <a:ext cx="954270" cy="0"/>
            </a:xfrm>
            <a:prstGeom prst="line">
              <a:avLst/>
            </a:prstGeom>
            <a:ln w="38100">
              <a:solidFill>
                <a:srgbClr val="4CEFF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 flipH="1">
            <a:off x="3106661" y="4027535"/>
            <a:ext cx="941693" cy="879945"/>
          </a:xfrm>
          <a:prstGeom prst="line">
            <a:avLst/>
          </a:prstGeom>
          <a:ln w="38100">
            <a:solidFill>
              <a:srgbClr val="4CE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257590" y="4904824"/>
            <a:ext cx="1861154" cy="0"/>
          </a:xfrm>
          <a:prstGeom prst="line">
            <a:avLst/>
          </a:prstGeom>
          <a:ln w="38100">
            <a:solidFill>
              <a:srgbClr val="4CEFF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电脑图标银行金融机构-机构下载图标PNG图片素材免费下载_图片编号586631-PNG素材网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96" y="1427668"/>
            <a:ext cx="780214" cy="78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卡通头像图片大全_卡通头像图片素材【PNG免费下载】_第2页-90设计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2" y="4405102"/>
            <a:ext cx="925930" cy="9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7561" y="1764072"/>
            <a:ext cx="3217343" cy="276286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8454461" y="813622"/>
            <a:ext cx="4011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1F1FC"/>
                </a:solidFill>
                <a:latin typeface="Candara Light" panose="020E0502030303020204" pitchFamily="34" charset="0"/>
              </a:rPr>
              <a:t>-Real-time risk monitoring </a:t>
            </a:r>
          </a:p>
          <a:p>
            <a:r>
              <a:rPr lang="en-US" altLang="zh-CN" dirty="0">
                <a:solidFill>
                  <a:srgbClr val="51F1FC"/>
                </a:solidFill>
                <a:latin typeface="Candara Light" panose="020E0502030303020204" pitchFamily="34" charset="0"/>
              </a:rPr>
              <a:t>-ESG &amp; carbon risk quantification</a:t>
            </a:r>
          </a:p>
          <a:p>
            <a:r>
              <a:rPr lang="en-US" altLang="zh-CN" dirty="0">
                <a:solidFill>
                  <a:srgbClr val="51F1FC"/>
                </a:solidFill>
                <a:latin typeface="Candara Light" panose="020E0502030303020204" pitchFamily="34" charset="0"/>
              </a:rPr>
              <a:t>-Unified risk score</a:t>
            </a:r>
          </a:p>
        </p:txBody>
      </p:sp>
      <p:sp>
        <p:nvSpPr>
          <p:cNvPr id="35" name="矩形 34"/>
          <p:cNvSpPr/>
          <p:nvPr/>
        </p:nvSpPr>
        <p:spPr>
          <a:xfrm>
            <a:off x="131015" y="2301630"/>
            <a:ext cx="33947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1F1FC"/>
                </a:solidFill>
                <a:latin typeface="Candara Light" panose="020E0502030303020204" pitchFamily="34" charset="0"/>
              </a:rPr>
              <a:t>Financial information</a:t>
            </a:r>
          </a:p>
          <a:p>
            <a:r>
              <a:rPr lang="en-US" altLang="zh-CN" sz="1600" dirty="0">
                <a:solidFill>
                  <a:srgbClr val="51F1FC"/>
                </a:solidFill>
                <a:latin typeface="Candara Light" panose="020E0502030303020204" pitchFamily="34" charset="0"/>
              </a:rPr>
              <a:t>ESG information</a:t>
            </a:r>
          </a:p>
          <a:p>
            <a:r>
              <a:rPr lang="en-US" altLang="zh-CN" sz="1600" dirty="0">
                <a:solidFill>
                  <a:srgbClr val="51F1FC"/>
                </a:solidFill>
                <a:latin typeface="Candara Light" panose="020E0502030303020204" pitchFamily="34" charset="0"/>
              </a:rPr>
              <a:t>Carbon-related events</a:t>
            </a:r>
          </a:p>
          <a:p>
            <a:endParaRPr lang="en-US" altLang="zh-CN" sz="1600" dirty="0">
              <a:solidFill>
                <a:srgbClr val="51F1FC"/>
              </a:solidFill>
              <a:latin typeface="Candara Light" panose="020E05020303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2293" y="3901338"/>
            <a:ext cx="1279681" cy="55245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094040" y="4058326"/>
            <a:ext cx="442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ndara Light" panose="020E0502030303020204" pitchFamily="34" charset="0"/>
              </a:rPr>
              <a:t>: Lack combination of ESG</a:t>
            </a:r>
            <a:r>
              <a:rPr lang="zh-CN" altLang="en-US" dirty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ndara Light" panose="020E0502030303020204" pitchFamily="34" charset="0"/>
              </a:rPr>
              <a:t>and risk 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3300" y="4526380"/>
            <a:ext cx="1279681" cy="55330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087736" y="4652545"/>
            <a:ext cx="4780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ndara Light" panose="020E0502030303020204" pitchFamily="34" charset="0"/>
              </a:rPr>
              <a:t>: Lack of quantitative financial indicators </a:t>
            </a:r>
          </a:p>
        </p:txBody>
      </p:sp>
      <p:sp>
        <p:nvSpPr>
          <p:cNvPr id="37" name="矩形 36"/>
          <p:cNvSpPr/>
          <p:nvPr/>
        </p:nvSpPr>
        <p:spPr>
          <a:xfrm>
            <a:off x="879685" y="4405102"/>
            <a:ext cx="210987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  <a:buAutoNum type="arabicPeriod"/>
            </a:pPr>
            <a:r>
              <a:rPr lang="en-US" altLang="zh-CN" dirty="0">
                <a:solidFill>
                  <a:srgbClr val="51F1FC"/>
                </a:solidFill>
                <a:latin typeface="Candara Light" panose="020E0502030303020204" pitchFamily="34" charset="0"/>
                <a:cs typeface="+mn-ea"/>
                <a:sym typeface="+mn-lt"/>
              </a:rPr>
              <a:t>Global customer</a:t>
            </a:r>
          </a:p>
        </p:txBody>
      </p:sp>
      <p:sp>
        <p:nvSpPr>
          <p:cNvPr id="39" name="矩形 38"/>
          <p:cNvSpPr/>
          <p:nvPr/>
        </p:nvSpPr>
        <p:spPr>
          <a:xfrm>
            <a:off x="1388971" y="145385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1F1FC"/>
                </a:solidFill>
                <a:latin typeface="Candara Light" panose="020E0502030303020204" pitchFamily="34" charset="0"/>
              </a:rPr>
              <a:t>Heterogeneous data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21" y="468214"/>
            <a:ext cx="715339" cy="6142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/>
          <a:srcRect l="1039" r="11989"/>
          <a:stretch/>
        </p:blipFill>
        <p:spPr>
          <a:xfrm>
            <a:off x="7077904" y="5265820"/>
            <a:ext cx="3252490" cy="14451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7736" y="5254553"/>
            <a:ext cx="3252490" cy="140779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641608" y="1710451"/>
            <a:ext cx="3592291" cy="2394861"/>
            <a:chOff x="8076277" y="1764072"/>
            <a:chExt cx="3592291" cy="2394861"/>
          </a:xfrm>
        </p:grpSpPr>
        <p:grpSp>
          <p:nvGrpSpPr>
            <p:cNvPr id="7" name="组合 6"/>
            <p:cNvGrpSpPr/>
            <p:nvPr/>
          </p:nvGrpSpPr>
          <p:grpSpPr>
            <a:xfrm>
              <a:off x="8076277" y="1764072"/>
              <a:ext cx="3592291" cy="2394861"/>
              <a:chOff x="8076277" y="1764072"/>
              <a:chExt cx="3592291" cy="2394861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6277" y="1764072"/>
                <a:ext cx="3592291" cy="2394861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9487122" y="2440017"/>
                <a:ext cx="9150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Risk score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9643646" y="2654858"/>
                <a:ext cx="57579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dirty="0">
                    <a:solidFill>
                      <a:schemeClr val="bg1"/>
                    </a:solidFill>
                  </a:rPr>
                  <a:t>24</a:t>
                </a:r>
                <a:endParaRPr lang="zh-CN" altLang="en-US" sz="2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9010650" y="2048408"/>
              <a:ext cx="1809750" cy="1811598"/>
            </a:xfrm>
            <a:prstGeom prst="ellipse">
              <a:avLst/>
            </a:prstGeom>
            <a:noFill/>
            <a:ln>
              <a:solidFill>
                <a:srgbClr val="E6E6E6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35" b="100000" l="1389" r="99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4859" y="1007245"/>
            <a:ext cx="970024" cy="630796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942811" y="463156"/>
            <a:ext cx="357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latin typeface="Candara Light" panose="020E0502030303020204" pitchFamily="34" charset="0"/>
                <a:cs typeface="+mn-ea"/>
                <a:sym typeface="+mn-lt"/>
              </a:rPr>
              <a:t>Our Solution</a:t>
            </a:r>
            <a:endParaRPr lang="zh-CN" altLang="en-US" sz="2800" dirty="0">
              <a:gradFill>
                <a:gsLst>
                  <a:gs pos="0">
                    <a:srgbClr val="14D1CA"/>
                  </a:gs>
                  <a:gs pos="100000">
                    <a:srgbClr val="54F3FF"/>
                  </a:gs>
                </a:gsLst>
                <a:lin ang="5400000" scaled="1"/>
              </a:gradFill>
              <a:latin typeface="Candara Light" panose="020E0502030303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/>
      <p:bldP spid="6" grpId="0"/>
      <p:bldP spid="34" grpId="0"/>
      <p:bldP spid="35" grpId="0"/>
      <p:bldP spid="38" grpId="0"/>
      <p:bldP spid="41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17993" y="4823756"/>
            <a:ext cx="8583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andara Light" panose="020E0502030303020204" pitchFamily="34" charset="0"/>
                <a:cs typeface="+mn-ea"/>
                <a:sym typeface="+mn-lt"/>
              </a:rPr>
              <a:t>Scan it and begin your RISCUBE trip with us!</a:t>
            </a:r>
            <a:endParaRPr lang="zh-CN" altLang="en-US" sz="2800" dirty="0">
              <a:solidFill>
                <a:schemeClr val="bg1"/>
              </a:solidFill>
              <a:latin typeface="Candara Light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27" y="1463585"/>
            <a:ext cx="2498816" cy="2498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34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1" y="392014"/>
            <a:ext cx="715339" cy="61429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42810" y="463156"/>
            <a:ext cx="606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cs typeface="+mn-ea"/>
                <a:sym typeface="+mn-lt"/>
              </a:rPr>
              <a:t>Riscube Home</a:t>
            </a:r>
            <a:endParaRPr lang="zh-CN" altLang="en-US" sz="2800" dirty="0">
              <a:gradFill>
                <a:gsLst>
                  <a:gs pos="0">
                    <a:srgbClr val="14D1CA"/>
                  </a:gs>
                  <a:gs pos="100000">
                    <a:srgbClr val="54F3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71" y="1220881"/>
            <a:ext cx="11844173" cy="54191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0" y="1263997"/>
            <a:ext cx="11844000" cy="547050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71" y="392014"/>
            <a:ext cx="715339" cy="61429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42810" y="463156"/>
            <a:ext cx="606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cs typeface="+mn-ea"/>
                <a:sym typeface="+mn-lt"/>
              </a:rPr>
              <a:t>Detailed Info of a Company</a:t>
            </a:r>
            <a:endParaRPr lang="zh-CN" altLang="en-US" sz="2800" dirty="0">
              <a:gradFill>
                <a:gsLst>
                  <a:gs pos="0">
                    <a:srgbClr val="14D1CA"/>
                  </a:gs>
                  <a:gs pos="100000">
                    <a:srgbClr val="54F3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84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84" y="1167169"/>
            <a:ext cx="11844000" cy="541910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71" y="392014"/>
            <a:ext cx="715339" cy="61429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42810" y="463156"/>
            <a:ext cx="606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cs typeface="+mn-ea"/>
                <a:sym typeface="+mn-lt"/>
              </a:rPr>
              <a:t>Potential Risk</a:t>
            </a:r>
            <a:endParaRPr lang="zh-CN" altLang="en-US" sz="2800" dirty="0">
              <a:gradFill>
                <a:gsLst>
                  <a:gs pos="0">
                    <a:srgbClr val="14D1CA"/>
                  </a:gs>
                  <a:gs pos="100000">
                    <a:srgbClr val="54F3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1" y="1223402"/>
            <a:ext cx="11844000" cy="541910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71" y="392014"/>
            <a:ext cx="715339" cy="61429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942810" y="463156"/>
            <a:ext cx="606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cs typeface="+mn-ea"/>
                <a:sym typeface="+mn-lt"/>
              </a:rPr>
              <a:t>Subscription</a:t>
            </a:r>
            <a:endParaRPr lang="zh-CN" altLang="en-US" sz="2800" dirty="0">
              <a:gradFill>
                <a:gsLst>
                  <a:gs pos="0">
                    <a:srgbClr val="14D1CA"/>
                  </a:gs>
                  <a:gs pos="100000">
                    <a:srgbClr val="54F3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4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1" y="392014"/>
            <a:ext cx="715339" cy="61429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2810" y="392014"/>
            <a:ext cx="606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14D1CA"/>
                    </a:gs>
                    <a:gs pos="100000">
                      <a:srgbClr val="54F3FF"/>
                    </a:gs>
                  </a:gsLst>
                  <a:lin ang="5400000" scaled="1"/>
                </a:gradFill>
                <a:cs typeface="+mn-ea"/>
                <a:sym typeface="+mn-lt"/>
              </a:rPr>
              <a:t>System Architecture</a:t>
            </a:r>
            <a:endParaRPr lang="zh-CN" altLang="en-US" sz="2800" dirty="0">
              <a:gradFill>
                <a:gsLst>
                  <a:gs pos="0">
                    <a:srgbClr val="14D1CA"/>
                  </a:gs>
                  <a:gs pos="100000">
                    <a:srgbClr val="54F3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1" y="1243178"/>
            <a:ext cx="10164304" cy="45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s1q3urc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s1q3urc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780</Words>
  <Application>Microsoft Office PowerPoint</Application>
  <PresentationFormat>宽屏</PresentationFormat>
  <Paragraphs>171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宋体</vt:lpstr>
      <vt:lpstr>微软雅黑</vt:lpstr>
      <vt:lpstr>Agency FB</vt:lpstr>
      <vt:lpstr>Arial</vt:lpstr>
      <vt:lpstr>Calibri</vt:lpstr>
      <vt:lpstr>Cambria Math</vt:lpstr>
      <vt:lpstr>Candara Light</vt:lpstr>
      <vt:lpstr>Courier New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动态科技感</dc:title>
  <dc:creator>第一PPT</dc:creator>
  <cp:keywords>www.1ppt.com</cp:keywords>
  <dc:description>www.1ppt.com</dc:description>
  <cp:lastModifiedBy>倩 缪</cp:lastModifiedBy>
  <cp:revision>249</cp:revision>
  <dcterms:created xsi:type="dcterms:W3CDTF">2017-06-19T05:56:00Z</dcterms:created>
  <dcterms:modified xsi:type="dcterms:W3CDTF">2021-07-21T08:47:05Z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