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1" r:id="rId9"/>
    <p:sldId id="263" r:id="rId10"/>
    <p:sldId id="266" r:id="rId11"/>
    <p:sldId id="265" r:id="rId12"/>
    <p:sldId id="264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22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D7B9-9FCD-4C70-B631-C56946147F4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992-4F64-4919-A2DF-FAD327096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9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D7B9-9FCD-4C70-B631-C56946147F4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992-4F64-4919-A2DF-FAD327096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D7B9-9FCD-4C70-B631-C56946147F4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992-4F64-4919-A2DF-FAD327096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0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D7B9-9FCD-4C70-B631-C56946147F4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992-4F64-4919-A2DF-FAD327096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8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D7B9-9FCD-4C70-B631-C56946147F4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992-4F64-4919-A2DF-FAD327096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9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D7B9-9FCD-4C70-B631-C56946147F4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992-4F64-4919-A2DF-FAD327096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7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D7B9-9FCD-4C70-B631-C56946147F4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992-4F64-4919-A2DF-FAD327096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0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D7B9-9FCD-4C70-B631-C56946147F4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992-4F64-4919-A2DF-FAD327096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8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D7B9-9FCD-4C70-B631-C56946147F4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992-4F64-4919-A2DF-FAD327096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47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D7B9-9FCD-4C70-B631-C56946147F4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992-4F64-4919-A2DF-FAD327096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D7B9-9FCD-4C70-B631-C56946147F4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992-4F64-4919-A2DF-FAD327096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4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0D7B9-9FCD-4C70-B631-C56946147F4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D2992-4F64-4919-A2DF-FAD327096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29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33199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UMD Data Analysis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71856"/>
            <a:ext cx="9144000" cy="1655762"/>
          </a:xfrm>
        </p:spPr>
        <p:txBody>
          <a:bodyPr/>
          <a:lstStyle/>
          <a:p>
            <a:r>
              <a:rPr lang="en-US" altLang="zh-CN" dirty="0" err="1" smtClean="0"/>
              <a:t>Chuwen</a:t>
            </a:r>
            <a:r>
              <a:rPr lang="en-US" altLang="zh-CN" dirty="0" smtClean="0"/>
              <a:t> 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83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People who receive the support from UMD: Increase Or Decrease?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36" y="1793042"/>
            <a:ext cx="5276190" cy="40285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91746" y="1917733"/>
            <a:ext cx="43641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 person-time, it begins to increase from 1999 and has been continuously increasing;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Then we’ll see if there’s more and more new clients every year.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28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346" y="3097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People who receive the support from UMD: Increase Or </a:t>
            </a:r>
            <a:r>
              <a:rPr lang="en-US" altLang="zh-CN" dirty="0" smtClean="0"/>
              <a:t>Decrease?</a:t>
            </a:r>
            <a:endParaRPr lang="zh-CN" altLang="en-US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6483928" y="1945445"/>
            <a:ext cx="5368636" cy="4613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The “new client” means new clients who </a:t>
            </a:r>
            <a:r>
              <a:rPr lang="en-US" altLang="zh-CN" sz="2400" dirty="0" smtClean="0"/>
              <a:t>began </a:t>
            </a:r>
            <a:r>
              <a:rPr lang="en-US" altLang="zh-CN" sz="2400" dirty="0" smtClean="0"/>
              <a:t>to </a:t>
            </a:r>
            <a:r>
              <a:rPr lang="en-US" altLang="zh-CN" sz="2400" dirty="0" smtClean="0"/>
              <a:t>ask UMD </a:t>
            </a:r>
            <a:r>
              <a:rPr lang="en-US" altLang="zh-CN" sz="2400" dirty="0" smtClean="0"/>
              <a:t>for </a:t>
            </a:r>
            <a:r>
              <a:rPr lang="en-US" altLang="zh-CN" sz="2400" dirty="0" smtClean="0"/>
              <a:t>help, </a:t>
            </a:r>
            <a:r>
              <a:rPr lang="en-US" altLang="zh-CN" sz="2400" dirty="0" smtClean="0"/>
              <a:t>and “total client” means how many clients went to UMD for help </a:t>
            </a:r>
            <a:r>
              <a:rPr lang="en-US" altLang="zh-CN" sz="2400" dirty="0" smtClean="0"/>
              <a:t>that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year(not person-time)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total amount is increasing, and the amount of new clients every year is stable.</a:t>
            </a:r>
          </a:p>
          <a:p>
            <a:endParaRPr lang="en-US" altLang="zh-CN" sz="2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2" y="1810508"/>
            <a:ext cx="5828766" cy="44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the most frequent word used in Note of Service?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9455" y="1846621"/>
            <a:ext cx="4634345" cy="458188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After removing NA, we have 3187 data record in the column.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We </a:t>
            </a:r>
            <a:r>
              <a:rPr lang="en-US" altLang="zh-CN" sz="2400" dirty="0" smtClean="0"/>
              <a:t>filter the meaningless number and symbols in “note” at first.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Easy to notice that “clothing” is the most frequent words in note of service, and “food” and “hygiene” are on the heel.</a:t>
            </a:r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1846621"/>
            <a:ext cx="5825950" cy="44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4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amount of p</a:t>
            </a:r>
            <a:r>
              <a:rPr lang="en-US" altLang="zh-CN" dirty="0" smtClean="0"/>
              <a:t>eople who went to UMD for help </a:t>
            </a:r>
            <a:r>
              <a:rPr lang="en-US" altLang="zh-CN" dirty="0" smtClean="0"/>
              <a:t>has been increasing since the late 20 century, and we notice that the demand for food supply is also increasing from 2000. Most clients sought for `clothing items` help, and the demand seems to have association with seasons.</a:t>
            </a:r>
          </a:p>
          <a:p>
            <a:endParaRPr lang="en-US" altLang="zh-CN" dirty="0"/>
          </a:p>
          <a:p>
            <a:r>
              <a:rPr lang="en-US" altLang="zh-CN" dirty="0" smtClean="0"/>
              <a:t>The urban ministries still have lots of work to do since there’s no indication that the demand for food and clothing will decrease in the future.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45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dataset provided by Urban Ministries of Durham shows the living material support for people in need, and the time span is around 90 years (1931-2019).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Data Preprocessing and Cleaning: Clear out the extraneous variable; Transform the data type of Date; Add new variable column “year” and “month” for further exploration; </a:t>
            </a:r>
            <a:r>
              <a:rPr lang="en-US" altLang="zh-CN" sz="2400" dirty="0" smtClean="0"/>
              <a:t>drop off NA before we begin to use the variable columns. 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Method: </a:t>
            </a:r>
            <a:r>
              <a:rPr lang="en-US" altLang="zh-CN" sz="2400" dirty="0" err="1" smtClean="0"/>
              <a:t>tidyverse</a:t>
            </a:r>
            <a:r>
              <a:rPr lang="en-US" altLang="zh-CN" sz="2400" dirty="0" smtClean="0"/>
              <a:t> function. ggplot2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207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We raise several questions to explore the trend of different variables and extract some conclusion from our plots and results.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1. What’s the trend of food supply based on “year” or on “month”?</a:t>
            </a:r>
          </a:p>
          <a:p>
            <a:r>
              <a:rPr lang="en-US" altLang="zh-CN" sz="2400" dirty="0" smtClean="0"/>
              <a:t>2. Clothing items, school kits and Diapers: Will they have some correlation?</a:t>
            </a:r>
          </a:p>
          <a:p>
            <a:r>
              <a:rPr lang="en-US" altLang="zh-CN" sz="2400" dirty="0" smtClean="0"/>
              <a:t>3. People who receive the support from UMD: Increasing Or Decreasing?</a:t>
            </a:r>
          </a:p>
          <a:p>
            <a:r>
              <a:rPr lang="en-US" altLang="zh-CN" sz="2400" dirty="0" smtClean="0"/>
              <a:t>4. What is the most frequent word used in Note of Service?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937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Food Supply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Consider `Food Pounds` and </a:t>
            </a:r>
            <a:r>
              <a:rPr lang="en-US" altLang="zh-CN" sz="2400" dirty="0"/>
              <a:t>`Food Pounds` </a:t>
            </a:r>
            <a:r>
              <a:rPr lang="en-US" altLang="zh-CN" sz="2400" dirty="0" smtClean="0"/>
              <a:t>/`</a:t>
            </a:r>
            <a:r>
              <a:rPr lang="en-US" altLang="zh-CN" sz="2400" dirty="0" smtClean="0"/>
              <a:t>Food Provided for` (Consider the time span 2005-2019</a:t>
            </a:r>
            <a:r>
              <a:rPr lang="en-US" altLang="zh-CN" sz="2400" dirty="0" smtClean="0"/>
              <a:t>)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65" y="2743200"/>
            <a:ext cx="4717751" cy="36021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524" y="2743200"/>
            <a:ext cx="4716276" cy="36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0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Food Supply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810" y="2208681"/>
            <a:ext cx="5276190" cy="40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50" y="2208680"/>
            <a:ext cx="5276190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4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Food supply and Clothing items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8" y="1953492"/>
            <a:ext cx="5398986" cy="412233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88" y="1953491"/>
            <a:ext cx="5398986" cy="412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3841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The food demand is increasing from 2005 to 2018; and the average supply is also increasing, but not a continuous process.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After </a:t>
            </a:r>
            <a:r>
              <a:rPr lang="en-US" altLang="zh-CN" sz="2400" dirty="0" err="1" smtClean="0"/>
              <a:t>Chisq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GOF testing, we find that the food supply </a:t>
            </a:r>
            <a:r>
              <a:rPr lang="en-US" altLang="zh-CN" sz="2400" dirty="0" smtClean="0"/>
              <a:t>per </a:t>
            </a:r>
            <a:r>
              <a:rPr lang="en-US" altLang="zh-CN" sz="2400" dirty="0"/>
              <a:t>person has no association with month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For people who are provided food, the amount is increasing but become stable after 2016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Food Pounds and clothing items has linear correlation, and this correlation has little change when considering the month variable.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475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Clothing items and school kits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40" y="1911926"/>
            <a:ext cx="5207672" cy="3976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84246" y="1829937"/>
            <a:ext cx="5007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846712" y="1829936"/>
            <a:ext cx="5756564" cy="4835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We could deduce from the plot that the </a:t>
            </a:r>
            <a:r>
              <a:rPr lang="en-US" altLang="zh-CN" sz="2400" dirty="0"/>
              <a:t>demand is influenced by the season</a:t>
            </a:r>
            <a:r>
              <a:rPr lang="en-US" altLang="zh-CN" sz="2400" dirty="0" smtClean="0"/>
              <a:t>; (We try classified the plot by year, but the data point in some plots is too few.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Clothing item and diapers have very similar changing trend</a:t>
            </a:r>
            <a:r>
              <a:rPr lang="en-US" altLang="zh-CN" sz="2400" dirty="0" smtClean="0"/>
              <a:t>; In summer the demand decreases very quickly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Attention: We only have 688 data, which is a little part of the whole dataset. It just shows a trend in recent 15 years.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776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chool kits and Diapers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985164" y="1953491"/>
            <a:ext cx="5368636" cy="461356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In our mind, Babies who need Diapers will need school kits after several years; So the blue line will change after the red line. 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limit is that the data point is very few due to plenty of NA. 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Conclude that there’re similar need for both school kits and diapers as for one client.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5" y="1953491"/>
            <a:ext cx="5130717" cy="422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686</Words>
  <Application>Microsoft Office PowerPoint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UMD Data Analysis Project</vt:lpstr>
      <vt:lpstr>Introduction</vt:lpstr>
      <vt:lpstr>Questions</vt:lpstr>
      <vt:lpstr>Food Supply</vt:lpstr>
      <vt:lpstr>Food Supply</vt:lpstr>
      <vt:lpstr>Food supply and Clothing items</vt:lpstr>
      <vt:lpstr>Comments</vt:lpstr>
      <vt:lpstr>Clothing items and school kits</vt:lpstr>
      <vt:lpstr>School kits and Diapers</vt:lpstr>
      <vt:lpstr>People who receive the support from UMD: Increase Or Decrease?</vt:lpstr>
      <vt:lpstr>People who receive the support from UMD: Increase Or Decrease?</vt:lpstr>
      <vt:lpstr>What is the most frequent word used in Note of Service?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UMD Data Analysis</dc:title>
  <dc:creator>刘 楚文</dc:creator>
  <cp:lastModifiedBy>刘 楚文</cp:lastModifiedBy>
  <cp:revision>42</cp:revision>
  <dcterms:created xsi:type="dcterms:W3CDTF">2019-10-04T17:10:09Z</dcterms:created>
  <dcterms:modified xsi:type="dcterms:W3CDTF">2019-10-07T19:23:36Z</dcterms:modified>
</cp:coreProperties>
</file>