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97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4630400" cy="8229600"/>
  <p:notesSz cx="8229600" cy="14630400"/>
  <p:embeddedFontLst>
    <p:embeddedFont>
      <p:font typeface="Arial Black" panose="020B0A04020102020204" pitchFamily="34" charset="0"/>
      <p:bold r:id="rId11"/>
    </p:embeddedFont>
    <p:embeddedFont>
      <p:font typeface="Inter" panose="020B0604020202020204" charset="0"/>
      <p:regular r:id="rId12"/>
    </p:embeddedFont>
    <p:embeddedFont>
      <p:font typeface="Tw Cen MT" panose="020B06020201040206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3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2766061" cy="82296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251709" y="1346836"/>
            <a:ext cx="10549890" cy="2865120"/>
          </a:xfrm>
        </p:spPr>
        <p:txBody>
          <a:bodyPr anchor="b">
            <a:normAutofit/>
          </a:bodyPr>
          <a:lstStyle>
            <a:lvl1pPr algn="l">
              <a:defRPr sz="5760"/>
            </a:lvl1pPr>
          </a:lstStyle>
          <a:p>
            <a:r>
              <a:rPr lang="en-US"/>
              <a:t>Click to edit Master title style</a:t>
            </a:r>
            <a:endParaRPr lang="en-US" dirty="0"/>
          </a:p>
        </p:txBody>
      </p:sp>
      <p:sp>
        <p:nvSpPr>
          <p:cNvPr id="3" name="Subtitle 2"/>
          <p:cNvSpPr>
            <a:spLocks noGrp="1"/>
          </p:cNvSpPr>
          <p:nvPr>
            <p:ph type="subTitle" idx="1"/>
          </p:nvPr>
        </p:nvSpPr>
        <p:spPr>
          <a:xfrm>
            <a:off x="2251709" y="4322446"/>
            <a:ext cx="10549890" cy="1986914"/>
          </a:xfrm>
        </p:spPr>
        <p:txBody>
          <a:bodyPr>
            <a:normAutofit/>
          </a:bodyPr>
          <a:lstStyle>
            <a:lvl1pPr marL="0" indent="0" algn="l">
              <a:buNone/>
              <a:defRPr sz="2400" cap="all" baseline="0">
                <a:solidFill>
                  <a:schemeClr val="tx2"/>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8493013" y="6492242"/>
            <a:ext cx="3291840" cy="438150"/>
          </a:xfrm>
        </p:spPr>
        <p:txBody>
          <a:bodyPr/>
          <a:lstStyle/>
          <a:p>
            <a:fld id="{48A87A34-81AB-432B-8DAE-1953F412C126}" type="datetimeFigureOut">
              <a:rPr lang="en-US" smtClean="0"/>
              <a:t>7/5/2025</a:t>
            </a:fld>
            <a:endParaRPr lang="en-US" dirty="0"/>
          </a:p>
        </p:txBody>
      </p:sp>
      <p:sp>
        <p:nvSpPr>
          <p:cNvPr id="5" name="Footer Placeholder 4"/>
          <p:cNvSpPr>
            <a:spLocks noGrp="1"/>
          </p:cNvSpPr>
          <p:nvPr>
            <p:ph type="ftr" sz="quarter" idx="11"/>
          </p:nvPr>
        </p:nvSpPr>
        <p:spPr>
          <a:xfrm>
            <a:off x="2251709" y="6492242"/>
            <a:ext cx="6149863" cy="438150"/>
          </a:xfrm>
        </p:spPr>
        <p:txBody>
          <a:bodyPr/>
          <a:lstStyle/>
          <a:p>
            <a:endParaRPr lang="en-US" dirty="0"/>
          </a:p>
        </p:txBody>
      </p:sp>
      <p:sp>
        <p:nvSpPr>
          <p:cNvPr id="6" name="Slide Number Placeholder 5"/>
          <p:cNvSpPr>
            <a:spLocks noGrp="1"/>
          </p:cNvSpPr>
          <p:nvPr>
            <p:ph type="sldNum" sz="quarter" idx="12"/>
          </p:nvPr>
        </p:nvSpPr>
        <p:spPr>
          <a:xfrm>
            <a:off x="11876294" y="6492239"/>
            <a:ext cx="925307" cy="43815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4553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3" y="5165597"/>
            <a:ext cx="11894826" cy="983226"/>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9693" y="727711"/>
            <a:ext cx="11894825" cy="39597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8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369637" y="6148824"/>
            <a:ext cx="11893031" cy="818966"/>
          </a:xfrm>
        </p:spPr>
        <p:txBody>
          <a:bodyP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33153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748" y="731520"/>
            <a:ext cx="11887146" cy="4114800"/>
          </a:xfrm>
        </p:spPr>
        <p:txBody>
          <a:bodyPr anchor="ctr">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93" y="5303519"/>
            <a:ext cx="11885351" cy="1645919"/>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5997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19"/>
            <a:ext cx="11163302" cy="3298115"/>
          </a:xfrm>
        </p:spPr>
        <p:txBody>
          <a:bodyPr anchor="ctr">
            <a:normAutofit/>
          </a:bodyPr>
          <a:lstStyle>
            <a:lvl1pPr>
              <a:defRPr sz="4320"/>
            </a:lvl1pPr>
          </a:lstStyle>
          <a:p>
            <a:r>
              <a:rPr lang="en-US"/>
              <a:t>Click to edit Master title style</a:t>
            </a:r>
            <a:endParaRPr lang="en-US" dirty="0"/>
          </a:p>
        </p:txBody>
      </p:sp>
      <p:sp>
        <p:nvSpPr>
          <p:cNvPr id="12" name="Text Placeholder 3"/>
          <p:cNvSpPr>
            <a:spLocks noGrp="1"/>
          </p:cNvSpPr>
          <p:nvPr>
            <p:ph type="body" sz="half" idx="13"/>
          </p:nvPr>
        </p:nvSpPr>
        <p:spPr>
          <a:xfrm>
            <a:off x="2064773" y="4038668"/>
            <a:ext cx="10502759" cy="65876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369693" y="5171903"/>
            <a:ext cx="11887202" cy="1787395"/>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1084214" y="878873"/>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61" name="TextBox 60"/>
          <p:cNvSpPr txBox="1"/>
          <p:nvPr/>
        </p:nvSpPr>
        <p:spPr>
          <a:xfrm>
            <a:off x="12644844" y="3317967"/>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13976312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3" y="2560850"/>
            <a:ext cx="11887201" cy="3014202"/>
          </a:xfrm>
        </p:spPr>
        <p:txBody>
          <a:bodyPr anchor="b">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37" y="5589186"/>
            <a:ext cx="11885406" cy="1368773"/>
          </a:xfrm>
        </p:spPr>
        <p:txBody>
          <a:bodyPr anchor="t">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29058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69695" y="731520"/>
            <a:ext cx="11887198" cy="2286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69693" y="3209356"/>
            <a:ext cx="3836279"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353502" y="4032316"/>
            <a:ext cx="385048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417720" y="3213162"/>
            <a:ext cx="38212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405056" y="4036122"/>
            <a:ext cx="3834996"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422930" y="3209356"/>
            <a:ext cx="38339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422930" y="4032316"/>
            <a:ext cx="383396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86337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69694" y="731520"/>
            <a:ext cx="11887199" cy="2286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69696" y="5285515"/>
            <a:ext cx="3834288"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69696" y="3200398"/>
            <a:ext cx="383428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369696" y="5977030"/>
            <a:ext cx="3834288" cy="98141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86864" y="5285515"/>
            <a:ext cx="3840480"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86864" y="3200398"/>
            <a:ext cx="383872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5385112" y="5977029"/>
            <a:ext cx="3840480" cy="972410"/>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423081" y="5285514"/>
            <a:ext cx="3828889"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422931" y="3200398"/>
            <a:ext cx="3833963"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9422930" y="5977025"/>
            <a:ext cx="3833962" cy="97241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56530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99148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1" y="731520"/>
            <a:ext cx="2406013" cy="62179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9692" y="731520"/>
            <a:ext cx="9298308"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14372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667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17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851776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099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226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160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774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018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76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693" y="1703072"/>
            <a:ext cx="11887200" cy="3423284"/>
          </a:xfrm>
        </p:spPr>
        <p:txBody>
          <a:bodyPr anchor="b">
            <a:normAutofit/>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69693" y="5309235"/>
            <a:ext cx="11887200" cy="1649731"/>
          </a:xfrm>
        </p:spPr>
        <p:txBody>
          <a:bodyPr>
            <a:normAutofit/>
          </a:bodyPr>
          <a:lstStyle>
            <a:lvl1pPr marL="0" indent="0">
              <a:buNone/>
              <a:defRPr sz="2160" cap="all" baseline="0">
                <a:solidFill>
                  <a:schemeClr val="tx1">
                    <a:tint val="75000"/>
                  </a:schemeClr>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34655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9693" y="2699383"/>
            <a:ext cx="5854067"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1" y="2699383"/>
            <a:ext cx="5850253"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92524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9693" y="742952"/>
            <a:ext cx="11887200" cy="17735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4023" y="2699383"/>
            <a:ext cx="5579740"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69693" y="3688077"/>
            <a:ext cx="5854069"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70" y="2699382"/>
            <a:ext cx="5575922"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688077"/>
            <a:ext cx="5850252"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00012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754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71503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047" y="731521"/>
            <a:ext cx="4627244" cy="1967861"/>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187441" y="711199"/>
            <a:ext cx="7069451" cy="623824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6047" y="2699383"/>
            <a:ext cx="4627244"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5984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0"/>
            <a:ext cx="7121410" cy="1967863"/>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56865" y="731522"/>
            <a:ext cx="4400028" cy="62179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69693" y="2699383"/>
            <a:ext cx="7121413"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90524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7">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7146" y="1"/>
            <a:ext cx="14464666" cy="82296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369695" y="742222"/>
            <a:ext cx="11887198" cy="1774284"/>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9695" y="2699384"/>
            <a:ext cx="11887199" cy="42500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8305" y="7059932"/>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48A87A34-81AB-432B-8DAE-1953F412C126}" type="datetimeFigureOut">
              <a:rPr lang="en-US" smtClean="0"/>
              <a:pPr/>
              <a:t>7/5/2025</a:t>
            </a:fld>
            <a:endParaRPr lang="en-US" dirty="0"/>
          </a:p>
        </p:txBody>
      </p:sp>
      <p:sp>
        <p:nvSpPr>
          <p:cNvPr id="5" name="Footer Placeholder 4"/>
          <p:cNvSpPr>
            <a:spLocks noGrp="1"/>
          </p:cNvSpPr>
          <p:nvPr>
            <p:ph type="ftr" sz="quarter" idx="3"/>
          </p:nvPr>
        </p:nvSpPr>
        <p:spPr>
          <a:xfrm>
            <a:off x="1369694" y="7059931"/>
            <a:ext cx="7487171" cy="438150"/>
          </a:xfrm>
          <a:prstGeom prst="rect">
            <a:avLst/>
          </a:prstGeom>
        </p:spPr>
        <p:txBody>
          <a:bodyPr vert="horz" lIns="91440" tIns="45720" rIns="91440" bIns="45720" rtlCol="0" anchor="ctr"/>
          <a:lstStyle>
            <a:lvl1pPr algn="l">
              <a:defRPr sz="126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331586" y="7059929"/>
            <a:ext cx="925307"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5731962"/>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4" r:id="rId25"/>
  </p:sldLayoutIdLst>
  <p:hf sldNum="0" hdr="0" ftr="0" dt="0"/>
  <p:txStyles>
    <p:titleStyle>
      <a:lvl1pPr algn="l" defTabSz="1097280" rtl="0" eaLnBrk="1" latinLnBrk="0" hangingPunct="1">
        <a:lnSpc>
          <a:spcPct val="90000"/>
        </a:lnSpc>
        <a:spcBef>
          <a:spcPct val="0"/>
        </a:spcBef>
        <a:buNone/>
        <a:defRPr sz="4320" kern="1200" cap="all" baseline="0">
          <a:solidFill>
            <a:schemeClr val="tx1"/>
          </a:solidFill>
          <a:latin typeface="+mj-lt"/>
          <a:ea typeface="+mj-ea"/>
          <a:cs typeface="+mj-cs"/>
        </a:defRPr>
      </a:lvl1pPr>
    </p:titleStyle>
    <p:bodyStyle>
      <a:lvl1pPr marL="274320" indent="-274320" algn="l" defTabSz="1097280" rtl="0" eaLnBrk="1" latinLnBrk="0" hangingPunct="1">
        <a:lnSpc>
          <a:spcPct val="120000"/>
        </a:lnSpc>
        <a:spcBef>
          <a:spcPts val="1200"/>
        </a:spcBef>
        <a:buSzPct val="125000"/>
        <a:buFont typeface="Arial" panose="020B0604020202020204" pitchFamily="34" charset="0"/>
        <a:buChar char="•"/>
        <a:defRPr sz="2880" kern="1200">
          <a:solidFill>
            <a:schemeClr val="tx1"/>
          </a:solidFill>
          <a:latin typeface="+mn-lt"/>
          <a:ea typeface="+mn-ea"/>
          <a:cs typeface="+mn-cs"/>
        </a:defRPr>
      </a:lvl1pPr>
      <a:lvl2pPr marL="822960" indent="-274320" algn="l" defTabSz="1097280" rtl="0" eaLnBrk="1" latinLnBrk="0" hangingPunct="1">
        <a:lnSpc>
          <a:spcPct val="120000"/>
        </a:lnSpc>
        <a:spcBef>
          <a:spcPts val="600"/>
        </a:spcBef>
        <a:buSzPct val="125000"/>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120000"/>
        </a:lnSpc>
        <a:spcBef>
          <a:spcPts val="600"/>
        </a:spcBef>
        <a:buSzPct val="125000"/>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6pPr>
      <a:lvl7pPr marL="356616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7pPr>
      <a:lvl8pPr marL="411480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8pPr>
      <a:lvl9pPr marL="466344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HENNAMSETTYGURUTEJA"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350211" y="0"/>
            <a:ext cx="6280189" cy="8229600"/>
          </a:xfrm>
          <a:prstGeom prst="rect">
            <a:avLst/>
          </a:prstGeom>
        </p:spPr>
      </p:pic>
      <p:sp>
        <p:nvSpPr>
          <p:cNvPr id="3" name="Text 0"/>
          <p:cNvSpPr/>
          <p:nvPr/>
        </p:nvSpPr>
        <p:spPr>
          <a:xfrm>
            <a:off x="1135433" y="2345888"/>
            <a:ext cx="7556421" cy="1302544"/>
          </a:xfrm>
          <a:prstGeom prst="rect">
            <a:avLst/>
          </a:prstGeom>
          <a:noFill/>
          <a:ln/>
        </p:spPr>
        <p:txBody>
          <a:bodyPr wrap="square" lIns="0" tIns="0" rIns="0" bIns="0" rtlCol="0" anchor="t"/>
          <a:lstStyle/>
          <a:p>
            <a:pPr marL="0" indent="0" algn="l">
              <a:lnSpc>
                <a:spcPts val="5100"/>
              </a:lnSpc>
              <a:buNone/>
            </a:pPr>
            <a:r>
              <a:rPr lang="en-US" sz="5400" b="1" dirty="0">
                <a:latin typeface="Arial Black" panose="020B0A04020102020204" pitchFamily="34" charset="0"/>
                <a:ea typeface="Petrona Bold" pitchFamily="34" charset="-122"/>
                <a:cs typeface="Petrona Bold" pitchFamily="34" charset="-120"/>
              </a:rPr>
              <a:t>Data Analysis on Netflix Content…</a:t>
            </a:r>
            <a:endParaRPr lang="en-US" sz="5400" dirty="0">
              <a:latin typeface="Arial Black" panose="020B0A04020102020204" pitchFamily="34" charset="0"/>
            </a:endParaRPr>
          </a:p>
        </p:txBody>
      </p:sp>
      <p:sp>
        <p:nvSpPr>
          <p:cNvPr id="4" name="Text 1"/>
          <p:cNvSpPr/>
          <p:nvPr/>
        </p:nvSpPr>
        <p:spPr>
          <a:xfrm>
            <a:off x="793790" y="4279820"/>
            <a:ext cx="7556421" cy="635079"/>
          </a:xfrm>
          <a:prstGeom prst="rect">
            <a:avLst/>
          </a:prstGeom>
          <a:noFill/>
          <a:ln/>
        </p:spPr>
        <p:txBody>
          <a:bodyPr wrap="square" lIns="0" tIns="0" rIns="0" bIns="0" rtlCol="0" anchor="t"/>
          <a:lstStyle/>
          <a:p>
            <a:pPr marL="0" indent="0" algn="l">
              <a:lnSpc>
                <a:spcPts val="2500"/>
              </a:lnSpc>
              <a:buNone/>
            </a:pPr>
            <a:r>
              <a:rPr lang="en-US" sz="2000" dirty="0">
                <a:latin typeface="Inter" pitchFamily="34" charset="0"/>
                <a:ea typeface="Inter" pitchFamily="34" charset="-122"/>
                <a:cs typeface="Inter" pitchFamily="34" charset="-120"/>
              </a:rPr>
              <a:t>A simple exploration of Netflix content data to understand trends, viewer preferences, and content strategies.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051090" y="1653896"/>
            <a:ext cx="9264610" cy="1451253"/>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Introduction to </a:t>
            </a:r>
          </a:p>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Netflix Data Analysis…</a:t>
            </a:r>
            <a:endParaRPr lang="en-US" sz="5400" dirty="0">
              <a:latin typeface="Arial Black" panose="020B0A04020102020204" pitchFamily="34" charset="0"/>
            </a:endParaRPr>
          </a:p>
        </p:txBody>
      </p:sp>
      <p:sp>
        <p:nvSpPr>
          <p:cNvPr id="3" name="Text 1"/>
          <p:cNvSpPr/>
          <p:nvPr/>
        </p:nvSpPr>
        <p:spPr>
          <a:xfrm>
            <a:off x="1250989" y="3537108"/>
            <a:ext cx="11664911" cy="1889046"/>
          </a:xfrm>
          <a:prstGeom prst="rect">
            <a:avLst/>
          </a:prstGeom>
          <a:noFill/>
          <a:ln/>
        </p:spPr>
        <p:txBody>
          <a:bodyPr wrap="square" lIns="0" tIns="0" rIns="0" bIns="0" rtlCol="0" anchor="t"/>
          <a:lstStyle/>
          <a:p>
            <a:pPr marL="0" indent="0">
              <a:lnSpc>
                <a:spcPts val="2500"/>
              </a:lnSpc>
              <a:buNone/>
            </a:pPr>
            <a:r>
              <a:rPr lang="en-US" sz="2000" dirty="0">
                <a:latin typeface="Inter" pitchFamily="34" charset="0"/>
                <a:ea typeface="Inter" pitchFamily="34" charset="-122"/>
                <a:cs typeface="Inter" pitchFamily="34" charset="-120"/>
              </a:rPr>
              <a:t>In this project, I analyzed Netflix content data to understand trends, viewer preferences, and content performance. Using the dataset, we explored details like genres, ratings, duration, and view counts to gain useful insights about what works best on the platform.</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929181" y="801767"/>
            <a:ext cx="5209937"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Dataset Overview…</a:t>
            </a:r>
            <a:endParaRPr lang="en-US" sz="5400" dirty="0">
              <a:latin typeface="Arial Black" panose="020B0A04020102020204" pitchFamily="34" charset="0"/>
            </a:endParaRPr>
          </a:p>
        </p:txBody>
      </p:sp>
      <p:sp>
        <p:nvSpPr>
          <p:cNvPr id="4" name="Text 1"/>
          <p:cNvSpPr/>
          <p:nvPr/>
        </p:nvSpPr>
        <p:spPr>
          <a:xfrm>
            <a:off x="1784390" y="2150745"/>
            <a:ext cx="11341568" cy="952619"/>
          </a:xfrm>
          <a:prstGeom prst="rect">
            <a:avLst/>
          </a:prstGeom>
          <a:noFill/>
          <a:ln/>
        </p:spPr>
        <p:txBody>
          <a:bodyPr wrap="square" lIns="0" tIns="0" rIns="0" bIns="0" rtlCol="0" anchor="t"/>
          <a:lstStyle/>
          <a:p>
            <a:pPr marL="0" indent="0" algn="l">
              <a:lnSpc>
                <a:spcPts val="2500"/>
              </a:lnSpc>
              <a:buNone/>
            </a:pPr>
            <a:r>
              <a:rPr lang="en-US" sz="2000" dirty="0">
                <a:latin typeface="Inter" pitchFamily="34" charset="0"/>
                <a:ea typeface="Inter" pitchFamily="34" charset="-122"/>
                <a:cs typeface="Inter" pitchFamily="34" charset="-120"/>
              </a:rPr>
              <a:t>The dataset contains various Netflix shows and movies with details like title, genre, rating, duration, views, and user scores. It helps us understand what kind of content is popular and how users interact with it.</a:t>
            </a:r>
            <a:endParaRPr lang="en-US" sz="2000" dirty="0"/>
          </a:p>
        </p:txBody>
      </p:sp>
      <p:pic>
        <p:nvPicPr>
          <p:cNvPr id="5" name="Image 0" descr="preencoded.png">
            <a:extLst>
              <a:ext uri="{FF2B5EF4-FFF2-40B4-BE49-F238E27FC236}">
                <a16:creationId xmlns:a16="http://schemas.microsoft.com/office/drawing/2014/main" id="{89509A9B-6163-1AE9-F56A-08635F55F576}"/>
              </a:ext>
            </a:extLst>
          </p:cNvPr>
          <p:cNvPicPr>
            <a:picLocks noChangeAspect="1"/>
          </p:cNvPicPr>
          <p:nvPr/>
        </p:nvPicPr>
        <p:blipFill>
          <a:blip r:embed="rId3"/>
          <a:stretch>
            <a:fillRect/>
          </a:stretch>
        </p:blipFill>
        <p:spPr>
          <a:xfrm>
            <a:off x="1644415" y="3289221"/>
            <a:ext cx="11341568" cy="45974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501403" y="1324570"/>
            <a:ext cx="6605588"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Tools and Libraries </a:t>
            </a:r>
            <a:r>
              <a:rPr lang="en-US" sz="5400" b="1" dirty="0" err="1">
                <a:latin typeface="Arial Black" panose="020B0A04020102020204" pitchFamily="34" charset="0"/>
                <a:ea typeface="Petrona Bold" pitchFamily="34" charset="-122"/>
                <a:cs typeface="Petrona Bold" pitchFamily="34" charset="-120"/>
              </a:rPr>
              <a:t>Utilised</a:t>
            </a:r>
            <a:r>
              <a:rPr lang="en-US" sz="5400" b="1" dirty="0">
                <a:latin typeface="Arial Black" panose="020B0A04020102020204" pitchFamily="34" charset="0"/>
                <a:ea typeface="Petrona Bold" pitchFamily="34" charset="-122"/>
                <a:cs typeface="Petrona Bold" pitchFamily="34" charset="-120"/>
              </a:rPr>
              <a:t>…</a:t>
            </a:r>
            <a:endParaRPr lang="en-US" sz="5400" dirty="0">
              <a:latin typeface="Arial Black" panose="020B0A04020102020204" pitchFamily="34" charset="0"/>
            </a:endParaRPr>
          </a:p>
        </p:txBody>
      </p:sp>
      <p:sp>
        <p:nvSpPr>
          <p:cNvPr id="3" name="Text 1"/>
          <p:cNvSpPr/>
          <p:nvPr/>
        </p:nvSpPr>
        <p:spPr>
          <a:xfrm>
            <a:off x="1936790" y="277189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Python</a:t>
            </a:r>
            <a:r>
              <a:rPr lang="en-US" sz="2000" dirty="0">
                <a:latin typeface="Inter" pitchFamily="34" charset="0"/>
                <a:ea typeface="Inter" pitchFamily="34" charset="-122"/>
                <a:cs typeface="Inter" pitchFamily="34" charset="-120"/>
              </a:rPr>
              <a:t> – Used for all data analysis tasks</a:t>
            </a:r>
            <a:endParaRPr lang="en-US" sz="2000" dirty="0"/>
          </a:p>
        </p:txBody>
      </p:sp>
      <p:sp>
        <p:nvSpPr>
          <p:cNvPr id="4" name="Text 2"/>
          <p:cNvSpPr/>
          <p:nvPr/>
        </p:nvSpPr>
        <p:spPr>
          <a:xfrm>
            <a:off x="1936789" y="3366492"/>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Pandas &amp; NumPy</a:t>
            </a:r>
            <a:r>
              <a:rPr lang="en-US" sz="2000" dirty="0">
                <a:latin typeface="Inter" pitchFamily="34" charset="0"/>
                <a:ea typeface="Inter" pitchFamily="34" charset="-122"/>
                <a:cs typeface="Inter" pitchFamily="34" charset="-120"/>
              </a:rPr>
              <a:t> – For handling and processing data</a:t>
            </a:r>
            <a:endParaRPr lang="en-US" sz="2000" dirty="0"/>
          </a:p>
        </p:txBody>
      </p:sp>
      <p:sp>
        <p:nvSpPr>
          <p:cNvPr id="5" name="Text 3"/>
          <p:cNvSpPr/>
          <p:nvPr/>
        </p:nvSpPr>
        <p:spPr>
          <a:xfrm>
            <a:off x="1936790" y="392013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Matplotlib &amp; Seaborn</a:t>
            </a:r>
            <a:r>
              <a:rPr lang="en-US" sz="2000" dirty="0">
                <a:latin typeface="Inter" pitchFamily="34" charset="0"/>
                <a:ea typeface="Inter" pitchFamily="34" charset="-122"/>
                <a:cs typeface="Inter" pitchFamily="34" charset="-120"/>
              </a:rPr>
              <a:t> – To create graphs and visualizations</a:t>
            </a:r>
            <a:endParaRPr lang="en-US" sz="2000" dirty="0"/>
          </a:p>
        </p:txBody>
      </p:sp>
      <p:sp>
        <p:nvSpPr>
          <p:cNvPr id="6" name="Text 4"/>
          <p:cNvSpPr/>
          <p:nvPr/>
        </p:nvSpPr>
        <p:spPr>
          <a:xfrm>
            <a:off x="1936788" y="4587061"/>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Jupyter Notebook</a:t>
            </a:r>
            <a:r>
              <a:rPr lang="en-US" sz="2000" dirty="0">
                <a:latin typeface="Inter" pitchFamily="34" charset="0"/>
                <a:ea typeface="Inter" pitchFamily="34" charset="-122"/>
                <a:cs typeface="Inter" pitchFamily="34" charset="-120"/>
              </a:rPr>
              <a:t> – For writing and running code step-by-step</a:t>
            </a:r>
            <a:endParaRPr lang="en-US" sz="2000" dirty="0"/>
          </a:p>
        </p:txBody>
      </p:sp>
      <p:sp>
        <p:nvSpPr>
          <p:cNvPr id="7" name="Text 5"/>
          <p:cNvSpPr/>
          <p:nvPr/>
        </p:nvSpPr>
        <p:spPr>
          <a:xfrm>
            <a:off x="1936787" y="525399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Scikit-learn</a:t>
            </a:r>
            <a:r>
              <a:rPr lang="en-US" sz="2000" dirty="0">
                <a:latin typeface="Inter" pitchFamily="34" charset="0"/>
                <a:ea typeface="Inter" pitchFamily="34" charset="-122"/>
                <a:cs typeface="Inter" pitchFamily="34" charset="-120"/>
              </a:rPr>
              <a:t> – For any machine learning or prediction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528407" y="1272897"/>
            <a:ext cx="6021586"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Data Preprocessing Steps…</a:t>
            </a:r>
            <a:endParaRPr lang="en-US" sz="5400" dirty="0">
              <a:latin typeface="Arial Black" panose="020B0A04020102020204" pitchFamily="34" charset="0"/>
            </a:endParaRPr>
          </a:p>
        </p:txBody>
      </p:sp>
      <p:sp>
        <p:nvSpPr>
          <p:cNvPr id="3" name="Text 1"/>
          <p:cNvSpPr/>
          <p:nvPr/>
        </p:nvSpPr>
        <p:spPr>
          <a:xfrm>
            <a:off x="1654194" y="2265285"/>
            <a:ext cx="11322011" cy="635079"/>
          </a:xfrm>
          <a:prstGeom prst="rect">
            <a:avLst/>
          </a:prstGeom>
          <a:noFill/>
          <a:ln/>
        </p:spPr>
        <p:txBody>
          <a:bodyPr wrap="square" lIns="0" tIns="0" rIns="0" bIns="0" rtlCol="0" anchor="t"/>
          <a:lstStyle/>
          <a:p>
            <a:pPr marL="0" indent="0" algn="l">
              <a:lnSpc>
                <a:spcPts val="2500"/>
              </a:lnSpc>
              <a:buNone/>
            </a:pPr>
            <a:r>
              <a:rPr lang="en-US" sz="2000" dirty="0">
                <a:latin typeface="Inter" pitchFamily="34" charset="0"/>
                <a:ea typeface="Inter" pitchFamily="34" charset="-122"/>
                <a:cs typeface="Inter" pitchFamily="34" charset="-120"/>
              </a:rPr>
              <a:t>I cleaned the data by removing duplicates and handling missing values. Dates were standardized, and empty fields like genre and rating were filled or fixed. New features like content age and decade categories were also added to help with better analysis.</a:t>
            </a:r>
            <a:endParaRPr lang="en-US" sz="2000" dirty="0"/>
          </a:p>
        </p:txBody>
      </p:sp>
      <p:pic>
        <p:nvPicPr>
          <p:cNvPr id="4" name="Image 0" descr="preencoded.png">
            <a:extLst>
              <a:ext uri="{FF2B5EF4-FFF2-40B4-BE49-F238E27FC236}">
                <a16:creationId xmlns:a16="http://schemas.microsoft.com/office/drawing/2014/main" id="{96C133BA-99AF-457C-DE25-39A96EE7EA5E}"/>
              </a:ext>
            </a:extLst>
          </p:cNvPr>
          <p:cNvPicPr>
            <a:picLocks noChangeAspect="1"/>
          </p:cNvPicPr>
          <p:nvPr/>
        </p:nvPicPr>
        <p:blipFill>
          <a:blip r:embed="rId3"/>
          <a:stretch>
            <a:fillRect/>
          </a:stretch>
        </p:blipFill>
        <p:spPr>
          <a:xfrm>
            <a:off x="1820280" y="3752850"/>
            <a:ext cx="11322011" cy="4214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794040" y="1469350"/>
            <a:ext cx="9042918"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Reference Questions Explored…</a:t>
            </a:r>
            <a:endParaRPr lang="en-US" sz="5400" dirty="0">
              <a:latin typeface="Arial Black" panose="020B0A04020102020204" pitchFamily="34" charset="0"/>
            </a:endParaRPr>
          </a:p>
        </p:txBody>
      </p:sp>
      <p:sp>
        <p:nvSpPr>
          <p:cNvPr id="3" name="Text 1"/>
          <p:cNvSpPr/>
          <p:nvPr/>
        </p:nvSpPr>
        <p:spPr>
          <a:xfrm>
            <a:off x="1587579" y="2923282"/>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a:pPr>
            <a:r>
              <a:rPr lang="en-US" sz="2000" b="1" dirty="0">
                <a:latin typeface="Inter" pitchFamily="34" charset="0"/>
                <a:ea typeface="Inter" pitchFamily="34" charset="-122"/>
                <a:cs typeface="Inter" pitchFamily="34" charset="-120"/>
              </a:rPr>
              <a:t>What is the most frequent genre of movies released on Netflix?</a:t>
            </a:r>
            <a:endParaRPr lang="en-US" sz="2000" dirty="0"/>
          </a:p>
        </p:txBody>
      </p:sp>
      <p:sp>
        <p:nvSpPr>
          <p:cNvPr id="4" name="Text 2"/>
          <p:cNvSpPr/>
          <p:nvPr/>
        </p:nvSpPr>
        <p:spPr>
          <a:xfrm>
            <a:off x="1587579" y="3640395"/>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2"/>
            </a:pPr>
            <a:r>
              <a:rPr lang="en-US" sz="2000" b="1" dirty="0">
                <a:latin typeface="Inter" pitchFamily="34" charset="0"/>
                <a:ea typeface="Inter" pitchFamily="34" charset="-122"/>
                <a:cs typeface="Inter" pitchFamily="34" charset="-120"/>
              </a:rPr>
              <a:t>Which genre has the highest votes?</a:t>
            </a:r>
            <a:endParaRPr lang="en-US" sz="2000" dirty="0"/>
          </a:p>
        </p:txBody>
      </p:sp>
      <p:sp>
        <p:nvSpPr>
          <p:cNvPr id="5" name="Text 3"/>
          <p:cNvSpPr/>
          <p:nvPr/>
        </p:nvSpPr>
        <p:spPr>
          <a:xfrm>
            <a:off x="1587579" y="4271666"/>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3"/>
            </a:pPr>
            <a:r>
              <a:rPr lang="en-US" sz="2000" b="1" dirty="0">
                <a:latin typeface="Inter" pitchFamily="34" charset="0"/>
                <a:ea typeface="Inter" pitchFamily="34" charset="-122"/>
                <a:cs typeface="Inter" pitchFamily="34" charset="-120"/>
              </a:rPr>
              <a:t>Which movie got the highest popularity? What’s its genre?</a:t>
            </a:r>
            <a:endParaRPr lang="en-US" sz="2000" dirty="0"/>
          </a:p>
        </p:txBody>
      </p:sp>
      <p:sp>
        <p:nvSpPr>
          <p:cNvPr id="6" name="Text 4"/>
          <p:cNvSpPr/>
          <p:nvPr/>
        </p:nvSpPr>
        <p:spPr>
          <a:xfrm>
            <a:off x="1587578" y="4974253"/>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4"/>
            </a:pPr>
            <a:r>
              <a:rPr lang="en-US" sz="2000" b="1" dirty="0">
                <a:latin typeface="Inter" pitchFamily="34" charset="0"/>
                <a:ea typeface="Inter" pitchFamily="34" charset="-122"/>
                <a:cs typeface="Inter" pitchFamily="34" charset="-120"/>
              </a:rPr>
              <a:t>Which movie got the lowest popularity? What’s its genre?</a:t>
            </a:r>
            <a:endParaRPr lang="en-US" sz="2000" dirty="0"/>
          </a:p>
        </p:txBody>
      </p:sp>
      <p:sp>
        <p:nvSpPr>
          <p:cNvPr id="7" name="Text 5"/>
          <p:cNvSpPr/>
          <p:nvPr/>
        </p:nvSpPr>
        <p:spPr>
          <a:xfrm>
            <a:off x="1587579" y="5676841"/>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5"/>
            </a:pPr>
            <a:r>
              <a:rPr lang="en-US" sz="2000" b="1" dirty="0">
                <a:latin typeface="Inter" pitchFamily="34" charset="0"/>
                <a:ea typeface="Inter" pitchFamily="34" charset="-122"/>
                <a:cs typeface="Inter" pitchFamily="34" charset="-120"/>
              </a:rPr>
              <a:t>Which year has the most filmed movies?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768939" y="952381"/>
            <a:ext cx="6823829"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Analysis Questions Explored…</a:t>
            </a:r>
            <a:endParaRPr lang="en-US" sz="5400" dirty="0">
              <a:latin typeface="Arial Black" panose="020B0A04020102020204" pitchFamily="34" charset="0"/>
            </a:endParaRPr>
          </a:p>
        </p:txBody>
      </p:sp>
      <p:sp>
        <p:nvSpPr>
          <p:cNvPr id="3" name="Text 1"/>
          <p:cNvSpPr/>
          <p:nvPr/>
        </p:nvSpPr>
        <p:spPr>
          <a:xfrm>
            <a:off x="1587579" y="2122765"/>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1.What are the top 5 most frequent gener on netflix?</a:t>
            </a:r>
            <a:endParaRPr lang="en-US" sz="2000" dirty="0"/>
          </a:p>
        </p:txBody>
      </p:sp>
      <p:sp>
        <p:nvSpPr>
          <p:cNvPr id="4" name="Text 2"/>
          <p:cNvSpPr/>
          <p:nvPr/>
        </p:nvSpPr>
        <p:spPr>
          <a:xfrm>
            <a:off x="1587578" y="274796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2.Which genre has the lowest number of moves?</a:t>
            </a:r>
            <a:endParaRPr lang="en-US" sz="2000" dirty="0"/>
          </a:p>
        </p:txBody>
      </p:sp>
      <p:sp>
        <p:nvSpPr>
          <p:cNvPr id="5" name="Text 3"/>
          <p:cNvSpPr/>
          <p:nvPr/>
        </p:nvSpPr>
        <p:spPr>
          <a:xfrm>
            <a:off x="1587577" y="336869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3.what are the top 10 most popular movies on netflix?</a:t>
            </a:r>
            <a:endParaRPr lang="en-US" sz="2000" dirty="0"/>
          </a:p>
        </p:txBody>
      </p:sp>
      <p:sp>
        <p:nvSpPr>
          <p:cNvPr id="6" name="Text 4"/>
          <p:cNvSpPr/>
          <p:nvPr/>
        </p:nvSpPr>
        <p:spPr>
          <a:xfrm>
            <a:off x="1587576" y="4029669"/>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4.What is the oldest movie available on Netflix?</a:t>
            </a:r>
            <a:endParaRPr lang="en-US" sz="2000" dirty="0"/>
          </a:p>
        </p:txBody>
      </p:sp>
      <p:sp>
        <p:nvSpPr>
          <p:cNvPr id="7" name="Text 5"/>
          <p:cNvSpPr/>
          <p:nvPr/>
        </p:nvSpPr>
        <p:spPr>
          <a:xfrm>
            <a:off x="1587574" y="4638318"/>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5.Which year received the highest average movies votes?</a:t>
            </a:r>
            <a:endParaRPr lang="en-US" sz="2000" dirty="0"/>
          </a:p>
        </p:txBody>
      </p:sp>
      <p:sp>
        <p:nvSpPr>
          <p:cNvPr id="8" name="Text 6"/>
          <p:cNvSpPr/>
          <p:nvPr/>
        </p:nvSpPr>
        <p:spPr>
          <a:xfrm>
            <a:off x="1587575" y="523172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6.What is the correlation between popularity and number of votes?</a:t>
            </a:r>
            <a:endParaRPr lang="en-US" sz="2000" dirty="0"/>
          </a:p>
        </p:txBody>
      </p:sp>
      <p:sp>
        <p:nvSpPr>
          <p:cNvPr id="9" name="Text 7"/>
          <p:cNvSpPr/>
          <p:nvPr/>
        </p:nvSpPr>
        <p:spPr>
          <a:xfrm>
            <a:off x="1587579" y="589466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7.What is the average number of movies release per year ?</a:t>
            </a:r>
            <a:endParaRPr lang="en-US" sz="2000" dirty="0"/>
          </a:p>
        </p:txBody>
      </p:sp>
      <p:sp>
        <p:nvSpPr>
          <p:cNvPr id="10" name="Text 8"/>
          <p:cNvSpPr/>
          <p:nvPr/>
        </p:nvSpPr>
        <p:spPr>
          <a:xfrm>
            <a:off x="1587579" y="659915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8.Which Genre should Netflix focus on based on rising on popularity trends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327690" y="1590437"/>
            <a:ext cx="3911560"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Conclusion… </a:t>
            </a:r>
            <a:endParaRPr lang="en-US" sz="5400" dirty="0">
              <a:latin typeface="Arial Black" panose="020B0A04020102020204" pitchFamily="34" charset="0"/>
            </a:endParaRPr>
          </a:p>
        </p:txBody>
      </p:sp>
      <p:sp>
        <p:nvSpPr>
          <p:cNvPr id="3" name="Text 1"/>
          <p:cNvSpPr/>
          <p:nvPr/>
        </p:nvSpPr>
        <p:spPr>
          <a:xfrm>
            <a:off x="1473220" y="2743438"/>
            <a:ext cx="11683960" cy="952619"/>
          </a:xfrm>
          <a:prstGeom prst="rect">
            <a:avLst/>
          </a:prstGeom>
          <a:noFill/>
          <a:ln/>
        </p:spPr>
        <p:txBody>
          <a:bodyPr wrap="square" lIns="0" tIns="0" rIns="0" bIns="0" rtlCol="0" anchor="t"/>
          <a:lstStyle/>
          <a:p>
            <a:pPr>
              <a:lnSpc>
                <a:spcPts val="2500"/>
              </a:lnSpc>
            </a:pPr>
            <a:r>
              <a:rPr lang="en-US" sz="2000" dirty="0"/>
              <a:t>Netflix uses data to decide what content works best for different audiences. Our analysis showed trends in genres, popularity, and viewer preferences. In the future, more advanced models can help improve recommendations and understand viewers better.</a:t>
            </a:r>
          </a:p>
          <a:p>
            <a:pPr>
              <a:lnSpc>
                <a:spcPts val="2500"/>
              </a:lnSpc>
            </a:pPr>
            <a:endParaRPr lang="en-US" sz="2000" dirty="0"/>
          </a:p>
          <a:p>
            <a:pPr>
              <a:lnSpc>
                <a:spcPts val="2500"/>
              </a:lnSpc>
            </a:pPr>
            <a:r>
              <a:rPr lang="en-US" sz="2000" b="1" dirty="0"/>
              <a:t>Git Hub Link: </a:t>
            </a:r>
            <a:r>
              <a:rPr lang="en-US" sz="2000" dirty="0">
                <a:hlinkClick r:id="rId3">
                  <a:extLst>
                    <a:ext uri="{A12FA001-AC4F-418D-AE19-62706E023703}">
                      <ahyp:hlinkClr xmlns:ahyp="http://schemas.microsoft.com/office/drawing/2018/hyperlinkcolor" val="tx"/>
                    </a:ext>
                  </a:extLst>
                </a:hlinkClick>
              </a:rPr>
              <a:t>https://github.com/CHENNAMSETTYGURUTEJA</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37</TotalTime>
  <Words>442</Words>
  <Application>Microsoft Office PowerPoint</Application>
  <PresentationFormat>Custom</PresentationFormat>
  <Paragraphs>42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Tw Cen MT</vt:lpstr>
      <vt:lpstr>Arial Black</vt:lpstr>
      <vt:lpstr>Inter</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chennamsetty Tharun</dc:creator>
  <cp:lastModifiedBy>guruteja9866@gmail.com</cp:lastModifiedBy>
  <cp:revision>3</cp:revision>
  <dcterms:created xsi:type="dcterms:W3CDTF">2025-07-05T04:53:41Z</dcterms:created>
  <dcterms:modified xsi:type="dcterms:W3CDTF">2025-07-05T05:32:22Z</dcterms:modified>
</cp:coreProperties>
</file>