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21" r:id="rId3"/>
    <p:sldId id="330" r:id="rId4"/>
    <p:sldId id="331" r:id="rId5"/>
    <p:sldId id="377" r:id="rId6"/>
    <p:sldId id="365" r:id="rId7"/>
    <p:sldId id="368" r:id="rId8"/>
    <p:sldId id="361" r:id="rId9"/>
    <p:sldId id="378" r:id="rId10"/>
    <p:sldId id="369" r:id="rId11"/>
    <p:sldId id="379" r:id="rId12"/>
    <p:sldId id="366" r:id="rId13"/>
    <p:sldId id="367" r:id="rId14"/>
    <p:sldId id="370" r:id="rId15"/>
    <p:sldId id="371" r:id="rId16"/>
    <p:sldId id="372" r:id="rId17"/>
    <p:sldId id="3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telecon.github.io/faculty_members/let_students_know_your_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directory.adm.u-tokyo.ac.jp/utas/" TargetMode="External"/><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https://utelecon-directory.adm.u-tokyo.ac.jp/u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oom.us/j/123456789" TargetMode="External"/><Relationship Id="rId2" Type="http://schemas.openxmlformats.org/officeDocument/2006/relationships/hyperlink" Target="https://catalog.he.u-tokyo.ac.jp/" TargetMode="External"/><Relationship Id="rId1" Type="http://schemas.openxmlformats.org/officeDocument/2006/relationships/slideLayout" Target="../slideLayouts/slideLayout2.xml"/><Relationship Id="rId4" Type="http://schemas.openxmlformats.org/officeDocument/2006/relationships/hyperlink" Target="htt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fontScale="90000"/>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r>
              <a:rPr lang="en-US" altLang="ja-JP" dirty="0" smtClean="0"/>
              <a:t/>
            </a:r>
            <a:br>
              <a:rPr lang="en-US" altLang="ja-JP" dirty="0" smtClean="0"/>
            </a:br>
            <a:r>
              <a:rPr lang="en-US" altLang="ja-JP" dirty="0" smtClean="0"/>
              <a:t> </a:t>
            </a:r>
            <a:r>
              <a:rPr lang="en-US" altLang="ja-JP" sz="2200" dirty="0" smtClean="0">
                <a:hlinkClick r:id="rId2"/>
              </a:rPr>
              <a:t>https://utelecon.github.io/faculty_members/let_students_know_your_url</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lang="ja-JP" altLang="en-US" dirty="0" smtClean="0"/>
              <a:t>以上を鑑み教室情報はそのままにする</a:t>
            </a:r>
            <a:endParaRPr lang="en-US" altLang="ja-JP" dirty="0" smtClean="0"/>
          </a:p>
          <a:p>
            <a:r>
              <a:rPr lang="ja-JP" altLang="en-US" dirty="0" smtClean="0">
                <a:solidFill>
                  <a:schemeClr val="bg2">
                    <a:lumMod val="50000"/>
                  </a:schemeClr>
                </a:solidFill>
              </a:rPr>
              <a:t>「オンライン授業内容」</a:t>
            </a:r>
            <a:r>
              <a:rPr lang="ja-JP" altLang="en-US" dirty="0" smtClean="0"/>
              <a:t>欄（自由記述可能）を用いていろいろな情報を明示していただく</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a:t>
            </a:r>
            <a:r>
              <a:rPr lang="ja-JP" altLang="en-US" dirty="0" smtClean="0">
                <a:solidFill>
                  <a:schemeClr val="tx1"/>
                </a:solidFill>
              </a:rPr>
              <a:t>問題</a:t>
            </a:r>
            <a:endParaRPr lang="en-US" altLang="ja-JP" dirty="0" smtClean="0">
              <a:solidFill>
                <a:schemeClr val="tx1"/>
              </a:solidFill>
            </a:endParaRPr>
          </a:p>
          <a:p>
            <a:r>
              <a:rPr lang="ja-JP" altLang="en-US" dirty="0" smtClean="0">
                <a:solidFill>
                  <a:schemeClr val="tx1"/>
                </a:solidFill>
              </a:rPr>
              <a:t>教室</a:t>
            </a:r>
            <a:r>
              <a:rPr lang="ja-JP" altLang="en-US" dirty="0" smtClean="0">
                <a:solidFill>
                  <a:schemeClr val="tx1"/>
                </a:solidFill>
              </a:rPr>
              <a:t>情報残ってる</a:t>
            </a:r>
            <a:r>
              <a:rPr lang="ja-JP" altLang="en-US" dirty="0" smtClean="0">
                <a:solidFill>
                  <a:schemeClr val="tx1"/>
                </a:solidFill>
              </a:rPr>
              <a:t>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a:t>
            </a:r>
            <a:r>
              <a:rPr lang="ja-JP" altLang="en-US" dirty="0" smtClean="0">
                <a:solidFill>
                  <a:schemeClr val="tx1"/>
                </a:solidFill>
              </a:rPr>
              <a:t>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正方形/長方形 6"/>
          <p:cNvSpPr/>
          <p:nvPr/>
        </p:nvSpPr>
        <p:spPr>
          <a:xfrm>
            <a:off x="827584" y="2636912"/>
            <a:ext cx="489654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kumimoji="1" lang="en-US" altLang="ja-JP" dirty="0" smtClean="0"/>
              <a:t>UTAS </a:t>
            </a:r>
            <a:r>
              <a:rPr kumimoji="1" lang="en-US" altLang="ja-JP" dirty="0" smtClean="0"/>
              <a:t>/ ITC-LMS</a:t>
            </a:r>
            <a:r>
              <a:rPr kumimoji="1" lang="ja-JP" altLang="en-US" dirty="0" smtClean="0"/>
              <a:t>重すぎ</a:t>
            </a:r>
            <a:r>
              <a:rPr kumimoji="1" lang="ja-JP" altLang="en-US" dirty="0" smtClean="0"/>
              <a:t>問題」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リソース増強</a:t>
            </a:r>
            <a:endParaRPr lang="en-US" altLang="ja-JP" dirty="0" smtClean="0"/>
          </a:p>
          <a:p>
            <a:pPr lvl="1"/>
            <a:r>
              <a:rPr lang="en-US" altLang="ja-JP" dirty="0" smtClean="0"/>
              <a:t>3/31: ITC-LMS</a:t>
            </a:r>
            <a:r>
              <a:rPr lang="ja-JP" altLang="en-US" dirty="0" smtClean="0"/>
              <a:t>（＋継続的にパラメータ変更）</a:t>
            </a:r>
            <a:endParaRPr lang="en-US" altLang="ja-JP" dirty="0" smtClean="0"/>
          </a:p>
          <a:p>
            <a:pPr lvl="1"/>
            <a:r>
              <a:rPr kumimoji="1" lang="en-US" altLang="ja-JP" dirty="0" smtClean="0"/>
              <a:t>4/6 </a:t>
            </a:r>
            <a:r>
              <a:rPr kumimoji="1" lang="ja-JP" altLang="en-US" dirty="0" smtClean="0"/>
              <a:t>昼休み</a:t>
            </a:r>
            <a:r>
              <a:rPr kumimoji="1" lang="en-US" altLang="ja-JP" dirty="0" smtClean="0"/>
              <a:t>: UTAS</a:t>
            </a:r>
          </a:p>
          <a:p>
            <a:r>
              <a:rPr lang="ja-JP" altLang="en-US" dirty="0" smtClean="0"/>
              <a:t>現状</a:t>
            </a:r>
            <a:endParaRPr lang="en-US" altLang="ja-JP" dirty="0" smtClean="0"/>
          </a:p>
          <a:p>
            <a:pPr lvl="1"/>
            <a:r>
              <a:rPr lang="en-US" altLang="ja-JP" dirty="0" smtClean="0"/>
              <a:t>UTAS: </a:t>
            </a:r>
            <a:r>
              <a:rPr lang="ja-JP" altLang="en-US" dirty="0" smtClean="0"/>
              <a:t>反応が悪いという現象は見られていないが、来週以降、注視が必要</a:t>
            </a:r>
            <a:endParaRPr kumimoji="1" lang="en-US" altLang="ja-JP" dirty="0" smtClean="0"/>
          </a:p>
          <a:p>
            <a:pPr lvl="1"/>
            <a:r>
              <a:rPr kumimoji="1" lang="en-US" altLang="ja-JP" dirty="0" smtClean="0"/>
              <a:t>ITC-LMS: </a:t>
            </a:r>
            <a:r>
              <a:rPr kumimoji="1" lang="ja-JP" altLang="en-US" dirty="0" smtClean="0"/>
              <a:t>高負荷時、リソース不足というよりも不具合を踏んでログイン不能状態に陥ることがある（調査中）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推奨と対策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先生へ推奨：</a:t>
            </a:r>
            <a:r>
              <a:rPr kumimoji="1" lang="en-US" altLang="ja-JP" dirty="0" smtClean="0"/>
              <a:t>ITC-LMS</a:t>
            </a:r>
            <a:r>
              <a:rPr lang="ja-JP" altLang="en-US" dirty="0" smtClean="0"/>
              <a:t>利用</a:t>
            </a:r>
            <a:endParaRPr kumimoji="1" lang="en-US" altLang="ja-JP" dirty="0" smtClean="0"/>
          </a:p>
          <a:p>
            <a:pPr lvl="1"/>
            <a:r>
              <a:rPr lang="ja-JP" altLang="en-US" dirty="0" smtClean="0">
                <a:solidFill>
                  <a:srgbClr val="00B050"/>
                </a:solidFill>
                <a:hlinkClick r:id="rId2"/>
              </a:rPr>
              <a:t>「お知らせ」</a:t>
            </a:r>
            <a:r>
              <a:rPr lang="ja-JP" altLang="en-US" dirty="0" smtClean="0"/>
              <a:t>に記述</a:t>
            </a:r>
            <a:endParaRPr lang="en-US" altLang="ja-JP" dirty="0" smtClean="0"/>
          </a:p>
          <a:p>
            <a:pPr lvl="2"/>
            <a:r>
              <a:rPr lang="ja-JP" altLang="en-US" dirty="0" smtClean="0"/>
              <a:t>受講登録した人に決まったタイミング</a:t>
            </a:r>
            <a:r>
              <a:rPr lang="en-US" altLang="ja-JP" dirty="0" smtClean="0"/>
              <a:t>(e.g., </a:t>
            </a:r>
            <a:r>
              <a:rPr lang="ja-JP" altLang="en-US" dirty="0" smtClean="0"/>
              <a:t>前日</a:t>
            </a:r>
            <a:r>
              <a:rPr lang="en-US" altLang="ja-JP" dirty="0" smtClean="0"/>
              <a:t>)</a:t>
            </a:r>
            <a:r>
              <a:rPr lang="ja-JP" altLang="en-US" dirty="0" smtClean="0"/>
              <a:t>にメールと</a:t>
            </a:r>
            <a:r>
              <a:rPr lang="en-US" altLang="ja-JP" dirty="0" smtClean="0"/>
              <a:t>LINE</a:t>
            </a:r>
            <a:r>
              <a:rPr lang="ja-JP" altLang="en-US" dirty="0" smtClean="0"/>
              <a:t>で知らせることができる</a:t>
            </a:r>
            <a:endParaRPr lang="en-US" altLang="ja-JP" dirty="0" smtClean="0"/>
          </a:p>
          <a:p>
            <a:pPr lvl="1"/>
            <a:r>
              <a:rPr kumimoji="1" lang="ja-JP" altLang="en-US" dirty="0" smtClean="0">
                <a:solidFill>
                  <a:srgbClr val="00B050"/>
                </a:solidFill>
              </a:rPr>
              <a:t>「コース概要」</a:t>
            </a:r>
            <a:r>
              <a:rPr kumimoji="1" lang="ja-JP" altLang="en-US" dirty="0" smtClean="0"/>
              <a:t>に記述</a:t>
            </a:r>
            <a:endParaRPr kumimoji="1" lang="en-US" altLang="ja-JP" dirty="0" smtClean="0"/>
          </a:p>
          <a:p>
            <a:pPr lvl="2"/>
            <a:r>
              <a:rPr lang="ja-JP" altLang="en-US" dirty="0" smtClean="0"/>
              <a:t>受講登録なくてもみられる</a:t>
            </a:r>
            <a:endParaRPr lang="en-US" altLang="ja-JP" dirty="0" smtClean="0"/>
          </a:p>
          <a:p>
            <a:r>
              <a:rPr lang="ja-JP" altLang="en-US" dirty="0" smtClean="0"/>
              <a:t>学生へお知らせ：軽量なオンライン授業情報検索システム</a:t>
            </a:r>
            <a:r>
              <a:rPr kumimoji="1" lang="ja-JP" altLang="en-US" dirty="0" smtClean="0"/>
              <a:t>：</a:t>
            </a:r>
            <a:r>
              <a:rPr kumimoji="1" lang="en-US" altLang="ja-JP" dirty="0" smtClean="0">
                <a:hlinkClick r:id="rId3"/>
              </a:rPr>
              <a:t>UTAS </a:t>
            </a:r>
            <a:r>
              <a:rPr kumimoji="1" lang="en-US" altLang="ja-JP" dirty="0" err="1" smtClean="0">
                <a:hlinkClick r:id="rId3"/>
              </a:rPr>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7" name="コンテンツ プレースホルダ 28" descr="lms.png"/>
          <p:cNvPicPr>
            <a:picLocks noChangeAspect="1"/>
          </p:cNvPicPr>
          <p:nvPr/>
        </p:nvPicPr>
        <p:blipFill>
          <a:blip r:embed="rId4" cstate="print"/>
          <a:stretch>
            <a:fillRect/>
          </a:stretch>
        </p:blipFill>
        <p:spPr>
          <a:xfrm>
            <a:off x="6300192" y="1196752"/>
            <a:ext cx="1860690" cy="1315573"/>
          </a:xfrm>
          <a:prstGeom prst="rect">
            <a:avLst/>
          </a:prstGeom>
        </p:spPr>
      </p:pic>
      <p:pic>
        <p:nvPicPr>
          <p:cNvPr id="9" name="図 8" descr="utas-lite.png"/>
          <p:cNvPicPr>
            <a:picLocks noChangeAspect="1"/>
          </p:cNvPicPr>
          <p:nvPr/>
        </p:nvPicPr>
        <p:blipFill>
          <a:blip r:embed="rId5" cstate="print"/>
          <a:stretch>
            <a:fillRect/>
          </a:stretch>
        </p:blipFill>
        <p:spPr>
          <a:xfrm>
            <a:off x="6444208" y="5022468"/>
            <a:ext cx="1800200" cy="14415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「お知らせ」機能</a:t>
            </a:r>
            <a:endParaRPr kumimoji="1" lang="ja-JP" altLang="en-US" dirty="0"/>
          </a:p>
        </p:txBody>
      </p:sp>
      <p:sp>
        <p:nvSpPr>
          <p:cNvPr id="3" name="コンテンツ プレースホルダ 2"/>
          <p:cNvSpPr>
            <a:spLocks noGrp="1"/>
          </p:cNvSpPr>
          <p:nvPr>
            <p:ph idx="1"/>
          </p:nvPr>
        </p:nvSpPr>
        <p:spPr>
          <a:ln>
            <a:solidFill>
              <a:srgbClr val="00B050"/>
            </a:solidFill>
          </a:ln>
        </p:spPr>
        <p:txBody>
          <a:bodyPr>
            <a:normAutofit/>
          </a:bodyPr>
          <a:lstStyle/>
          <a:p>
            <a:r>
              <a:rPr lang="ja-JP" altLang="en-US" dirty="0" smtClean="0">
                <a:solidFill>
                  <a:srgbClr val="00B050"/>
                </a:solidFill>
              </a:rPr>
              <a:t>指定したタイミング</a:t>
            </a:r>
            <a:r>
              <a:rPr lang="ja-JP" altLang="en-US" dirty="0" smtClean="0"/>
              <a:t>で受講登録済み学生にお知らせ（メール、</a:t>
            </a:r>
            <a:r>
              <a:rPr lang="en-US" altLang="ja-JP" dirty="0" smtClean="0"/>
              <a:t>LINE</a:t>
            </a:r>
            <a:r>
              <a:rPr lang="ja-JP" altLang="en-US" dirty="0" smtClean="0"/>
              <a:t>）を発出可能</a:t>
            </a:r>
            <a:endParaRPr lang="en-US" altLang="ja-JP" dirty="0" smtClean="0"/>
          </a:p>
          <a:p>
            <a:pPr lvl="1"/>
            <a:r>
              <a:rPr lang="ja-JP" altLang="en-US" dirty="0" smtClean="0"/>
              <a:t>推奨：授業</a:t>
            </a:r>
            <a:r>
              <a:rPr lang="ja-JP" altLang="en-US" dirty="0" smtClean="0">
                <a:solidFill>
                  <a:srgbClr val="00B050"/>
                </a:solidFill>
              </a:rPr>
              <a:t>前日夜</a:t>
            </a:r>
            <a:r>
              <a:rPr lang="ja-JP" altLang="en-US" dirty="0" smtClean="0"/>
              <a:t>（低負荷）</a:t>
            </a:r>
            <a:endParaRPr lang="en-US" altLang="ja-JP" dirty="0" smtClean="0"/>
          </a:p>
          <a:p>
            <a:r>
              <a:rPr lang="ja-JP" altLang="en-US" dirty="0" smtClean="0">
                <a:solidFill>
                  <a:srgbClr val="00B050"/>
                </a:solidFill>
              </a:rPr>
              <a:t>◎</a:t>
            </a:r>
            <a:r>
              <a:rPr lang="ja-JP" altLang="en-US" dirty="0" smtClean="0"/>
              <a:t>学生は</a:t>
            </a:r>
            <a:r>
              <a:rPr lang="en-US" altLang="ja-JP" dirty="0" smtClean="0"/>
              <a:t>ITC-LMS</a:t>
            </a:r>
            <a:r>
              <a:rPr lang="ja-JP" altLang="en-US" dirty="0" smtClean="0"/>
              <a:t>へログイン不要</a:t>
            </a:r>
            <a:endParaRPr lang="en-US" altLang="ja-JP" dirty="0" smtClean="0"/>
          </a:p>
          <a:p>
            <a:r>
              <a:rPr lang="ja-JP" altLang="en-US" dirty="0" smtClean="0">
                <a:solidFill>
                  <a:srgbClr val="00B050"/>
                </a:solidFill>
              </a:rPr>
              <a:t>◎</a:t>
            </a:r>
            <a:r>
              <a:rPr lang="ja-JP" altLang="en-US" dirty="0" smtClean="0"/>
              <a:t>学生はタイムリーにお知らせ受信</a:t>
            </a:r>
            <a:endParaRPr lang="en-US" altLang="ja-JP" dirty="0" smtClean="0"/>
          </a:p>
          <a:p>
            <a:pPr lvl="1"/>
            <a:r>
              <a:rPr lang="ja-JP" altLang="en-US" dirty="0" smtClean="0"/>
              <a:t>しつこく注：前日夜を推奨</a:t>
            </a:r>
            <a:endParaRPr lang="en-US" altLang="ja-JP" dirty="0" smtClean="0"/>
          </a:p>
          <a:p>
            <a:r>
              <a:rPr lang="ja-JP" altLang="en-US" dirty="0" smtClean="0">
                <a:solidFill>
                  <a:srgbClr val="FF0000"/>
                </a:solidFill>
              </a:rPr>
              <a:t>△</a:t>
            </a:r>
            <a:r>
              <a:rPr lang="en-US" altLang="ja-JP" dirty="0" smtClean="0"/>
              <a:t> </a:t>
            </a:r>
            <a:r>
              <a:rPr lang="ja-JP" altLang="en-US" dirty="0" smtClean="0"/>
              <a:t>受講登録のひと手間（</a:t>
            </a:r>
            <a:r>
              <a:rPr lang="en-US" altLang="ja-JP" dirty="0" smtClean="0"/>
              <a:t>1</a:t>
            </a:r>
            <a:r>
              <a:rPr lang="ja-JP" altLang="en-US" dirty="0" smtClean="0"/>
              <a:t>クリック</a:t>
            </a:r>
            <a:r>
              <a:rPr lang="ja-JP" altLang="en-US" dirty="0" smtClean="0"/>
              <a:t>）</a:t>
            </a:r>
            <a:endParaRPr lang="en-US" altLang="ja-JP" dirty="0" smtClean="0"/>
          </a:p>
          <a:p>
            <a:r>
              <a:rPr lang="ja-JP" altLang="en-US" dirty="0" smtClean="0">
                <a:hlinkClick r:id="rId2"/>
              </a:rPr>
              <a:t>やり方の</a:t>
            </a:r>
            <a:r>
              <a:rPr lang="ja-JP" altLang="en-US" dirty="0" smtClean="0">
                <a:hlinkClick r:id="rId2"/>
              </a:rPr>
              <a:t>動画</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「コース概要」欄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rgbClr val="00B050"/>
                </a:solidFill>
              </a:rPr>
              <a:t>〇</a:t>
            </a:r>
            <a:r>
              <a:rPr lang="ja-JP" altLang="en-US" dirty="0" smtClean="0"/>
              <a:t>受講登録していない学生でも見られる</a:t>
            </a:r>
            <a:endParaRPr lang="en-US" altLang="ja-JP" dirty="0" smtClean="0"/>
          </a:p>
          <a:p>
            <a:r>
              <a:rPr lang="ja-JP" altLang="en-US" dirty="0" smtClean="0">
                <a:solidFill>
                  <a:srgbClr val="00B050"/>
                </a:solidFill>
              </a:rPr>
              <a:t>〇</a:t>
            </a:r>
            <a:r>
              <a:rPr lang="en-US" altLang="ja-JP" dirty="0" err="1" smtClean="0"/>
              <a:t>UTokyo</a:t>
            </a:r>
            <a:r>
              <a:rPr lang="en-US" altLang="ja-JP" dirty="0" smtClean="0"/>
              <a:t> Account</a:t>
            </a:r>
            <a:r>
              <a:rPr lang="ja-JP" altLang="en-US" dirty="0" smtClean="0"/>
              <a:t>は必要なので授業</a:t>
            </a:r>
            <a:r>
              <a:rPr lang="en-US" altLang="ja-JP" dirty="0" smtClean="0"/>
              <a:t>URL</a:t>
            </a:r>
            <a:r>
              <a:rPr lang="ja-JP" altLang="en-US" dirty="0" smtClean="0"/>
              <a:t>を野</a:t>
            </a:r>
            <a:r>
              <a:rPr lang="ja-JP" altLang="en-US" dirty="0" err="1" smtClean="0"/>
              <a:t>ざら</a:t>
            </a:r>
            <a:r>
              <a:rPr lang="ja-JP" altLang="en-US" dirty="0" smtClean="0"/>
              <a:t>しにする危険はない</a:t>
            </a:r>
            <a:endParaRPr lang="en-US" altLang="ja-JP" dirty="0" smtClean="0"/>
          </a:p>
          <a:p>
            <a:r>
              <a:rPr lang="ja-JP" altLang="en-US" dirty="0" smtClean="0">
                <a:solidFill>
                  <a:srgbClr val="00B050"/>
                </a:solidFill>
              </a:rPr>
              <a:t>〇</a:t>
            </a:r>
            <a:r>
              <a:rPr lang="ja-JP" altLang="en-US" dirty="0" smtClean="0"/>
              <a:t>自分の授業へのダイレクトリンク（</a:t>
            </a:r>
            <a:r>
              <a:rPr lang="en-US" altLang="ja-JP" dirty="0" smtClean="0"/>
              <a:t>URL</a:t>
            </a:r>
            <a:r>
              <a:rPr lang="ja-JP" altLang="en-US" dirty="0" smtClean="0"/>
              <a:t>）がある</a:t>
            </a:r>
            <a:endParaRPr lang="en-US" altLang="ja-JP" dirty="0" smtClean="0"/>
          </a:p>
          <a:p>
            <a:pPr lvl="1"/>
            <a:r>
              <a:rPr lang="ja-JP" altLang="en-US" dirty="0" smtClean="0"/>
              <a:t>学生を直接自分の授業ページへ誘導できる</a:t>
            </a:r>
          </a:p>
          <a:p>
            <a:r>
              <a:rPr lang="ja-JP" altLang="en-US" dirty="0" smtClean="0">
                <a:solidFill>
                  <a:srgbClr val="FF0000"/>
                </a:solidFill>
              </a:rPr>
              <a:t>△</a:t>
            </a:r>
            <a:r>
              <a:rPr lang="ja-JP" altLang="en-US" dirty="0" smtClean="0"/>
              <a:t>学生は</a:t>
            </a:r>
            <a:r>
              <a:rPr lang="en-US" altLang="ja-JP" dirty="0" smtClean="0"/>
              <a:t>ITC-LMS</a:t>
            </a:r>
            <a:r>
              <a:rPr lang="ja-JP" altLang="en-US" dirty="0" smtClean="0"/>
              <a:t>にログインする必要がある（ログイン不能状態での助けにはならない）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UTAS </a:t>
            </a:r>
            <a:r>
              <a:rPr kumimoji="1" lang="en-US" altLang="ja-JP" dirty="0" err="1" smtClean="0"/>
              <a:t>Lite</a:t>
            </a:r>
            <a:r>
              <a:rPr kumimoji="1" lang="en-US" altLang="ja-JP" dirty="0" smtClean="0"/>
              <a:t> :</a:t>
            </a:r>
            <a:br>
              <a:rPr kumimoji="1" lang="en-US" altLang="ja-JP" dirty="0" smtClean="0"/>
            </a:br>
            <a:r>
              <a:rPr lang="ja-JP" altLang="en-US" sz="2700" dirty="0" smtClean="0"/>
              <a:t>急造</a:t>
            </a:r>
            <a:r>
              <a:rPr kumimoji="1" lang="ja-JP" altLang="en-US" sz="2700" dirty="0" smtClean="0"/>
              <a:t>の</a:t>
            </a:r>
            <a:r>
              <a:rPr lang="ja-JP" altLang="en-US" sz="2700" dirty="0" smtClean="0"/>
              <a:t>東京大学オンライン講義検索システム </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hlinkClick r:id="rId2"/>
              </a:rPr>
              <a:t>https://utelecon-directory.adm.u-tokyo.ac.jp/utas/</a:t>
            </a:r>
            <a:endParaRPr lang="en-US" altLang="ja-JP" dirty="0" smtClean="0"/>
          </a:p>
          <a:p>
            <a:r>
              <a:rPr lang="ja-JP" altLang="en-US" dirty="0" smtClean="0"/>
              <a:t>急ごしらえだが、「地味にいい仕事します」</a:t>
            </a:r>
            <a:endParaRPr lang="en-US" altLang="ja-JP" dirty="0" smtClean="0"/>
          </a:p>
          <a:p>
            <a:r>
              <a:rPr lang="en-US" altLang="ja-JP" dirty="0" smtClean="0"/>
              <a:t>UTAS</a:t>
            </a:r>
            <a:r>
              <a:rPr lang="ja-JP" altLang="en-US" dirty="0" smtClean="0"/>
              <a:t>の情報を定期的（１時間おき）に抜き出して検索を提供する別窓口</a:t>
            </a:r>
            <a:endParaRPr lang="en-US" altLang="ja-JP" dirty="0" smtClean="0"/>
          </a:p>
          <a:p>
            <a:pPr lvl="1"/>
            <a:r>
              <a:rPr lang="ja-JP" altLang="en-US" dirty="0" smtClean="0"/>
              <a:t>教員：これまで通り（</a:t>
            </a:r>
            <a:r>
              <a:rPr lang="en-US" altLang="ja-JP" dirty="0" smtClean="0"/>
              <a:t>UTAS</a:t>
            </a:r>
            <a:r>
              <a:rPr lang="ja-JP" altLang="en-US" dirty="0" smtClean="0"/>
              <a:t>の情報を必要なら更新）</a:t>
            </a:r>
            <a:endParaRPr lang="en-US" altLang="ja-JP" dirty="0" smtClean="0"/>
          </a:p>
          <a:p>
            <a:pPr lvl="1"/>
            <a:r>
              <a:rPr lang="ja-JP" altLang="en-US" dirty="0" smtClean="0"/>
              <a:t>学生：「</a:t>
            </a:r>
            <a:r>
              <a:rPr lang="en-US" altLang="ja-JP" dirty="0" smtClean="0"/>
              <a:t>UTAS</a:t>
            </a:r>
            <a:r>
              <a:rPr lang="ja-JP" altLang="en-US" dirty="0" smtClean="0"/>
              <a:t>重い」ときの逃げ道</a:t>
            </a:r>
            <a:endParaRPr lang="en-US" altLang="ja-JP" dirty="0" smtClean="0"/>
          </a:p>
          <a:p>
            <a:pPr lvl="2"/>
            <a:r>
              <a:rPr lang="ja-JP" altLang="en-US" dirty="0" smtClean="0"/>
              <a:t>いや、こちらを普段から使う方が</a:t>
            </a:r>
            <a:r>
              <a:rPr lang="ja-JP" altLang="en-US" dirty="0" err="1" smtClean="0"/>
              <a:t>〇</a:t>
            </a:r>
            <a:endParaRPr lang="en-US" altLang="ja-JP" dirty="0" smtClean="0"/>
          </a:p>
          <a:p>
            <a:pPr lvl="2"/>
            <a:r>
              <a:rPr lang="ja-JP" altLang="en-US" dirty="0" smtClean="0"/>
              <a:t>サインインに</a:t>
            </a:r>
            <a:r>
              <a:rPr lang="en-US" altLang="ja-JP" dirty="0" smtClean="0"/>
              <a:t>ECCS</a:t>
            </a:r>
            <a:r>
              <a:rPr lang="ja-JP" altLang="en-US" dirty="0" smtClean="0"/>
              <a:t>クラウドメール</a:t>
            </a:r>
            <a:r>
              <a:rPr lang="en-US" altLang="ja-JP" dirty="0" smtClean="0"/>
              <a:t>(</a:t>
            </a:r>
            <a:r>
              <a:rPr lang="en-US" altLang="ja-JP" dirty="0" smtClean="0">
                <a:hlinkClick r:id="rId3"/>
              </a:rPr>
              <a:t>xxxx@g.ecc.u-tokyo.ac.jp</a:t>
            </a:r>
            <a:r>
              <a:rPr lang="en-US" altLang="ja-JP" dirty="0" smtClean="0"/>
              <a:t>)</a:t>
            </a:r>
            <a:r>
              <a:rPr lang="ja-JP" altLang="en-US" dirty="0" smtClean="0"/>
              <a:t>を使います</a:t>
            </a:r>
            <a:endParaRPr lang="en-US" altLang="ja-JP" dirty="0" smtClean="0"/>
          </a:p>
          <a:p>
            <a:r>
              <a:rPr lang="ja-JP" altLang="en-US" sz="2100" dirty="0" smtClean="0"/>
              <a:t>なぜ</a:t>
            </a:r>
            <a:r>
              <a:rPr lang="en-US" altLang="ja-JP" sz="2100" dirty="0" smtClean="0"/>
              <a:t>UTAS</a:t>
            </a:r>
            <a:r>
              <a:rPr lang="ja-JP" altLang="en-US" sz="2100" dirty="0" smtClean="0"/>
              <a:t>がもともとこうなっていなかったんだ</a:t>
            </a:r>
            <a:r>
              <a:rPr lang="en-US" altLang="ja-JP" sz="2100" dirty="0" smtClean="0"/>
              <a:t>? </a:t>
            </a:r>
            <a:r>
              <a:rPr lang="ja-JP" altLang="en-US" sz="2100" dirty="0" smtClean="0"/>
              <a:t>なぜまた別のシステムなんだ</a:t>
            </a:r>
            <a:r>
              <a:rPr lang="en-US" altLang="ja-JP" sz="2100" dirty="0" smtClean="0"/>
              <a:t>? </a:t>
            </a:r>
            <a:r>
              <a:rPr lang="ja-JP" altLang="en-US" sz="2100" dirty="0" smtClean="0"/>
              <a:t>というのはその通りです</a:t>
            </a:r>
            <a:r>
              <a:rPr lang="en-US" altLang="ja-JP" sz="2100" dirty="0" smtClean="0"/>
              <a:t>m(_ _)m</a:t>
            </a:r>
            <a:r>
              <a:rPr lang="ja-JP" altLang="en-US" sz="2100" dirty="0" smtClean="0"/>
              <a:t> 負荷対策のための急ごしらえです</a:t>
            </a:r>
            <a:endParaRPr lang="en-US" altLang="ja-JP" dirty="0" smtClean="0"/>
          </a:p>
          <a:p>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29" name="コンテンツ プレースホルダ 28" descr="lms.png"/>
          <p:cNvPicPr>
            <a:picLocks noGrp="1" noChangeAspect="1"/>
          </p:cNvPicPr>
          <p:nvPr>
            <p:ph idx="1"/>
          </p:nvPr>
        </p:nvPicPr>
        <p:blipFill>
          <a:blip r:embed="rId2" cstate="print"/>
          <a:stretch>
            <a:fillRect/>
          </a:stretch>
        </p:blipFill>
        <p:spPr>
          <a:xfrm>
            <a:off x="3935446" y="4437112"/>
            <a:ext cx="1860690" cy="1315573"/>
          </a:xfrm>
        </p:spPr>
      </p:pic>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descr="utas.png"/>
          <p:cNvPicPr>
            <a:picLocks noChangeAspect="1"/>
          </p:cNvPicPr>
          <p:nvPr/>
        </p:nvPicPr>
        <p:blipFill>
          <a:blip r:embed="rId3" cstate="print"/>
          <a:stretch>
            <a:fillRect/>
          </a:stretch>
        </p:blipFill>
        <p:spPr>
          <a:xfrm>
            <a:off x="6156176" y="2708920"/>
            <a:ext cx="2239696" cy="1368152"/>
          </a:xfrm>
          <a:prstGeom prst="rect">
            <a:avLst/>
          </a:prstGeom>
        </p:spPr>
      </p:pic>
      <p:sp>
        <p:nvSpPr>
          <p:cNvPr id="30" name="テキスト ボックス 29"/>
          <p:cNvSpPr txBox="1"/>
          <p:nvPr/>
        </p:nvSpPr>
        <p:spPr>
          <a:xfrm>
            <a:off x="4295486" y="4077072"/>
            <a:ext cx="1024704" cy="369332"/>
          </a:xfrm>
          <a:prstGeom prst="rect">
            <a:avLst/>
          </a:prstGeom>
          <a:noFill/>
        </p:spPr>
        <p:txBody>
          <a:bodyPr wrap="none" rtlCol="0">
            <a:spAutoFit/>
          </a:bodyPr>
          <a:lstStyle/>
          <a:p>
            <a:r>
              <a:rPr kumimoji="1" lang="en-US" altLang="ja-JP" dirty="0" smtClean="0"/>
              <a:t>ITC-LMS</a:t>
            </a:r>
            <a:endParaRPr kumimoji="1" lang="ja-JP" altLang="en-US" dirty="0"/>
          </a:p>
        </p:txBody>
      </p:sp>
      <p:grpSp>
        <p:nvGrpSpPr>
          <p:cNvPr id="49" name="グループ化 48"/>
          <p:cNvGrpSpPr/>
          <p:nvPr/>
        </p:nvGrpSpPr>
        <p:grpSpPr>
          <a:xfrm>
            <a:off x="3851920" y="1331476"/>
            <a:ext cx="1800200" cy="1738831"/>
            <a:chOff x="3851920" y="1331476"/>
            <a:chExt cx="1800200" cy="1738831"/>
          </a:xfrm>
        </p:grpSpPr>
        <p:pic>
          <p:nvPicPr>
            <p:cNvPr id="31" name="図 30" descr="utas-lite.png"/>
            <p:cNvPicPr>
              <a:picLocks noChangeAspect="1"/>
            </p:cNvPicPr>
            <p:nvPr/>
          </p:nvPicPr>
          <p:blipFill>
            <a:blip r:embed="rId4" cstate="print"/>
            <a:stretch>
              <a:fillRect/>
            </a:stretch>
          </p:blipFill>
          <p:spPr>
            <a:xfrm>
              <a:off x="3851920" y="1628800"/>
              <a:ext cx="1800200" cy="1441507"/>
            </a:xfrm>
            <a:prstGeom prst="rect">
              <a:avLst/>
            </a:prstGeom>
          </p:spPr>
        </p:pic>
        <p:sp>
          <p:nvSpPr>
            <p:cNvPr id="32" name="テキスト ボックス 31"/>
            <p:cNvSpPr txBox="1"/>
            <p:nvPr/>
          </p:nvSpPr>
          <p:spPr>
            <a:xfrm>
              <a:off x="4139952" y="1331476"/>
              <a:ext cx="1133965" cy="369332"/>
            </a:xfrm>
            <a:prstGeom prst="rect">
              <a:avLst/>
            </a:prstGeom>
            <a:noFill/>
          </p:spPr>
          <p:txBody>
            <a:bodyPr wrap="none" rtlCol="0">
              <a:spAutoFit/>
            </a:bodyPr>
            <a:lstStyle/>
            <a:p>
              <a:r>
                <a:rPr kumimoji="1" lang="en-US" altLang="ja-JP" dirty="0" smtClean="0"/>
                <a:t>UTAS </a:t>
              </a:r>
              <a:r>
                <a:rPr kumimoji="1" lang="en-US" altLang="ja-JP" dirty="0" err="1" smtClean="0"/>
                <a:t>Lite</a:t>
              </a:r>
              <a:endParaRPr kumimoji="1" lang="ja-JP" altLang="en-US" dirty="0"/>
            </a:p>
          </p:txBody>
        </p:sp>
      </p:grpSp>
      <p:sp>
        <p:nvSpPr>
          <p:cNvPr id="33" name="正方形/長方形 32"/>
          <p:cNvSpPr/>
          <p:nvPr/>
        </p:nvSpPr>
        <p:spPr>
          <a:xfrm>
            <a:off x="2123728" y="4941168"/>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メールお知らせ</a:t>
            </a:r>
            <a:endParaRPr kumimoji="1" lang="ja-JP" altLang="en-US" dirty="0">
              <a:solidFill>
                <a:schemeClr val="tx1"/>
              </a:solidFill>
            </a:endParaRPr>
          </a:p>
        </p:txBody>
      </p:sp>
      <p:sp>
        <p:nvSpPr>
          <p:cNvPr id="35" name="正方形/長方形 34"/>
          <p:cNvSpPr/>
          <p:nvPr/>
        </p:nvSpPr>
        <p:spPr>
          <a:xfrm>
            <a:off x="2123728" y="5445224"/>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LINE</a:t>
            </a:r>
            <a:r>
              <a:rPr kumimoji="1" lang="ja-JP" altLang="en-US" dirty="0" smtClean="0">
                <a:solidFill>
                  <a:schemeClr val="tx1"/>
                </a:solidFill>
              </a:rPr>
              <a:t>お知らせ</a:t>
            </a:r>
            <a:endParaRPr kumimoji="1" lang="ja-JP" altLang="en-US" dirty="0">
              <a:solidFill>
                <a:schemeClr val="tx1"/>
              </a:solidFill>
            </a:endParaRPr>
          </a:p>
        </p:txBody>
      </p:sp>
      <p:cxnSp>
        <p:nvCxnSpPr>
          <p:cNvPr id="37" name="直線コネクタ 36"/>
          <p:cNvCxnSpPr>
            <a:stCxn id="31" idx="3"/>
            <a:endCxn id="10" idx="0"/>
          </p:cNvCxnSpPr>
          <p:nvPr/>
        </p:nvCxnSpPr>
        <p:spPr>
          <a:xfrm>
            <a:off x="5652120" y="2349554"/>
            <a:ext cx="1623904" cy="35936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23528" y="2564904"/>
            <a:ext cx="1353431" cy="936104"/>
            <a:chOff x="1187624" y="2276872"/>
            <a:chExt cx="1967835" cy="1361058"/>
          </a:xfrm>
        </p:grpSpPr>
        <p:pic>
          <p:nvPicPr>
            <p:cNvPr id="44" name="図 43" descr="house_danmen_1kai.png"/>
            <p:cNvPicPr>
              <a:picLocks noChangeAspect="1"/>
            </p:cNvPicPr>
            <p:nvPr/>
          </p:nvPicPr>
          <p:blipFill>
            <a:blip r:embed="rId5" cstate="print"/>
            <a:stretch>
              <a:fillRect/>
            </a:stretch>
          </p:blipFill>
          <p:spPr>
            <a:xfrm>
              <a:off x="1187624" y="2276872"/>
              <a:ext cx="1967835" cy="1361058"/>
            </a:xfrm>
            <a:prstGeom prst="rect">
              <a:avLst/>
            </a:prstGeom>
          </p:spPr>
        </p:pic>
        <p:pic>
          <p:nvPicPr>
            <p:cNvPr id="45" name="図 44"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cxnSp>
        <p:nvCxnSpPr>
          <p:cNvPr id="47" name="直線矢印コネクタ 46"/>
          <p:cNvCxnSpPr>
            <a:stCxn id="10" idx="2"/>
          </p:cNvCxnSpPr>
          <p:nvPr/>
        </p:nvCxnSpPr>
        <p:spPr>
          <a:xfrm flipH="1">
            <a:off x="4860032" y="4077072"/>
            <a:ext cx="2415992"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rot="20369698">
            <a:off x="5417054" y="4454237"/>
            <a:ext cx="2646878" cy="338554"/>
          </a:xfrm>
          <a:prstGeom prst="rect">
            <a:avLst/>
          </a:prstGeom>
          <a:noFill/>
        </p:spPr>
        <p:txBody>
          <a:bodyPr wrap="none" rtlCol="0">
            <a:spAutoFit/>
          </a:bodyPr>
          <a:lstStyle/>
          <a:p>
            <a:r>
              <a:rPr kumimoji="1" lang="ja-JP" altLang="en-US" sz="1600" dirty="0" smtClean="0"/>
              <a:t>授業へのダイレクトリンク</a:t>
            </a:r>
            <a:endParaRPr kumimoji="1" lang="ja-JP" altLang="en-US" sz="1600" dirty="0"/>
          </a:p>
        </p:txBody>
      </p:sp>
      <p:sp>
        <p:nvSpPr>
          <p:cNvPr id="53" name="テキスト ボックス 52"/>
          <p:cNvSpPr txBox="1"/>
          <p:nvPr/>
        </p:nvSpPr>
        <p:spPr>
          <a:xfrm rot="740746">
            <a:off x="5735518" y="2142244"/>
            <a:ext cx="2145139" cy="338554"/>
          </a:xfrm>
          <a:prstGeom prst="rect">
            <a:avLst/>
          </a:prstGeom>
          <a:noFill/>
        </p:spPr>
        <p:txBody>
          <a:bodyPr wrap="none" rtlCol="0">
            <a:spAutoFit/>
          </a:bodyPr>
          <a:lstStyle/>
          <a:p>
            <a:r>
              <a:rPr kumimoji="1" lang="en-US" altLang="ja-JP" sz="1600" dirty="0" smtClean="0"/>
              <a:t>1</a:t>
            </a:r>
            <a:r>
              <a:rPr kumimoji="1" lang="ja-JP" altLang="en-US" sz="1600" dirty="0" smtClean="0"/>
              <a:t>時間おきに更新反映</a:t>
            </a:r>
            <a:endParaRPr kumimoji="1" lang="ja-JP" altLang="en-US" sz="1600" dirty="0"/>
          </a:p>
        </p:txBody>
      </p:sp>
      <p:sp>
        <p:nvSpPr>
          <p:cNvPr id="54" name="フリーフォーム 53"/>
          <p:cNvSpPr/>
          <p:nvPr/>
        </p:nvSpPr>
        <p:spPr>
          <a:xfrm>
            <a:off x="1130300" y="3467100"/>
            <a:ext cx="1130300" cy="146050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05396 w 1130300"/>
              <a:gd name="connsiteY1" fmla="*/ 681980 h 1460500"/>
              <a:gd name="connsiteX2" fmla="*/ 0 w 1130300"/>
              <a:gd name="connsiteY2" fmla="*/ 0 h 1460500"/>
              <a:gd name="connsiteX0" fmla="*/ 1130300 w 1130300"/>
              <a:gd name="connsiteY0" fmla="*/ 1460500 h 1460500"/>
              <a:gd name="connsiteX1" fmla="*/ 0 w 1130300"/>
              <a:gd name="connsiteY1" fmla="*/ 0 h 1460500"/>
            </a:gdLst>
            <a:ahLst/>
            <a:cxnLst>
              <a:cxn ang="0">
                <a:pos x="connsiteX0" y="connsiteY0"/>
              </a:cxn>
              <a:cxn ang="0">
                <a:pos x="connsiteX1" y="connsiteY1"/>
              </a:cxn>
            </a:cxnLst>
            <a:rect l="l" t="t" r="r" b="b"/>
            <a:pathLst>
              <a:path w="1130300" h="1460500">
                <a:moveTo>
                  <a:pt x="1130300" y="146050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54"/>
          <p:cNvSpPr/>
          <p:nvPr/>
        </p:nvSpPr>
        <p:spPr>
          <a:xfrm>
            <a:off x="971600" y="3429000"/>
            <a:ext cx="1130299" cy="218058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74667 w 1174667"/>
              <a:gd name="connsiteY0" fmla="*/ 1460500 h 1460500"/>
              <a:gd name="connsiteX1" fmla="*/ 188383 w 1174667"/>
              <a:gd name="connsiteY1" fmla="*/ 1008112 h 1460500"/>
              <a:gd name="connsiteX2" fmla="*/ 44367 w 1174667"/>
              <a:gd name="connsiteY2" fmla="*/ 0 h 1460500"/>
              <a:gd name="connsiteX0" fmla="*/ 1190997 w 1190997"/>
              <a:gd name="connsiteY0" fmla="*/ 1460500 h 1460500"/>
              <a:gd name="connsiteX1" fmla="*/ 204713 w 1190997"/>
              <a:gd name="connsiteY1" fmla="*/ 1008112 h 1460500"/>
              <a:gd name="connsiteX2" fmla="*/ 60697 w 1190997"/>
              <a:gd name="connsiteY2" fmla="*/ 0 h 1460500"/>
              <a:gd name="connsiteX0" fmla="*/ 1190996 w 1190996"/>
              <a:gd name="connsiteY0" fmla="*/ 2180580 h 2180580"/>
              <a:gd name="connsiteX1" fmla="*/ 204712 w 1190996"/>
              <a:gd name="connsiteY1" fmla="*/ 1728192 h 2180580"/>
              <a:gd name="connsiteX2" fmla="*/ 60697 w 1190996"/>
              <a:gd name="connsiteY2" fmla="*/ 0 h 2180580"/>
              <a:gd name="connsiteX0" fmla="*/ 1190996 w 1190996"/>
              <a:gd name="connsiteY0" fmla="*/ 2180580 h 2180580"/>
              <a:gd name="connsiteX1" fmla="*/ 204712 w 1190996"/>
              <a:gd name="connsiteY1" fmla="*/ 1728192 h 2180580"/>
              <a:gd name="connsiteX2" fmla="*/ 60697 w 1190996"/>
              <a:gd name="connsiteY2" fmla="*/ 0 h 2180580"/>
              <a:gd name="connsiteX0" fmla="*/ 1318683 w 1318683"/>
              <a:gd name="connsiteY0" fmla="*/ 2180580 h 2180580"/>
              <a:gd name="connsiteX1" fmla="*/ 188383 w 1318683"/>
              <a:gd name="connsiteY1" fmla="*/ 1296144 h 2180580"/>
              <a:gd name="connsiteX2" fmla="*/ 188384 w 1318683"/>
              <a:gd name="connsiteY2" fmla="*/ 0 h 2180580"/>
              <a:gd name="connsiteX0" fmla="*/ 1130299 w 1130299"/>
              <a:gd name="connsiteY0" fmla="*/ 2180580 h 2180580"/>
              <a:gd name="connsiteX1" fmla="*/ 0 w 1130299"/>
              <a:gd name="connsiteY1" fmla="*/ 0 h 2180580"/>
            </a:gdLst>
            <a:ahLst/>
            <a:cxnLst>
              <a:cxn ang="0">
                <a:pos x="connsiteX0" y="connsiteY0"/>
              </a:cxn>
              <a:cxn ang="0">
                <a:pos x="connsiteX1" y="connsiteY1"/>
              </a:cxn>
            </a:cxnLst>
            <a:rect l="l" t="t" r="r" b="b"/>
            <a:pathLst>
              <a:path w="1130299" h="2180580">
                <a:moveTo>
                  <a:pt x="1130299" y="218058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55"/>
          <p:cNvSpPr/>
          <p:nvPr/>
        </p:nvSpPr>
        <p:spPr>
          <a:xfrm>
            <a:off x="1331640" y="2153984"/>
            <a:ext cx="2525357" cy="665415"/>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78060 w 2525357"/>
              <a:gd name="connsiteY0" fmla="*/ 665415 h 665415"/>
              <a:gd name="connsiteX1" fmla="*/ 78060 w 2525357"/>
              <a:gd name="connsiteY1" fmla="*/ 665415 h 665415"/>
              <a:gd name="connsiteX2" fmla="*/ 2478360 w 2525357"/>
              <a:gd name="connsiteY2" fmla="*/ 30415 h 665415"/>
              <a:gd name="connsiteX3" fmla="*/ 0 w 2525357"/>
              <a:gd name="connsiteY3" fmla="*/ 554936 h 665415"/>
            </a:gdLst>
            <a:ahLst/>
            <a:cxnLst>
              <a:cxn ang="0">
                <a:pos x="connsiteX0" y="connsiteY0"/>
              </a:cxn>
              <a:cxn ang="0">
                <a:pos x="connsiteX1" y="connsiteY1"/>
              </a:cxn>
              <a:cxn ang="0">
                <a:pos x="connsiteX2" y="connsiteY2"/>
              </a:cxn>
              <a:cxn ang="0">
                <a:pos x="connsiteX3" y="connsiteY3"/>
              </a:cxn>
            </a:cxnLst>
            <a:rect l="l" t="t" r="r" b="b"/>
            <a:pathLst>
              <a:path w="2525357" h="665415">
                <a:moveTo>
                  <a:pt x="78060" y="665415"/>
                </a:moveTo>
                <a:lnTo>
                  <a:pt x="78060" y="665415"/>
                </a:lnTo>
                <a:lnTo>
                  <a:pt x="2478360" y="30415"/>
                </a:lnTo>
                <a:cubicBezTo>
                  <a:pt x="2525357" y="0"/>
                  <a:pt x="732367" y="305169"/>
                  <a:pt x="0" y="554936"/>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1547664" y="3113121"/>
            <a:ext cx="3024336" cy="1839052"/>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3058203"/>
              <a:gd name="connsiteY0" fmla="*/ 135467 h 1876731"/>
              <a:gd name="connsiteX1" fmla="*/ 0 w 3058203"/>
              <a:gd name="connsiteY1" fmla="*/ 135467 h 1876731"/>
              <a:gd name="connsiteX2" fmla="*/ 3024336 w 3058203"/>
              <a:gd name="connsiteY2" fmla="*/ 1857681 h 1876731"/>
              <a:gd name="connsiteX3" fmla="*/ 203200 w 3058203"/>
              <a:gd name="connsiteY3" fmla="*/ 249767 h 1876731"/>
              <a:gd name="connsiteX0" fmla="*/ 0 w 3058203"/>
              <a:gd name="connsiteY0" fmla="*/ 105833 h 1847097"/>
              <a:gd name="connsiteX1" fmla="*/ 0 w 3058203"/>
              <a:gd name="connsiteY1" fmla="*/ 105833 h 1847097"/>
              <a:gd name="connsiteX2" fmla="*/ 3024336 w 3058203"/>
              <a:gd name="connsiteY2" fmla="*/ 1828047 h 1847097"/>
              <a:gd name="connsiteX3" fmla="*/ 203200 w 3058203"/>
              <a:gd name="connsiteY3" fmla="*/ 220133 h 1847097"/>
              <a:gd name="connsiteX0" fmla="*/ 0 w 3024336"/>
              <a:gd name="connsiteY0" fmla="*/ 105833 h 1839052"/>
              <a:gd name="connsiteX1" fmla="*/ 0 w 3024336"/>
              <a:gd name="connsiteY1" fmla="*/ 105833 h 1839052"/>
              <a:gd name="connsiteX2" fmla="*/ 3024336 w 3024336"/>
              <a:gd name="connsiteY2" fmla="*/ 1828047 h 1839052"/>
              <a:gd name="connsiteX3" fmla="*/ 0 w 3024336"/>
              <a:gd name="connsiteY3" fmla="*/ 171863 h 1839052"/>
            </a:gdLst>
            <a:ahLst/>
            <a:cxnLst>
              <a:cxn ang="0">
                <a:pos x="connsiteX0" y="connsiteY0"/>
              </a:cxn>
              <a:cxn ang="0">
                <a:pos x="connsiteX1" y="connsiteY1"/>
              </a:cxn>
              <a:cxn ang="0">
                <a:pos x="connsiteX2" y="connsiteY2"/>
              </a:cxn>
              <a:cxn ang="0">
                <a:pos x="connsiteX3" y="connsiteY3"/>
              </a:cxn>
            </a:cxnLst>
            <a:rect l="l" t="t" r="r" b="b"/>
            <a:pathLst>
              <a:path w="3024336" h="1839052">
                <a:moveTo>
                  <a:pt x="0" y="105833"/>
                </a:moveTo>
                <a:lnTo>
                  <a:pt x="0" y="105833"/>
                </a:lnTo>
                <a:cubicBezTo>
                  <a:pt x="400050" y="0"/>
                  <a:pt x="3024336" y="1817042"/>
                  <a:pt x="3024336" y="1828047"/>
                </a:cubicBezTo>
                <a:cubicBezTo>
                  <a:pt x="3024336" y="1839052"/>
                  <a:pt x="297491" y="726636"/>
                  <a:pt x="0" y="171863"/>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rot="1633909">
            <a:off x="1689640" y="3504313"/>
            <a:ext cx="2606804" cy="307777"/>
          </a:xfrm>
          <a:prstGeom prst="rect">
            <a:avLst/>
          </a:prstGeom>
          <a:noFill/>
        </p:spPr>
        <p:txBody>
          <a:bodyPr wrap="none" rtlCol="0">
            <a:spAutoFit/>
          </a:bodyPr>
          <a:lstStyle/>
          <a:p>
            <a:r>
              <a:rPr lang="ja-JP" altLang="en-US" sz="1400" dirty="0" smtClean="0"/>
              <a:t>閲覧（お知らせ</a:t>
            </a:r>
            <a:r>
              <a:rPr lang="en-US" altLang="ja-JP" sz="1400" dirty="0" smtClean="0"/>
              <a:t>/</a:t>
            </a:r>
            <a:r>
              <a:rPr lang="ja-JP" altLang="en-US" sz="1400" dirty="0" smtClean="0"/>
              <a:t>コース概要）</a:t>
            </a:r>
            <a:endParaRPr kumimoji="1" lang="ja-JP" altLang="en-US" sz="1400" dirty="0"/>
          </a:p>
        </p:txBody>
      </p:sp>
      <p:sp>
        <p:nvSpPr>
          <p:cNvPr id="59" name="テキスト ボックス 58"/>
          <p:cNvSpPr txBox="1"/>
          <p:nvPr/>
        </p:nvSpPr>
        <p:spPr>
          <a:xfrm rot="20856494">
            <a:off x="1856112" y="2029379"/>
            <a:ext cx="1082348" cy="307777"/>
          </a:xfrm>
          <a:prstGeom prst="rect">
            <a:avLst/>
          </a:prstGeom>
          <a:noFill/>
        </p:spPr>
        <p:txBody>
          <a:bodyPr wrap="none" rtlCol="0">
            <a:spAutoFit/>
          </a:bodyPr>
          <a:lstStyle/>
          <a:p>
            <a:r>
              <a:rPr lang="ja-JP" altLang="en-US" sz="1400" dirty="0" smtClean="0"/>
              <a:t>閲覧・検索</a:t>
            </a:r>
            <a:endParaRPr kumimoji="1"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a:t>
            </a:r>
            <a:endParaRPr lang="en-US" altLang="ja-JP" dirty="0" smtClean="0"/>
          </a:p>
          <a:p>
            <a:pPr lvl="1"/>
            <a:r>
              <a:rPr lang="ja-JP" altLang="en-US" dirty="0" smtClean="0">
                <a:solidFill>
                  <a:srgbClr val="FF0000"/>
                </a:solidFill>
              </a:rPr>
              <a:t>「</a:t>
            </a:r>
            <a:r>
              <a:rPr lang="en-US" altLang="ja-JP" dirty="0" smtClean="0">
                <a:solidFill>
                  <a:srgbClr val="FF0000"/>
                </a:solidFill>
              </a:rPr>
              <a:t>UTAS/ITC-LMS</a:t>
            </a:r>
            <a:r>
              <a:rPr lang="ja-JP" altLang="en-US" dirty="0" smtClean="0">
                <a:solidFill>
                  <a:srgbClr val="FF0000"/>
                </a:solidFill>
              </a:rPr>
              <a:t>重すぎ</a:t>
            </a:r>
            <a:r>
              <a:rPr lang="ja-JP" altLang="en-US" dirty="0" smtClean="0">
                <a:solidFill>
                  <a:srgbClr val="FF0000"/>
                </a:solidFill>
              </a:rPr>
              <a:t>問題</a:t>
            </a:r>
            <a:r>
              <a:rPr lang="ja-JP" altLang="en-US" dirty="0" smtClean="0">
                <a:solidFill>
                  <a:srgbClr val="FF0000"/>
                </a:solidFill>
              </a:rPr>
              <a:t>」</a:t>
            </a:r>
            <a:endParaRPr lang="en-US" altLang="ja-JP" dirty="0" smtClean="0">
              <a:solidFill>
                <a:srgbClr val="FF0000"/>
              </a:solidFill>
            </a:endParaRPr>
          </a:p>
          <a:p>
            <a:pPr lvl="2"/>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a:t>
            </a:r>
            <a:r>
              <a:rPr lang="ja-JP" altLang="en-US" dirty="0" smtClean="0"/>
              <a:t>懸念</a:t>
            </a:r>
            <a:endParaRPr lang="en-US" altLang="ja-JP" dirty="0" smtClean="0"/>
          </a:p>
          <a:p>
            <a:pPr lvl="2"/>
            <a:r>
              <a:rPr lang="en-US" altLang="ja-JP" dirty="0" smtClean="0"/>
              <a:t>ITC-LMS</a:t>
            </a:r>
            <a:r>
              <a:rPr lang="ja-JP" altLang="en-US" dirty="0" smtClean="0"/>
              <a:t>もあらたなリクエストに反応しなくなる時がある</a:t>
            </a:r>
            <a:endParaRPr lang="en-US" altLang="ja-JP" dirty="0" smtClean="0"/>
          </a:p>
          <a:p>
            <a:pPr lvl="1"/>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p:cNvSpPr/>
          <p:nvPr/>
        </p:nvSpPr>
        <p:spPr>
          <a:xfrm>
            <a:off x="1187624" y="5589240"/>
            <a:ext cx="698477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t>ITC-LMS </a:t>
            </a:r>
            <a:r>
              <a:rPr kumimoji="1" lang="ja-JP" altLang="en-US" dirty="0" smtClean="0">
                <a:solidFill>
                  <a:schemeClr val="bg2">
                    <a:lumMod val="50000"/>
                  </a:schemeClr>
                </a:solidFill>
              </a:rPr>
              <a:t>お知らせ通知機能</a:t>
            </a:r>
            <a:r>
              <a:rPr kumimoji="1" lang="ja-JP" altLang="en-US" dirty="0" smtClean="0"/>
              <a:t> を利用</a:t>
            </a:r>
            <a:endParaRPr lang="en-US" altLang="ja-JP" dirty="0" smtClean="0"/>
          </a:p>
          <a:p>
            <a:r>
              <a:rPr kumimoji="1" lang="ja-JP" altLang="en-US" dirty="0" smtClean="0"/>
              <a:t>便利かつ軽量な </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kumimoji="1" lang="en-US" altLang="ja-JP" dirty="0" smtClean="0"/>
              <a:t> </a:t>
            </a:r>
            <a:r>
              <a:rPr kumimoji="1" lang="ja-JP" altLang="en-US" dirty="0" smtClean="0"/>
              <a:t>（オンライン授業情報検索システム）</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a:t>
            </a:r>
            <a:r>
              <a:rPr lang="ja-JP" altLang="en-US" dirty="0" smtClean="0">
                <a:solidFill>
                  <a:schemeClr val="tx1"/>
                </a:solidFill>
              </a:rPr>
              <a:t>問題</a:t>
            </a:r>
            <a:endParaRPr lang="en-US" altLang="ja-JP" dirty="0" smtClean="0">
              <a:solidFill>
                <a:schemeClr val="tx1"/>
              </a:solidFill>
            </a:endParaRPr>
          </a:p>
          <a:p>
            <a:r>
              <a:rPr lang="ja-JP" altLang="en-US" dirty="0" smtClean="0">
                <a:solidFill>
                  <a:schemeClr val="tx1"/>
                </a:solidFill>
              </a:rPr>
              <a:t>教室</a:t>
            </a:r>
            <a:r>
              <a:rPr lang="ja-JP" altLang="en-US" dirty="0" smtClean="0">
                <a:solidFill>
                  <a:schemeClr val="tx1"/>
                </a:solidFill>
              </a:rPr>
              <a:t>情報残ってる</a:t>
            </a:r>
            <a:r>
              <a:rPr lang="ja-JP" altLang="en-US" dirty="0" smtClean="0">
                <a:solidFill>
                  <a:schemeClr val="tx1"/>
                </a:solidFill>
              </a:rPr>
              <a:t>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a:t>
            </a:r>
            <a:r>
              <a:rPr lang="ja-JP" altLang="en-US" dirty="0" smtClean="0">
                <a:solidFill>
                  <a:schemeClr val="tx1"/>
                </a:solidFill>
              </a:rPr>
              <a:t>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p:cNvSpPr/>
          <p:nvPr/>
        </p:nvSpPr>
        <p:spPr>
          <a:xfrm>
            <a:off x="899592" y="1484784"/>
            <a:ext cx="619268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a:t>
            </a:r>
            <a:r>
              <a:rPr kumimoji="1" lang="ja-JP" altLang="en-US" u="sng" dirty="0" smtClean="0"/>
              <a:t>「授業の概要」など</a:t>
            </a:r>
            <a:r>
              <a:rPr kumimoji="1" lang="ja-JP" altLang="en-US" u="sng" dirty="0" smtClean="0">
                <a:solidFill>
                  <a:srgbClr val="FF0000"/>
                </a:solidFill>
              </a:rPr>
              <a:t>「オンライン授業</a:t>
            </a:r>
            <a:r>
              <a:rPr kumimoji="1" lang="en-US" altLang="ja-JP" u="sng" dirty="0" smtClean="0">
                <a:solidFill>
                  <a:srgbClr val="FF0000"/>
                </a:solidFill>
              </a:rPr>
              <a:t>URL</a:t>
            </a:r>
            <a:r>
              <a:rPr kumimoji="1" lang="ja-JP" altLang="en-US" u="sng" dirty="0" smtClean="0">
                <a:solidFill>
                  <a:srgbClr val="FF0000"/>
                </a:solidFill>
              </a:rPr>
              <a:t>」</a:t>
            </a:r>
            <a:r>
              <a:rPr kumimoji="1" lang="ja-JP" altLang="en-US" u="sng" dirty="0" smtClean="0">
                <a:solidFill>
                  <a:schemeClr val="tx1"/>
                </a:solidFill>
              </a:rPr>
              <a:t>以外</a:t>
            </a:r>
            <a:r>
              <a:rPr kumimoji="1" lang="ja-JP" altLang="en-US" u="sng" dirty="0" smtClean="0"/>
              <a:t>の欄に</a:t>
            </a:r>
            <a:r>
              <a:rPr kumimoji="1" lang="en-US" altLang="ja-JP" u="sng" dirty="0" smtClean="0"/>
              <a:t>URL</a:t>
            </a:r>
            <a:r>
              <a:rPr kumimoji="1" lang="ja-JP" altLang="en-US" u="sng" dirty="0" smtClean="0"/>
              <a:t>を書いていた先生はそれを</a:t>
            </a:r>
            <a:r>
              <a:rPr lang="ja-JP" altLang="en-US" u="sng" dirty="0" smtClean="0">
                <a:solidFill>
                  <a:schemeClr val="bg2">
                    <a:lumMod val="50000"/>
                  </a:schemeClr>
                </a:solidFill>
              </a:rPr>
              <a:t>「オンライン授業内容」</a:t>
            </a:r>
            <a:r>
              <a:rPr kumimoji="1" lang="ja-JP" altLang="en-US" u="sng" dirty="0" smtClean="0"/>
              <a:t>に移動</a:t>
            </a:r>
            <a:endParaRPr kumimoji="1" lang="ja-JP" altLang="en-US" u="sng"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hlinkClick r:id="rId2"/>
              </a:rPr>
              <a:t>「</a:t>
            </a:r>
            <a:r>
              <a:rPr kumimoji="1" lang="ja-JP" altLang="en-US" dirty="0" smtClean="0">
                <a:hlinkClick r:id="rId2"/>
              </a:rPr>
              <a:t>東京大学授業カタログ」</a:t>
            </a:r>
            <a:r>
              <a:rPr kumimoji="1" lang="ja-JP" altLang="en-US" dirty="0" smtClean="0"/>
              <a:t>を通じてオンライン授業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現在も文字列のパターンマッチによりマスキングしているが完全という保証はない</a:t>
            </a:r>
            <a:endParaRPr lang="en-US" altLang="ja-JP" dirty="0" smtClean="0"/>
          </a:p>
          <a:p>
            <a:pPr lvl="2"/>
            <a:r>
              <a:rPr kumimoji="1" lang="en-US" altLang="ja-JP" dirty="0" smtClean="0">
                <a:hlinkClick r:id="rId3"/>
              </a:rPr>
              <a:t>https://zoom.us/j/123456789</a:t>
            </a:r>
            <a:r>
              <a:rPr kumimoji="1" lang="en-US" altLang="ja-JP" dirty="0" smtClean="0"/>
              <a:t> -&gt; </a:t>
            </a:r>
            <a:r>
              <a:rPr lang="en-US" altLang="ja-JP" dirty="0" smtClean="0">
                <a:hlinkClick r:id="rId4"/>
              </a:rPr>
              <a:t>https://*****</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p>
          <a:p>
            <a:r>
              <a:rPr kumimoji="1" lang="ja-JP" altLang="en-US" dirty="0" smtClean="0"/>
              <a:t>後述する</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lang="ja-JP" altLang="en-US" dirty="0" smtClean="0"/>
              <a:t>で取得可能になる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smtClean="0"/>
              <a:t>2020/4/16</a:t>
            </a:r>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a:t>
            </a:r>
            <a:r>
              <a:rPr kumimoji="1" lang="ja-JP" altLang="en-US" dirty="0" smtClean="0">
                <a:solidFill>
                  <a:schemeClr val="bg2">
                    <a:lumMod val="50000"/>
                  </a:schemeClr>
                </a:solidFill>
              </a:rPr>
              <a:t>教室情報を消すなどの操作が必要では</a:t>
            </a:r>
            <a:r>
              <a:rPr kumimoji="1" lang="ja-JP" altLang="en-US" dirty="0" smtClean="0"/>
              <a:t>ないか</a:t>
            </a:r>
            <a:r>
              <a:rPr kumimoji="1" lang="en-US" altLang="ja-JP" dirty="0" smtClean="0"/>
              <a:t>?</a:t>
            </a:r>
          </a:p>
          <a:p>
            <a:r>
              <a:rPr lang="en-US" altLang="ja-JP" dirty="0" smtClean="0"/>
              <a:t>A. </a:t>
            </a:r>
            <a:r>
              <a:rPr lang="ja-JP" altLang="en-US" dirty="0" smtClean="0"/>
              <a:t>その後の検討</a:t>
            </a:r>
            <a:endParaRPr lang="en-US" altLang="ja-JP" dirty="0" smtClean="0"/>
          </a:p>
          <a:p>
            <a:pPr lvl="1"/>
            <a:r>
              <a:rPr lang="ja-JP" altLang="en-US" dirty="0" smtClean="0"/>
              <a:t>現状、教室を使う可能性はほぼなくなった</a:t>
            </a:r>
            <a:endParaRPr kumimoji="1" lang="ja-JP" altLang="en-US" dirty="0" smtClean="0"/>
          </a:p>
          <a:p>
            <a:pPr lvl="1"/>
            <a:r>
              <a:rPr lang="ja-JP" altLang="en-US" dirty="0" smtClean="0"/>
              <a:t>学期の途中から教室を使うことになる可能性なども考えると、今教室状況を文字通り「消去」すると後々復活させる際に混乱が生じかねない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a:t>
            </a:r>
            <a:r>
              <a:rPr lang="ja-JP" altLang="en-US" dirty="0" smtClean="0">
                <a:solidFill>
                  <a:schemeClr val="tx1"/>
                </a:solidFill>
              </a:rPr>
              <a:t>問題</a:t>
            </a:r>
            <a:endParaRPr lang="en-US" altLang="ja-JP" dirty="0" smtClean="0">
              <a:solidFill>
                <a:schemeClr val="tx1"/>
              </a:solidFill>
            </a:endParaRPr>
          </a:p>
          <a:p>
            <a:r>
              <a:rPr lang="ja-JP" altLang="en-US" dirty="0" smtClean="0">
                <a:solidFill>
                  <a:schemeClr val="tx1"/>
                </a:solidFill>
              </a:rPr>
              <a:t>教室</a:t>
            </a:r>
            <a:r>
              <a:rPr lang="ja-JP" altLang="en-US" dirty="0" smtClean="0">
                <a:solidFill>
                  <a:schemeClr val="tx1"/>
                </a:solidFill>
              </a:rPr>
              <a:t>情報残ってる</a:t>
            </a:r>
            <a:r>
              <a:rPr lang="ja-JP" altLang="en-US" dirty="0" smtClean="0">
                <a:solidFill>
                  <a:schemeClr val="tx1"/>
                </a:solidFill>
              </a:rPr>
              <a:t>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a:t>
            </a:r>
            <a:r>
              <a:rPr lang="ja-JP" altLang="en-US" dirty="0" smtClean="0">
                <a:solidFill>
                  <a:schemeClr val="tx1"/>
                </a:solidFill>
              </a:rPr>
              <a:t>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正方形/長方形 6"/>
          <p:cNvSpPr/>
          <p:nvPr/>
        </p:nvSpPr>
        <p:spPr>
          <a:xfrm>
            <a:off x="827584" y="2060848"/>
            <a:ext cx="4320480"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8354</TotalTime>
  <Words>930</Words>
  <Application>Microsoft Office PowerPoint</Application>
  <PresentationFormat>画面に合わせる (4:3)</PresentationFormat>
  <Paragraphs>140</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オンライン授業URL通知方法 （更新）  https://utelecon.github.io/faculty_members/let_students_know_your_url</vt:lpstr>
      <vt:lpstr>目的</vt:lpstr>
      <vt:lpstr>3/26に述べたこと： UTASが「約束の場所」</vt:lpstr>
      <vt:lpstr>3/26の議論＋その後発覚した課題</vt:lpstr>
      <vt:lpstr>スライド 5</vt:lpstr>
      <vt:lpstr>「オンライン授業URL」不便問題</vt:lpstr>
      <vt:lpstr>移動を推奨する理由</vt:lpstr>
      <vt:lpstr>「教室情報残ってる問題」</vt:lpstr>
      <vt:lpstr>スライド 9</vt:lpstr>
      <vt:lpstr>「教室情報残ってる問題」</vt:lpstr>
      <vt:lpstr>スライド 11</vt:lpstr>
      <vt:lpstr>「UTAS / ITC-LMS重すぎ問題」</vt:lpstr>
      <vt:lpstr>推奨と対策</vt:lpstr>
      <vt:lpstr>ITC-LMS「お知らせ」機能</vt:lpstr>
      <vt:lpstr>ITC-LMS「コース概要」欄</vt:lpstr>
      <vt:lpstr>UTAS Lite : 急造の東京大学オンライン講義検索システム </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507</cp:revision>
  <dcterms:created xsi:type="dcterms:W3CDTF">2020-03-09T13:20:48Z</dcterms:created>
  <dcterms:modified xsi:type="dcterms:W3CDTF">2020-04-16T06:51:46Z</dcterms:modified>
</cp:coreProperties>
</file>