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1220" r:id="rId3"/>
    <p:sldId id="1225" r:id="rId4"/>
    <p:sldId id="1224" r:id="rId5"/>
    <p:sldId id="1226" r:id="rId6"/>
    <p:sldId id="1216" r:id="rId7"/>
    <p:sldId id="1227" r:id="rId8"/>
    <p:sldId id="1196" r:id="rId9"/>
    <p:sldId id="365" r:id="rId10"/>
    <p:sldId id="386" r:id="rId11"/>
    <p:sldId id="1229" r:id="rId12"/>
    <p:sldId id="387" r:id="rId13"/>
    <p:sldId id="1228" r:id="rId14"/>
    <p:sldId id="374" r:id="rId15"/>
    <p:sldId id="1209" r:id="rId16"/>
    <p:sldId id="1197" r:id="rId17"/>
    <p:sldId id="1210" r:id="rId18"/>
    <p:sldId id="1198" r:id="rId19"/>
    <p:sldId id="1202" r:id="rId20"/>
    <p:sldId id="1201" r:id="rId21"/>
    <p:sldId id="1211" r:id="rId22"/>
    <p:sldId id="1199" r:id="rId23"/>
    <p:sldId id="1221" r:id="rId24"/>
    <p:sldId id="1204" r:id="rId25"/>
    <p:sldId id="378" r:id="rId26"/>
    <p:sldId id="1212" r:id="rId27"/>
    <p:sldId id="1200" r:id="rId28"/>
    <p:sldId id="1223" r:id="rId29"/>
    <p:sldId id="367" r:id="rId30"/>
    <p:sldId id="377" r:id="rId31"/>
    <p:sldId id="1203" r:id="rId32"/>
    <p:sldId id="1219" r:id="rId33"/>
    <p:sldId id="1213" r:id="rId34"/>
    <p:sldId id="379" r:id="rId35"/>
    <p:sldId id="1207" r:id="rId36"/>
    <p:sldId id="383" r:id="rId37"/>
    <p:sldId id="1205" r:id="rId38"/>
    <p:sldId id="1206" r:id="rId39"/>
    <p:sldId id="1214" r:id="rId40"/>
    <p:sldId id="1217" r:id="rId41"/>
    <p:sldId id="1208" r:id="rId42"/>
    <p:sldId id="1218" r:id="rId43"/>
    <p:sldId id="382" r:id="rId44"/>
    <p:sldId id="385" r:id="rId45"/>
    <p:sldId id="372" r:id="rId46"/>
    <p:sldId id="384"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0" autoAdjust="0"/>
    <p:restoredTop sz="86381" autoAdjust="0"/>
  </p:normalViewPr>
  <p:slideViewPr>
    <p:cSldViewPr>
      <p:cViewPr varScale="1">
        <p:scale>
          <a:sx n="86" d="100"/>
          <a:sy n="86" d="100"/>
        </p:scale>
        <p:origin x="1950" y="78"/>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oom.us/"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github.io/webex/create_utelecon_accou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桁番号は</a:t>
            </a:r>
            <a:r>
              <a:rPr kumimoji="1" lang="ja-JP" altLang="en-US" dirty="0"/>
              <a:t>常勤教職員の場合、身分証明証に書かれています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7308304" y="3068960"/>
            <a:ext cx="1224136" cy="28078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lnSpcReduction="10000"/>
          </a:bodyPr>
          <a:lstStyle/>
          <a:p>
            <a:r>
              <a:rPr lang="ja-JP" altLang="en-US" dirty="0"/>
              <a:t>場所により以下を打たないといけないことがあります</a:t>
            </a:r>
            <a:endParaRPr lang="en-US" altLang="ja-JP" dirty="0"/>
          </a:p>
          <a:p>
            <a:pPr lvl="1"/>
            <a:r>
              <a:rPr lang="en-US" altLang="ja-JP" dirty="0"/>
              <a:t>10</a:t>
            </a:r>
            <a:r>
              <a:rPr lang="ja-JP" altLang="en-US" dirty="0"/>
              <a:t>桁番号</a:t>
            </a:r>
            <a:r>
              <a:rPr lang="en-US" altLang="ja-JP" dirty="0"/>
              <a:t>@</a:t>
            </a:r>
            <a:r>
              <a:rPr lang="en-US" altLang="ja-JP" dirty="0">
                <a:solidFill>
                  <a:srgbClr val="00B050"/>
                </a:solidFill>
              </a:rPr>
              <a:t>utac</a:t>
            </a:r>
            <a:r>
              <a:rPr lang="en-US" altLang="ja-JP" dirty="0"/>
              <a:t>.u-tokyo.ac.jp</a:t>
            </a:r>
          </a:p>
          <a:p>
            <a:r>
              <a:rPr lang="ja-JP" altLang="en-US" dirty="0">
                <a:solidFill>
                  <a:srgbClr val="00B050"/>
                </a:solidFill>
              </a:rPr>
              <a:t>例えば</a:t>
            </a:r>
            <a:r>
              <a:rPr lang="en-US" altLang="ja-JP" dirty="0">
                <a:solidFill>
                  <a:srgbClr val="00B050"/>
                </a:solidFill>
              </a:rPr>
              <a:t>Microsoft</a:t>
            </a:r>
            <a:r>
              <a:rPr lang="ja-JP" altLang="en-US" dirty="0">
                <a:solidFill>
                  <a:srgbClr val="00B050"/>
                </a:solidFill>
              </a:rPr>
              <a:t>のように東大外も対象のサービスにサインインするときのように、「自分は東大のアカウントを使います」と言わなくてはならないとき</a:t>
            </a:r>
            <a:endParaRPr lang="en-US" altLang="ja-JP" dirty="0">
              <a:solidFill>
                <a:srgbClr val="00B050"/>
              </a:solidFill>
            </a:endParaRPr>
          </a:p>
          <a:p>
            <a:r>
              <a:rPr lang="en-US" altLang="ja-JP" dirty="0" err="1">
                <a:solidFill>
                  <a:srgbClr val="00B050"/>
                </a:solidFill>
              </a:rPr>
              <a:t>utac</a:t>
            </a:r>
            <a:r>
              <a:rPr lang="en-US" altLang="ja-JP" dirty="0"/>
              <a:t> </a:t>
            </a:r>
            <a:r>
              <a:rPr lang="ja-JP" altLang="en-US" dirty="0"/>
              <a:t>が </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の略だと知ると少しは気持ちが落ち着くでしょうか</a:t>
            </a:r>
            <a:r>
              <a:rPr lang="en-US" altLang="ja-JP" dirty="0"/>
              <a:t>…</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146626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0EA9A-18AC-43B5-A187-F873CAAD24F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6C291F2-C82A-4838-ACC3-49758A221E8F}"/>
              </a:ext>
            </a:extLst>
          </p:cNvPr>
          <p:cNvSpPr>
            <a:spLocks noGrp="1"/>
          </p:cNvSpPr>
          <p:nvPr>
            <p:ph idx="1"/>
          </p:nvPr>
        </p:nvSpPr>
        <p:spPr/>
        <p:txBody>
          <a:bodyPr/>
          <a:lstStyle/>
          <a:p>
            <a:r>
              <a:rPr kumimoji="1" lang="ja-JP" altLang="en-US" dirty="0"/>
              <a:t>新</a:t>
            </a:r>
            <a:r>
              <a:rPr kumimoji="1" lang="en-US" altLang="ja-JP" dirty="0"/>
              <a:t>1</a:t>
            </a:r>
            <a:r>
              <a:rPr kumimoji="1" lang="ja-JP" altLang="en-US" dirty="0"/>
              <a:t>年生にどんな連絡がいつ行っているかを言っておきたい</a:t>
            </a:r>
            <a:endParaRPr kumimoji="1" lang="en-US" altLang="ja-JP" dirty="0"/>
          </a:p>
          <a:p>
            <a:pPr lvl="1"/>
            <a:r>
              <a:rPr lang="en-US" altLang="ja-JP" dirty="0"/>
              <a:t>3/19  : UTokyo Account</a:t>
            </a:r>
            <a:r>
              <a:rPr lang="ja-JP" altLang="en-US" dirty="0"/>
              <a:t>情報発出</a:t>
            </a:r>
            <a:endParaRPr lang="en-US" altLang="ja-JP" dirty="0"/>
          </a:p>
          <a:p>
            <a:pPr lvl="1"/>
            <a:r>
              <a:rPr lang="ja-JP" altLang="en-US" dirty="0"/>
              <a:t>生協と協力した説明会</a:t>
            </a:r>
            <a:r>
              <a:rPr lang="en-US" altLang="ja-JP" dirty="0"/>
              <a:t>?</a:t>
            </a:r>
          </a:p>
          <a:p>
            <a:pPr lvl="1"/>
            <a:r>
              <a:rPr lang="ja-JP" altLang="en-US" dirty="0"/>
              <a:t>物理的なガイダンスは無し</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54C69013-B4BE-4290-A9B6-44671612DDF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3B72A8C-B0E9-453E-9B75-5D0808FBDB1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CDD33CC-8435-4C60-B608-A67B5BD121F8}"/>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05120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ja-JP" altLang="en-US" dirty="0"/>
              <a:t>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四角形: 角を丸くする 9">
            <a:extLst>
              <a:ext uri="{FF2B5EF4-FFF2-40B4-BE49-F238E27FC236}">
                <a16:creationId xmlns:a16="http://schemas.microsoft.com/office/drawing/2014/main" id="{16A9AAEB-23B8-465B-AEA8-3ACB2CBF0C9C}"/>
              </a:ext>
            </a:extLst>
          </p:cNvPr>
          <p:cNvSpPr/>
          <p:nvPr/>
        </p:nvSpPr>
        <p:spPr>
          <a:xfrm>
            <a:off x="107504" y="83085"/>
            <a:ext cx="3826768" cy="83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時間もないので</a:t>
            </a:r>
            <a:r>
              <a:rPr kumimoji="1" lang="en-US" altLang="ja-JP" dirty="0"/>
              <a:t>UTAS, ITC-LMS</a:t>
            </a:r>
            <a:r>
              <a:rPr kumimoji="1" lang="ja-JP" altLang="en-US" dirty="0"/>
              <a:t>は柴山先生にぜんぶおまか</a:t>
            </a:r>
            <a:r>
              <a:rPr lang="ja-JP" altLang="en-US" dirty="0"/>
              <a:t>せでいい</a:t>
            </a:r>
            <a:r>
              <a:rPr lang="en-US" altLang="ja-JP"/>
              <a:t>?</a:t>
            </a:r>
            <a:endParaRPr kumimoji="1" lang="ja-JP" altLang="en-US" dirty="0"/>
          </a:p>
        </p:txBody>
      </p:sp>
    </p:spTree>
    <p:extLst>
      <p:ext uri="{BB962C8B-B14F-4D97-AF65-F5344CB8AC3E}">
        <p14:creationId xmlns:p14="http://schemas.microsoft.com/office/powerpoint/2010/main" val="11075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概要はこうでした</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2416" y="29897"/>
            <a:ext cx="2934042" cy="374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前回のスライド</a:t>
            </a:r>
            <a:endParaRPr kumimoji="1" lang="ja-JP" altLang="en-US"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（日中は最大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3</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夜は翌朝</a:t>
            </a:r>
            <a:r>
              <a:rPr lang="en-US" altLang="ja-JP" sz="2800" dirty="0">
                <a:solidFill>
                  <a:srgbClr val="FF0000"/>
                </a:solidFill>
                <a:effectLst>
                  <a:outerShdw blurRad="127000" algn="tl" rotWithShape="0">
                    <a:schemeClr val="bg1">
                      <a:alpha val="90000"/>
                    </a:schemeClr>
                  </a:outerShdw>
                </a:effectLst>
                <a:latin typeface="+mj-lt"/>
                <a:ea typeface="+mj-ea"/>
                <a:cs typeface="+mj-cs"/>
              </a:rPr>
              <a:t>11:00</a:t>
            </a:r>
            <a:r>
              <a:rPr lang="ja-JP" altLang="en-US" sz="2800" dirty="0">
                <a:solidFill>
                  <a:srgbClr val="FF0000"/>
                </a:solidFill>
                <a:effectLst>
                  <a:outerShdw blurRad="127000" algn="tl" rotWithShape="0">
                    <a:schemeClr val="bg1">
                      <a:alpha val="90000"/>
                    </a:schemeClr>
                  </a:outerShdw>
                </a:effectLst>
                <a:latin typeface="+mj-lt"/>
                <a:ea typeface="+mj-ea"/>
                <a:cs typeface="+mj-cs"/>
              </a:rPr>
              <a:t>まで）お待ち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11:00, 14:00, 17:00, 20:00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Microsoft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2B56964A-F9CA-4C18-8F6A-D908BEC1AAB6}"/>
              </a:ext>
            </a:extLst>
          </p:cNvPr>
          <p:cNvSpPr/>
          <p:nvPr/>
        </p:nvSpPr>
        <p:spPr>
          <a:xfrm>
            <a:off x="9168" y="-28912"/>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807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27</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lang="en-US" altLang="ja-JP" dirty="0"/>
              <a:t>G</a:t>
            </a:r>
            <a:r>
              <a:rPr lang="ja-JP" altLang="en-US" dirty="0"/>
              <a:t> </a:t>
            </a:r>
            <a:r>
              <a:rPr lang="en-US" altLang="ja-JP" dirty="0"/>
              <a:t>Suite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73724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B6B69B23-73AD-49A6-B167-077A0060B088}"/>
              </a:ext>
            </a:extLst>
          </p:cNvPr>
          <p:cNvSpPr/>
          <p:nvPr/>
        </p:nvSpPr>
        <p:spPr>
          <a:xfrm>
            <a:off x="22416" y="29897"/>
            <a:ext cx="2934042" cy="374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前回のスライド</a:t>
            </a:r>
            <a:endParaRPr kumimoji="1" lang="ja-JP" altLang="en-US"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p:txBody>
          <a:bodyPr/>
          <a:lstStyle/>
          <a:p>
            <a:r>
              <a:rPr kumimoji="1" lang="en-US" altLang="ja-JP" dirty="0"/>
              <a:t>UTokyo Account</a:t>
            </a:r>
            <a:r>
              <a:rPr kumimoji="1" lang="ja-JP" altLang="en-US" dirty="0"/>
              <a:t>だけで多くのシステム（</a:t>
            </a:r>
            <a:r>
              <a:rPr lang="en-US" altLang="ja-JP" dirty="0"/>
              <a:t> Google</a:t>
            </a:r>
            <a:r>
              <a:rPr lang="ja-JP" altLang="en-US" dirty="0"/>
              <a:t>以外）</a:t>
            </a:r>
            <a:r>
              <a:rPr kumimoji="1" lang="ja-JP" altLang="en-US" dirty="0"/>
              <a:t>がそのまま使えます</a:t>
            </a:r>
            <a:endParaRPr kumimoji="1" lang="en-US" altLang="ja-JP" dirty="0"/>
          </a:p>
          <a:p>
            <a:r>
              <a:rPr kumimoji="1" lang="ja-JP" altLang="en-US" dirty="0"/>
              <a:t>認証の統一・連携が</a:t>
            </a:r>
            <a:r>
              <a:rPr kumimoji="1" lang="en-US" altLang="ja-JP" dirty="0"/>
              <a:t>8</a:t>
            </a:r>
            <a:r>
              <a:rPr kumimoji="1" lang="ja-JP" altLang="en-US" dirty="0"/>
              <a:t>合目</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6"/>
                </a:rPr>
                <a:t>Microsoft</a:t>
              </a:r>
              <a:r>
                <a:rPr lang="ja-JP" altLang="en-US" sz="900" b="1" dirty="0">
                  <a:solidFill>
                    <a:schemeClr val="tx1"/>
                  </a:solidFill>
                  <a:latin typeface="Meiryo UI" panose="020B0604030504040204" pitchFamily="50" charset="-128"/>
                  <a:ea typeface="Meiryo UI" panose="020B0604030504040204" pitchFamily="50" charset="-128"/>
                  <a:hlinkClick r:id="rId6"/>
                </a:rPr>
                <a:t> </a:t>
              </a:r>
              <a:r>
                <a:rPr kumimoji="1" lang="en-US" altLang="ja-JP" sz="9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7"/>
                </a:rPr>
                <a:t>Google</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lang="en-US" altLang="ja-JP" sz="9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8"/>
            <a:ext cx="654444" cy="15686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9"/>
              </a:rPr>
              <a:t>要有効化</a:t>
            </a:r>
            <a:endParaRPr kumimoji="1" lang="ja-JP" altLang="en-US" sz="700" dirty="0">
              <a:solidFill>
                <a:schemeClr val="tx1"/>
              </a:solidFill>
            </a:endParaRPr>
          </a:p>
        </p:txBody>
      </p:sp>
    </p:spTree>
    <p:extLst>
      <p:ext uri="{BB962C8B-B14F-4D97-AF65-F5344CB8AC3E}">
        <p14:creationId xmlns:p14="http://schemas.microsoft.com/office/powerpoint/2010/main" val="3239146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A1A92-AC97-441C-ABA1-DF921F40EFC0}"/>
              </a:ext>
            </a:extLst>
          </p:cNvPr>
          <p:cNvSpPr>
            <a:spLocks noGrp="1"/>
          </p:cNvSpPr>
          <p:nvPr>
            <p:ph type="title"/>
          </p:nvPr>
        </p:nvSpPr>
        <p:spPr/>
        <p:txBody>
          <a:bodyPr/>
          <a:lstStyle/>
          <a:p>
            <a:r>
              <a:rPr kumimoji="1" lang="ja-JP" altLang="en-US" dirty="0"/>
              <a:t>（自分用メモ）</a:t>
            </a:r>
          </a:p>
        </p:txBody>
      </p:sp>
      <p:sp>
        <p:nvSpPr>
          <p:cNvPr id="3" name="コンテンツ プレースホルダー 2">
            <a:extLst>
              <a:ext uri="{FF2B5EF4-FFF2-40B4-BE49-F238E27FC236}">
                <a16:creationId xmlns:a16="http://schemas.microsoft.com/office/drawing/2014/main" id="{31ACBE91-0007-4C01-AFA5-4861C47736CF}"/>
              </a:ext>
            </a:extLst>
          </p:cNvPr>
          <p:cNvSpPr>
            <a:spLocks noGrp="1"/>
          </p:cNvSpPr>
          <p:nvPr>
            <p:ph idx="1"/>
          </p:nvPr>
        </p:nvSpPr>
        <p:spPr/>
        <p:txBody>
          <a:bodyPr/>
          <a:lstStyle/>
          <a:p>
            <a:r>
              <a:rPr kumimoji="1" lang="en-US" altLang="ja-JP" dirty="0"/>
              <a:t>Google</a:t>
            </a:r>
            <a:r>
              <a:rPr kumimoji="1" lang="ja-JP" altLang="en-US" dirty="0"/>
              <a:t>はどうなる</a:t>
            </a:r>
            <a:r>
              <a:rPr kumimoji="1" lang="en-US" altLang="ja-JP" dirty="0"/>
              <a:t>?</a:t>
            </a:r>
          </a:p>
          <a:p>
            <a:r>
              <a:rPr lang="ja-JP" altLang="en-US" dirty="0"/>
              <a:t>補償金について一言</a:t>
            </a:r>
            <a:endParaRPr lang="en-US" altLang="ja-JP"/>
          </a:p>
          <a:p>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C6CAFB52-27BB-4A43-A0DB-D1B52E1E6D2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5C77A73-15E3-4207-98C2-0CAC1BEBF3F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208030E-D7A9-46F2-BE0A-61172C11D37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95352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lang="ja-JP" altLang="en-US" dirty="0"/>
              <a:t>疑問</a:t>
            </a:r>
            <a:r>
              <a:rPr lang="en-US" altLang="ja-JP" dirty="0"/>
              <a:t>? </a:t>
            </a:r>
            <a:r>
              <a:rPr lang="en-US" altLang="ja-JP" dirty="0">
                <a:sym typeface="Symbol" panose="05050102010706020507" pitchFamily="18" charset="2"/>
              </a:rPr>
              <a:t></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pPr lvl="1"/>
            <a:r>
              <a:rPr lang="ja-JP" altLang="en-US" dirty="0"/>
              <a:t>注</a:t>
            </a:r>
            <a:r>
              <a:rPr lang="en-US" altLang="ja-JP" dirty="0"/>
              <a:t>: utelecon.github.io (</a:t>
            </a:r>
            <a:r>
              <a:rPr lang="ja-JP" altLang="en-US" dirty="0"/>
              <a:t>今も有効です</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lang="en-US" altLang="ja-JP" dirty="0"/>
          </a:p>
          <a:p>
            <a:r>
              <a:rPr lang="ja-JP" altLang="en-US" dirty="0"/>
              <a:t>初めての先生必見</a:t>
            </a:r>
            <a:endParaRPr lang="en-US" altLang="ja-JP" dirty="0"/>
          </a:p>
          <a:p>
            <a:r>
              <a:rPr lang="en-US" altLang="ja-JP" dirty="0"/>
              <a:t>2021</a:t>
            </a:r>
            <a:r>
              <a:rPr lang="ja-JP" altLang="en-US" dirty="0"/>
              <a:t>春の変更点</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936951" y="454213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97B6343-234A-4351-85AB-5FDFC6AE2E5D}"/>
              </a:ext>
            </a:extLst>
          </p:cNvPr>
          <p:cNvSpPr/>
          <p:nvPr/>
        </p:nvSpPr>
        <p:spPr>
          <a:xfrm>
            <a:off x="6936950" y="4826113"/>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148876" y="3888399"/>
            <a:ext cx="2786295" cy="7813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98826E-2DDE-4599-8FC0-02C624B362E8}"/>
              </a:ext>
            </a:extLst>
          </p:cNvPr>
          <p:cNvCxnSpPr>
            <a:cxnSpLocks/>
          </p:cNvCxnSpPr>
          <p:nvPr/>
        </p:nvCxnSpPr>
        <p:spPr>
          <a:xfrm>
            <a:off x="3822468" y="4495900"/>
            <a:ext cx="3085322" cy="457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pPr lvl="1"/>
            <a:r>
              <a:rPr lang="ja-JP" altLang="en-US" dirty="0"/>
              <a:t>認証の統一・連携とは</a:t>
            </a:r>
            <a:endParaRPr lang="en-US" altLang="ja-JP" dirty="0"/>
          </a:p>
          <a:p>
            <a:pPr lvl="1"/>
            <a:r>
              <a:rPr lang="ja-JP" altLang="en-US" dirty="0"/>
              <a:t>セキュリティがこれまでになく重要</a:t>
            </a:r>
            <a:endParaRPr kumimoji="1" lang="en-US" altLang="ja-JP" dirty="0"/>
          </a:p>
          <a:p>
            <a:r>
              <a:rPr kumimoji="1" lang="en-US" altLang="ja-JP" dirty="0"/>
              <a:t>UTAS</a:t>
            </a:r>
            <a:r>
              <a:rPr kumimoji="1" lang="ja-JP" altLang="en-US" dirty="0"/>
              <a:t>と</a:t>
            </a:r>
            <a:r>
              <a:rPr kumimoji="1" lang="en-US" altLang="ja-JP" dirty="0"/>
              <a:t>ITC-LMS</a:t>
            </a:r>
          </a:p>
          <a:p>
            <a:pPr lvl="1"/>
            <a:endParaRPr kumimoji="1" lang="en-US" altLang="ja-JP" dirty="0"/>
          </a:p>
          <a:p>
            <a:r>
              <a:rPr kumimoji="1" lang="en-US" altLang="ja-JP" dirty="0"/>
              <a:t>Zoom</a:t>
            </a:r>
            <a:r>
              <a:rPr kumimoji="1" lang="ja-JP" altLang="en-US" dirty="0"/>
              <a:t>と</a:t>
            </a:r>
            <a:r>
              <a:rPr lang="en-US" altLang="ja-JP" dirty="0"/>
              <a:t>WebEx (</a:t>
            </a:r>
            <a:r>
              <a:rPr lang="ja-JP" altLang="en-US" dirty="0"/>
              <a:t>オンライン会議</a:t>
            </a:r>
            <a:r>
              <a:rPr lang="en-US" altLang="ja-JP" dirty="0"/>
              <a:t>)</a:t>
            </a:r>
            <a:endParaRPr kumimoji="1" lang="ja-JP" altLang="en-US" dirty="0"/>
          </a:p>
          <a:p>
            <a:r>
              <a:rPr lang="en-US" altLang="ja-JP" dirty="0"/>
              <a:t>Microsoft 365</a:t>
            </a:r>
            <a:r>
              <a:rPr lang="ja-JP" altLang="en-US" dirty="0"/>
              <a:t>と</a:t>
            </a:r>
            <a:r>
              <a:rPr kumimoji="1" lang="en-US" altLang="ja-JP" dirty="0"/>
              <a:t>Google Workspace</a:t>
            </a:r>
            <a:endParaRPr lang="en-US" altLang="ja-JP"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どこかにサインインしようとしてこういう画面になったらそれは</a:t>
            </a:r>
            <a:r>
              <a:rPr lang="en-US" altLang="ja-JP" sz="2400" kern="0" dirty="0"/>
              <a:t>UTokyo Account</a:t>
            </a:r>
            <a:r>
              <a:rPr lang="ja-JP" altLang="en-US" sz="2400" kern="0" dirty="0"/>
              <a:t>でサインインしようとしている</a:t>
            </a:r>
            <a:endParaRPr lang="en-US" altLang="ja-JP" sz="2400" kern="0" dirty="0"/>
          </a:p>
          <a:p>
            <a:pPr>
              <a:lnSpc>
                <a:spcPct val="90000"/>
              </a:lnSpc>
            </a:pPr>
            <a:r>
              <a:rPr lang="ja-JP" altLang="en-US" sz="2400" kern="0" dirty="0"/>
              <a:t>俗に</a:t>
            </a:r>
            <a:r>
              <a:rPr lang="ja-JP" altLang="en-US" sz="2400" b="1" kern="0" dirty="0">
                <a:solidFill>
                  <a:srgbClr val="0070C0"/>
                </a:solidFill>
              </a:rPr>
              <a:t>「安田講堂に飛ばされる」</a:t>
            </a:r>
            <a:r>
              <a:rPr lang="ja-JP" altLang="en-US" sz="2400" kern="0" dirty="0"/>
              <a:t>といいます</a:t>
            </a:r>
            <a:endParaRPr lang="en-US" altLang="ja-JP" sz="2400" kern="0" dirty="0"/>
          </a:p>
          <a:p>
            <a:pPr lvl="1">
              <a:lnSpc>
                <a:spcPct val="90000"/>
              </a:lnSpc>
            </a:pPr>
            <a:r>
              <a:rPr lang="ja-JP" altLang="en-US" sz="1600" kern="0" dirty="0"/>
              <a:t>スマホだと安田講堂の絵は出ませんが</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2387</TotalTime>
  <Words>3146</Words>
  <Application>Microsoft Office PowerPoint</Application>
  <PresentationFormat>画面に合わせる (4:3)</PresentationFormat>
  <Paragraphs>579</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Meiryo UI</vt:lpstr>
      <vt:lpstr>Calibri</vt:lpstr>
      <vt:lpstr>Cambria</vt:lpstr>
      <vt:lpstr>Wingdings</vt:lpstr>
      <vt:lpstr>雪藤</vt:lpstr>
      <vt:lpstr>授業に必要なICTシステムの概要</vt:lpstr>
      <vt:lpstr>概要はこうでした</vt:lpstr>
      <vt:lpstr>Q. ややこしすぎませんか?</vt:lpstr>
      <vt:lpstr>今日の状況</vt:lpstr>
      <vt:lpstr>（自分用メモ）</vt:lpstr>
      <vt:lpstr>疑問? uteleconをご覧ください</vt:lpstr>
      <vt:lpstr>見た目も刷新されています</vt:lpstr>
      <vt:lpstr>以降の内容</vt:lpstr>
      <vt:lpstr>UTokyo Account</vt:lpstr>
      <vt:lpstr>UTokyo Accountの正体</vt:lpstr>
      <vt:lpstr>UTokyo Accountの正体</vt:lpstr>
      <vt:lpstr>非常勤の場合</vt:lpstr>
      <vt:lpstr>PowerPoint プレゼンテーション</vt:lpstr>
      <vt:lpstr>新入学の学生への発行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Microsoftサインイン時の罠(1)</vt:lpstr>
      <vt:lpstr>Microsoftサインイン時の罠(2)</vt:lpstr>
      <vt:lpstr>夏学期当初からのサービス変更</vt:lpstr>
      <vt:lpstr>G Suite（Google）</vt:lpstr>
      <vt:lpstr>G Suite（Google）</vt:lpstr>
      <vt:lpstr>G Suiteサインイン時の罠</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178</cp:revision>
  <dcterms:created xsi:type="dcterms:W3CDTF">2020-09-08T15:01:11Z</dcterms:created>
  <dcterms:modified xsi:type="dcterms:W3CDTF">2021-03-12T07:41:15Z</dcterms:modified>
</cp:coreProperties>
</file>