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1278" r:id="rId3"/>
    <p:sldId id="1282" r:id="rId4"/>
    <p:sldId id="1279" r:id="rId5"/>
    <p:sldId id="1281" r:id="rId6"/>
    <p:sldId id="1283" r:id="rId7"/>
    <p:sldId id="1291" r:id="rId8"/>
    <p:sldId id="1289" r:id="rId9"/>
    <p:sldId id="1288" r:id="rId10"/>
    <p:sldId id="1286" r:id="rId11"/>
    <p:sldId id="1290" r:id="rId12"/>
    <p:sldId id="128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浦　健次朗" initials="田浦　健次朗" lastIdx="1" clrIdx="0">
    <p:extLst>
      <p:ext uri="{19B8F6BF-5375-455C-9EA6-DF929625EA0E}">
        <p15:presenceInfo xmlns:p15="http://schemas.microsoft.com/office/powerpoint/2012/main" userId="田浦　健次朗" providerId="None"/>
      </p:ext>
    </p:extLst>
  </p:cmAuthor>
  <p:cmAuthor id="2" name="田浦　健次朗" initials="田浦　健次朗 [2]" lastIdx="1" clrIdx="1">
    <p:extLst>
      <p:ext uri="{19B8F6BF-5375-455C-9EA6-DF929625EA0E}">
        <p15:presenceInfo xmlns:p15="http://schemas.microsoft.com/office/powerpoint/2012/main" userId="S::2615215597@utac.u-tokyo.ac.jp::4dc884a8-fd95-403d-a383-b378924a68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FFCC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3" autoAdjust="0"/>
    <p:restoredTop sz="86455" autoAdjust="0"/>
  </p:normalViewPr>
  <p:slideViewPr>
    <p:cSldViewPr>
      <p:cViewPr varScale="1">
        <p:scale>
          <a:sx n="77" d="100"/>
          <a:sy n="77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4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tokyo.sharepoint.com/sites/utokyoportal/wiki/d/Work_from_home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vents/2021-09-15/slides/%E4%B9%B1%E6%95%B0%E3%83%91%E3%82%B9%E3%83%AF%E3%83%BC%E3%83%89%E7%94%9F%E6%88%90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.apple.com/jp/app/microsoft-authenticator/id983156458" TargetMode="External"/><Relationship Id="rId5" Type="http://schemas.openxmlformats.org/officeDocument/2006/relationships/hyperlink" Target="https://youtu.be/ye183PNxVYA" TargetMode="External"/><Relationship Id="rId4" Type="http://schemas.openxmlformats.org/officeDocument/2006/relationships/hyperlink" Target="https://play.google.com/store/apps/details?id=com.azure.authenticator&amp;hl=ja&amp;gl=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Kp_2yNhU" TargetMode="External"/><Relationship Id="rId2" Type="http://schemas.openxmlformats.org/officeDocument/2006/relationships/hyperlink" Target="https://youtu.be/5QCnoXLSCr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wcfbs6R6Ac" TargetMode="External"/><Relationship Id="rId4" Type="http://schemas.openxmlformats.org/officeDocument/2006/relationships/hyperlink" Target="https://youtu.be/QpeJezbmf5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signins.microsoft.com/security-info?domain_hint=uta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m.ecc.u-tokyo.ac.jp/webmtn/sso-saml" TargetMode="External"/><Relationship Id="rId4" Type="http://schemas.openxmlformats.org/officeDocument/2006/relationships/hyperlink" Target="https://myaccount.google.com/secur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2500306"/>
            <a:ext cx="868680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A Better Security and Multi-Factor Authentication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dirty="0" err="1"/>
              <a:t>Kenjiro</a:t>
            </a:r>
            <a:r>
              <a:rPr kumimoji="1" lang="en-US" altLang="ja-JP" dirty="0"/>
              <a:t> Taura</a:t>
            </a:r>
          </a:p>
          <a:p>
            <a:pPr algn="l"/>
            <a:r>
              <a:rPr lang="en-US" altLang="ja-JP" dirty="0"/>
              <a:t>Information Technology Center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AF1F3-7A4F-44A1-AC7E-0CD9A2D5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to cancel it?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9FD86-B0C8-4038-A29E-93B77F2C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Don’t.</a:t>
            </a:r>
          </a:p>
          <a:p>
            <a:r>
              <a:rPr lang="en-US" altLang="ja-JP" dirty="0"/>
              <a:t>But if you have to …</a:t>
            </a:r>
          </a:p>
          <a:p>
            <a:r>
              <a:rPr lang="en-US" altLang="ja-JP" dirty="0"/>
              <a:t>The system cannot automatically allow it as doing so would defeat its purpose</a:t>
            </a:r>
            <a:r>
              <a:rPr lang="en-US" altLang="ja-JP"/>
              <a:t>; we </a:t>
            </a:r>
            <a:r>
              <a:rPr lang="en-US" altLang="ja-JP" dirty="0"/>
              <a:t>need to verify your identity offline</a:t>
            </a:r>
          </a:p>
          <a:p>
            <a:r>
              <a:rPr lang="en-US" altLang="ja-JP" dirty="0"/>
              <a:t>We accept cancellation requests via you </a:t>
            </a:r>
            <a:r>
              <a:rPr lang="ja-JP" altLang="en-US" dirty="0">
                <a:sym typeface="Symbol" panose="05050102010706020507" pitchFamily="18" charset="2"/>
              </a:rPr>
              <a:t></a:t>
            </a:r>
            <a:r>
              <a:rPr lang="ja-JP" altLang="en-US" dirty="0"/>
              <a:t> </a:t>
            </a:r>
            <a:r>
              <a:rPr lang="en-US" altLang="ja-JP" dirty="0"/>
              <a:t>your respective office</a:t>
            </a:r>
            <a:r>
              <a:rPr lang="ja-JP" altLang="en-US" dirty="0"/>
              <a:t> </a:t>
            </a:r>
            <a:r>
              <a:rPr lang="ja-JP" altLang="en-US" dirty="0">
                <a:sym typeface="Symbol" panose="05050102010706020507" pitchFamily="18" charset="2"/>
              </a:rPr>
              <a:t>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lvl="1"/>
            <a:r>
              <a:rPr lang="en-US" altLang="ja-JP" dirty="0"/>
              <a:t>We appreciate a cooperation (forwarding requests) by department offices</a:t>
            </a:r>
          </a:p>
          <a:p>
            <a:pPr lvl="1"/>
            <a:r>
              <a:rPr lang="en-US" altLang="ja-JP" dirty="0"/>
              <a:t>Like routing password reset requests for UTokyo Account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ACDF0-8057-4701-8AAB-61B30B4A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89F74-1FEF-4611-BCB0-2C5453FF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A5183-EF6B-4AC8-BBAD-20235471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B2731-7A3B-4472-A9A9-8C5537E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 sleep in piece 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F5523-0660-4E47-97DA-CE197F75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8864B-07D2-4211-B822-03B6E90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8FBCD-A3D5-4843-AA2F-499E5078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DCEA0FD-946A-4D31-ADEF-158799EFE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967247"/>
              </p:ext>
            </p:extLst>
          </p:nvPr>
        </p:nvGraphicFramePr>
        <p:xfrm>
          <a:off x="107504" y="1340768"/>
          <a:ext cx="8888352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715">
                  <a:extLst>
                    <a:ext uri="{9D8B030D-6E8A-4147-A177-3AD203B41FA5}">
                      <a16:colId xmlns:a16="http://schemas.microsoft.com/office/drawing/2014/main" val="2032980875"/>
                    </a:ext>
                  </a:extLst>
                </a:gridCol>
                <a:gridCol w="2111420">
                  <a:extLst>
                    <a:ext uri="{9D8B030D-6E8A-4147-A177-3AD203B41FA5}">
                      <a16:colId xmlns:a16="http://schemas.microsoft.com/office/drawing/2014/main" val="2822196753"/>
                    </a:ext>
                  </a:extLst>
                </a:gridCol>
                <a:gridCol w="4680217">
                  <a:extLst>
                    <a:ext uri="{9D8B030D-6E8A-4147-A177-3AD203B41FA5}">
                      <a16:colId xmlns:a16="http://schemas.microsoft.com/office/drawing/2014/main" val="202895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are in 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major threat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Precautions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5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cloud (UTokyo/Google Account)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 leak / break-in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strong passwords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; MFA (smartphone, cell phone)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smartphone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physical</a:t>
                      </a:r>
                      <a:r>
                        <a:rPr kumimoji="1" lang="ja-JP" altLang="en-US" sz="1600" dirty="0"/>
                        <a:t> </a:t>
                      </a:r>
                      <a:r>
                        <a:rPr kumimoji="1" lang="en-US" altLang="ja-JP" sz="1600" dirty="0"/>
                        <a:t>loss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screen lock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 (biometric, PIN number)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7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physical loss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disable auto-login, screen lock, encrypted drive</a:t>
                      </a:r>
                      <a:endParaRPr kumimoji="1" lang="ja-JP" alt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17583"/>
                  </a:ext>
                </a:extLst>
              </a:tr>
            </a:tbl>
          </a:graphicData>
        </a:graphic>
      </p:graphicFrame>
      <p:pic>
        <p:nvPicPr>
          <p:cNvPr id="7" name="図 6" descr="時計, 記号 が含まれている画像&#10;&#10;自動的に生成された説明">
            <a:extLst>
              <a:ext uri="{FF2B5EF4-FFF2-40B4-BE49-F238E27FC236}">
                <a16:creationId xmlns:a16="http://schemas.microsoft.com/office/drawing/2014/main" id="{5AC51D15-FBDC-407F-BAD0-404FB8E8D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2793322" cy="2924944"/>
          </a:xfrm>
          <a:prstGeom prst="rect">
            <a:avLst/>
          </a:prstGeom>
        </p:spPr>
      </p:pic>
      <p:pic>
        <p:nvPicPr>
          <p:cNvPr id="11" name="図 10" descr="文字と絵が描かれた絵&#10;&#10;中程度の精度で自動的に生成された説明">
            <a:extLst>
              <a:ext uri="{FF2B5EF4-FFF2-40B4-BE49-F238E27FC236}">
                <a16:creationId xmlns:a16="http://schemas.microsoft.com/office/drawing/2014/main" id="{0FF9C437-D809-41BB-B635-B5367F23A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12" y="4035975"/>
            <a:ext cx="528055" cy="612805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A9389144-AFDF-473D-85F4-591F8A0D19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74" y="5876007"/>
            <a:ext cx="528056" cy="612805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BC67745-F9DA-4D37-8880-09BB45C86B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7" y="5741138"/>
            <a:ext cx="528056" cy="612806"/>
          </a:xfrm>
          <a:prstGeom prst="rect">
            <a:avLst/>
          </a:prstGeom>
        </p:spPr>
      </p:pic>
      <p:pic>
        <p:nvPicPr>
          <p:cNvPr id="17" name="図 16" descr="文字が書かれている&#10;&#10;自動的に生成された説明">
            <a:extLst>
              <a:ext uri="{FF2B5EF4-FFF2-40B4-BE49-F238E27FC236}">
                <a16:creationId xmlns:a16="http://schemas.microsoft.com/office/drawing/2014/main" id="{00B5D686-3B66-4C5E-9658-8E73DE556E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0" y="3759763"/>
            <a:ext cx="606946" cy="704357"/>
          </a:xfrm>
          <a:prstGeom prst="rect">
            <a:avLst/>
          </a:prstGeom>
        </p:spPr>
      </p:pic>
      <p:pic>
        <p:nvPicPr>
          <p:cNvPr id="19" name="図 18" descr="文字と絵が描かれた絵&#10;&#10;中程度の精度で自動的に生成された説明">
            <a:extLst>
              <a:ext uri="{FF2B5EF4-FFF2-40B4-BE49-F238E27FC236}">
                <a16:creationId xmlns:a16="http://schemas.microsoft.com/office/drawing/2014/main" id="{062D277B-E42D-4D04-A77D-B0F8D3682E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54" y="6033539"/>
            <a:ext cx="606946" cy="704357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6729F380-517E-4DA4-B691-960ED8CC11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34" y="4186064"/>
            <a:ext cx="528055" cy="612805"/>
          </a:xfrm>
          <a:prstGeom prst="rect">
            <a:avLst/>
          </a:prstGeom>
        </p:spPr>
      </p:pic>
      <p:pic>
        <p:nvPicPr>
          <p:cNvPr id="23" name="図 2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FC4866C-0304-404A-A3AF-16C50DD959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59" y="3536482"/>
            <a:ext cx="1770205" cy="149395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E84376B-2AC5-4DB7-8287-B0B562C95E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6" y="3536482"/>
            <a:ext cx="1637606" cy="149395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06AF723-E26E-459E-944D-D4C68F6CBD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58" y="4607865"/>
            <a:ext cx="1770205" cy="1493956"/>
          </a:xfrm>
          <a:prstGeom prst="rect">
            <a:avLst/>
          </a:prstGeom>
        </p:spPr>
      </p:pic>
      <p:pic>
        <p:nvPicPr>
          <p:cNvPr id="29" name="図 28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77B64ECE-825D-4187-86FD-3127F464BB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08" y="4689781"/>
            <a:ext cx="1547813" cy="141204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A5DCC1-75DA-4C73-B5CF-4AF9DF6A2B31}"/>
              </a:ext>
            </a:extLst>
          </p:cNvPr>
          <p:cNvSpPr txBox="1"/>
          <p:nvPr/>
        </p:nvSpPr>
        <p:spPr>
          <a:xfrm>
            <a:off x="2590800" y="3598540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</a:p>
          <a:p>
            <a:r>
              <a:rPr lang="en-US" altLang="ja-JP" dirty="0"/>
              <a:t>   data</a:t>
            </a:r>
          </a:p>
          <a:p>
            <a:r>
              <a:rPr kumimoji="1" lang="en-US" altLang="ja-JP" dirty="0"/>
              <a:t>      data</a:t>
            </a:r>
            <a:br>
              <a:rPr kumimoji="1" lang="en-US" altLang="ja-JP" dirty="0"/>
            </a:br>
            <a:r>
              <a:rPr kumimoji="1" lang="en-US" altLang="ja-JP" dirty="0"/>
              <a:t>   …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1245031-3628-45EB-92F0-646F2263CB0F}"/>
              </a:ext>
            </a:extLst>
          </p:cNvPr>
          <p:cNvSpPr txBox="1"/>
          <p:nvPr/>
        </p:nvSpPr>
        <p:spPr>
          <a:xfrm>
            <a:off x="6035947" y="4537693"/>
            <a:ext cx="62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MFA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33BDAAA3-75C0-4122-8880-1F2A4FC353BE}"/>
              </a:ext>
            </a:extLst>
          </p:cNvPr>
          <p:cNvSpPr/>
          <p:nvPr/>
        </p:nvSpPr>
        <p:spPr>
          <a:xfrm>
            <a:off x="5669190" y="4894873"/>
            <a:ext cx="1394859" cy="3651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10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011FB-0940-4B36-B040-4E4BCB45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Misc.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08127-54E5-41F3-A0A7-C4C2CB7D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Review your shared docs on Google Drive, OneDrive</a:t>
            </a:r>
            <a:r>
              <a:rPr lang="ja-JP" altLang="en-US" dirty="0"/>
              <a:t> </a:t>
            </a:r>
            <a:r>
              <a:rPr lang="en-US" altLang="ja-JP" dirty="0"/>
              <a:t>(these</a:t>
            </a:r>
            <a:r>
              <a:rPr lang="ja-JP" altLang="en-US" dirty="0"/>
              <a:t> </a:t>
            </a:r>
            <a:r>
              <a:rPr lang="en-US" altLang="ja-JP" dirty="0"/>
              <a:t>are</a:t>
            </a:r>
            <a:r>
              <a:rPr lang="ja-JP" altLang="en-US" dirty="0"/>
              <a:t> </a:t>
            </a:r>
            <a:r>
              <a:rPr lang="en-US" altLang="ja-JP" dirty="0"/>
              <a:t>what</a:t>
            </a:r>
            <a:r>
              <a:rPr lang="ja-JP" altLang="en-US" dirty="0"/>
              <a:t> </a:t>
            </a:r>
            <a:r>
              <a:rPr lang="en-US" altLang="ja-JP" dirty="0"/>
              <a:t>you</a:t>
            </a:r>
            <a:r>
              <a:rPr lang="ja-JP" altLang="en-US" dirty="0"/>
              <a:t> </a:t>
            </a:r>
            <a:r>
              <a:rPr lang="en-US" altLang="ja-JP" dirty="0"/>
              <a:t>ought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protect)</a:t>
            </a:r>
          </a:p>
          <a:p>
            <a:pPr lvl="1"/>
            <a:r>
              <a:rPr lang="en-US" altLang="ja-JP" dirty="0"/>
              <a:t>Remove or cancel sharing when no longer necessary</a:t>
            </a:r>
          </a:p>
          <a:p>
            <a:pPr lvl="1"/>
            <a:r>
              <a:rPr lang="en-US" altLang="ja-JP" dirty="0"/>
              <a:t>Share with only specific people if practical</a:t>
            </a:r>
          </a:p>
          <a:p>
            <a:r>
              <a:rPr lang="en-US" altLang="ja-JP" dirty="0"/>
              <a:t>See also </a:t>
            </a:r>
            <a:r>
              <a:rPr lang="ja-JP" altLang="ja-JP" dirty="0">
                <a:hlinkClick r:id="rId2"/>
              </a:rPr>
              <a:t>在宅勤務の</a:t>
            </a:r>
            <a:r>
              <a:rPr lang="en-US" altLang="ja-JP" dirty="0">
                <a:hlinkClick r:id="rId2"/>
              </a:rPr>
              <a:t>PC</a:t>
            </a:r>
            <a:r>
              <a:rPr lang="ja-JP" altLang="ja-JP" dirty="0">
                <a:hlinkClick r:id="rId2"/>
              </a:rPr>
              <a:t>利用ガイド</a:t>
            </a:r>
            <a:r>
              <a:rPr lang="ja-JP" altLang="en-US" dirty="0"/>
              <a:t>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9A32F-873A-4937-AF65-D0ACBF1E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42DC4-B896-4681-B4CE-BE7EDA97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B4822-A22E-42A2-89C0-8A2EE7A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5101F-2927-4A48-9B91-975B7BA5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Data we can never leak 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4B09F-4EFC-483E-A232-5C78EDE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/>
          <a:lstStyle/>
          <a:p>
            <a:r>
              <a:rPr kumimoji="1" lang="en-US" altLang="ja-JP" dirty="0"/>
              <a:t>Every single day, some 50,000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members of our university have</a:t>
            </a:r>
          </a:p>
          <a:p>
            <a:pPr lvl="1"/>
            <a:r>
              <a:rPr kumimoji="1" lang="en-US" altLang="ja-JP" dirty="0"/>
              <a:t>UTokyo Account</a:t>
            </a:r>
            <a:r>
              <a:rPr lang="ja-JP" altLang="en-US" dirty="0"/>
              <a:t> </a:t>
            </a:r>
            <a:r>
              <a:rPr lang="en-US" altLang="ja-JP" dirty="0"/>
              <a:t>(10-digits@utac.u-tokyo.ac.jp)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Google Account (@g.ecc.u-tokyo.ac.jp)</a:t>
            </a:r>
          </a:p>
          <a:p>
            <a:pPr marL="0" indent="0">
              <a:buNone/>
            </a:pPr>
            <a:r>
              <a:rPr lang="en-US" altLang="ja-JP" dirty="0"/>
              <a:t>accessible from</a:t>
            </a:r>
            <a:r>
              <a:rPr kumimoji="1" lang="en-US" altLang="ja-JP" dirty="0"/>
              <a:t> the Internet 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1C498-AA2C-4A0A-9E77-CEDF9938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DDCCD-298F-422D-9520-6F05720C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B65CB-8223-40D2-BB26-C41402D8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24B2D81-213A-44E0-B2DA-96D890AB8E43}"/>
              </a:ext>
            </a:extLst>
          </p:cNvPr>
          <p:cNvGrpSpPr/>
          <p:nvPr/>
        </p:nvGrpSpPr>
        <p:grpSpPr>
          <a:xfrm>
            <a:off x="1043608" y="4176091"/>
            <a:ext cx="7286315" cy="2133229"/>
            <a:chOff x="1173765" y="3823228"/>
            <a:chExt cx="7286315" cy="2133229"/>
          </a:xfrm>
        </p:grpSpPr>
        <p:grpSp>
          <p:nvGrpSpPr>
            <p:cNvPr id="8" name="グループ化 39">
              <a:extLst>
                <a:ext uri="{FF2B5EF4-FFF2-40B4-BE49-F238E27FC236}">
                  <a16:creationId xmlns:a16="http://schemas.microsoft.com/office/drawing/2014/main" id="{4A11309C-D704-49BC-BD3E-223754374F4C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10" name="正方形/長方形 4">
                <a:extLst>
                  <a:ext uri="{FF2B5EF4-FFF2-40B4-BE49-F238E27FC236}">
                    <a16:creationId xmlns:a16="http://schemas.microsoft.com/office/drawing/2014/main" id="{6F770046-5F8F-4B31-A35D-09128570538F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" name="正方形/長方形 5">
                <a:extLst>
                  <a:ext uri="{FF2B5EF4-FFF2-40B4-BE49-F238E27FC236}">
                    <a16:creationId xmlns:a16="http://schemas.microsoft.com/office/drawing/2014/main" id="{0B3B423B-2DE2-471D-9070-EF5C845E666C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" name="正方形/長方形 6">
                <a:extLst>
                  <a:ext uri="{FF2B5EF4-FFF2-40B4-BE49-F238E27FC236}">
                    <a16:creationId xmlns:a16="http://schemas.microsoft.com/office/drawing/2014/main" id="{CAF90C73-C011-4A32-BD82-36AEBC2D55B6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3" name="矢印: 上 11">
                <a:extLst>
                  <a:ext uri="{FF2B5EF4-FFF2-40B4-BE49-F238E27FC236}">
                    <a16:creationId xmlns:a16="http://schemas.microsoft.com/office/drawing/2014/main" id="{556E4A2F-20D3-4046-AF19-36668A9D63A5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4" name="矢印: 上 12">
                <a:extLst>
                  <a:ext uri="{FF2B5EF4-FFF2-40B4-BE49-F238E27FC236}">
                    <a16:creationId xmlns:a16="http://schemas.microsoft.com/office/drawing/2014/main" id="{900D6184-8E25-4A28-8442-29C0750278D9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5" name="矢印: 上 13">
                <a:extLst>
                  <a:ext uri="{FF2B5EF4-FFF2-40B4-BE49-F238E27FC236}">
                    <a16:creationId xmlns:a16="http://schemas.microsoft.com/office/drawing/2014/main" id="{CFA40E64-2DF6-48DD-A312-10B94E010CE7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6" name="矢印: 上 14">
                <a:extLst>
                  <a:ext uri="{FF2B5EF4-FFF2-40B4-BE49-F238E27FC236}">
                    <a16:creationId xmlns:a16="http://schemas.microsoft.com/office/drawing/2014/main" id="{FA37E608-44D5-4178-8152-AEA678EC39EA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7" name="矢印: 上 15">
                <a:extLst>
                  <a:ext uri="{FF2B5EF4-FFF2-40B4-BE49-F238E27FC236}">
                    <a16:creationId xmlns:a16="http://schemas.microsoft.com/office/drawing/2014/main" id="{F3BD7EFB-9ABF-4506-9F4C-D2C9F9CC261A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8" name="正方形/長方形 9">
                <a:extLst>
                  <a:ext uri="{FF2B5EF4-FFF2-40B4-BE49-F238E27FC236}">
                    <a16:creationId xmlns:a16="http://schemas.microsoft.com/office/drawing/2014/main" id="{550A31D8-059C-4310-BA0E-2C65871F2067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正方形/長方形 7">
                <a:extLst>
                  <a:ext uri="{FF2B5EF4-FFF2-40B4-BE49-F238E27FC236}">
                    <a16:creationId xmlns:a16="http://schemas.microsoft.com/office/drawing/2014/main" id="{1D176033-A44F-4021-AC17-F2A5970316EF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正方形/長方形 8">
                <a:extLst>
                  <a:ext uri="{FF2B5EF4-FFF2-40B4-BE49-F238E27FC236}">
                    <a16:creationId xmlns:a16="http://schemas.microsoft.com/office/drawing/2014/main" id="{AAA439F4-C2FF-42AC-B903-0E875539D5AF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矢印: 上 34">
                <a:extLst>
                  <a:ext uri="{FF2B5EF4-FFF2-40B4-BE49-F238E27FC236}">
                    <a16:creationId xmlns:a16="http://schemas.microsoft.com/office/drawing/2014/main" id="{67E56C05-550D-4016-B894-5C6A15EA2034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22" name="正方形/長方形 36">
                <a:extLst>
                  <a:ext uri="{FF2B5EF4-FFF2-40B4-BE49-F238E27FC236}">
                    <a16:creationId xmlns:a16="http://schemas.microsoft.com/office/drawing/2014/main" id="{B0DA7DBA-A486-438B-BF92-3D3B12A5C547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9" name="四角形: 角を丸くする 26">
              <a:extLst>
                <a:ext uri="{FF2B5EF4-FFF2-40B4-BE49-F238E27FC236}">
                  <a16:creationId xmlns:a16="http://schemas.microsoft.com/office/drawing/2014/main" id="{9DA1A2EE-DC76-4103-96EF-34574F2BAE09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1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7B369-6662-42F9-BD87-4EEB85B9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Basics for a better protection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AC519-D47E-4B5E-8AD5-1A8DDD1A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Never</a:t>
            </a:r>
            <a:r>
              <a:rPr kumimoji="1" lang="en-US" altLang="ja-JP" dirty="0"/>
              <a:t> use easy-to-guess passwords</a:t>
            </a:r>
          </a:p>
          <a:p>
            <a:pPr lvl="1"/>
            <a:r>
              <a:rPr lang="en-US" altLang="ja-JP" dirty="0"/>
              <a:t>If you do, change it today!</a:t>
            </a:r>
          </a:p>
          <a:p>
            <a:pPr lvl="1"/>
            <a:r>
              <a:rPr lang="en-US" altLang="ja-JP" dirty="0"/>
              <a:t>Change it to a long and complex password (you can generate one by </a:t>
            </a:r>
            <a:r>
              <a:rPr kumimoji="1" lang="en-US" altLang="ja-JP" dirty="0">
                <a:hlinkClick r:id="rId2"/>
              </a:rPr>
              <a:t>this</a:t>
            </a:r>
            <a:r>
              <a:rPr kumimoji="1" lang="en-US" altLang="ja-JP" dirty="0"/>
              <a:t>)</a:t>
            </a:r>
          </a:p>
          <a:p>
            <a:r>
              <a:rPr lang="en-US" altLang="ja-JP" dirty="0">
                <a:solidFill>
                  <a:srgbClr val="F010D5"/>
                </a:solidFill>
              </a:rPr>
              <a:t>Multi-Factor Authentication (today’s        )</a:t>
            </a:r>
            <a:endParaRPr kumimoji="1" lang="ja-JP" altLang="en-US" dirty="0">
              <a:solidFill>
                <a:srgbClr val="F010D5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238A67-AE57-4824-B809-709B5ADF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260AF-D96D-4462-A1B1-3A91E5D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E32F2-F465-4800-9C47-1C86AAF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F5C5C3C-A166-4E9A-904C-D38CCF63A52D}"/>
              </a:ext>
            </a:extLst>
          </p:cNvPr>
          <p:cNvGrpSpPr/>
          <p:nvPr/>
        </p:nvGrpSpPr>
        <p:grpSpPr>
          <a:xfrm>
            <a:off x="7364705" y="3429000"/>
            <a:ext cx="510590" cy="720080"/>
            <a:chOff x="5876528" y="4005064"/>
            <a:chExt cx="689992" cy="973088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2D5BF80-00DB-4AD2-B90E-042A4CB79FB7}"/>
                </a:ext>
              </a:extLst>
            </p:cNvPr>
            <p:cNvSpPr/>
            <p:nvPr/>
          </p:nvSpPr>
          <p:spPr>
            <a:xfrm>
              <a:off x="5876528" y="4301480"/>
              <a:ext cx="676672" cy="6766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8B8C77C-0CD4-4F12-BD19-7BB887B495E1}"/>
                </a:ext>
              </a:extLst>
            </p:cNvPr>
            <p:cNvSpPr/>
            <p:nvPr/>
          </p:nvSpPr>
          <p:spPr>
            <a:xfrm flipV="1">
              <a:off x="6012160" y="4501480"/>
              <a:ext cx="295672" cy="2956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933CAF9-B586-4E66-B124-5B93B98089CE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6214864" y="4005064"/>
              <a:ext cx="13320" cy="296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1D67FB2-22CC-4725-8D7A-D1B1094AAD0B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6454104" y="4157464"/>
              <a:ext cx="112416" cy="2431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1504381-2554-42D1-80F5-7C23377DC12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876528" y="4157464"/>
              <a:ext cx="99096" cy="2431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43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3D6B7-7D8D-4530-96FD-42CBAB5C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What is Multi-Factor Authentication (MFA)?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777CB-0FF5-477E-AA59-61B96770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 general, it is a sign-in process that confirms two or more pieces of information the only claimed user can know or possess</a:t>
            </a:r>
            <a:endParaRPr lang="en-US" altLang="ja-JP" dirty="0"/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assword, phone, smartphone, biometrics, a special device, </a:t>
            </a:r>
            <a:r>
              <a:rPr lang="en-US" altLang="ja-JP" dirty="0"/>
              <a:t>etc.</a:t>
            </a:r>
          </a:p>
          <a:p>
            <a:r>
              <a:rPr kumimoji="1" lang="en-US" altLang="ja-JP" dirty="0"/>
              <a:t>In practice, </a:t>
            </a:r>
            <a:r>
              <a:rPr lang="en-US" altLang="ja-JP" dirty="0"/>
              <a:t>a sign-in process using </a:t>
            </a:r>
            <a:r>
              <a:rPr lang="en-US" altLang="ja-JP" dirty="0">
                <a:solidFill>
                  <a:srgbClr val="F010D5"/>
                </a:solidFill>
              </a:rPr>
              <a:t>“a password + one more thing”</a:t>
            </a:r>
            <a:endParaRPr kumimoji="1" lang="ja-JP" altLang="en-US" dirty="0">
              <a:solidFill>
                <a:srgbClr val="F010D5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58164-71D1-4096-A983-7F0BD955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11568-A1B7-4B80-9366-5BA52F46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40BE4-2CCF-4E5A-853E-B299FDF2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15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5C124-BB7B-4E23-B72C-EBA39BEA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MFA?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86047-F155-4E10-9921-4500C318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Without it, your password is guessed, and you are all over</a:t>
            </a:r>
            <a:endParaRPr kumimoji="1" lang="ja-JP" altLang="en-US" dirty="0"/>
          </a:p>
          <a:p>
            <a:r>
              <a:rPr kumimoji="1" lang="en-US" altLang="ja-JP" dirty="0"/>
              <a:t>MFA makes you </a:t>
            </a:r>
            <a:r>
              <a:rPr kumimoji="1" lang="en-US" altLang="ja-JP" i="1" dirty="0">
                <a:solidFill>
                  <a:srgbClr val="00B050"/>
                </a:solidFill>
              </a:rPr>
              <a:t>much, much</a:t>
            </a:r>
            <a:r>
              <a:rPr kumimoji="1" lang="en-US" altLang="ja-JP" dirty="0"/>
              <a:t> safer</a:t>
            </a:r>
          </a:p>
          <a:p>
            <a:pPr lvl="1"/>
            <a:r>
              <a:rPr lang="en-US" altLang="ja-JP" dirty="0"/>
              <a:t>A crude analogy: the probability your account is compromised, which might be like 0.001 without MFA, becomes 0.001 </a:t>
            </a:r>
            <a:r>
              <a:rPr lang="en-US" altLang="ja-JP" dirty="0">
                <a:sym typeface="Symbol" panose="05050102010706020507" pitchFamily="18" charset="2"/>
              </a:rPr>
              <a:t> </a:t>
            </a:r>
            <a:r>
              <a:rPr lang="en-US" altLang="ja-JP" dirty="0"/>
              <a:t>0.001 = 0.00001</a:t>
            </a:r>
            <a:endParaRPr kumimoji="1" lang="en-US" altLang="ja-JP" dirty="0"/>
          </a:p>
          <a:p>
            <a:r>
              <a:rPr kumimoji="1" lang="en-US" altLang="ja-JP" dirty="0"/>
              <a:t>Consolidate various service accounts into one and protect it strongly, thereby achieving both security and convenience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9CE6F-95F3-4261-B1BE-0B4A93BF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1BB01-CAE4-4588-B0DA-F58A3B85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FA1D1-D766-49CA-80C4-0BCB819C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94315-A35E-427A-AB18-6A0F94E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Isn’t MFA cumbersome?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43AE8E-BCA2-4A8B-A2CC-537E4602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B4E35-3B26-42AA-8F20-C293ECB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E5818-2CE1-4808-9911-FE86D352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8" name="図 7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970B7757-D2DA-4408-A26F-5E6384AE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b="57350"/>
          <a:stretch/>
        </p:blipFill>
        <p:spPr>
          <a:xfrm>
            <a:off x="5868144" y="4151486"/>
            <a:ext cx="3165231" cy="220486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3198D2-7E24-4F55-BEA5-1E1FFFFE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Depends on the method, but the one using smartphone authenticator app is convenient</a:t>
            </a:r>
          </a:p>
          <a:p>
            <a:r>
              <a:rPr lang="en-US" altLang="ja-JP" dirty="0"/>
              <a:t>As easy as just opening your phone (particularly easy you are addicted anyways)</a:t>
            </a:r>
          </a:p>
          <a:p>
            <a:pPr lvl="1"/>
            <a:r>
              <a:rPr lang="en-US" altLang="ja-JP" dirty="0"/>
              <a:t>Demo: </a:t>
            </a:r>
            <a:r>
              <a:rPr lang="en-US" altLang="ja-JP" dirty="0">
                <a:hlinkClick r:id="rId4"/>
              </a:rPr>
              <a:t>Microsoft Authenticator</a:t>
            </a:r>
            <a:r>
              <a:rPr lang="en-US" altLang="ja-JP" dirty="0"/>
              <a:t> to </a:t>
            </a:r>
            <a:r>
              <a:rPr lang="en-US" altLang="ja-JP" dirty="0">
                <a:hlinkClick r:id="rId5"/>
              </a:rPr>
              <a:t>login ITC-LMS</a:t>
            </a:r>
            <a:endParaRPr lang="en-US" altLang="ja-JP" dirty="0"/>
          </a:p>
          <a:p>
            <a:pPr lvl="1"/>
            <a:r>
              <a:rPr lang="en-US" altLang="ja-JP" dirty="0"/>
              <a:t>There is an </a:t>
            </a:r>
            <a:r>
              <a:rPr lang="en-US" altLang="ja-JP" dirty="0">
                <a:hlinkClick r:id="rId6"/>
              </a:rPr>
              <a:t>iOS app</a:t>
            </a:r>
            <a:r>
              <a:rPr lang="en-US" altLang="ja-JP" dirty="0"/>
              <a:t>, too</a:t>
            </a:r>
          </a:p>
        </p:txBody>
      </p:sp>
    </p:spTree>
    <p:extLst>
      <p:ext uri="{BB962C8B-B14F-4D97-AF65-F5344CB8AC3E}">
        <p14:creationId xmlns:p14="http://schemas.microsoft.com/office/powerpoint/2010/main" val="272367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6A7DA-444C-451B-9AC1-EF82996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Methods other than Microsoft Authenticator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F60BE2-AB73-447C-B5D8-95C6FADA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>
                <a:hlinkClick r:id="rId2"/>
              </a:rPr>
              <a:t>SMS</a:t>
            </a:r>
            <a:r>
              <a:rPr kumimoji="1" lang="en-US" altLang="ja-JP" dirty="0"/>
              <a:t> (6 digits sent to your cell phone)</a:t>
            </a:r>
          </a:p>
          <a:p>
            <a:r>
              <a:rPr lang="en-US" altLang="ja-JP" dirty="0"/>
              <a:t>Voice phone (pick your phone and press #)</a:t>
            </a:r>
          </a:p>
          <a:p>
            <a:pPr lvl="1"/>
            <a:r>
              <a:rPr kumimoji="1" lang="en-US" altLang="ja-JP" dirty="0">
                <a:hlinkClick r:id="rId3"/>
              </a:rPr>
              <a:t>Cell phone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Home phone</a:t>
            </a:r>
            <a:endParaRPr lang="en-US" altLang="ja-JP" dirty="0"/>
          </a:p>
          <a:p>
            <a:r>
              <a:rPr lang="en-US" altLang="ja-JP" dirty="0">
                <a:hlinkClick r:id="rId5"/>
              </a:rPr>
              <a:t>Google authenticator</a:t>
            </a:r>
            <a:r>
              <a:rPr lang="en-US" altLang="ja-JP" dirty="0"/>
              <a:t>, anyway</a:t>
            </a:r>
          </a:p>
          <a:p>
            <a:pPr lvl="1"/>
            <a:r>
              <a:rPr lang="en-US" altLang="ja-JP" dirty="0"/>
              <a:t>Like Microsoft Authenticator, but UTokyo Account works better with the Microsoft one</a:t>
            </a:r>
          </a:p>
          <a:p>
            <a:r>
              <a:rPr lang="en-US" altLang="ja-JP" dirty="0"/>
              <a:t>Please register at least one method besides Microsoft Authenticator, so you can change your smartphone safely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AC441-42F8-4D3F-9E5E-DC53F490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DC434-7044-43F5-B2AD-BA1BD08C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D5FE46-D2DC-4983-B9BE-DCEEBE09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3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75D3-9A38-4D6A-B62A-A889383A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Will MFA be mandatory?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7D235-22A9-4BE6-B2DC-3344089E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When the service starts on Sep 27, </a:t>
            </a:r>
            <a:r>
              <a:rPr lang="en-US" altLang="ja-JP" i="1" dirty="0">
                <a:solidFill>
                  <a:srgbClr val="00B050"/>
                </a:solidFill>
              </a:rPr>
              <a:t>“strongly recommended”</a:t>
            </a:r>
          </a:p>
          <a:p>
            <a:r>
              <a:rPr lang="en-US" altLang="ja-JP" dirty="0"/>
              <a:t>Future: we wish to mandate it when everybody becomes ready for it</a:t>
            </a:r>
          </a:p>
          <a:p>
            <a:r>
              <a:rPr kumimoji="1" lang="en-US" altLang="ja-JP" dirty="0"/>
              <a:t>You wil</a:t>
            </a:r>
            <a:r>
              <a:rPr lang="en-US" altLang="ja-JP" dirty="0"/>
              <a:t>l have enough time to prepare </a:t>
            </a:r>
            <a:endParaRPr kumimoji="1" lang="en-US" altLang="ja-JP" dirty="0"/>
          </a:p>
          <a:p>
            <a:r>
              <a:rPr lang="en-US" altLang="ja-JP" dirty="0"/>
              <a:t>We mandate it for new security-critical services associated with UTokyo Account</a:t>
            </a:r>
          </a:p>
          <a:p>
            <a:pPr lvl="1"/>
            <a:r>
              <a:rPr kumimoji="1" lang="en-US" altLang="ja-JP" dirty="0"/>
              <a:t>VPN</a:t>
            </a:r>
            <a:r>
              <a:rPr kumimoji="1" lang="ja-JP" altLang="en-US" dirty="0"/>
              <a:t> </a:t>
            </a:r>
            <a:r>
              <a:rPr kumimoji="1" lang="en-US" altLang="ja-JP" dirty="0"/>
              <a:t>(Chapter 3 by </a:t>
            </a:r>
            <a:r>
              <a:rPr lang="en-US" altLang="ja-JP" dirty="0" err="1"/>
              <a:t>Tamatsukuri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50B62-BCE4-40B0-B0FE-42CB1818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8D0B59-729E-4DA8-8F6A-1049DC02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D0717-256B-48F0-88F9-5405AB4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19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3C041269-B6E1-49DE-80B8-78135E25D33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ja-JP" dirty="0"/>
              <a:t>We will make a summary page on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soon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5B1B77-7F6E-4E41-B168-EC56B829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them</a:t>
            </a:r>
            <a:endParaRPr kumimoji="1" lang="ja-JP" altLang="en-US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0BE75E-6287-4FE7-BCF8-2B4BFB7D5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427092"/>
              </p:ext>
            </p:extLst>
          </p:nvPr>
        </p:nvGraphicFramePr>
        <p:xfrm>
          <a:off x="143508" y="2566640"/>
          <a:ext cx="885698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01">
                  <a:extLst>
                    <a:ext uri="{9D8B030D-6E8A-4147-A177-3AD203B41FA5}">
                      <a16:colId xmlns:a16="http://schemas.microsoft.com/office/drawing/2014/main" val="4072199928"/>
                    </a:ext>
                  </a:extLst>
                </a:gridCol>
                <a:gridCol w="3952374">
                  <a:extLst>
                    <a:ext uri="{9D8B030D-6E8A-4147-A177-3AD203B41FA5}">
                      <a16:colId xmlns:a16="http://schemas.microsoft.com/office/drawing/2014/main" val="3763760006"/>
                    </a:ext>
                  </a:extLst>
                </a:gridCol>
                <a:gridCol w="3715009">
                  <a:extLst>
                    <a:ext uri="{9D8B030D-6E8A-4147-A177-3AD203B41FA5}">
                      <a16:colId xmlns:a16="http://schemas.microsoft.com/office/drawing/2014/main" val="366148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Account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Multi-Factor Authentication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Change password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9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Turn it on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(after Sep 27)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>
                          <a:hlinkClick r:id="rId2"/>
                        </a:rPr>
                        <a:t>https://utacm.adm.u-tokyo.ac.jp/webmtn/LoginServlet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ja-JP" altLang="en-US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1" lang="en-US" altLang="ja-JP" dirty="0">
                          <a:sym typeface="Symbol" panose="05050102010706020507" pitchFamily="18" charset="2"/>
                        </a:rPr>
                        <a:t>and configure</a:t>
                      </a:r>
                      <a:r>
                        <a:rPr kumimoji="1" lang="ja-JP" altLang="en-US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ja-JP" dirty="0">
                          <a:sym typeface="Symbol" panose="05050102010706020507" pitchFamily="18" charset="2"/>
                          <a:hlinkClick r:id="rId3"/>
                        </a:rPr>
                        <a:t>https://mysignins.microsoft.com/security-info?domain_hint=utac.u-tokyo.ac.jp</a:t>
                      </a:r>
                      <a:endParaRPr kumimoji="1" lang="en-US" altLang="ja-JP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https://utacm.adm.u-tokyo.ac.jp/webmtn/LoginServlet</a:t>
                      </a:r>
                      <a:r>
                        <a:rPr kumimoji="1" lang="ja-JP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2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https://myaccount.google.com/security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5"/>
                        </a:rPr>
                        <a:t>https://idm.ecc.u-tokyo.ac.jp/webmtn/sso-saml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67869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78805-C363-4BF3-BF39-5E24A35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6D400-8BAD-4379-9F5D-B83DEF6F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E5D28-55EA-4039-840B-94FE54C3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526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881</Words>
  <Application>Microsoft Office PowerPoint</Application>
  <PresentationFormat>画面に合わせる (4:3)</PresentationFormat>
  <Paragraphs>126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Calibri</vt:lpstr>
      <vt:lpstr>Cambria</vt:lpstr>
      <vt:lpstr>Symbol</vt:lpstr>
      <vt:lpstr>Wingdings</vt:lpstr>
      <vt:lpstr>雪藤</vt:lpstr>
      <vt:lpstr>A Better Security and Multi-Factor Authentication</vt:lpstr>
      <vt:lpstr>Data we can never leak …</vt:lpstr>
      <vt:lpstr>Basics for a better protection</vt:lpstr>
      <vt:lpstr>What is Multi-Factor Authentication (MFA)?</vt:lpstr>
      <vt:lpstr>Why MFA?</vt:lpstr>
      <vt:lpstr>Isn’t MFA cumbersome?</vt:lpstr>
      <vt:lpstr>Methods other than Microsoft Authenticator</vt:lpstr>
      <vt:lpstr>Will MFA be mandatory?</vt:lpstr>
      <vt:lpstr>How to use them</vt:lpstr>
      <vt:lpstr>How to cancel it?</vt:lpstr>
      <vt:lpstr>To sleep in piece …</vt:lpstr>
      <vt:lpstr>Misc.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授業に必要なICTシステムの概要</dc:title>
  <dc:creator>田浦　健次朗</dc:creator>
  <cp:lastModifiedBy>田浦　健次朗</cp:lastModifiedBy>
  <cp:revision>428</cp:revision>
  <dcterms:created xsi:type="dcterms:W3CDTF">2020-09-08T15:01:11Z</dcterms:created>
  <dcterms:modified xsi:type="dcterms:W3CDTF">2021-09-14T16:22:57Z</dcterms:modified>
</cp:coreProperties>
</file>