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56" r:id="rId2"/>
    <p:sldId id="1224" r:id="rId3"/>
    <p:sldId id="1216" r:id="rId4"/>
    <p:sldId id="1231" r:id="rId5"/>
    <p:sldId id="1196" r:id="rId6"/>
    <p:sldId id="365" r:id="rId7"/>
    <p:sldId id="386" r:id="rId8"/>
    <p:sldId id="1229" r:id="rId9"/>
    <p:sldId id="387" r:id="rId10"/>
    <p:sldId id="374" r:id="rId11"/>
    <p:sldId id="1209" r:id="rId12"/>
    <p:sldId id="1197" r:id="rId13"/>
    <p:sldId id="1210" r:id="rId14"/>
    <p:sldId id="1198" r:id="rId15"/>
    <p:sldId id="1241" r:id="rId16"/>
    <p:sldId id="1242" r:id="rId17"/>
    <p:sldId id="1243" r:id="rId18"/>
    <p:sldId id="1251" r:id="rId19"/>
    <p:sldId id="1244" r:id="rId20"/>
    <p:sldId id="1245" r:id="rId21"/>
    <p:sldId id="1246" r:id="rId22"/>
    <p:sldId id="1247" r:id="rId23"/>
    <p:sldId id="1248" r:id="rId24"/>
    <p:sldId id="1249" r:id="rId25"/>
    <p:sldId id="1282" r:id="rId26"/>
    <p:sldId id="1213" r:id="rId27"/>
    <p:sldId id="1252" r:id="rId28"/>
    <p:sldId id="1253" r:id="rId29"/>
    <p:sldId id="1233" r:id="rId30"/>
    <p:sldId id="1255" r:id="rId31"/>
    <p:sldId id="1236" r:id="rId32"/>
    <p:sldId id="1257" r:id="rId33"/>
    <p:sldId id="1234" r:id="rId34"/>
    <p:sldId id="1279" r:id="rId35"/>
    <p:sldId id="1278" r:id="rId36"/>
    <p:sldId id="1280" r:id="rId37"/>
    <p:sldId id="1275" r:id="rId38"/>
    <p:sldId id="1276" r:id="rId39"/>
    <p:sldId id="1206" r:id="rId40"/>
    <p:sldId id="1208" r:id="rId41"/>
    <p:sldId id="1218" r:id="rId42"/>
    <p:sldId id="382" r:id="rId43"/>
    <p:sldId id="1271" r:id="rId44"/>
    <p:sldId id="385" r:id="rId45"/>
    <p:sldId id="1277" r:id="rId46"/>
    <p:sldId id="1281" r:id="rId47"/>
    <p:sldId id="1273" r:id="rId4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田浦　健次朗" initials="田浦　健次朗" lastIdx="1" clrIdx="0">
    <p:extLst>
      <p:ext uri="{19B8F6BF-5375-455C-9EA6-DF929625EA0E}">
        <p15:presenceInfo xmlns:p15="http://schemas.microsoft.com/office/powerpoint/2012/main" userId="田浦　健次朗" providerId="None"/>
      </p:ext>
    </p:extLst>
  </p:cmAuthor>
  <p:cmAuthor id="2" name="田浦　健次朗" initials="田浦　健次朗 [2]" lastIdx="1" clrIdx="1">
    <p:extLst>
      <p:ext uri="{19B8F6BF-5375-455C-9EA6-DF929625EA0E}">
        <p15:presenceInfo xmlns:p15="http://schemas.microsoft.com/office/powerpoint/2012/main" userId="S::2615215597@utac.u-tokyo.ac.jp::4dc884a8-fd95-403d-a383-b378924a686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CFFCC"/>
    <a:srgbClr val="F010D5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3" autoAdjust="0"/>
    <p:restoredTop sz="86381" autoAdjust="0"/>
  </p:normalViewPr>
  <p:slideViewPr>
    <p:cSldViewPr>
      <p:cViewPr varScale="1">
        <p:scale>
          <a:sx n="79" d="100"/>
          <a:sy n="79" d="100"/>
        </p:scale>
        <p:origin x="11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48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28" y="-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05EB0-020F-4995-961E-A35B2BB78D2B}" type="datetimeFigureOut">
              <a:rPr kumimoji="1" lang="ja-JP" altLang="en-US" smtClean="0"/>
              <a:pPr/>
              <a:t>2021/9/13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42DED-4B9B-4568-AC85-B50FA07855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chemeClr val="accent3">
                <a:alpha val="3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 dirty="0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357158" y="4143380"/>
            <a:ext cx="6358014" cy="71438"/>
            <a:chOff x="119" y="877"/>
            <a:chExt cx="5239" cy="71"/>
          </a:xfrm>
          <a:gradFill>
            <a:gsLst>
              <a:gs pos="0">
                <a:schemeClr val="accent1">
                  <a:alpha val="4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3" name="タイトル 22"/>
          <p:cNvSpPr>
            <a:spLocks noGrp="1"/>
          </p:cNvSpPr>
          <p:nvPr>
            <p:ph type="ctrTitle"/>
          </p:nvPr>
        </p:nvSpPr>
        <p:spPr>
          <a:xfrm>
            <a:off x="285720" y="2500306"/>
            <a:ext cx="6429420" cy="1512888"/>
          </a:xfrm>
        </p:spPr>
        <p:txBody>
          <a:bodyPr anchor="b"/>
          <a:lstStyle>
            <a:lvl1pPr fontAlgn="auto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6400800" cy="118587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/>
              <a:t>マスタ サブタイトルの書式設定</a:t>
            </a:r>
            <a:endParaRPr kumimoji="0" lang="en-US"/>
          </a:p>
        </p:txBody>
      </p:sp>
      <p:sp>
        <p:nvSpPr>
          <p:cNvPr id="29" name="日付プレースホルダ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29454" y="274639"/>
            <a:ext cx="1757346" cy="5851525"/>
          </a:xfrm>
        </p:spPr>
        <p:txBody>
          <a:bodyPr vert="eaVert"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400816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shade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rgbClr val="7A65A3">
                <a:alpha val="30196"/>
              </a:srgb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-5597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4714884"/>
            <a:ext cx="7772400" cy="78581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928802"/>
            <a:ext cx="7772400" cy="2692412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714348" y="4643446"/>
            <a:ext cx="7786742" cy="71438"/>
            <a:chOff x="119" y="877"/>
            <a:chExt cx="5239" cy="71"/>
          </a:xfrm>
          <a:gradFill>
            <a:gsLst>
              <a:gs pos="40000">
                <a:schemeClr val="accent1">
                  <a:alpha val="7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686700" cy="785818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78172" y="4857760"/>
            <a:ext cx="3065464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57356" y="714356"/>
            <a:ext cx="5486400" cy="4114800"/>
          </a:xfrm>
          <a:prstGeom prst="rect">
            <a:avLst/>
          </a:prstGeom>
          <a:noFill/>
          <a:ln w="76200">
            <a:noFill/>
          </a:ln>
          <a:effectLst>
            <a:outerShdw blurRad="1905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>
            <a:sp3d extrusionH="57150">
              <a:bevelT w="38100" h="38100" prst="angle"/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086128" y="5429264"/>
            <a:ext cx="3057508" cy="633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70000">
                <a:schemeClr val="accent1">
                  <a:alpha val="0"/>
                </a:schemeClr>
              </a:gs>
            </a:gsLst>
            <a:lin ang="16200000" scaled="1"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 useBgFill="1">
        <p:nvSpPr>
          <p:cNvPr id="9" name="フリーフォーム 8"/>
          <p:cNvSpPr>
            <a:spLocks/>
          </p:cNvSpPr>
          <p:nvPr/>
        </p:nvSpPr>
        <p:spPr bwMode="auto">
          <a:xfrm>
            <a:off x="-32" y="0"/>
            <a:ext cx="9072594" cy="6858000"/>
          </a:xfrm>
          <a:custGeom>
            <a:avLst/>
            <a:gdLst/>
            <a:ahLst/>
            <a:cxnLst>
              <a:cxn ang="0">
                <a:pos x="1450" y="117"/>
              </a:cxn>
              <a:cxn ang="0">
                <a:pos x="1459" y="129"/>
              </a:cxn>
              <a:cxn ang="0">
                <a:pos x="1515" y="382"/>
              </a:cxn>
              <a:cxn ang="0">
                <a:pos x="1584" y="152"/>
              </a:cxn>
              <a:cxn ang="0">
                <a:pos x="1557" y="196"/>
              </a:cxn>
              <a:cxn ang="0">
                <a:pos x="1515" y="79"/>
              </a:cxn>
              <a:cxn ang="0">
                <a:pos x="1455" y="92"/>
              </a:cxn>
              <a:cxn ang="0">
                <a:pos x="13" y="380"/>
              </a:cxn>
              <a:cxn ang="0">
                <a:pos x="11" y="409"/>
              </a:cxn>
              <a:cxn ang="0">
                <a:pos x="31" y="336"/>
              </a:cxn>
              <a:cxn ang="0">
                <a:pos x="48" y="336"/>
              </a:cxn>
              <a:cxn ang="0">
                <a:pos x="38" y="403"/>
              </a:cxn>
              <a:cxn ang="0">
                <a:pos x="44" y="616"/>
              </a:cxn>
              <a:cxn ang="0">
                <a:pos x="29" y="591"/>
              </a:cxn>
              <a:cxn ang="0">
                <a:pos x="0" y="632"/>
              </a:cxn>
              <a:cxn ang="0">
                <a:pos x="1557" y="1083"/>
              </a:cxn>
              <a:cxn ang="0">
                <a:pos x="1551" y="1006"/>
              </a:cxn>
              <a:cxn ang="0">
                <a:pos x="1534" y="946"/>
              </a:cxn>
              <a:cxn ang="0">
                <a:pos x="1530" y="898"/>
              </a:cxn>
              <a:cxn ang="0">
                <a:pos x="1532" y="820"/>
              </a:cxn>
              <a:cxn ang="0">
                <a:pos x="1572" y="708"/>
              </a:cxn>
              <a:cxn ang="0">
                <a:pos x="1580" y="634"/>
              </a:cxn>
              <a:cxn ang="0">
                <a:pos x="1582" y="495"/>
              </a:cxn>
              <a:cxn ang="0">
                <a:pos x="1578" y="555"/>
              </a:cxn>
              <a:cxn ang="0">
                <a:pos x="1546" y="499"/>
              </a:cxn>
              <a:cxn ang="0">
                <a:pos x="1536" y="497"/>
              </a:cxn>
              <a:cxn ang="0">
                <a:pos x="1519" y="417"/>
              </a:cxn>
              <a:cxn ang="0">
                <a:pos x="1522" y="503"/>
              </a:cxn>
              <a:cxn ang="0">
                <a:pos x="1505" y="361"/>
              </a:cxn>
              <a:cxn ang="0">
                <a:pos x="1513" y="346"/>
              </a:cxn>
              <a:cxn ang="0">
                <a:pos x="1530" y="290"/>
              </a:cxn>
              <a:cxn ang="0">
                <a:pos x="1551" y="303"/>
              </a:cxn>
              <a:cxn ang="0">
                <a:pos x="1563" y="286"/>
              </a:cxn>
              <a:cxn ang="0">
                <a:pos x="1595" y="438"/>
              </a:cxn>
              <a:cxn ang="0">
                <a:pos x="1590" y="394"/>
              </a:cxn>
              <a:cxn ang="0">
                <a:pos x="1597" y="299"/>
              </a:cxn>
              <a:cxn ang="0">
                <a:pos x="34" y="647"/>
              </a:cxn>
              <a:cxn ang="0">
                <a:pos x="1459" y="129"/>
              </a:cxn>
              <a:cxn ang="0">
                <a:pos x="1555" y="689"/>
              </a:cxn>
              <a:cxn ang="0">
                <a:pos x="1496" y="918"/>
              </a:cxn>
              <a:cxn ang="0">
                <a:pos x="1425" y="100"/>
              </a:cxn>
              <a:cxn ang="0">
                <a:pos x="1436" y="111"/>
              </a:cxn>
              <a:cxn ang="0">
                <a:pos x="1436" y="96"/>
              </a:cxn>
              <a:cxn ang="0">
                <a:pos x="1459" y="129"/>
              </a:cxn>
              <a:cxn ang="0">
                <a:pos x="1459" y="129"/>
              </a:cxn>
              <a:cxn ang="0">
                <a:pos x="1536" y="954"/>
              </a:cxn>
              <a:cxn ang="0">
                <a:pos x="1536" y="991"/>
              </a:cxn>
              <a:cxn ang="0">
                <a:pos x="1530" y="1025"/>
              </a:cxn>
              <a:cxn ang="0">
                <a:pos x="1505" y="1041"/>
              </a:cxn>
              <a:cxn ang="0">
                <a:pos x="1515" y="925"/>
              </a:cxn>
              <a:cxn ang="0">
                <a:pos x="1490" y="970"/>
              </a:cxn>
              <a:cxn ang="0">
                <a:pos x="1546" y="442"/>
              </a:cxn>
              <a:cxn ang="0">
                <a:pos x="1613" y="943"/>
              </a:cxn>
              <a:cxn ang="0">
                <a:pos x="1413" y="13"/>
              </a:cxn>
              <a:cxn ang="0">
                <a:pos x="1457" y="88"/>
              </a:cxn>
              <a:cxn ang="0">
                <a:pos x="1442" y="73"/>
              </a:cxn>
              <a:cxn ang="0">
                <a:pos x="42" y="459"/>
              </a:cxn>
              <a:cxn ang="0">
                <a:pos x="1570" y="818"/>
              </a:cxn>
              <a:cxn ang="0">
                <a:pos x="1592" y="943"/>
              </a:cxn>
              <a:cxn ang="0">
                <a:pos x="1563" y="791"/>
              </a:cxn>
              <a:cxn ang="0">
                <a:pos x="1459" y="129"/>
              </a:cxn>
              <a:cxn ang="0">
                <a:pos x="1565" y="1137"/>
              </a:cxn>
            </a:cxnLst>
            <a:rect l="0" t="0" r="0" b="0"/>
            <a:pathLst>
              <a:path w="1624" h="1148">
                <a:moveTo>
                  <a:pt x="1459" y="129"/>
                </a:moveTo>
                <a:lnTo>
                  <a:pt x="1457" y="127"/>
                </a:lnTo>
                <a:lnTo>
                  <a:pt x="1457" y="129"/>
                </a:lnTo>
                <a:lnTo>
                  <a:pt x="1459" y="129"/>
                </a:lnTo>
                <a:lnTo>
                  <a:pt x="1448" y="100"/>
                </a:lnTo>
                <a:lnTo>
                  <a:pt x="1446" y="98"/>
                </a:lnTo>
                <a:lnTo>
                  <a:pt x="1448" y="98"/>
                </a:lnTo>
                <a:lnTo>
                  <a:pt x="1446" y="98"/>
                </a:lnTo>
                <a:lnTo>
                  <a:pt x="1448" y="100"/>
                </a:lnTo>
                <a:lnTo>
                  <a:pt x="1459" y="129"/>
                </a:lnTo>
                <a:lnTo>
                  <a:pt x="1438" y="107"/>
                </a:lnTo>
                <a:lnTo>
                  <a:pt x="1436" y="106"/>
                </a:lnTo>
                <a:lnTo>
                  <a:pt x="1436" y="107"/>
                </a:lnTo>
                <a:lnTo>
                  <a:pt x="1438" y="107"/>
                </a:lnTo>
                <a:lnTo>
                  <a:pt x="1440" y="107"/>
                </a:lnTo>
                <a:lnTo>
                  <a:pt x="1438" y="106"/>
                </a:lnTo>
                <a:lnTo>
                  <a:pt x="1438" y="107"/>
                </a:lnTo>
                <a:lnTo>
                  <a:pt x="1459" y="129"/>
                </a:lnTo>
                <a:lnTo>
                  <a:pt x="1451" y="115"/>
                </a:lnTo>
                <a:lnTo>
                  <a:pt x="1450" y="115"/>
                </a:lnTo>
                <a:lnTo>
                  <a:pt x="1450" y="111"/>
                </a:lnTo>
                <a:lnTo>
                  <a:pt x="1448" y="115"/>
                </a:lnTo>
                <a:lnTo>
                  <a:pt x="1444" y="109"/>
                </a:lnTo>
                <a:lnTo>
                  <a:pt x="1446" y="111"/>
                </a:lnTo>
                <a:lnTo>
                  <a:pt x="1444" y="117"/>
                </a:lnTo>
                <a:lnTo>
                  <a:pt x="1446" y="117"/>
                </a:lnTo>
                <a:lnTo>
                  <a:pt x="1446" y="115"/>
                </a:lnTo>
                <a:lnTo>
                  <a:pt x="1448" y="115"/>
                </a:lnTo>
                <a:lnTo>
                  <a:pt x="1448" y="117"/>
                </a:lnTo>
                <a:lnTo>
                  <a:pt x="1450" y="117"/>
                </a:lnTo>
                <a:lnTo>
                  <a:pt x="1450" y="115"/>
                </a:lnTo>
                <a:lnTo>
                  <a:pt x="1450" y="117"/>
                </a:lnTo>
                <a:lnTo>
                  <a:pt x="1451" y="117"/>
                </a:lnTo>
                <a:lnTo>
                  <a:pt x="1451" y="115"/>
                </a:lnTo>
                <a:lnTo>
                  <a:pt x="1459" y="129"/>
                </a:lnTo>
                <a:lnTo>
                  <a:pt x="1547" y="486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459" y="129"/>
                </a:lnTo>
                <a:lnTo>
                  <a:pt x="1534" y="388"/>
                </a:lnTo>
                <a:lnTo>
                  <a:pt x="1530" y="417"/>
                </a:lnTo>
                <a:lnTo>
                  <a:pt x="1530" y="422"/>
                </a:lnTo>
                <a:lnTo>
                  <a:pt x="1532" y="420"/>
                </a:lnTo>
                <a:lnTo>
                  <a:pt x="1534" y="388"/>
                </a:lnTo>
                <a:lnTo>
                  <a:pt x="1459" y="129"/>
                </a:lnTo>
                <a:lnTo>
                  <a:pt x="1536" y="415"/>
                </a:lnTo>
                <a:lnTo>
                  <a:pt x="1536" y="413"/>
                </a:lnTo>
                <a:lnTo>
                  <a:pt x="1536" y="409"/>
                </a:lnTo>
                <a:lnTo>
                  <a:pt x="1536" y="399"/>
                </a:lnTo>
                <a:lnTo>
                  <a:pt x="1536" y="397"/>
                </a:lnTo>
                <a:lnTo>
                  <a:pt x="1532" y="417"/>
                </a:lnTo>
                <a:lnTo>
                  <a:pt x="1532" y="420"/>
                </a:lnTo>
                <a:lnTo>
                  <a:pt x="1534" y="418"/>
                </a:lnTo>
                <a:lnTo>
                  <a:pt x="1534" y="424"/>
                </a:lnTo>
                <a:lnTo>
                  <a:pt x="1536" y="415"/>
                </a:lnTo>
                <a:lnTo>
                  <a:pt x="1459" y="129"/>
                </a:lnTo>
                <a:lnTo>
                  <a:pt x="1536" y="380"/>
                </a:lnTo>
                <a:lnTo>
                  <a:pt x="1534" y="378"/>
                </a:lnTo>
                <a:lnTo>
                  <a:pt x="1536" y="382"/>
                </a:lnTo>
                <a:lnTo>
                  <a:pt x="1536" y="390"/>
                </a:lnTo>
                <a:lnTo>
                  <a:pt x="1536" y="394"/>
                </a:lnTo>
                <a:lnTo>
                  <a:pt x="1536" y="380"/>
                </a:lnTo>
                <a:lnTo>
                  <a:pt x="1459" y="129"/>
                </a:lnTo>
                <a:lnTo>
                  <a:pt x="1546" y="401"/>
                </a:lnTo>
                <a:lnTo>
                  <a:pt x="1546" y="394"/>
                </a:lnTo>
                <a:lnTo>
                  <a:pt x="1544" y="388"/>
                </a:lnTo>
                <a:lnTo>
                  <a:pt x="1538" y="380"/>
                </a:lnTo>
                <a:lnTo>
                  <a:pt x="1538" y="386"/>
                </a:lnTo>
                <a:lnTo>
                  <a:pt x="1538" y="390"/>
                </a:lnTo>
                <a:lnTo>
                  <a:pt x="1538" y="388"/>
                </a:lnTo>
                <a:lnTo>
                  <a:pt x="1538" y="382"/>
                </a:lnTo>
                <a:lnTo>
                  <a:pt x="1540" y="397"/>
                </a:lnTo>
                <a:lnTo>
                  <a:pt x="1538" y="409"/>
                </a:lnTo>
                <a:lnTo>
                  <a:pt x="1538" y="411"/>
                </a:lnTo>
                <a:lnTo>
                  <a:pt x="1540" y="411"/>
                </a:lnTo>
                <a:lnTo>
                  <a:pt x="1540" y="409"/>
                </a:lnTo>
                <a:lnTo>
                  <a:pt x="1540" y="411"/>
                </a:lnTo>
                <a:lnTo>
                  <a:pt x="1540" y="422"/>
                </a:lnTo>
                <a:lnTo>
                  <a:pt x="1542" y="434"/>
                </a:lnTo>
                <a:lnTo>
                  <a:pt x="1542" y="436"/>
                </a:lnTo>
                <a:lnTo>
                  <a:pt x="1542" y="434"/>
                </a:lnTo>
                <a:lnTo>
                  <a:pt x="1542" y="430"/>
                </a:lnTo>
                <a:lnTo>
                  <a:pt x="1542" y="411"/>
                </a:lnTo>
                <a:lnTo>
                  <a:pt x="1542" y="409"/>
                </a:lnTo>
                <a:lnTo>
                  <a:pt x="1544" y="417"/>
                </a:lnTo>
                <a:lnTo>
                  <a:pt x="1546" y="401"/>
                </a:lnTo>
                <a:lnTo>
                  <a:pt x="1459" y="129"/>
                </a:lnTo>
                <a:lnTo>
                  <a:pt x="1515" y="374"/>
                </a:lnTo>
                <a:lnTo>
                  <a:pt x="1515" y="380"/>
                </a:lnTo>
                <a:lnTo>
                  <a:pt x="1517" y="370"/>
                </a:lnTo>
                <a:lnTo>
                  <a:pt x="1515" y="369"/>
                </a:lnTo>
                <a:lnTo>
                  <a:pt x="1515" y="365"/>
                </a:lnTo>
                <a:lnTo>
                  <a:pt x="1513" y="365"/>
                </a:lnTo>
                <a:lnTo>
                  <a:pt x="1515" y="372"/>
                </a:lnTo>
                <a:lnTo>
                  <a:pt x="1515" y="382"/>
                </a:lnTo>
                <a:lnTo>
                  <a:pt x="1515" y="380"/>
                </a:lnTo>
                <a:lnTo>
                  <a:pt x="1515" y="374"/>
                </a:lnTo>
                <a:lnTo>
                  <a:pt x="1459" y="129"/>
                </a:lnTo>
                <a:lnTo>
                  <a:pt x="1517" y="390"/>
                </a:lnTo>
                <a:lnTo>
                  <a:pt x="1519" y="395"/>
                </a:lnTo>
                <a:lnTo>
                  <a:pt x="1519" y="390"/>
                </a:lnTo>
                <a:lnTo>
                  <a:pt x="1519" y="388"/>
                </a:lnTo>
                <a:lnTo>
                  <a:pt x="1517" y="390"/>
                </a:lnTo>
                <a:lnTo>
                  <a:pt x="1459" y="129"/>
                </a:lnTo>
                <a:lnTo>
                  <a:pt x="1522" y="422"/>
                </a:lnTo>
                <a:lnTo>
                  <a:pt x="1522" y="430"/>
                </a:lnTo>
                <a:lnTo>
                  <a:pt x="1522" y="424"/>
                </a:lnTo>
                <a:lnTo>
                  <a:pt x="1522" y="422"/>
                </a:lnTo>
                <a:lnTo>
                  <a:pt x="1459" y="129"/>
                </a:lnTo>
                <a:lnTo>
                  <a:pt x="1528" y="440"/>
                </a:lnTo>
                <a:lnTo>
                  <a:pt x="1530" y="459"/>
                </a:lnTo>
                <a:lnTo>
                  <a:pt x="1530" y="457"/>
                </a:lnTo>
                <a:lnTo>
                  <a:pt x="1528" y="434"/>
                </a:lnTo>
                <a:lnTo>
                  <a:pt x="1528" y="440"/>
                </a:lnTo>
                <a:lnTo>
                  <a:pt x="1459" y="129"/>
                </a:lnTo>
                <a:lnTo>
                  <a:pt x="1624" y="242"/>
                </a:lnTo>
                <a:lnTo>
                  <a:pt x="1624" y="226"/>
                </a:lnTo>
                <a:lnTo>
                  <a:pt x="1620" y="221"/>
                </a:lnTo>
                <a:lnTo>
                  <a:pt x="1617" y="211"/>
                </a:lnTo>
                <a:lnTo>
                  <a:pt x="1611" y="188"/>
                </a:lnTo>
                <a:lnTo>
                  <a:pt x="1607" y="178"/>
                </a:lnTo>
                <a:lnTo>
                  <a:pt x="1603" y="175"/>
                </a:lnTo>
                <a:lnTo>
                  <a:pt x="1592" y="169"/>
                </a:lnTo>
                <a:lnTo>
                  <a:pt x="1588" y="167"/>
                </a:lnTo>
                <a:lnTo>
                  <a:pt x="1584" y="163"/>
                </a:lnTo>
                <a:lnTo>
                  <a:pt x="1584" y="159"/>
                </a:lnTo>
                <a:lnTo>
                  <a:pt x="1584" y="152"/>
                </a:lnTo>
                <a:lnTo>
                  <a:pt x="1584" y="148"/>
                </a:lnTo>
                <a:lnTo>
                  <a:pt x="1582" y="146"/>
                </a:lnTo>
                <a:lnTo>
                  <a:pt x="1578" y="146"/>
                </a:lnTo>
                <a:lnTo>
                  <a:pt x="1572" y="152"/>
                </a:lnTo>
                <a:lnTo>
                  <a:pt x="1569" y="161"/>
                </a:lnTo>
                <a:lnTo>
                  <a:pt x="1569" y="169"/>
                </a:lnTo>
                <a:lnTo>
                  <a:pt x="1572" y="171"/>
                </a:lnTo>
                <a:lnTo>
                  <a:pt x="1576" y="173"/>
                </a:lnTo>
                <a:lnTo>
                  <a:pt x="1580" y="177"/>
                </a:lnTo>
                <a:lnTo>
                  <a:pt x="1582" y="182"/>
                </a:lnTo>
                <a:lnTo>
                  <a:pt x="1584" y="190"/>
                </a:lnTo>
                <a:lnTo>
                  <a:pt x="1584" y="200"/>
                </a:lnTo>
                <a:lnTo>
                  <a:pt x="1582" y="209"/>
                </a:lnTo>
                <a:lnTo>
                  <a:pt x="1580" y="217"/>
                </a:lnTo>
                <a:lnTo>
                  <a:pt x="1584" y="223"/>
                </a:lnTo>
                <a:lnTo>
                  <a:pt x="1588" y="230"/>
                </a:lnTo>
                <a:lnTo>
                  <a:pt x="1592" y="238"/>
                </a:lnTo>
                <a:lnTo>
                  <a:pt x="1592" y="244"/>
                </a:lnTo>
                <a:lnTo>
                  <a:pt x="1588" y="242"/>
                </a:lnTo>
                <a:lnTo>
                  <a:pt x="1584" y="240"/>
                </a:lnTo>
                <a:lnTo>
                  <a:pt x="1580" y="238"/>
                </a:lnTo>
                <a:lnTo>
                  <a:pt x="1576" y="238"/>
                </a:lnTo>
                <a:lnTo>
                  <a:pt x="1572" y="236"/>
                </a:lnTo>
                <a:lnTo>
                  <a:pt x="1569" y="232"/>
                </a:lnTo>
                <a:lnTo>
                  <a:pt x="1567" y="225"/>
                </a:lnTo>
                <a:lnTo>
                  <a:pt x="1565" y="217"/>
                </a:lnTo>
                <a:lnTo>
                  <a:pt x="1567" y="211"/>
                </a:lnTo>
                <a:lnTo>
                  <a:pt x="1569" y="205"/>
                </a:lnTo>
                <a:lnTo>
                  <a:pt x="1569" y="202"/>
                </a:lnTo>
                <a:lnTo>
                  <a:pt x="1565" y="198"/>
                </a:lnTo>
                <a:lnTo>
                  <a:pt x="1561" y="196"/>
                </a:lnTo>
                <a:lnTo>
                  <a:pt x="1557" y="196"/>
                </a:lnTo>
                <a:lnTo>
                  <a:pt x="1549" y="200"/>
                </a:lnTo>
                <a:lnTo>
                  <a:pt x="1547" y="198"/>
                </a:lnTo>
                <a:lnTo>
                  <a:pt x="1547" y="196"/>
                </a:lnTo>
                <a:lnTo>
                  <a:pt x="1547" y="190"/>
                </a:lnTo>
                <a:lnTo>
                  <a:pt x="1544" y="184"/>
                </a:lnTo>
                <a:lnTo>
                  <a:pt x="1542" y="178"/>
                </a:lnTo>
                <a:lnTo>
                  <a:pt x="1542" y="177"/>
                </a:lnTo>
                <a:lnTo>
                  <a:pt x="1544" y="175"/>
                </a:lnTo>
                <a:lnTo>
                  <a:pt x="1546" y="173"/>
                </a:lnTo>
                <a:lnTo>
                  <a:pt x="1546" y="169"/>
                </a:lnTo>
                <a:lnTo>
                  <a:pt x="1546" y="167"/>
                </a:lnTo>
                <a:lnTo>
                  <a:pt x="1540" y="161"/>
                </a:lnTo>
                <a:lnTo>
                  <a:pt x="1536" y="157"/>
                </a:lnTo>
                <a:lnTo>
                  <a:pt x="1534" y="155"/>
                </a:lnTo>
                <a:lnTo>
                  <a:pt x="1534" y="152"/>
                </a:lnTo>
                <a:lnTo>
                  <a:pt x="1540" y="138"/>
                </a:lnTo>
                <a:lnTo>
                  <a:pt x="1540" y="134"/>
                </a:lnTo>
                <a:lnTo>
                  <a:pt x="1538" y="132"/>
                </a:lnTo>
                <a:lnTo>
                  <a:pt x="1530" y="129"/>
                </a:lnTo>
                <a:lnTo>
                  <a:pt x="1526" y="129"/>
                </a:lnTo>
                <a:lnTo>
                  <a:pt x="1526" y="123"/>
                </a:lnTo>
                <a:lnTo>
                  <a:pt x="1526" y="117"/>
                </a:lnTo>
                <a:lnTo>
                  <a:pt x="1530" y="109"/>
                </a:lnTo>
                <a:lnTo>
                  <a:pt x="1532" y="104"/>
                </a:lnTo>
                <a:lnTo>
                  <a:pt x="1530" y="100"/>
                </a:lnTo>
                <a:lnTo>
                  <a:pt x="1526" y="100"/>
                </a:lnTo>
                <a:lnTo>
                  <a:pt x="1522" y="102"/>
                </a:lnTo>
                <a:lnTo>
                  <a:pt x="1521" y="100"/>
                </a:lnTo>
                <a:lnTo>
                  <a:pt x="1519" y="98"/>
                </a:lnTo>
                <a:lnTo>
                  <a:pt x="1519" y="86"/>
                </a:lnTo>
                <a:lnTo>
                  <a:pt x="1517" y="81"/>
                </a:lnTo>
                <a:lnTo>
                  <a:pt x="1515" y="79"/>
                </a:lnTo>
                <a:lnTo>
                  <a:pt x="1501" y="71"/>
                </a:lnTo>
                <a:lnTo>
                  <a:pt x="1498" y="67"/>
                </a:lnTo>
                <a:lnTo>
                  <a:pt x="1498" y="65"/>
                </a:lnTo>
                <a:lnTo>
                  <a:pt x="1494" y="63"/>
                </a:lnTo>
                <a:lnTo>
                  <a:pt x="1492" y="63"/>
                </a:lnTo>
                <a:lnTo>
                  <a:pt x="1486" y="71"/>
                </a:lnTo>
                <a:lnTo>
                  <a:pt x="1482" y="73"/>
                </a:lnTo>
                <a:lnTo>
                  <a:pt x="1476" y="75"/>
                </a:lnTo>
                <a:lnTo>
                  <a:pt x="1474" y="71"/>
                </a:lnTo>
                <a:lnTo>
                  <a:pt x="1471" y="67"/>
                </a:lnTo>
                <a:lnTo>
                  <a:pt x="1469" y="65"/>
                </a:lnTo>
                <a:lnTo>
                  <a:pt x="1467" y="71"/>
                </a:lnTo>
                <a:lnTo>
                  <a:pt x="1469" y="75"/>
                </a:lnTo>
                <a:lnTo>
                  <a:pt x="1471" y="79"/>
                </a:lnTo>
                <a:lnTo>
                  <a:pt x="1473" y="81"/>
                </a:lnTo>
                <a:lnTo>
                  <a:pt x="1473" y="82"/>
                </a:lnTo>
                <a:lnTo>
                  <a:pt x="1474" y="82"/>
                </a:lnTo>
                <a:lnTo>
                  <a:pt x="1474" y="84"/>
                </a:lnTo>
                <a:lnTo>
                  <a:pt x="1474" y="90"/>
                </a:lnTo>
                <a:lnTo>
                  <a:pt x="1474" y="92"/>
                </a:lnTo>
                <a:lnTo>
                  <a:pt x="1476" y="96"/>
                </a:lnTo>
                <a:lnTo>
                  <a:pt x="1476" y="98"/>
                </a:lnTo>
                <a:lnTo>
                  <a:pt x="1482" y="106"/>
                </a:lnTo>
                <a:lnTo>
                  <a:pt x="1488" y="117"/>
                </a:lnTo>
                <a:lnTo>
                  <a:pt x="1490" y="123"/>
                </a:lnTo>
                <a:lnTo>
                  <a:pt x="1490" y="125"/>
                </a:lnTo>
                <a:lnTo>
                  <a:pt x="1488" y="130"/>
                </a:lnTo>
                <a:lnTo>
                  <a:pt x="1478" y="119"/>
                </a:lnTo>
                <a:lnTo>
                  <a:pt x="1473" y="109"/>
                </a:lnTo>
                <a:lnTo>
                  <a:pt x="1465" y="106"/>
                </a:lnTo>
                <a:lnTo>
                  <a:pt x="1461" y="100"/>
                </a:lnTo>
                <a:lnTo>
                  <a:pt x="1455" y="92"/>
                </a:lnTo>
                <a:lnTo>
                  <a:pt x="1446" y="77"/>
                </a:lnTo>
                <a:lnTo>
                  <a:pt x="1450" y="88"/>
                </a:lnTo>
                <a:lnTo>
                  <a:pt x="1451" y="92"/>
                </a:lnTo>
                <a:lnTo>
                  <a:pt x="1428" y="67"/>
                </a:lnTo>
                <a:lnTo>
                  <a:pt x="1430" y="67"/>
                </a:lnTo>
                <a:lnTo>
                  <a:pt x="1430" y="65"/>
                </a:lnTo>
                <a:lnTo>
                  <a:pt x="1430" y="63"/>
                </a:lnTo>
                <a:lnTo>
                  <a:pt x="1428" y="61"/>
                </a:lnTo>
                <a:lnTo>
                  <a:pt x="1428" y="63"/>
                </a:lnTo>
                <a:lnTo>
                  <a:pt x="1428" y="65"/>
                </a:lnTo>
                <a:lnTo>
                  <a:pt x="1409" y="42"/>
                </a:lnTo>
                <a:lnTo>
                  <a:pt x="1407" y="34"/>
                </a:lnTo>
                <a:lnTo>
                  <a:pt x="1407" y="38"/>
                </a:lnTo>
                <a:lnTo>
                  <a:pt x="1405" y="34"/>
                </a:lnTo>
                <a:lnTo>
                  <a:pt x="1405" y="33"/>
                </a:lnTo>
                <a:lnTo>
                  <a:pt x="1407" y="31"/>
                </a:lnTo>
                <a:lnTo>
                  <a:pt x="1405" y="31"/>
                </a:lnTo>
                <a:lnTo>
                  <a:pt x="1405" y="29"/>
                </a:lnTo>
                <a:lnTo>
                  <a:pt x="1405" y="31"/>
                </a:lnTo>
                <a:lnTo>
                  <a:pt x="1405" y="19"/>
                </a:lnTo>
                <a:lnTo>
                  <a:pt x="1407" y="15"/>
                </a:lnTo>
                <a:lnTo>
                  <a:pt x="1405" y="11"/>
                </a:lnTo>
                <a:lnTo>
                  <a:pt x="1402" y="0"/>
                </a:lnTo>
                <a:lnTo>
                  <a:pt x="0" y="0"/>
                </a:lnTo>
                <a:lnTo>
                  <a:pt x="0" y="328"/>
                </a:lnTo>
                <a:lnTo>
                  <a:pt x="4" y="336"/>
                </a:lnTo>
                <a:lnTo>
                  <a:pt x="6" y="353"/>
                </a:lnTo>
                <a:lnTo>
                  <a:pt x="8" y="357"/>
                </a:lnTo>
                <a:lnTo>
                  <a:pt x="10" y="359"/>
                </a:lnTo>
                <a:lnTo>
                  <a:pt x="15" y="357"/>
                </a:lnTo>
                <a:lnTo>
                  <a:pt x="15" y="372"/>
                </a:lnTo>
                <a:lnTo>
                  <a:pt x="13" y="380"/>
                </a:lnTo>
                <a:lnTo>
                  <a:pt x="10" y="370"/>
                </a:lnTo>
                <a:lnTo>
                  <a:pt x="8" y="372"/>
                </a:lnTo>
                <a:lnTo>
                  <a:pt x="6" y="378"/>
                </a:lnTo>
                <a:lnTo>
                  <a:pt x="6" y="386"/>
                </a:lnTo>
                <a:lnTo>
                  <a:pt x="8" y="392"/>
                </a:lnTo>
                <a:lnTo>
                  <a:pt x="8" y="394"/>
                </a:lnTo>
                <a:lnTo>
                  <a:pt x="6" y="394"/>
                </a:lnTo>
                <a:lnTo>
                  <a:pt x="4" y="394"/>
                </a:lnTo>
                <a:lnTo>
                  <a:pt x="2" y="395"/>
                </a:lnTo>
                <a:lnTo>
                  <a:pt x="0" y="395"/>
                </a:lnTo>
                <a:lnTo>
                  <a:pt x="0" y="397"/>
                </a:lnTo>
                <a:lnTo>
                  <a:pt x="2" y="397"/>
                </a:lnTo>
                <a:lnTo>
                  <a:pt x="0" y="401"/>
                </a:lnTo>
                <a:lnTo>
                  <a:pt x="0" y="417"/>
                </a:lnTo>
                <a:lnTo>
                  <a:pt x="4" y="420"/>
                </a:lnTo>
                <a:lnTo>
                  <a:pt x="8" y="426"/>
                </a:lnTo>
                <a:lnTo>
                  <a:pt x="11" y="434"/>
                </a:lnTo>
                <a:lnTo>
                  <a:pt x="11" y="432"/>
                </a:lnTo>
                <a:lnTo>
                  <a:pt x="13" y="434"/>
                </a:lnTo>
                <a:lnTo>
                  <a:pt x="15" y="440"/>
                </a:lnTo>
                <a:lnTo>
                  <a:pt x="15" y="438"/>
                </a:lnTo>
                <a:lnTo>
                  <a:pt x="15" y="434"/>
                </a:lnTo>
                <a:lnTo>
                  <a:pt x="19" y="436"/>
                </a:lnTo>
                <a:lnTo>
                  <a:pt x="21" y="436"/>
                </a:lnTo>
                <a:lnTo>
                  <a:pt x="21" y="434"/>
                </a:lnTo>
                <a:lnTo>
                  <a:pt x="21" y="430"/>
                </a:lnTo>
                <a:lnTo>
                  <a:pt x="19" y="424"/>
                </a:lnTo>
                <a:lnTo>
                  <a:pt x="15" y="420"/>
                </a:lnTo>
                <a:lnTo>
                  <a:pt x="10" y="417"/>
                </a:lnTo>
                <a:lnTo>
                  <a:pt x="8" y="411"/>
                </a:lnTo>
                <a:lnTo>
                  <a:pt x="10" y="409"/>
                </a:lnTo>
                <a:lnTo>
                  <a:pt x="11" y="409"/>
                </a:lnTo>
                <a:lnTo>
                  <a:pt x="15" y="405"/>
                </a:lnTo>
                <a:lnTo>
                  <a:pt x="11" y="409"/>
                </a:lnTo>
                <a:lnTo>
                  <a:pt x="15" y="401"/>
                </a:lnTo>
                <a:lnTo>
                  <a:pt x="17" y="399"/>
                </a:lnTo>
                <a:lnTo>
                  <a:pt x="17" y="401"/>
                </a:lnTo>
                <a:lnTo>
                  <a:pt x="17" y="399"/>
                </a:lnTo>
                <a:lnTo>
                  <a:pt x="27" y="394"/>
                </a:lnTo>
                <a:lnTo>
                  <a:pt x="27" y="392"/>
                </a:lnTo>
                <a:lnTo>
                  <a:pt x="17" y="397"/>
                </a:lnTo>
                <a:lnTo>
                  <a:pt x="17" y="394"/>
                </a:lnTo>
                <a:lnTo>
                  <a:pt x="17" y="386"/>
                </a:lnTo>
                <a:lnTo>
                  <a:pt x="21" y="374"/>
                </a:lnTo>
                <a:lnTo>
                  <a:pt x="23" y="372"/>
                </a:lnTo>
                <a:lnTo>
                  <a:pt x="23" y="369"/>
                </a:lnTo>
                <a:lnTo>
                  <a:pt x="23" y="370"/>
                </a:lnTo>
                <a:lnTo>
                  <a:pt x="29" y="386"/>
                </a:lnTo>
                <a:lnTo>
                  <a:pt x="29" y="394"/>
                </a:lnTo>
                <a:lnTo>
                  <a:pt x="31" y="394"/>
                </a:lnTo>
                <a:lnTo>
                  <a:pt x="31" y="395"/>
                </a:lnTo>
                <a:lnTo>
                  <a:pt x="31" y="397"/>
                </a:lnTo>
                <a:lnTo>
                  <a:pt x="33" y="401"/>
                </a:lnTo>
                <a:lnTo>
                  <a:pt x="33" y="399"/>
                </a:lnTo>
                <a:lnTo>
                  <a:pt x="29" y="380"/>
                </a:lnTo>
                <a:lnTo>
                  <a:pt x="29" y="382"/>
                </a:lnTo>
                <a:lnTo>
                  <a:pt x="23" y="367"/>
                </a:lnTo>
                <a:lnTo>
                  <a:pt x="23" y="361"/>
                </a:lnTo>
                <a:lnTo>
                  <a:pt x="27" y="367"/>
                </a:lnTo>
                <a:lnTo>
                  <a:pt x="27" y="365"/>
                </a:lnTo>
                <a:lnTo>
                  <a:pt x="29" y="367"/>
                </a:lnTo>
                <a:lnTo>
                  <a:pt x="31" y="367"/>
                </a:lnTo>
                <a:lnTo>
                  <a:pt x="31" y="361"/>
                </a:lnTo>
                <a:lnTo>
                  <a:pt x="31" y="336"/>
                </a:lnTo>
                <a:lnTo>
                  <a:pt x="29" y="326"/>
                </a:lnTo>
                <a:lnTo>
                  <a:pt x="27" y="311"/>
                </a:lnTo>
                <a:lnTo>
                  <a:pt x="23" y="305"/>
                </a:lnTo>
                <a:lnTo>
                  <a:pt x="21" y="303"/>
                </a:lnTo>
                <a:lnTo>
                  <a:pt x="15" y="299"/>
                </a:lnTo>
                <a:lnTo>
                  <a:pt x="15" y="298"/>
                </a:lnTo>
                <a:lnTo>
                  <a:pt x="17" y="296"/>
                </a:lnTo>
                <a:lnTo>
                  <a:pt x="21" y="298"/>
                </a:lnTo>
                <a:lnTo>
                  <a:pt x="27" y="305"/>
                </a:lnTo>
                <a:lnTo>
                  <a:pt x="33" y="322"/>
                </a:lnTo>
                <a:lnTo>
                  <a:pt x="33" y="330"/>
                </a:lnTo>
                <a:lnTo>
                  <a:pt x="33" y="317"/>
                </a:lnTo>
                <a:lnTo>
                  <a:pt x="31" y="313"/>
                </a:lnTo>
                <a:lnTo>
                  <a:pt x="33" y="315"/>
                </a:lnTo>
                <a:lnTo>
                  <a:pt x="33" y="319"/>
                </a:lnTo>
                <a:lnTo>
                  <a:pt x="34" y="319"/>
                </a:lnTo>
                <a:lnTo>
                  <a:pt x="38" y="317"/>
                </a:lnTo>
                <a:lnTo>
                  <a:pt x="40" y="319"/>
                </a:lnTo>
                <a:lnTo>
                  <a:pt x="38" y="334"/>
                </a:lnTo>
                <a:lnTo>
                  <a:pt x="38" y="355"/>
                </a:lnTo>
                <a:lnTo>
                  <a:pt x="40" y="363"/>
                </a:lnTo>
                <a:lnTo>
                  <a:pt x="42" y="367"/>
                </a:lnTo>
                <a:lnTo>
                  <a:pt x="44" y="365"/>
                </a:lnTo>
                <a:lnTo>
                  <a:pt x="46" y="363"/>
                </a:lnTo>
                <a:lnTo>
                  <a:pt x="46" y="361"/>
                </a:lnTo>
                <a:lnTo>
                  <a:pt x="44" y="357"/>
                </a:lnTo>
                <a:lnTo>
                  <a:pt x="42" y="357"/>
                </a:lnTo>
                <a:lnTo>
                  <a:pt x="40" y="355"/>
                </a:lnTo>
                <a:lnTo>
                  <a:pt x="42" y="351"/>
                </a:lnTo>
                <a:lnTo>
                  <a:pt x="44" y="340"/>
                </a:lnTo>
                <a:lnTo>
                  <a:pt x="46" y="338"/>
                </a:lnTo>
                <a:lnTo>
                  <a:pt x="48" y="336"/>
                </a:lnTo>
                <a:lnTo>
                  <a:pt x="50" y="340"/>
                </a:lnTo>
                <a:lnTo>
                  <a:pt x="50" y="351"/>
                </a:lnTo>
                <a:lnTo>
                  <a:pt x="50" y="370"/>
                </a:lnTo>
                <a:lnTo>
                  <a:pt x="52" y="384"/>
                </a:lnTo>
                <a:lnTo>
                  <a:pt x="56" y="394"/>
                </a:lnTo>
                <a:lnTo>
                  <a:pt x="54" y="384"/>
                </a:lnTo>
                <a:lnTo>
                  <a:pt x="52" y="380"/>
                </a:lnTo>
                <a:lnTo>
                  <a:pt x="58" y="388"/>
                </a:lnTo>
                <a:lnTo>
                  <a:pt x="61" y="395"/>
                </a:lnTo>
                <a:lnTo>
                  <a:pt x="63" y="405"/>
                </a:lnTo>
                <a:lnTo>
                  <a:pt x="65" y="426"/>
                </a:lnTo>
                <a:lnTo>
                  <a:pt x="65" y="438"/>
                </a:lnTo>
                <a:lnTo>
                  <a:pt x="65" y="430"/>
                </a:lnTo>
                <a:lnTo>
                  <a:pt x="63" y="417"/>
                </a:lnTo>
                <a:lnTo>
                  <a:pt x="61" y="409"/>
                </a:lnTo>
                <a:lnTo>
                  <a:pt x="54" y="395"/>
                </a:lnTo>
                <a:lnTo>
                  <a:pt x="50" y="376"/>
                </a:lnTo>
                <a:lnTo>
                  <a:pt x="48" y="372"/>
                </a:lnTo>
                <a:lnTo>
                  <a:pt x="48" y="376"/>
                </a:lnTo>
                <a:lnTo>
                  <a:pt x="48" y="388"/>
                </a:lnTo>
                <a:lnTo>
                  <a:pt x="46" y="397"/>
                </a:lnTo>
                <a:lnTo>
                  <a:pt x="44" y="403"/>
                </a:lnTo>
                <a:lnTo>
                  <a:pt x="42" y="395"/>
                </a:lnTo>
                <a:lnTo>
                  <a:pt x="40" y="392"/>
                </a:lnTo>
                <a:lnTo>
                  <a:pt x="36" y="390"/>
                </a:lnTo>
                <a:lnTo>
                  <a:pt x="34" y="390"/>
                </a:lnTo>
                <a:lnTo>
                  <a:pt x="34" y="394"/>
                </a:lnTo>
                <a:lnTo>
                  <a:pt x="36" y="394"/>
                </a:lnTo>
                <a:lnTo>
                  <a:pt x="36" y="399"/>
                </a:lnTo>
                <a:lnTo>
                  <a:pt x="38" y="395"/>
                </a:lnTo>
                <a:lnTo>
                  <a:pt x="38" y="397"/>
                </a:lnTo>
                <a:lnTo>
                  <a:pt x="38" y="403"/>
                </a:lnTo>
                <a:lnTo>
                  <a:pt x="40" y="415"/>
                </a:lnTo>
                <a:lnTo>
                  <a:pt x="38" y="424"/>
                </a:lnTo>
                <a:lnTo>
                  <a:pt x="34" y="403"/>
                </a:lnTo>
                <a:lnTo>
                  <a:pt x="34" y="411"/>
                </a:lnTo>
                <a:lnTo>
                  <a:pt x="38" y="428"/>
                </a:lnTo>
                <a:lnTo>
                  <a:pt x="34" y="455"/>
                </a:lnTo>
                <a:lnTo>
                  <a:pt x="34" y="459"/>
                </a:lnTo>
                <a:lnTo>
                  <a:pt x="34" y="457"/>
                </a:lnTo>
                <a:lnTo>
                  <a:pt x="33" y="451"/>
                </a:lnTo>
                <a:lnTo>
                  <a:pt x="29" y="480"/>
                </a:lnTo>
                <a:lnTo>
                  <a:pt x="31" y="468"/>
                </a:lnTo>
                <a:lnTo>
                  <a:pt x="33" y="465"/>
                </a:lnTo>
                <a:lnTo>
                  <a:pt x="33" y="466"/>
                </a:lnTo>
                <a:lnTo>
                  <a:pt x="34" y="463"/>
                </a:lnTo>
                <a:lnTo>
                  <a:pt x="34" y="488"/>
                </a:lnTo>
                <a:lnTo>
                  <a:pt x="36" y="463"/>
                </a:lnTo>
                <a:lnTo>
                  <a:pt x="36" y="451"/>
                </a:lnTo>
                <a:lnTo>
                  <a:pt x="38" y="449"/>
                </a:lnTo>
                <a:lnTo>
                  <a:pt x="40" y="449"/>
                </a:lnTo>
                <a:lnTo>
                  <a:pt x="42" y="453"/>
                </a:lnTo>
                <a:lnTo>
                  <a:pt x="42" y="457"/>
                </a:lnTo>
                <a:lnTo>
                  <a:pt x="42" y="459"/>
                </a:lnTo>
                <a:lnTo>
                  <a:pt x="46" y="514"/>
                </a:lnTo>
                <a:lnTo>
                  <a:pt x="44" y="549"/>
                </a:lnTo>
                <a:lnTo>
                  <a:pt x="42" y="538"/>
                </a:lnTo>
                <a:lnTo>
                  <a:pt x="42" y="547"/>
                </a:lnTo>
                <a:lnTo>
                  <a:pt x="42" y="553"/>
                </a:lnTo>
                <a:lnTo>
                  <a:pt x="42" y="547"/>
                </a:lnTo>
                <a:lnTo>
                  <a:pt x="38" y="507"/>
                </a:lnTo>
                <a:lnTo>
                  <a:pt x="36" y="478"/>
                </a:lnTo>
                <a:lnTo>
                  <a:pt x="36" y="513"/>
                </a:lnTo>
                <a:lnTo>
                  <a:pt x="44" y="616"/>
                </a:lnTo>
                <a:lnTo>
                  <a:pt x="44" y="637"/>
                </a:lnTo>
                <a:lnTo>
                  <a:pt x="44" y="634"/>
                </a:lnTo>
                <a:lnTo>
                  <a:pt x="40" y="616"/>
                </a:lnTo>
                <a:lnTo>
                  <a:pt x="42" y="628"/>
                </a:lnTo>
                <a:lnTo>
                  <a:pt x="42" y="632"/>
                </a:lnTo>
                <a:lnTo>
                  <a:pt x="40" y="620"/>
                </a:lnTo>
                <a:lnTo>
                  <a:pt x="36" y="597"/>
                </a:lnTo>
                <a:lnTo>
                  <a:pt x="36" y="586"/>
                </a:lnTo>
                <a:lnTo>
                  <a:pt x="36" y="589"/>
                </a:lnTo>
                <a:lnTo>
                  <a:pt x="34" y="576"/>
                </a:lnTo>
                <a:lnTo>
                  <a:pt x="33" y="570"/>
                </a:lnTo>
                <a:lnTo>
                  <a:pt x="34" y="582"/>
                </a:lnTo>
                <a:lnTo>
                  <a:pt x="36" y="599"/>
                </a:lnTo>
                <a:lnTo>
                  <a:pt x="38" y="618"/>
                </a:lnTo>
                <a:lnTo>
                  <a:pt x="42" y="637"/>
                </a:lnTo>
                <a:lnTo>
                  <a:pt x="40" y="637"/>
                </a:lnTo>
                <a:lnTo>
                  <a:pt x="40" y="632"/>
                </a:lnTo>
                <a:lnTo>
                  <a:pt x="40" y="637"/>
                </a:lnTo>
                <a:lnTo>
                  <a:pt x="38" y="635"/>
                </a:lnTo>
                <a:lnTo>
                  <a:pt x="38" y="632"/>
                </a:lnTo>
                <a:lnTo>
                  <a:pt x="36" y="616"/>
                </a:lnTo>
                <a:lnTo>
                  <a:pt x="34" y="599"/>
                </a:lnTo>
                <a:lnTo>
                  <a:pt x="36" y="605"/>
                </a:lnTo>
                <a:lnTo>
                  <a:pt x="36" y="610"/>
                </a:lnTo>
                <a:lnTo>
                  <a:pt x="34" y="605"/>
                </a:lnTo>
                <a:lnTo>
                  <a:pt x="36" y="620"/>
                </a:lnTo>
                <a:lnTo>
                  <a:pt x="38" y="635"/>
                </a:lnTo>
                <a:lnTo>
                  <a:pt x="34" y="634"/>
                </a:lnTo>
                <a:lnTo>
                  <a:pt x="33" y="620"/>
                </a:lnTo>
                <a:lnTo>
                  <a:pt x="29" y="589"/>
                </a:lnTo>
                <a:lnTo>
                  <a:pt x="33" y="624"/>
                </a:lnTo>
                <a:lnTo>
                  <a:pt x="29" y="591"/>
                </a:lnTo>
                <a:lnTo>
                  <a:pt x="31" y="610"/>
                </a:lnTo>
                <a:lnTo>
                  <a:pt x="29" y="605"/>
                </a:lnTo>
                <a:lnTo>
                  <a:pt x="31" y="616"/>
                </a:lnTo>
                <a:lnTo>
                  <a:pt x="33" y="634"/>
                </a:lnTo>
                <a:lnTo>
                  <a:pt x="31" y="634"/>
                </a:lnTo>
                <a:lnTo>
                  <a:pt x="29" y="635"/>
                </a:lnTo>
                <a:lnTo>
                  <a:pt x="29" y="637"/>
                </a:lnTo>
                <a:lnTo>
                  <a:pt x="33" y="643"/>
                </a:lnTo>
                <a:lnTo>
                  <a:pt x="34" y="651"/>
                </a:lnTo>
                <a:lnTo>
                  <a:pt x="33" y="655"/>
                </a:lnTo>
                <a:lnTo>
                  <a:pt x="29" y="655"/>
                </a:lnTo>
                <a:lnTo>
                  <a:pt x="21" y="647"/>
                </a:lnTo>
                <a:lnTo>
                  <a:pt x="15" y="643"/>
                </a:lnTo>
                <a:lnTo>
                  <a:pt x="13" y="645"/>
                </a:lnTo>
                <a:lnTo>
                  <a:pt x="8" y="618"/>
                </a:lnTo>
                <a:lnTo>
                  <a:pt x="10" y="618"/>
                </a:lnTo>
                <a:lnTo>
                  <a:pt x="13" y="614"/>
                </a:lnTo>
                <a:lnTo>
                  <a:pt x="17" y="610"/>
                </a:lnTo>
                <a:lnTo>
                  <a:pt x="13" y="601"/>
                </a:lnTo>
                <a:lnTo>
                  <a:pt x="10" y="607"/>
                </a:lnTo>
                <a:lnTo>
                  <a:pt x="8" y="616"/>
                </a:lnTo>
                <a:lnTo>
                  <a:pt x="0" y="582"/>
                </a:lnTo>
                <a:lnTo>
                  <a:pt x="0" y="584"/>
                </a:lnTo>
                <a:lnTo>
                  <a:pt x="8" y="626"/>
                </a:lnTo>
                <a:lnTo>
                  <a:pt x="10" y="630"/>
                </a:lnTo>
                <a:lnTo>
                  <a:pt x="8" y="632"/>
                </a:lnTo>
                <a:lnTo>
                  <a:pt x="2" y="605"/>
                </a:lnTo>
                <a:lnTo>
                  <a:pt x="6" y="626"/>
                </a:lnTo>
                <a:lnTo>
                  <a:pt x="6" y="637"/>
                </a:lnTo>
                <a:lnTo>
                  <a:pt x="6" y="635"/>
                </a:lnTo>
                <a:lnTo>
                  <a:pt x="4" y="634"/>
                </a:lnTo>
                <a:lnTo>
                  <a:pt x="0" y="632"/>
                </a:lnTo>
                <a:lnTo>
                  <a:pt x="0" y="635"/>
                </a:lnTo>
                <a:lnTo>
                  <a:pt x="4" y="641"/>
                </a:lnTo>
                <a:lnTo>
                  <a:pt x="4" y="643"/>
                </a:lnTo>
                <a:lnTo>
                  <a:pt x="2" y="649"/>
                </a:lnTo>
                <a:lnTo>
                  <a:pt x="0" y="649"/>
                </a:lnTo>
                <a:lnTo>
                  <a:pt x="0" y="653"/>
                </a:lnTo>
                <a:lnTo>
                  <a:pt x="0" y="655"/>
                </a:lnTo>
                <a:lnTo>
                  <a:pt x="0" y="1148"/>
                </a:lnTo>
                <a:lnTo>
                  <a:pt x="1542" y="1148"/>
                </a:lnTo>
                <a:lnTo>
                  <a:pt x="1532" y="1135"/>
                </a:lnTo>
                <a:lnTo>
                  <a:pt x="1530" y="1131"/>
                </a:lnTo>
                <a:lnTo>
                  <a:pt x="1530" y="1123"/>
                </a:lnTo>
                <a:lnTo>
                  <a:pt x="1532" y="1117"/>
                </a:lnTo>
                <a:lnTo>
                  <a:pt x="1536" y="1117"/>
                </a:lnTo>
                <a:lnTo>
                  <a:pt x="1542" y="1121"/>
                </a:lnTo>
                <a:lnTo>
                  <a:pt x="1549" y="1129"/>
                </a:lnTo>
                <a:lnTo>
                  <a:pt x="1553" y="1135"/>
                </a:lnTo>
                <a:lnTo>
                  <a:pt x="1555" y="1138"/>
                </a:lnTo>
                <a:lnTo>
                  <a:pt x="1555" y="1148"/>
                </a:lnTo>
                <a:lnTo>
                  <a:pt x="1570" y="1148"/>
                </a:lnTo>
                <a:lnTo>
                  <a:pt x="1565" y="1138"/>
                </a:lnTo>
                <a:lnTo>
                  <a:pt x="1561" y="1123"/>
                </a:lnTo>
                <a:lnTo>
                  <a:pt x="1563" y="1119"/>
                </a:lnTo>
                <a:lnTo>
                  <a:pt x="1565" y="1115"/>
                </a:lnTo>
                <a:lnTo>
                  <a:pt x="1563" y="1114"/>
                </a:lnTo>
                <a:lnTo>
                  <a:pt x="1561" y="1115"/>
                </a:lnTo>
                <a:lnTo>
                  <a:pt x="1561" y="1112"/>
                </a:lnTo>
                <a:lnTo>
                  <a:pt x="1561" y="1104"/>
                </a:lnTo>
                <a:lnTo>
                  <a:pt x="1565" y="1104"/>
                </a:lnTo>
                <a:lnTo>
                  <a:pt x="1563" y="1098"/>
                </a:lnTo>
                <a:lnTo>
                  <a:pt x="1561" y="1094"/>
                </a:lnTo>
                <a:lnTo>
                  <a:pt x="1557" y="1083"/>
                </a:lnTo>
                <a:lnTo>
                  <a:pt x="1561" y="1079"/>
                </a:lnTo>
                <a:lnTo>
                  <a:pt x="1557" y="1079"/>
                </a:lnTo>
                <a:lnTo>
                  <a:pt x="1557" y="1077"/>
                </a:lnTo>
                <a:lnTo>
                  <a:pt x="1559" y="1077"/>
                </a:lnTo>
                <a:lnTo>
                  <a:pt x="1561" y="1075"/>
                </a:lnTo>
                <a:lnTo>
                  <a:pt x="1561" y="1073"/>
                </a:lnTo>
                <a:lnTo>
                  <a:pt x="1561" y="1075"/>
                </a:lnTo>
                <a:lnTo>
                  <a:pt x="1561" y="1073"/>
                </a:lnTo>
                <a:lnTo>
                  <a:pt x="1559" y="1073"/>
                </a:lnTo>
                <a:lnTo>
                  <a:pt x="1557" y="1073"/>
                </a:lnTo>
                <a:lnTo>
                  <a:pt x="1557" y="1071"/>
                </a:lnTo>
                <a:lnTo>
                  <a:pt x="1555" y="1075"/>
                </a:lnTo>
                <a:lnTo>
                  <a:pt x="1553" y="1077"/>
                </a:lnTo>
                <a:lnTo>
                  <a:pt x="1551" y="1079"/>
                </a:lnTo>
                <a:lnTo>
                  <a:pt x="1553" y="1069"/>
                </a:lnTo>
                <a:lnTo>
                  <a:pt x="1555" y="1066"/>
                </a:lnTo>
                <a:lnTo>
                  <a:pt x="1559" y="1062"/>
                </a:lnTo>
                <a:lnTo>
                  <a:pt x="1557" y="1056"/>
                </a:lnTo>
                <a:lnTo>
                  <a:pt x="1555" y="1048"/>
                </a:lnTo>
                <a:lnTo>
                  <a:pt x="1555" y="1033"/>
                </a:lnTo>
                <a:lnTo>
                  <a:pt x="1553" y="1037"/>
                </a:lnTo>
                <a:lnTo>
                  <a:pt x="1555" y="1031"/>
                </a:lnTo>
                <a:lnTo>
                  <a:pt x="1563" y="1025"/>
                </a:lnTo>
                <a:lnTo>
                  <a:pt x="1565" y="1021"/>
                </a:lnTo>
                <a:lnTo>
                  <a:pt x="1565" y="1019"/>
                </a:lnTo>
                <a:lnTo>
                  <a:pt x="1555" y="1018"/>
                </a:lnTo>
                <a:lnTo>
                  <a:pt x="1557" y="1016"/>
                </a:lnTo>
                <a:lnTo>
                  <a:pt x="1557" y="1014"/>
                </a:lnTo>
                <a:lnTo>
                  <a:pt x="1555" y="1012"/>
                </a:lnTo>
                <a:lnTo>
                  <a:pt x="1553" y="1008"/>
                </a:lnTo>
                <a:lnTo>
                  <a:pt x="1553" y="1004"/>
                </a:lnTo>
                <a:lnTo>
                  <a:pt x="1551" y="1006"/>
                </a:lnTo>
                <a:lnTo>
                  <a:pt x="1551" y="1010"/>
                </a:lnTo>
                <a:lnTo>
                  <a:pt x="1549" y="1016"/>
                </a:lnTo>
                <a:lnTo>
                  <a:pt x="1547" y="1002"/>
                </a:lnTo>
                <a:lnTo>
                  <a:pt x="1555" y="977"/>
                </a:lnTo>
                <a:lnTo>
                  <a:pt x="1559" y="962"/>
                </a:lnTo>
                <a:lnTo>
                  <a:pt x="1582" y="960"/>
                </a:lnTo>
                <a:lnTo>
                  <a:pt x="1624" y="956"/>
                </a:lnTo>
                <a:lnTo>
                  <a:pt x="1624" y="954"/>
                </a:lnTo>
                <a:lnTo>
                  <a:pt x="1622" y="954"/>
                </a:lnTo>
                <a:lnTo>
                  <a:pt x="1617" y="954"/>
                </a:lnTo>
                <a:lnTo>
                  <a:pt x="1609" y="956"/>
                </a:lnTo>
                <a:lnTo>
                  <a:pt x="1594" y="958"/>
                </a:lnTo>
                <a:lnTo>
                  <a:pt x="1592" y="958"/>
                </a:lnTo>
                <a:lnTo>
                  <a:pt x="1590" y="956"/>
                </a:lnTo>
                <a:lnTo>
                  <a:pt x="1588" y="956"/>
                </a:lnTo>
                <a:lnTo>
                  <a:pt x="1574" y="958"/>
                </a:lnTo>
                <a:lnTo>
                  <a:pt x="1563" y="960"/>
                </a:lnTo>
                <a:lnTo>
                  <a:pt x="1559" y="958"/>
                </a:lnTo>
                <a:lnTo>
                  <a:pt x="1561" y="935"/>
                </a:lnTo>
                <a:lnTo>
                  <a:pt x="1561" y="925"/>
                </a:lnTo>
                <a:lnTo>
                  <a:pt x="1563" y="916"/>
                </a:lnTo>
                <a:lnTo>
                  <a:pt x="1565" y="904"/>
                </a:lnTo>
                <a:lnTo>
                  <a:pt x="1561" y="898"/>
                </a:lnTo>
                <a:lnTo>
                  <a:pt x="1561" y="900"/>
                </a:lnTo>
                <a:lnTo>
                  <a:pt x="1559" y="906"/>
                </a:lnTo>
                <a:lnTo>
                  <a:pt x="1557" y="929"/>
                </a:lnTo>
                <a:lnTo>
                  <a:pt x="1557" y="950"/>
                </a:lnTo>
                <a:lnTo>
                  <a:pt x="1542" y="946"/>
                </a:lnTo>
                <a:lnTo>
                  <a:pt x="1536" y="946"/>
                </a:lnTo>
                <a:lnTo>
                  <a:pt x="1538" y="946"/>
                </a:lnTo>
                <a:lnTo>
                  <a:pt x="1536" y="946"/>
                </a:lnTo>
                <a:lnTo>
                  <a:pt x="1534" y="946"/>
                </a:lnTo>
                <a:lnTo>
                  <a:pt x="1536" y="941"/>
                </a:lnTo>
                <a:lnTo>
                  <a:pt x="1536" y="939"/>
                </a:lnTo>
                <a:lnTo>
                  <a:pt x="1536" y="937"/>
                </a:lnTo>
                <a:lnTo>
                  <a:pt x="1534" y="937"/>
                </a:lnTo>
                <a:lnTo>
                  <a:pt x="1532" y="939"/>
                </a:lnTo>
                <a:lnTo>
                  <a:pt x="1532" y="937"/>
                </a:lnTo>
                <a:lnTo>
                  <a:pt x="1536" y="935"/>
                </a:lnTo>
                <a:lnTo>
                  <a:pt x="1536" y="933"/>
                </a:lnTo>
                <a:lnTo>
                  <a:pt x="1536" y="931"/>
                </a:lnTo>
                <a:lnTo>
                  <a:pt x="1540" y="929"/>
                </a:lnTo>
                <a:lnTo>
                  <a:pt x="1536" y="927"/>
                </a:lnTo>
                <a:lnTo>
                  <a:pt x="1540" y="925"/>
                </a:lnTo>
                <a:lnTo>
                  <a:pt x="1536" y="923"/>
                </a:lnTo>
                <a:lnTo>
                  <a:pt x="1538" y="922"/>
                </a:lnTo>
                <a:lnTo>
                  <a:pt x="1538" y="920"/>
                </a:lnTo>
                <a:lnTo>
                  <a:pt x="1538" y="916"/>
                </a:lnTo>
                <a:lnTo>
                  <a:pt x="1538" y="918"/>
                </a:lnTo>
                <a:lnTo>
                  <a:pt x="1538" y="916"/>
                </a:lnTo>
                <a:lnTo>
                  <a:pt x="1540" y="914"/>
                </a:lnTo>
                <a:lnTo>
                  <a:pt x="1540" y="910"/>
                </a:lnTo>
                <a:lnTo>
                  <a:pt x="1538" y="908"/>
                </a:lnTo>
                <a:lnTo>
                  <a:pt x="1536" y="910"/>
                </a:lnTo>
                <a:lnTo>
                  <a:pt x="1538" y="910"/>
                </a:lnTo>
                <a:lnTo>
                  <a:pt x="1536" y="914"/>
                </a:lnTo>
                <a:lnTo>
                  <a:pt x="1534" y="914"/>
                </a:lnTo>
                <a:lnTo>
                  <a:pt x="1530" y="914"/>
                </a:lnTo>
                <a:lnTo>
                  <a:pt x="1532" y="912"/>
                </a:lnTo>
                <a:lnTo>
                  <a:pt x="1530" y="912"/>
                </a:lnTo>
                <a:lnTo>
                  <a:pt x="1530" y="906"/>
                </a:lnTo>
                <a:lnTo>
                  <a:pt x="1530" y="902"/>
                </a:lnTo>
                <a:lnTo>
                  <a:pt x="1532" y="898"/>
                </a:lnTo>
                <a:lnTo>
                  <a:pt x="1530" y="898"/>
                </a:lnTo>
                <a:lnTo>
                  <a:pt x="1534" y="895"/>
                </a:lnTo>
                <a:lnTo>
                  <a:pt x="1534" y="891"/>
                </a:lnTo>
                <a:lnTo>
                  <a:pt x="1528" y="897"/>
                </a:lnTo>
                <a:lnTo>
                  <a:pt x="1530" y="891"/>
                </a:lnTo>
                <a:lnTo>
                  <a:pt x="1532" y="883"/>
                </a:lnTo>
                <a:lnTo>
                  <a:pt x="1530" y="883"/>
                </a:lnTo>
                <a:lnTo>
                  <a:pt x="1530" y="881"/>
                </a:lnTo>
                <a:lnTo>
                  <a:pt x="1530" y="879"/>
                </a:lnTo>
                <a:lnTo>
                  <a:pt x="1532" y="874"/>
                </a:lnTo>
                <a:lnTo>
                  <a:pt x="1536" y="864"/>
                </a:lnTo>
                <a:lnTo>
                  <a:pt x="1540" y="862"/>
                </a:lnTo>
                <a:lnTo>
                  <a:pt x="1544" y="862"/>
                </a:lnTo>
                <a:lnTo>
                  <a:pt x="1546" y="860"/>
                </a:lnTo>
                <a:lnTo>
                  <a:pt x="1538" y="856"/>
                </a:lnTo>
                <a:lnTo>
                  <a:pt x="1536" y="852"/>
                </a:lnTo>
                <a:lnTo>
                  <a:pt x="1540" y="845"/>
                </a:lnTo>
                <a:lnTo>
                  <a:pt x="1540" y="843"/>
                </a:lnTo>
                <a:lnTo>
                  <a:pt x="1538" y="843"/>
                </a:lnTo>
                <a:lnTo>
                  <a:pt x="1532" y="847"/>
                </a:lnTo>
                <a:lnTo>
                  <a:pt x="1528" y="841"/>
                </a:lnTo>
                <a:lnTo>
                  <a:pt x="1530" y="839"/>
                </a:lnTo>
                <a:lnTo>
                  <a:pt x="1534" y="837"/>
                </a:lnTo>
                <a:lnTo>
                  <a:pt x="1532" y="835"/>
                </a:lnTo>
                <a:lnTo>
                  <a:pt x="1526" y="831"/>
                </a:lnTo>
                <a:lnTo>
                  <a:pt x="1522" y="829"/>
                </a:lnTo>
                <a:lnTo>
                  <a:pt x="1524" y="824"/>
                </a:lnTo>
                <a:lnTo>
                  <a:pt x="1526" y="822"/>
                </a:lnTo>
                <a:lnTo>
                  <a:pt x="1530" y="822"/>
                </a:lnTo>
                <a:lnTo>
                  <a:pt x="1532" y="824"/>
                </a:lnTo>
                <a:lnTo>
                  <a:pt x="1534" y="827"/>
                </a:lnTo>
                <a:lnTo>
                  <a:pt x="1536" y="826"/>
                </a:lnTo>
                <a:lnTo>
                  <a:pt x="1532" y="820"/>
                </a:lnTo>
                <a:lnTo>
                  <a:pt x="1532" y="818"/>
                </a:lnTo>
                <a:lnTo>
                  <a:pt x="1530" y="814"/>
                </a:lnTo>
                <a:lnTo>
                  <a:pt x="1530" y="812"/>
                </a:lnTo>
                <a:lnTo>
                  <a:pt x="1532" y="812"/>
                </a:lnTo>
                <a:lnTo>
                  <a:pt x="1534" y="810"/>
                </a:lnTo>
                <a:lnTo>
                  <a:pt x="1534" y="808"/>
                </a:lnTo>
                <a:lnTo>
                  <a:pt x="1532" y="806"/>
                </a:lnTo>
                <a:lnTo>
                  <a:pt x="1528" y="806"/>
                </a:lnTo>
                <a:lnTo>
                  <a:pt x="1530" y="801"/>
                </a:lnTo>
                <a:lnTo>
                  <a:pt x="1532" y="799"/>
                </a:lnTo>
                <a:lnTo>
                  <a:pt x="1536" y="799"/>
                </a:lnTo>
                <a:lnTo>
                  <a:pt x="1544" y="797"/>
                </a:lnTo>
                <a:lnTo>
                  <a:pt x="1547" y="795"/>
                </a:lnTo>
                <a:lnTo>
                  <a:pt x="1549" y="793"/>
                </a:lnTo>
                <a:lnTo>
                  <a:pt x="1546" y="781"/>
                </a:lnTo>
                <a:lnTo>
                  <a:pt x="1546" y="774"/>
                </a:lnTo>
                <a:lnTo>
                  <a:pt x="1547" y="774"/>
                </a:lnTo>
                <a:lnTo>
                  <a:pt x="1551" y="774"/>
                </a:lnTo>
                <a:lnTo>
                  <a:pt x="1557" y="770"/>
                </a:lnTo>
                <a:lnTo>
                  <a:pt x="1563" y="762"/>
                </a:lnTo>
                <a:lnTo>
                  <a:pt x="1565" y="758"/>
                </a:lnTo>
                <a:lnTo>
                  <a:pt x="1563" y="760"/>
                </a:lnTo>
                <a:lnTo>
                  <a:pt x="1559" y="758"/>
                </a:lnTo>
                <a:lnTo>
                  <a:pt x="1551" y="753"/>
                </a:lnTo>
                <a:lnTo>
                  <a:pt x="1557" y="737"/>
                </a:lnTo>
                <a:lnTo>
                  <a:pt x="1561" y="728"/>
                </a:lnTo>
                <a:lnTo>
                  <a:pt x="1563" y="722"/>
                </a:lnTo>
                <a:lnTo>
                  <a:pt x="1565" y="722"/>
                </a:lnTo>
                <a:lnTo>
                  <a:pt x="1572" y="720"/>
                </a:lnTo>
                <a:lnTo>
                  <a:pt x="1574" y="720"/>
                </a:lnTo>
                <a:lnTo>
                  <a:pt x="1574" y="716"/>
                </a:lnTo>
                <a:lnTo>
                  <a:pt x="1572" y="708"/>
                </a:lnTo>
                <a:lnTo>
                  <a:pt x="1567" y="699"/>
                </a:lnTo>
                <a:lnTo>
                  <a:pt x="1567" y="714"/>
                </a:lnTo>
                <a:lnTo>
                  <a:pt x="1565" y="718"/>
                </a:lnTo>
                <a:lnTo>
                  <a:pt x="1563" y="705"/>
                </a:lnTo>
                <a:lnTo>
                  <a:pt x="1563" y="697"/>
                </a:lnTo>
                <a:lnTo>
                  <a:pt x="1563" y="691"/>
                </a:lnTo>
                <a:lnTo>
                  <a:pt x="1567" y="682"/>
                </a:lnTo>
                <a:lnTo>
                  <a:pt x="1572" y="685"/>
                </a:lnTo>
                <a:lnTo>
                  <a:pt x="1576" y="687"/>
                </a:lnTo>
                <a:lnTo>
                  <a:pt x="1580" y="687"/>
                </a:lnTo>
                <a:lnTo>
                  <a:pt x="1586" y="683"/>
                </a:lnTo>
                <a:lnTo>
                  <a:pt x="1588" y="678"/>
                </a:lnTo>
                <a:lnTo>
                  <a:pt x="1586" y="672"/>
                </a:lnTo>
                <a:lnTo>
                  <a:pt x="1576" y="660"/>
                </a:lnTo>
                <a:lnTo>
                  <a:pt x="1574" y="657"/>
                </a:lnTo>
                <a:lnTo>
                  <a:pt x="1580" y="658"/>
                </a:lnTo>
                <a:lnTo>
                  <a:pt x="1586" y="664"/>
                </a:lnTo>
                <a:lnTo>
                  <a:pt x="1590" y="670"/>
                </a:lnTo>
                <a:lnTo>
                  <a:pt x="1592" y="672"/>
                </a:lnTo>
                <a:lnTo>
                  <a:pt x="1594" y="670"/>
                </a:lnTo>
                <a:lnTo>
                  <a:pt x="1597" y="666"/>
                </a:lnTo>
                <a:lnTo>
                  <a:pt x="1603" y="662"/>
                </a:lnTo>
                <a:lnTo>
                  <a:pt x="1605" y="658"/>
                </a:lnTo>
                <a:lnTo>
                  <a:pt x="1605" y="657"/>
                </a:lnTo>
                <a:lnTo>
                  <a:pt x="1601" y="653"/>
                </a:lnTo>
                <a:lnTo>
                  <a:pt x="1597" y="649"/>
                </a:lnTo>
                <a:lnTo>
                  <a:pt x="1595" y="649"/>
                </a:lnTo>
                <a:lnTo>
                  <a:pt x="1594" y="651"/>
                </a:lnTo>
                <a:lnTo>
                  <a:pt x="1592" y="651"/>
                </a:lnTo>
                <a:lnTo>
                  <a:pt x="1588" y="649"/>
                </a:lnTo>
                <a:lnTo>
                  <a:pt x="1580" y="637"/>
                </a:lnTo>
                <a:lnTo>
                  <a:pt x="1580" y="634"/>
                </a:lnTo>
                <a:lnTo>
                  <a:pt x="1582" y="628"/>
                </a:lnTo>
                <a:lnTo>
                  <a:pt x="1588" y="626"/>
                </a:lnTo>
                <a:lnTo>
                  <a:pt x="1590" y="626"/>
                </a:lnTo>
                <a:lnTo>
                  <a:pt x="1594" y="626"/>
                </a:lnTo>
                <a:lnTo>
                  <a:pt x="1599" y="622"/>
                </a:lnTo>
                <a:lnTo>
                  <a:pt x="1613" y="609"/>
                </a:lnTo>
                <a:lnTo>
                  <a:pt x="1617" y="603"/>
                </a:lnTo>
                <a:lnTo>
                  <a:pt x="1615" y="597"/>
                </a:lnTo>
                <a:lnTo>
                  <a:pt x="1611" y="591"/>
                </a:lnTo>
                <a:lnTo>
                  <a:pt x="1607" y="587"/>
                </a:lnTo>
                <a:lnTo>
                  <a:pt x="1605" y="587"/>
                </a:lnTo>
                <a:lnTo>
                  <a:pt x="1607" y="576"/>
                </a:lnTo>
                <a:lnTo>
                  <a:pt x="1605" y="561"/>
                </a:lnTo>
                <a:lnTo>
                  <a:pt x="1607" y="553"/>
                </a:lnTo>
                <a:lnTo>
                  <a:pt x="1611" y="545"/>
                </a:lnTo>
                <a:lnTo>
                  <a:pt x="1613" y="538"/>
                </a:lnTo>
                <a:lnTo>
                  <a:pt x="1613" y="534"/>
                </a:lnTo>
                <a:lnTo>
                  <a:pt x="1613" y="528"/>
                </a:lnTo>
                <a:lnTo>
                  <a:pt x="1611" y="522"/>
                </a:lnTo>
                <a:lnTo>
                  <a:pt x="1609" y="520"/>
                </a:lnTo>
                <a:lnTo>
                  <a:pt x="1605" y="520"/>
                </a:lnTo>
                <a:lnTo>
                  <a:pt x="1601" y="522"/>
                </a:lnTo>
                <a:lnTo>
                  <a:pt x="1597" y="522"/>
                </a:lnTo>
                <a:lnTo>
                  <a:pt x="1595" y="518"/>
                </a:lnTo>
                <a:lnTo>
                  <a:pt x="1595" y="513"/>
                </a:lnTo>
                <a:lnTo>
                  <a:pt x="1595" y="509"/>
                </a:lnTo>
                <a:lnTo>
                  <a:pt x="1597" y="503"/>
                </a:lnTo>
                <a:lnTo>
                  <a:pt x="1594" y="493"/>
                </a:lnTo>
                <a:lnTo>
                  <a:pt x="1590" y="490"/>
                </a:lnTo>
                <a:lnTo>
                  <a:pt x="1584" y="490"/>
                </a:lnTo>
                <a:lnTo>
                  <a:pt x="1584" y="491"/>
                </a:lnTo>
                <a:lnTo>
                  <a:pt x="1582" y="495"/>
                </a:lnTo>
                <a:lnTo>
                  <a:pt x="1580" y="507"/>
                </a:lnTo>
                <a:lnTo>
                  <a:pt x="1576" y="518"/>
                </a:lnTo>
                <a:lnTo>
                  <a:pt x="1576" y="522"/>
                </a:lnTo>
                <a:lnTo>
                  <a:pt x="1578" y="526"/>
                </a:lnTo>
                <a:lnTo>
                  <a:pt x="1586" y="528"/>
                </a:lnTo>
                <a:lnTo>
                  <a:pt x="1592" y="532"/>
                </a:lnTo>
                <a:lnTo>
                  <a:pt x="1592" y="536"/>
                </a:lnTo>
                <a:lnTo>
                  <a:pt x="1592" y="541"/>
                </a:lnTo>
                <a:lnTo>
                  <a:pt x="1588" y="539"/>
                </a:lnTo>
                <a:lnTo>
                  <a:pt x="1588" y="541"/>
                </a:lnTo>
                <a:lnTo>
                  <a:pt x="1590" y="543"/>
                </a:lnTo>
                <a:lnTo>
                  <a:pt x="1588" y="545"/>
                </a:lnTo>
                <a:lnTo>
                  <a:pt x="1586" y="545"/>
                </a:lnTo>
                <a:lnTo>
                  <a:pt x="1588" y="547"/>
                </a:lnTo>
                <a:lnTo>
                  <a:pt x="1588" y="549"/>
                </a:lnTo>
                <a:lnTo>
                  <a:pt x="1584" y="547"/>
                </a:lnTo>
                <a:lnTo>
                  <a:pt x="1586" y="551"/>
                </a:lnTo>
                <a:lnTo>
                  <a:pt x="1586" y="553"/>
                </a:lnTo>
                <a:lnTo>
                  <a:pt x="1582" y="551"/>
                </a:lnTo>
                <a:lnTo>
                  <a:pt x="1582" y="549"/>
                </a:lnTo>
                <a:lnTo>
                  <a:pt x="1582" y="545"/>
                </a:lnTo>
                <a:lnTo>
                  <a:pt x="1582" y="543"/>
                </a:lnTo>
                <a:lnTo>
                  <a:pt x="1580" y="543"/>
                </a:lnTo>
                <a:lnTo>
                  <a:pt x="1580" y="545"/>
                </a:lnTo>
                <a:lnTo>
                  <a:pt x="1578" y="547"/>
                </a:lnTo>
                <a:lnTo>
                  <a:pt x="1576" y="549"/>
                </a:lnTo>
                <a:lnTo>
                  <a:pt x="1578" y="551"/>
                </a:lnTo>
                <a:lnTo>
                  <a:pt x="1580" y="553"/>
                </a:lnTo>
                <a:lnTo>
                  <a:pt x="1582" y="555"/>
                </a:lnTo>
                <a:lnTo>
                  <a:pt x="1582" y="557"/>
                </a:lnTo>
                <a:lnTo>
                  <a:pt x="1580" y="557"/>
                </a:lnTo>
                <a:lnTo>
                  <a:pt x="1578" y="555"/>
                </a:lnTo>
                <a:lnTo>
                  <a:pt x="1576" y="551"/>
                </a:lnTo>
                <a:lnTo>
                  <a:pt x="1572" y="547"/>
                </a:lnTo>
                <a:lnTo>
                  <a:pt x="1572" y="549"/>
                </a:lnTo>
                <a:lnTo>
                  <a:pt x="1576" y="553"/>
                </a:lnTo>
                <a:lnTo>
                  <a:pt x="1576" y="557"/>
                </a:lnTo>
                <a:lnTo>
                  <a:pt x="1569" y="559"/>
                </a:lnTo>
                <a:lnTo>
                  <a:pt x="1565" y="561"/>
                </a:lnTo>
                <a:lnTo>
                  <a:pt x="1563" y="549"/>
                </a:lnTo>
                <a:lnTo>
                  <a:pt x="1565" y="541"/>
                </a:lnTo>
                <a:lnTo>
                  <a:pt x="1565" y="526"/>
                </a:lnTo>
                <a:lnTo>
                  <a:pt x="1565" y="522"/>
                </a:lnTo>
                <a:lnTo>
                  <a:pt x="1563" y="522"/>
                </a:lnTo>
                <a:lnTo>
                  <a:pt x="1561" y="530"/>
                </a:lnTo>
                <a:lnTo>
                  <a:pt x="1561" y="536"/>
                </a:lnTo>
                <a:lnTo>
                  <a:pt x="1561" y="547"/>
                </a:lnTo>
                <a:lnTo>
                  <a:pt x="1561" y="555"/>
                </a:lnTo>
                <a:lnTo>
                  <a:pt x="1561" y="557"/>
                </a:lnTo>
                <a:lnTo>
                  <a:pt x="1559" y="557"/>
                </a:lnTo>
                <a:lnTo>
                  <a:pt x="1557" y="549"/>
                </a:lnTo>
                <a:lnTo>
                  <a:pt x="1557" y="545"/>
                </a:lnTo>
                <a:lnTo>
                  <a:pt x="1557" y="547"/>
                </a:lnTo>
                <a:lnTo>
                  <a:pt x="1555" y="553"/>
                </a:lnTo>
                <a:lnTo>
                  <a:pt x="1559" y="559"/>
                </a:lnTo>
                <a:lnTo>
                  <a:pt x="1561" y="572"/>
                </a:lnTo>
                <a:lnTo>
                  <a:pt x="1555" y="553"/>
                </a:lnTo>
                <a:lnTo>
                  <a:pt x="1551" y="534"/>
                </a:lnTo>
                <a:lnTo>
                  <a:pt x="1549" y="520"/>
                </a:lnTo>
                <a:lnTo>
                  <a:pt x="1547" y="511"/>
                </a:lnTo>
                <a:lnTo>
                  <a:pt x="1547" y="499"/>
                </a:lnTo>
                <a:lnTo>
                  <a:pt x="1546" y="488"/>
                </a:lnTo>
                <a:lnTo>
                  <a:pt x="1546" y="503"/>
                </a:lnTo>
                <a:lnTo>
                  <a:pt x="1546" y="499"/>
                </a:lnTo>
                <a:lnTo>
                  <a:pt x="1546" y="484"/>
                </a:lnTo>
                <a:lnTo>
                  <a:pt x="1546" y="486"/>
                </a:lnTo>
                <a:lnTo>
                  <a:pt x="1544" y="484"/>
                </a:lnTo>
                <a:lnTo>
                  <a:pt x="1544" y="478"/>
                </a:lnTo>
                <a:lnTo>
                  <a:pt x="1544" y="482"/>
                </a:lnTo>
                <a:lnTo>
                  <a:pt x="1542" y="461"/>
                </a:lnTo>
                <a:lnTo>
                  <a:pt x="1542" y="459"/>
                </a:lnTo>
                <a:lnTo>
                  <a:pt x="1540" y="461"/>
                </a:lnTo>
                <a:lnTo>
                  <a:pt x="1540" y="463"/>
                </a:lnTo>
                <a:lnTo>
                  <a:pt x="1540" y="468"/>
                </a:lnTo>
                <a:lnTo>
                  <a:pt x="1540" y="461"/>
                </a:lnTo>
                <a:lnTo>
                  <a:pt x="1540" y="453"/>
                </a:lnTo>
                <a:lnTo>
                  <a:pt x="1538" y="442"/>
                </a:lnTo>
                <a:lnTo>
                  <a:pt x="1538" y="438"/>
                </a:lnTo>
                <a:lnTo>
                  <a:pt x="1536" y="434"/>
                </a:lnTo>
                <a:lnTo>
                  <a:pt x="1536" y="438"/>
                </a:lnTo>
                <a:lnTo>
                  <a:pt x="1534" y="453"/>
                </a:lnTo>
                <a:lnTo>
                  <a:pt x="1534" y="466"/>
                </a:lnTo>
                <a:lnTo>
                  <a:pt x="1534" y="482"/>
                </a:lnTo>
                <a:lnTo>
                  <a:pt x="1534" y="486"/>
                </a:lnTo>
                <a:lnTo>
                  <a:pt x="1536" y="472"/>
                </a:lnTo>
                <a:lnTo>
                  <a:pt x="1538" y="465"/>
                </a:lnTo>
                <a:lnTo>
                  <a:pt x="1538" y="472"/>
                </a:lnTo>
                <a:lnTo>
                  <a:pt x="1538" y="480"/>
                </a:lnTo>
                <a:lnTo>
                  <a:pt x="1540" y="476"/>
                </a:lnTo>
                <a:lnTo>
                  <a:pt x="1540" y="478"/>
                </a:lnTo>
                <a:lnTo>
                  <a:pt x="1540" y="486"/>
                </a:lnTo>
                <a:lnTo>
                  <a:pt x="1538" y="490"/>
                </a:lnTo>
                <a:lnTo>
                  <a:pt x="1538" y="480"/>
                </a:lnTo>
                <a:lnTo>
                  <a:pt x="1538" y="476"/>
                </a:lnTo>
                <a:lnTo>
                  <a:pt x="1538" y="480"/>
                </a:lnTo>
                <a:lnTo>
                  <a:pt x="1536" y="497"/>
                </a:lnTo>
                <a:lnTo>
                  <a:pt x="1536" y="507"/>
                </a:lnTo>
                <a:lnTo>
                  <a:pt x="1540" y="511"/>
                </a:lnTo>
                <a:lnTo>
                  <a:pt x="1542" y="513"/>
                </a:lnTo>
                <a:lnTo>
                  <a:pt x="1546" y="513"/>
                </a:lnTo>
                <a:lnTo>
                  <a:pt x="1546" y="522"/>
                </a:lnTo>
                <a:lnTo>
                  <a:pt x="1544" y="530"/>
                </a:lnTo>
                <a:lnTo>
                  <a:pt x="1538" y="514"/>
                </a:lnTo>
                <a:lnTo>
                  <a:pt x="1542" y="557"/>
                </a:lnTo>
                <a:lnTo>
                  <a:pt x="1546" y="618"/>
                </a:lnTo>
                <a:lnTo>
                  <a:pt x="1546" y="639"/>
                </a:lnTo>
                <a:lnTo>
                  <a:pt x="1540" y="566"/>
                </a:lnTo>
                <a:lnTo>
                  <a:pt x="1536" y="511"/>
                </a:lnTo>
                <a:lnTo>
                  <a:pt x="1534" y="507"/>
                </a:lnTo>
                <a:lnTo>
                  <a:pt x="1530" y="497"/>
                </a:lnTo>
                <a:lnTo>
                  <a:pt x="1528" y="482"/>
                </a:lnTo>
                <a:lnTo>
                  <a:pt x="1528" y="468"/>
                </a:lnTo>
                <a:lnTo>
                  <a:pt x="1530" y="463"/>
                </a:lnTo>
                <a:lnTo>
                  <a:pt x="1528" y="447"/>
                </a:lnTo>
                <a:lnTo>
                  <a:pt x="1526" y="451"/>
                </a:lnTo>
                <a:lnTo>
                  <a:pt x="1526" y="447"/>
                </a:lnTo>
                <a:lnTo>
                  <a:pt x="1526" y="438"/>
                </a:lnTo>
                <a:lnTo>
                  <a:pt x="1524" y="430"/>
                </a:lnTo>
                <a:lnTo>
                  <a:pt x="1522" y="438"/>
                </a:lnTo>
                <a:lnTo>
                  <a:pt x="1522" y="451"/>
                </a:lnTo>
                <a:lnTo>
                  <a:pt x="1522" y="442"/>
                </a:lnTo>
                <a:lnTo>
                  <a:pt x="1522" y="443"/>
                </a:lnTo>
                <a:lnTo>
                  <a:pt x="1521" y="443"/>
                </a:lnTo>
                <a:lnTo>
                  <a:pt x="1522" y="440"/>
                </a:lnTo>
                <a:lnTo>
                  <a:pt x="1522" y="436"/>
                </a:lnTo>
                <a:lnTo>
                  <a:pt x="1521" y="420"/>
                </a:lnTo>
                <a:lnTo>
                  <a:pt x="1519" y="413"/>
                </a:lnTo>
                <a:lnTo>
                  <a:pt x="1519" y="417"/>
                </a:lnTo>
                <a:lnTo>
                  <a:pt x="1519" y="407"/>
                </a:lnTo>
                <a:lnTo>
                  <a:pt x="1517" y="392"/>
                </a:lnTo>
                <a:lnTo>
                  <a:pt x="1517" y="394"/>
                </a:lnTo>
                <a:lnTo>
                  <a:pt x="1519" y="409"/>
                </a:lnTo>
                <a:lnTo>
                  <a:pt x="1519" y="442"/>
                </a:lnTo>
                <a:lnTo>
                  <a:pt x="1519" y="449"/>
                </a:lnTo>
                <a:lnTo>
                  <a:pt x="1521" y="445"/>
                </a:lnTo>
                <a:lnTo>
                  <a:pt x="1521" y="453"/>
                </a:lnTo>
                <a:lnTo>
                  <a:pt x="1521" y="436"/>
                </a:lnTo>
                <a:lnTo>
                  <a:pt x="1522" y="468"/>
                </a:lnTo>
                <a:lnTo>
                  <a:pt x="1524" y="503"/>
                </a:lnTo>
                <a:lnTo>
                  <a:pt x="1522" y="472"/>
                </a:lnTo>
                <a:lnTo>
                  <a:pt x="1522" y="466"/>
                </a:lnTo>
                <a:lnTo>
                  <a:pt x="1522" y="470"/>
                </a:lnTo>
                <a:lnTo>
                  <a:pt x="1522" y="490"/>
                </a:lnTo>
                <a:lnTo>
                  <a:pt x="1524" y="528"/>
                </a:lnTo>
                <a:lnTo>
                  <a:pt x="1526" y="534"/>
                </a:lnTo>
                <a:lnTo>
                  <a:pt x="1526" y="528"/>
                </a:lnTo>
                <a:lnTo>
                  <a:pt x="1524" y="516"/>
                </a:lnTo>
                <a:lnTo>
                  <a:pt x="1524" y="507"/>
                </a:lnTo>
                <a:lnTo>
                  <a:pt x="1526" y="514"/>
                </a:lnTo>
                <a:lnTo>
                  <a:pt x="1526" y="524"/>
                </a:lnTo>
                <a:lnTo>
                  <a:pt x="1526" y="538"/>
                </a:lnTo>
                <a:lnTo>
                  <a:pt x="1526" y="526"/>
                </a:lnTo>
                <a:lnTo>
                  <a:pt x="1526" y="547"/>
                </a:lnTo>
                <a:lnTo>
                  <a:pt x="1530" y="566"/>
                </a:lnTo>
                <a:lnTo>
                  <a:pt x="1530" y="568"/>
                </a:lnTo>
                <a:lnTo>
                  <a:pt x="1532" y="591"/>
                </a:lnTo>
                <a:lnTo>
                  <a:pt x="1526" y="557"/>
                </a:lnTo>
                <a:lnTo>
                  <a:pt x="1524" y="524"/>
                </a:lnTo>
                <a:lnTo>
                  <a:pt x="1522" y="505"/>
                </a:lnTo>
                <a:lnTo>
                  <a:pt x="1522" y="503"/>
                </a:lnTo>
                <a:lnTo>
                  <a:pt x="1522" y="495"/>
                </a:lnTo>
                <a:lnTo>
                  <a:pt x="1521" y="465"/>
                </a:lnTo>
                <a:lnTo>
                  <a:pt x="1521" y="488"/>
                </a:lnTo>
                <a:lnTo>
                  <a:pt x="1521" y="480"/>
                </a:lnTo>
                <a:lnTo>
                  <a:pt x="1519" y="451"/>
                </a:lnTo>
                <a:lnTo>
                  <a:pt x="1519" y="474"/>
                </a:lnTo>
                <a:lnTo>
                  <a:pt x="1519" y="470"/>
                </a:lnTo>
                <a:lnTo>
                  <a:pt x="1517" y="443"/>
                </a:lnTo>
                <a:lnTo>
                  <a:pt x="1517" y="447"/>
                </a:lnTo>
                <a:lnTo>
                  <a:pt x="1517" y="445"/>
                </a:lnTo>
                <a:lnTo>
                  <a:pt x="1515" y="436"/>
                </a:lnTo>
                <a:lnTo>
                  <a:pt x="1517" y="440"/>
                </a:lnTo>
                <a:lnTo>
                  <a:pt x="1513" y="407"/>
                </a:lnTo>
                <a:lnTo>
                  <a:pt x="1513" y="405"/>
                </a:lnTo>
                <a:lnTo>
                  <a:pt x="1513" y="407"/>
                </a:lnTo>
                <a:lnTo>
                  <a:pt x="1511" y="394"/>
                </a:lnTo>
                <a:lnTo>
                  <a:pt x="1511" y="382"/>
                </a:lnTo>
                <a:lnTo>
                  <a:pt x="1511" y="374"/>
                </a:lnTo>
                <a:lnTo>
                  <a:pt x="1507" y="369"/>
                </a:lnTo>
                <a:lnTo>
                  <a:pt x="1505" y="363"/>
                </a:lnTo>
                <a:lnTo>
                  <a:pt x="1507" y="376"/>
                </a:lnTo>
                <a:lnTo>
                  <a:pt x="1505" y="359"/>
                </a:lnTo>
                <a:lnTo>
                  <a:pt x="1503" y="357"/>
                </a:lnTo>
                <a:lnTo>
                  <a:pt x="1503" y="361"/>
                </a:lnTo>
                <a:lnTo>
                  <a:pt x="1503" y="353"/>
                </a:lnTo>
                <a:lnTo>
                  <a:pt x="1507" y="480"/>
                </a:lnTo>
                <a:lnTo>
                  <a:pt x="1501" y="338"/>
                </a:lnTo>
                <a:lnTo>
                  <a:pt x="1501" y="332"/>
                </a:lnTo>
                <a:lnTo>
                  <a:pt x="1501" y="305"/>
                </a:lnTo>
                <a:lnTo>
                  <a:pt x="1501" y="324"/>
                </a:lnTo>
                <a:lnTo>
                  <a:pt x="1503" y="280"/>
                </a:lnTo>
                <a:lnTo>
                  <a:pt x="1505" y="361"/>
                </a:lnTo>
                <a:lnTo>
                  <a:pt x="1507" y="369"/>
                </a:lnTo>
                <a:lnTo>
                  <a:pt x="1507" y="349"/>
                </a:lnTo>
                <a:lnTo>
                  <a:pt x="1505" y="330"/>
                </a:lnTo>
                <a:lnTo>
                  <a:pt x="1507" y="340"/>
                </a:lnTo>
                <a:lnTo>
                  <a:pt x="1511" y="369"/>
                </a:lnTo>
                <a:lnTo>
                  <a:pt x="1511" y="372"/>
                </a:lnTo>
                <a:lnTo>
                  <a:pt x="1505" y="305"/>
                </a:lnTo>
                <a:lnTo>
                  <a:pt x="1503" y="274"/>
                </a:lnTo>
                <a:lnTo>
                  <a:pt x="1505" y="299"/>
                </a:lnTo>
                <a:lnTo>
                  <a:pt x="1503" y="244"/>
                </a:lnTo>
                <a:lnTo>
                  <a:pt x="1503" y="240"/>
                </a:lnTo>
                <a:lnTo>
                  <a:pt x="1503" y="246"/>
                </a:lnTo>
                <a:lnTo>
                  <a:pt x="1503" y="261"/>
                </a:lnTo>
                <a:lnTo>
                  <a:pt x="1505" y="286"/>
                </a:lnTo>
                <a:lnTo>
                  <a:pt x="1505" y="290"/>
                </a:lnTo>
                <a:lnTo>
                  <a:pt x="1505" y="282"/>
                </a:lnTo>
                <a:lnTo>
                  <a:pt x="1507" y="305"/>
                </a:lnTo>
                <a:lnTo>
                  <a:pt x="1507" y="321"/>
                </a:lnTo>
                <a:lnTo>
                  <a:pt x="1507" y="326"/>
                </a:lnTo>
                <a:lnTo>
                  <a:pt x="1511" y="324"/>
                </a:lnTo>
                <a:lnTo>
                  <a:pt x="1511" y="326"/>
                </a:lnTo>
                <a:lnTo>
                  <a:pt x="1511" y="346"/>
                </a:lnTo>
                <a:lnTo>
                  <a:pt x="1513" y="365"/>
                </a:lnTo>
                <a:lnTo>
                  <a:pt x="1513" y="369"/>
                </a:lnTo>
                <a:lnTo>
                  <a:pt x="1513" y="365"/>
                </a:lnTo>
                <a:lnTo>
                  <a:pt x="1513" y="357"/>
                </a:lnTo>
                <a:lnTo>
                  <a:pt x="1511" y="326"/>
                </a:lnTo>
                <a:lnTo>
                  <a:pt x="1511" y="322"/>
                </a:lnTo>
                <a:lnTo>
                  <a:pt x="1513" y="347"/>
                </a:lnTo>
                <a:lnTo>
                  <a:pt x="1513" y="351"/>
                </a:lnTo>
                <a:lnTo>
                  <a:pt x="1513" y="349"/>
                </a:lnTo>
                <a:lnTo>
                  <a:pt x="1513" y="346"/>
                </a:lnTo>
                <a:lnTo>
                  <a:pt x="1513" y="363"/>
                </a:lnTo>
                <a:lnTo>
                  <a:pt x="1515" y="361"/>
                </a:lnTo>
                <a:lnTo>
                  <a:pt x="1515" y="346"/>
                </a:lnTo>
                <a:lnTo>
                  <a:pt x="1515" y="330"/>
                </a:lnTo>
                <a:lnTo>
                  <a:pt x="1515" y="332"/>
                </a:lnTo>
                <a:lnTo>
                  <a:pt x="1517" y="338"/>
                </a:lnTo>
                <a:lnTo>
                  <a:pt x="1517" y="361"/>
                </a:lnTo>
                <a:lnTo>
                  <a:pt x="1519" y="365"/>
                </a:lnTo>
                <a:lnTo>
                  <a:pt x="1519" y="363"/>
                </a:lnTo>
                <a:lnTo>
                  <a:pt x="1519" y="346"/>
                </a:lnTo>
                <a:lnTo>
                  <a:pt x="1519" y="311"/>
                </a:lnTo>
                <a:lnTo>
                  <a:pt x="1521" y="286"/>
                </a:lnTo>
                <a:lnTo>
                  <a:pt x="1521" y="282"/>
                </a:lnTo>
                <a:lnTo>
                  <a:pt x="1521" y="286"/>
                </a:lnTo>
                <a:lnTo>
                  <a:pt x="1522" y="305"/>
                </a:lnTo>
                <a:lnTo>
                  <a:pt x="1522" y="309"/>
                </a:lnTo>
                <a:lnTo>
                  <a:pt x="1524" y="303"/>
                </a:lnTo>
                <a:lnTo>
                  <a:pt x="1526" y="276"/>
                </a:lnTo>
                <a:lnTo>
                  <a:pt x="1521" y="263"/>
                </a:lnTo>
                <a:lnTo>
                  <a:pt x="1521" y="257"/>
                </a:lnTo>
                <a:lnTo>
                  <a:pt x="1522" y="255"/>
                </a:lnTo>
                <a:lnTo>
                  <a:pt x="1526" y="255"/>
                </a:lnTo>
                <a:lnTo>
                  <a:pt x="1530" y="255"/>
                </a:lnTo>
                <a:lnTo>
                  <a:pt x="1532" y="257"/>
                </a:lnTo>
                <a:lnTo>
                  <a:pt x="1538" y="263"/>
                </a:lnTo>
                <a:lnTo>
                  <a:pt x="1534" y="273"/>
                </a:lnTo>
                <a:lnTo>
                  <a:pt x="1530" y="280"/>
                </a:lnTo>
                <a:lnTo>
                  <a:pt x="1528" y="278"/>
                </a:lnTo>
                <a:lnTo>
                  <a:pt x="1526" y="294"/>
                </a:lnTo>
                <a:lnTo>
                  <a:pt x="1526" y="299"/>
                </a:lnTo>
                <a:lnTo>
                  <a:pt x="1528" y="298"/>
                </a:lnTo>
                <a:lnTo>
                  <a:pt x="1530" y="290"/>
                </a:lnTo>
                <a:lnTo>
                  <a:pt x="1530" y="298"/>
                </a:lnTo>
                <a:lnTo>
                  <a:pt x="1528" y="309"/>
                </a:lnTo>
                <a:lnTo>
                  <a:pt x="1524" y="322"/>
                </a:lnTo>
                <a:lnTo>
                  <a:pt x="1522" y="326"/>
                </a:lnTo>
                <a:lnTo>
                  <a:pt x="1524" y="326"/>
                </a:lnTo>
                <a:lnTo>
                  <a:pt x="1526" y="324"/>
                </a:lnTo>
                <a:lnTo>
                  <a:pt x="1528" y="324"/>
                </a:lnTo>
                <a:lnTo>
                  <a:pt x="1526" y="338"/>
                </a:lnTo>
                <a:lnTo>
                  <a:pt x="1524" y="347"/>
                </a:lnTo>
                <a:lnTo>
                  <a:pt x="1524" y="357"/>
                </a:lnTo>
                <a:lnTo>
                  <a:pt x="1526" y="359"/>
                </a:lnTo>
                <a:lnTo>
                  <a:pt x="1526" y="357"/>
                </a:lnTo>
                <a:lnTo>
                  <a:pt x="1528" y="349"/>
                </a:lnTo>
                <a:lnTo>
                  <a:pt x="1530" y="324"/>
                </a:lnTo>
                <a:lnTo>
                  <a:pt x="1532" y="321"/>
                </a:lnTo>
                <a:lnTo>
                  <a:pt x="1536" y="340"/>
                </a:lnTo>
                <a:lnTo>
                  <a:pt x="1536" y="342"/>
                </a:lnTo>
                <a:lnTo>
                  <a:pt x="1534" y="340"/>
                </a:lnTo>
                <a:lnTo>
                  <a:pt x="1534" y="338"/>
                </a:lnTo>
                <a:lnTo>
                  <a:pt x="1532" y="338"/>
                </a:lnTo>
                <a:lnTo>
                  <a:pt x="1530" y="361"/>
                </a:lnTo>
                <a:lnTo>
                  <a:pt x="1530" y="363"/>
                </a:lnTo>
                <a:lnTo>
                  <a:pt x="1536" y="359"/>
                </a:lnTo>
                <a:lnTo>
                  <a:pt x="1536" y="357"/>
                </a:lnTo>
                <a:lnTo>
                  <a:pt x="1544" y="353"/>
                </a:lnTo>
                <a:lnTo>
                  <a:pt x="1547" y="347"/>
                </a:lnTo>
                <a:lnTo>
                  <a:pt x="1547" y="340"/>
                </a:lnTo>
                <a:lnTo>
                  <a:pt x="1546" y="322"/>
                </a:lnTo>
                <a:lnTo>
                  <a:pt x="1547" y="315"/>
                </a:lnTo>
                <a:lnTo>
                  <a:pt x="1547" y="307"/>
                </a:lnTo>
                <a:lnTo>
                  <a:pt x="1547" y="305"/>
                </a:lnTo>
                <a:lnTo>
                  <a:pt x="1551" y="303"/>
                </a:lnTo>
                <a:lnTo>
                  <a:pt x="1555" y="301"/>
                </a:lnTo>
                <a:lnTo>
                  <a:pt x="1557" y="301"/>
                </a:lnTo>
                <a:lnTo>
                  <a:pt x="1555" y="299"/>
                </a:lnTo>
                <a:lnTo>
                  <a:pt x="1553" y="299"/>
                </a:lnTo>
                <a:lnTo>
                  <a:pt x="1546" y="301"/>
                </a:lnTo>
                <a:lnTo>
                  <a:pt x="1544" y="298"/>
                </a:lnTo>
                <a:lnTo>
                  <a:pt x="1549" y="296"/>
                </a:lnTo>
                <a:lnTo>
                  <a:pt x="1544" y="296"/>
                </a:lnTo>
                <a:lnTo>
                  <a:pt x="1538" y="288"/>
                </a:lnTo>
                <a:lnTo>
                  <a:pt x="1542" y="286"/>
                </a:lnTo>
                <a:lnTo>
                  <a:pt x="1544" y="282"/>
                </a:lnTo>
                <a:lnTo>
                  <a:pt x="1544" y="280"/>
                </a:lnTo>
                <a:lnTo>
                  <a:pt x="1542" y="282"/>
                </a:lnTo>
                <a:lnTo>
                  <a:pt x="1538" y="286"/>
                </a:lnTo>
                <a:lnTo>
                  <a:pt x="1536" y="286"/>
                </a:lnTo>
                <a:lnTo>
                  <a:pt x="1538" y="282"/>
                </a:lnTo>
                <a:lnTo>
                  <a:pt x="1542" y="276"/>
                </a:lnTo>
                <a:lnTo>
                  <a:pt x="1542" y="274"/>
                </a:lnTo>
                <a:lnTo>
                  <a:pt x="1540" y="278"/>
                </a:lnTo>
                <a:lnTo>
                  <a:pt x="1536" y="282"/>
                </a:lnTo>
                <a:lnTo>
                  <a:pt x="1534" y="282"/>
                </a:lnTo>
                <a:lnTo>
                  <a:pt x="1536" y="274"/>
                </a:lnTo>
                <a:lnTo>
                  <a:pt x="1540" y="265"/>
                </a:lnTo>
                <a:lnTo>
                  <a:pt x="1544" y="267"/>
                </a:lnTo>
                <a:lnTo>
                  <a:pt x="1546" y="273"/>
                </a:lnTo>
                <a:lnTo>
                  <a:pt x="1546" y="282"/>
                </a:lnTo>
                <a:lnTo>
                  <a:pt x="1547" y="284"/>
                </a:lnTo>
                <a:lnTo>
                  <a:pt x="1553" y="286"/>
                </a:lnTo>
                <a:lnTo>
                  <a:pt x="1555" y="288"/>
                </a:lnTo>
                <a:lnTo>
                  <a:pt x="1555" y="290"/>
                </a:lnTo>
                <a:lnTo>
                  <a:pt x="1553" y="286"/>
                </a:lnTo>
                <a:lnTo>
                  <a:pt x="1563" y="286"/>
                </a:lnTo>
                <a:lnTo>
                  <a:pt x="1559" y="288"/>
                </a:lnTo>
                <a:lnTo>
                  <a:pt x="1555" y="290"/>
                </a:lnTo>
                <a:lnTo>
                  <a:pt x="1559" y="305"/>
                </a:lnTo>
                <a:lnTo>
                  <a:pt x="1561" y="330"/>
                </a:lnTo>
                <a:lnTo>
                  <a:pt x="1561" y="376"/>
                </a:lnTo>
                <a:lnTo>
                  <a:pt x="1563" y="388"/>
                </a:lnTo>
                <a:lnTo>
                  <a:pt x="1565" y="392"/>
                </a:lnTo>
                <a:lnTo>
                  <a:pt x="1569" y="394"/>
                </a:lnTo>
                <a:lnTo>
                  <a:pt x="1572" y="395"/>
                </a:lnTo>
                <a:lnTo>
                  <a:pt x="1574" y="399"/>
                </a:lnTo>
                <a:lnTo>
                  <a:pt x="1576" y="407"/>
                </a:lnTo>
                <a:lnTo>
                  <a:pt x="1576" y="415"/>
                </a:lnTo>
                <a:lnTo>
                  <a:pt x="1572" y="418"/>
                </a:lnTo>
                <a:lnTo>
                  <a:pt x="1569" y="422"/>
                </a:lnTo>
                <a:lnTo>
                  <a:pt x="1567" y="426"/>
                </a:lnTo>
                <a:lnTo>
                  <a:pt x="1569" y="428"/>
                </a:lnTo>
                <a:lnTo>
                  <a:pt x="1570" y="432"/>
                </a:lnTo>
                <a:lnTo>
                  <a:pt x="1570" y="440"/>
                </a:lnTo>
                <a:lnTo>
                  <a:pt x="1572" y="447"/>
                </a:lnTo>
                <a:lnTo>
                  <a:pt x="1569" y="447"/>
                </a:lnTo>
                <a:lnTo>
                  <a:pt x="1567" y="449"/>
                </a:lnTo>
                <a:lnTo>
                  <a:pt x="1569" y="455"/>
                </a:lnTo>
                <a:lnTo>
                  <a:pt x="1570" y="459"/>
                </a:lnTo>
                <a:lnTo>
                  <a:pt x="1572" y="461"/>
                </a:lnTo>
                <a:lnTo>
                  <a:pt x="1578" y="461"/>
                </a:lnTo>
                <a:lnTo>
                  <a:pt x="1584" y="457"/>
                </a:lnTo>
                <a:lnTo>
                  <a:pt x="1586" y="453"/>
                </a:lnTo>
                <a:lnTo>
                  <a:pt x="1584" y="443"/>
                </a:lnTo>
                <a:lnTo>
                  <a:pt x="1582" y="440"/>
                </a:lnTo>
                <a:lnTo>
                  <a:pt x="1590" y="438"/>
                </a:lnTo>
                <a:lnTo>
                  <a:pt x="1594" y="436"/>
                </a:lnTo>
                <a:lnTo>
                  <a:pt x="1595" y="438"/>
                </a:lnTo>
                <a:lnTo>
                  <a:pt x="1594" y="451"/>
                </a:lnTo>
                <a:lnTo>
                  <a:pt x="1594" y="455"/>
                </a:lnTo>
                <a:lnTo>
                  <a:pt x="1595" y="457"/>
                </a:lnTo>
                <a:lnTo>
                  <a:pt x="1595" y="455"/>
                </a:lnTo>
                <a:lnTo>
                  <a:pt x="1603" y="445"/>
                </a:lnTo>
                <a:lnTo>
                  <a:pt x="1601" y="445"/>
                </a:lnTo>
                <a:lnTo>
                  <a:pt x="1599" y="442"/>
                </a:lnTo>
                <a:lnTo>
                  <a:pt x="1601" y="434"/>
                </a:lnTo>
                <a:lnTo>
                  <a:pt x="1599" y="434"/>
                </a:lnTo>
                <a:lnTo>
                  <a:pt x="1599" y="426"/>
                </a:lnTo>
                <a:lnTo>
                  <a:pt x="1605" y="417"/>
                </a:lnTo>
                <a:lnTo>
                  <a:pt x="1603" y="411"/>
                </a:lnTo>
                <a:lnTo>
                  <a:pt x="1603" y="407"/>
                </a:lnTo>
                <a:lnTo>
                  <a:pt x="1603" y="411"/>
                </a:lnTo>
                <a:lnTo>
                  <a:pt x="1599" y="415"/>
                </a:lnTo>
                <a:lnTo>
                  <a:pt x="1599" y="413"/>
                </a:lnTo>
                <a:lnTo>
                  <a:pt x="1599" y="407"/>
                </a:lnTo>
                <a:lnTo>
                  <a:pt x="1599" y="394"/>
                </a:lnTo>
                <a:lnTo>
                  <a:pt x="1597" y="392"/>
                </a:lnTo>
                <a:lnTo>
                  <a:pt x="1597" y="394"/>
                </a:lnTo>
                <a:lnTo>
                  <a:pt x="1595" y="411"/>
                </a:lnTo>
                <a:lnTo>
                  <a:pt x="1594" y="420"/>
                </a:lnTo>
                <a:lnTo>
                  <a:pt x="1592" y="420"/>
                </a:lnTo>
                <a:lnTo>
                  <a:pt x="1588" y="418"/>
                </a:lnTo>
                <a:lnTo>
                  <a:pt x="1584" y="415"/>
                </a:lnTo>
                <a:lnTo>
                  <a:pt x="1584" y="407"/>
                </a:lnTo>
                <a:lnTo>
                  <a:pt x="1586" y="403"/>
                </a:lnTo>
                <a:lnTo>
                  <a:pt x="1588" y="403"/>
                </a:lnTo>
                <a:lnTo>
                  <a:pt x="1590" y="405"/>
                </a:lnTo>
                <a:lnTo>
                  <a:pt x="1592" y="405"/>
                </a:lnTo>
                <a:lnTo>
                  <a:pt x="1592" y="403"/>
                </a:lnTo>
                <a:lnTo>
                  <a:pt x="1590" y="394"/>
                </a:lnTo>
                <a:lnTo>
                  <a:pt x="1584" y="363"/>
                </a:lnTo>
                <a:lnTo>
                  <a:pt x="1582" y="346"/>
                </a:lnTo>
                <a:lnTo>
                  <a:pt x="1584" y="349"/>
                </a:lnTo>
                <a:lnTo>
                  <a:pt x="1588" y="355"/>
                </a:lnTo>
                <a:lnTo>
                  <a:pt x="1592" y="357"/>
                </a:lnTo>
                <a:lnTo>
                  <a:pt x="1592" y="353"/>
                </a:lnTo>
                <a:lnTo>
                  <a:pt x="1590" y="342"/>
                </a:lnTo>
                <a:lnTo>
                  <a:pt x="1588" y="336"/>
                </a:lnTo>
                <a:lnTo>
                  <a:pt x="1590" y="326"/>
                </a:lnTo>
                <a:lnTo>
                  <a:pt x="1590" y="324"/>
                </a:lnTo>
                <a:lnTo>
                  <a:pt x="1592" y="328"/>
                </a:lnTo>
                <a:lnTo>
                  <a:pt x="1594" y="340"/>
                </a:lnTo>
                <a:lnTo>
                  <a:pt x="1595" y="340"/>
                </a:lnTo>
                <a:lnTo>
                  <a:pt x="1597" y="334"/>
                </a:lnTo>
                <a:lnTo>
                  <a:pt x="1595" y="334"/>
                </a:lnTo>
                <a:lnTo>
                  <a:pt x="1595" y="328"/>
                </a:lnTo>
                <a:lnTo>
                  <a:pt x="1594" y="324"/>
                </a:lnTo>
                <a:lnTo>
                  <a:pt x="1594" y="319"/>
                </a:lnTo>
                <a:lnTo>
                  <a:pt x="1595" y="319"/>
                </a:lnTo>
                <a:lnTo>
                  <a:pt x="1597" y="321"/>
                </a:lnTo>
                <a:lnTo>
                  <a:pt x="1599" y="321"/>
                </a:lnTo>
                <a:lnTo>
                  <a:pt x="1599" y="319"/>
                </a:lnTo>
                <a:lnTo>
                  <a:pt x="1597" y="309"/>
                </a:lnTo>
                <a:lnTo>
                  <a:pt x="1595" y="309"/>
                </a:lnTo>
                <a:lnTo>
                  <a:pt x="1595" y="307"/>
                </a:lnTo>
                <a:lnTo>
                  <a:pt x="1594" y="307"/>
                </a:lnTo>
                <a:lnTo>
                  <a:pt x="1594" y="311"/>
                </a:lnTo>
                <a:lnTo>
                  <a:pt x="1588" y="298"/>
                </a:lnTo>
                <a:lnTo>
                  <a:pt x="1590" y="299"/>
                </a:lnTo>
                <a:lnTo>
                  <a:pt x="1594" y="301"/>
                </a:lnTo>
                <a:lnTo>
                  <a:pt x="1595" y="301"/>
                </a:lnTo>
                <a:lnTo>
                  <a:pt x="1597" y="299"/>
                </a:lnTo>
                <a:lnTo>
                  <a:pt x="1597" y="296"/>
                </a:lnTo>
                <a:lnTo>
                  <a:pt x="1599" y="296"/>
                </a:lnTo>
                <a:lnTo>
                  <a:pt x="1601" y="299"/>
                </a:lnTo>
                <a:lnTo>
                  <a:pt x="1607" y="286"/>
                </a:lnTo>
                <a:lnTo>
                  <a:pt x="1607" y="280"/>
                </a:lnTo>
                <a:lnTo>
                  <a:pt x="1607" y="273"/>
                </a:lnTo>
                <a:lnTo>
                  <a:pt x="1607" y="261"/>
                </a:lnTo>
                <a:lnTo>
                  <a:pt x="1607" y="259"/>
                </a:lnTo>
                <a:lnTo>
                  <a:pt x="1611" y="257"/>
                </a:lnTo>
                <a:lnTo>
                  <a:pt x="1622" y="261"/>
                </a:lnTo>
                <a:lnTo>
                  <a:pt x="1624" y="261"/>
                </a:lnTo>
                <a:lnTo>
                  <a:pt x="1624" y="257"/>
                </a:lnTo>
                <a:lnTo>
                  <a:pt x="1617" y="246"/>
                </a:lnTo>
                <a:lnTo>
                  <a:pt x="1615" y="242"/>
                </a:lnTo>
                <a:lnTo>
                  <a:pt x="1617" y="240"/>
                </a:lnTo>
                <a:lnTo>
                  <a:pt x="1618" y="240"/>
                </a:lnTo>
                <a:lnTo>
                  <a:pt x="1624" y="242"/>
                </a:lnTo>
                <a:lnTo>
                  <a:pt x="1459" y="129"/>
                </a:lnTo>
                <a:lnTo>
                  <a:pt x="8" y="411"/>
                </a:lnTo>
                <a:lnTo>
                  <a:pt x="8" y="407"/>
                </a:lnTo>
                <a:lnTo>
                  <a:pt x="10" y="405"/>
                </a:lnTo>
                <a:lnTo>
                  <a:pt x="10" y="409"/>
                </a:lnTo>
                <a:lnTo>
                  <a:pt x="8" y="411"/>
                </a:lnTo>
                <a:lnTo>
                  <a:pt x="1459" y="129"/>
                </a:lnTo>
                <a:lnTo>
                  <a:pt x="10" y="632"/>
                </a:lnTo>
                <a:lnTo>
                  <a:pt x="10" y="630"/>
                </a:lnTo>
                <a:lnTo>
                  <a:pt x="11" y="645"/>
                </a:lnTo>
                <a:lnTo>
                  <a:pt x="10" y="632"/>
                </a:lnTo>
                <a:lnTo>
                  <a:pt x="1459" y="129"/>
                </a:lnTo>
                <a:lnTo>
                  <a:pt x="34" y="651"/>
                </a:lnTo>
                <a:lnTo>
                  <a:pt x="33" y="643"/>
                </a:lnTo>
                <a:lnTo>
                  <a:pt x="34" y="647"/>
                </a:lnTo>
                <a:lnTo>
                  <a:pt x="34" y="651"/>
                </a:lnTo>
                <a:lnTo>
                  <a:pt x="1459" y="129"/>
                </a:lnTo>
                <a:lnTo>
                  <a:pt x="42" y="430"/>
                </a:lnTo>
                <a:lnTo>
                  <a:pt x="42" y="428"/>
                </a:lnTo>
                <a:lnTo>
                  <a:pt x="44" y="434"/>
                </a:lnTo>
                <a:lnTo>
                  <a:pt x="42" y="436"/>
                </a:lnTo>
                <a:lnTo>
                  <a:pt x="44" y="434"/>
                </a:lnTo>
                <a:lnTo>
                  <a:pt x="44" y="443"/>
                </a:lnTo>
                <a:lnTo>
                  <a:pt x="42" y="438"/>
                </a:lnTo>
                <a:lnTo>
                  <a:pt x="40" y="434"/>
                </a:lnTo>
                <a:lnTo>
                  <a:pt x="42" y="430"/>
                </a:lnTo>
                <a:lnTo>
                  <a:pt x="1459" y="129"/>
                </a:lnTo>
                <a:lnTo>
                  <a:pt x="44" y="570"/>
                </a:lnTo>
                <a:lnTo>
                  <a:pt x="44" y="578"/>
                </a:lnTo>
                <a:lnTo>
                  <a:pt x="42" y="562"/>
                </a:lnTo>
                <a:lnTo>
                  <a:pt x="44" y="568"/>
                </a:lnTo>
                <a:lnTo>
                  <a:pt x="44" y="570"/>
                </a:lnTo>
                <a:lnTo>
                  <a:pt x="1459" y="129"/>
                </a:lnTo>
                <a:lnTo>
                  <a:pt x="44" y="641"/>
                </a:lnTo>
                <a:lnTo>
                  <a:pt x="44" y="639"/>
                </a:lnTo>
                <a:lnTo>
                  <a:pt x="46" y="620"/>
                </a:lnTo>
                <a:lnTo>
                  <a:pt x="46" y="630"/>
                </a:lnTo>
                <a:lnTo>
                  <a:pt x="46" y="634"/>
                </a:lnTo>
                <a:lnTo>
                  <a:pt x="46" y="637"/>
                </a:lnTo>
                <a:lnTo>
                  <a:pt x="44" y="641"/>
                </a:lnTo>
                <a:lnTo>
                  <a:pt x="1459" y="129"/>
                </a:lnTo>
                <a:lnTo>
                  <a:pt x="46" y="562"/>
                </a:lnTo>
                <a:lnTo>
                  <a:pt x="46" y="564"/>
                </a:lnTo>
                <a:lnTo>
                  <a:pt x="44" y="553"/>
                </a:lnTo>
                <a:lnTo>
                  <a:pt x="46" y="516"/>
                </a:lnTo>
                <a:lnTo>
                  <a:pt x="46" y="562"/>
                </a:lnTo>
                <a:lnTo>
                  <a:pt x="1459" y="129"/>
                </a:lnTo>
                <a:lnTo>
                  <a:pt x="50" y="584"/>
                </a:lnTo>
                <a:lnTo>
                  <a:pt x="48" y="568"/>
                </a:lnTo>
                <a:lnTo>
                  <a:pt x="48" y="514"/>
                </a:lnTo>
                <a:lnTo>
                  <a:pt x="44" y="457"/>
                </a:lnTo>
                <a:lnTo>
                  <a:pt x="46" y="455"/>
                </a:lnTo>
                <a:lnTo>
                  <a:pt x="46" y="451"/>
                </a:lnTo>
                <a:lnTo>
                  <a:pt x="50" y="513"/>
                </a:lnTo>
                <a:lnTo>
                  <a:pt x="52" y="545"/>
                </a:lnTo>
                <a:lnTo>
                  <a:pt x="50" y="584"/>
                </a:lnTo>
                <a:lnTo>
                  <a:pt x="1459" y="129"/>
                </a:lnTo>
                <a:lnTo>
                  <a:pt x="1557" y="1098"/>
                </a:lnTo>
                <a:lnTo>
                  <a:pt x="1559" y="1100"/>
                </a:lnTo>
                <a:lnTo>
                  <a:pt x="1557" y="1104"/>
                </a:lnTo>
                <a:lnTo>
                  <a:pt x="1555" y="1102"/>
                </a:lnTo>
                <a:lnTo>
                  <a:pt x="1557" y="1098"/>
                </a:lnTo>
                <a:lnTo>
                  <a:pt x="1459" y="129"/>
                </a:lnTo>
                <a:lnTo>
                  <a:pt x="1555" y="1098"/>
                </a:lnTo>
                <a:lnTo>
                  <a:pt x="1557" y="1098"/>
                </a:lnTo>
                <a:lnTo>
                  <a:pt x="1555" y="1102"/>
                </a:lnTo>
                <a:lnTo>
                  <a:pt x="1553" y="1100"/>
                </a:lnTo>
                <a:lnTo>
                  <a:pt x="1555" y="1098"/>
                </a:lnTo>
                <a:lnTo>
                  <a:pt x="1459" y="129"/>
                </a:lnTo>
                <a:lnTo>
                  <a:pt x="1559" y="668"/>
                </a:lnTo>
                <a:lnTo>
                  <a:pt x="1561" y="676"/>
                </a:lnTo>
                <a:lnTo>
                  <a:pt x="1559" y="680"/>
                </a:lnTo>
                <a:lnTo>
                  <a:pt x="1561" y="676"/>
                </a:lnTo>
                <a:lnTo>
                  <a:pt x="1563" y="678"/>
                </a:lnTo>
                <a:lnTo>
                  <a:pt x="1559" y="687"/>
                </a:lnTo>
                <a:lnTo>
                  <a:pt x="1557" y="699"/>
                </a:lnTo>
                <a:lnTo>
                  <a:pt x="1555" y="699"/>
                </a:lnTo>
                <a:lnTo>
                  <a:pt x="1559" y="680"/>
                </a:lnTo>
                <a:lnTo>
                  <a:pt x="1555" y="689"/>
                </a:lnTo>
                <a:lnTo>
                  <a:pt x="1553" y="697"/>
                </a:lnTo>
                <a:lnTo>
                  <a:pt x="1551" y="695"/>
                </a:lnTo>
                <a:lnTo>
                  <a:pt x="1551" y="689"/>
                </a:lnTo>
                <a:lnTo>
                  <a:pt x="1553" y="680"/>
                </a:lnTo>
                <a:lnTo>
                  <a:pt x="1559" y="668"/>
                </a:lnTo>
                <a:lnTo>
                  <a:pt x="1459" y="129"/>
                </a:lnTo>
                <a:lnTo>
                  <a:pt x="1549" y="741"/>
                </a:lnTo>
                <a:lnTo>
                  <a:pt x="1547" y="751"/>
                </a:lnTo>
                <a:lnTo>
                  <a:pt x="1546" y="749"/>
                </a:lnTo>
                <a:lnTo>
                  <a:pt x="1546" y="745"/>
                </a:lnTo>
                <a:lnTo>
                  <a:pt x="1549" y="741"/>
                </a:lnTo>
                <a:lnTo>
                  <a:pt x="1459" y="129"/>
                </a:lnTo>
                <a:lnTo>
                  <a:pt x="1490" y="912"/>
                </a:lnTo>
                <a:lnTo>
                  <a:pt x="1492" y="908"/>
                </a:lnTo>
                <a:lnTo>
                  <a:pt x="1494" y="904"/>
                </a:lnTo>
                <a:lnTo>
                  <a:pt x="1498" y="904"/>
                </a:lnTo>
                <a:lnTo>
                  <a:pt x="1498" y="906"/>
                </a:lnTo>
                <a:lnTo>
                  <a:pt x="1494" y="910"/>
                </a:lnTo>
                <a:lnTo>
                  <a:pt x="1492" y="912"/>
                </a:lnTo>
                <a:lnTo>
                  <a:pt x="1490" y="912"/>
                </a:lnTo>
                <a:lnTo>
                  <a:pt x="1459" y="129"/>
                </a:lnTo>
                <a:lnTo>
                  <a:pt x="1488" y="914"/>
                </a:lnTo>
                <a:lnTo>
                  <a:pt x="1492" y="918"/>
                </a:lnTo>
                <a:lnTo>
                  <a:pt x="1492" y="920"/>
                </a:lnTo>
                <a:lnTo>
                  <a:pt x="1490" y="922"/>
                </a:lnTo>
                <a:lnTo>
                  <a:pt x="1492" y="920"/>
                </a:lnTo>
                <a:lnTo>
                  <a:pt x="1492" y="922"/>
                </a:lnTo>
                <a:lnTo>
                  <a:pt x="1488" y="923"/>
                </a:lnTo>
                <a:lnTo>
                  <a:pt x="1492" y="927"/>
                </a:lnTo>
                <a:lnTo>
                  <a:pt x="1496" y="922"/>
                </a:lnTo>
                <a:lnTo>
                  <a:pt x="1498" y="918"/>
                </a:lnTo>
                <a:lnTo>
                  <a:pt x="1496" y="918"/>
                </a:lnTo>
                <a:lnTo>
                  <a:pt x="1498" y="916"/>
                </a:lnTo>
                <a:lnTo>
                  <a:pt x="1498" y="923"/>
                </a:lnTo>
                <a:lnTo>
                  <a:pt x="1498" y="927"/>
                </a:lnTo>
                <a:lnTo>
                  <a:pt x="1496" y="929"/>
                </a:lnTo>
                <a:lnTo>
                  <a:pt x="1496" y="933"/>
                </a:lnTo>
                <a:lnTo>
                  <a:pt x="1494" y="937"/>
                </a:lnTo>
                <a:lnTo>
                  <a:pt x="1496" y="939"/>
                </a:lnTo>
                <a:lnTo>
                  <a:pt x="1492" y="946"/>
                </a:lnTo>
                <a:lnTo>
                  <a:pt x="1490" y="946"/>
                </a:lnTo>
                <a:lnTo>
                  <a:pt x="1488" y="927"/>
                </a:lnTo>
                <a:lnTo>
                  <a:pt x="1488" y="914"/>
                </a:lnTo>
                <a:lnTo>
                  <a:pt x="1459" y="129"/>
                </a:lnTo>
                <a:lnTo>
                  <a:pt x="1455" y="136"/>
                </a:lnTo>
                <a:lnTo>
                  <a:pt x="1448" y="134"/>
                </a:lnTo>
                <a:lnTo>
                  <a:pt x="1453" y="138"/>
                </a:lnTo>
                <a:lnTo>
                  <a:pt x="1451" y="138"/>
                </a:lnTo>
                <a:lnTo>
                  <a:pt x="1434" y="119"/>
                </a:lnTo>
                <a:lnTo>
                  <a:pt x="1421" y="102"/>
                </a:lnTo>
                <a:lnTo>
                  <a:pt x="1421" y="100"/>
                </a:lnTo>
                <a:lnTo>
                  <a:pt x="1421" y="98"/>
                </a:lnTo>
                <a:lnTo>
                  <a:pt x="1425" y="100"/>
                </a:lnTo>
                <a:lnTo>
                  <a:pt x="1426" y="102"/>
                </a:lnTo>
                <a:lnTo>
                  <a:pt x="1440" y="119"/>
                </a:lnTo>
                <a:lnTo>
                  <a:pt x="1440" y="121"/>
                </a:lnTo>
                <a:lnTo>
                  <a:pt x="1442" y="121"/>
                </a:lnTo>
                <a:lnTo>
                  <a:pt x="1450" y="130"/>
                </a:lnTo>
                <a:lnTo>
                  <a:pt x="1457" y="136"/>
                </a:lnTo>
                <a:lnTo>
                  <a:pt x="1455" y="136"/>
                </a:lnTo>
                <a:lnTo>
                  <a:pt x="1459" y="129"/>
                </a:lnTo>
                <a:lnTo>
                  <a:pt x="1423" y="98"/>
                </a:lnTo>
                <a:lnTo>
                  <a:pt x="1425" y="98"/>
                </a:lnTo>
                <a:lnTo>
                  <a:pt x="1425" y="100"/>
                </a:lnTo>
                <a:lnTo>
                  <a:pt x="1423" y="98"/>
                </a:lnTo>
                <a:lnTo>
                  <a:pt x="1459" y="129"/>
                </a:lnTo>
                <a:lnTo>
                  <a:pt x="1473" y="152"/>
                </a:lnTo>
                <a:lnTo>
                  <a:pt x="1471" y="152"/>
                </a:lnTo>
                <a:lnTo>
                  <a:pt x="1469" y="152"/>
                </a:lnTo>
                <a:lnTo>
                  <a:pt x="1463" y="152"/>
                </a:lnTo>
                <a:lnTo>
                  <a:pt x="1461" y="150"/>
                </a:lnTo>
                <a:lnTo>
                  <a:pt x="1459" y="146"/>
                </a:lnTo>
                <a:lnTo>
                  <a:pt x="1463" y="146"/>
                </a:lnTo>
                <a:lnTo>
                  <a:pt x="1463" y="144"/>
                </a:lnTo>
                <a:lnTo>
                  <a:pt x="1459" y="142"/>
                </a:lnTo>
                <a:lnTo>
                  <a:pt x="1461" y="142"/>
                </a:lnTo>
                <a:lnTo>
                  <a:pt x="1459" y="142"/>
                </a:lnTo>
                <a:lnTo>
                  <a:pt x="1461" y="140"/>
                </a:lnTo>
                <a:lnTo>
                  <a:pt x="1461" y="138"/>
                </a:lnTo>
                <a:lnTo>
                  <a:pt x="1469" y="148"/>
                </a:lnTo>
                <a:lnTo>
                  <a:pt x="1473" y="150"/>
                </a:lnTo>
                <a:lnTo>
                  <a:pt x="1473" y="152"/>
                </a:lnTo>
                <a:lnTo>
                  <a:pt x="1459" y="129"/>
                </a:lnTo>
                <a:lnTo>
                  <a:pt x="1471" y="140"/>
                </a:lnTo>
                <a:lnTo>
                  <a:pt x="1474" y="146"/>
                </a:lnTo>
                <a:lnTo>
                  <a:pt x="1459" y="134"/>
                </a:lnTo>
                <a:lnTo>
                  <a:pt x="1444" y="121"/>
                </a:lnTo>
                <a:lnTo>
                  <a:pt x="1446" y="121"/>
                </a:lnTo>
                <a:lnTo>
                  <a:pt x="1448" y="121"/>
                </a:lnTo>
                <a:lnTo>
                  <a:pt x="1446" y="121"/>
                </a:lnTo>
                <a:lnTo>
                  <a:pt x="1446" y="119"/>
                </a:lnTo>
                <a:lnTo>
                  <a:pt x="1444" y="119"/>
                </a:lnTo>
                <a:lnTo>
                  <a:pt x="1442" y="119"/>
                </a:lnTo>
                <a:lnTo>
                  <a:pt x="1442" y="121"/>
                </a:lnTo>
                <a:lnTo>
                  <a:pt x="1440" y="117"/>
                </a:lnTo>
                <a:lnTo>
                  <a:pt x="1436" y="111"/>
                </a:lnTo>
                <a:lnTo>
                  <a:pt x="1430" y="107"/>
                </a:lnTo>
                <a:lnTo>
                  <a:pt x="1428" y="102"/>
                </a:lnTo>
                <a:lnTo>
                  <a:pt x="1430" y="104"/>
                </a:lnTo>
                <a:lnTo>
                  <a:pt x="1432" y="106"/>
                </a:lnTo>
                <a:lnTo>
                  <a:pt x="1434" y="104"/>
                </a:lnTo>
                <a:lnTo>
                  <a:pt x="1438" y="106"/>
                </a:lnTo>
                <a:lnTo>
                  <a:pt x="1434" y="104"/>
                </a:lnTo>
                <a:lnTo>
                  <a:pt x="1434" y="100"/>
                </a:lnTo>
                <a:lnTo>
                  <a:pt x="1430" y="102"/>
                </a:lnTo>
                <a:lnTo>
                  <a:pt x="1428" y="100"/>
                </a:lnTo>
                <a:lnTo>
                  <a:pt x="1432" y="100"/>
                </a:lnTo>
                <a:lnTo>
                  <a:pt x="1430" y="100"/>
                </a:lnTo>
                <a:lnTo>
                  <a:pt x="1426" y="100"/>
                </a:lnTo>
                <a:lnTo>
                  <a:pt x="1425" y="100"/>
                </a:lnTo>
                <a:lnTo>
                  <a:pt x="1425" y="98"/>
                </a:lnTo>
                <a:lnTo>
                  <a:pt x="1426" y="100"/>
                </a:lnTo>
                <a:lnTo>
                  <a:pt x="1423" y="98"/>
                </a:lnTo>
                <a:lnTo>
                  <a:pt x="1423" y="96"/>
                </a:lnTo>
                <a:lnTo>
                  <a:pt x="1419" y="96"/>
                </a:lnTo>
                <a:lnTo>
                  <a:pt x="1415" y="94"/>
                </a:lnTo>
                <a:lnTo>
                  <a:pt x="1417" y="86"/>
                </a:lnTo>
                <a:lnTo>
                  <a:pt x="1417" y="84"/>
                </a:lnTo>
                <a:lnTo>
                  <a:pt x="1415" y="82"/>
                </a:lnTo>
                <a:lnTo>
                  <a:pt x="1415" y="84"/>
                </a:lnTo>
                <a:lnTo>
                  <a:pt x="1413" y="88"/>
                </a:lnTo>
                <a:lnTo>
                  <a:pt x="1407" y="82"/>
                </a:lnTo>
                <a:lnTo>
                  <a:pt x="1411" y="79"/>
                </a:lnTo>
                <a:lnTo>
                  <a:pt x="1417" y="82"/>
                </a:lnTo>
                <a:lnTo>
                  <a:pt x="1413" y="79"/>
                </a:lnTo>
                <a:lnTo>
                  <a:pt x="1415" y="73"/>
                </a:lnTo>
                <a:lnTo>
                  <a:pt x="1417" y="73"/>
                </a:lnTo>
                <a:lnTo>
                  <a:pt x="1436" y="96"/>
                </a:lnTo>
                <a:lnTo>
                  <a:pt x="1432" y="90"/>
                </a:lnTo>
                <a:lnTo>
                  <a:pt x="1426" y="81"/>
                </a:lnTo>
                <a:lnTo>
                  <a:pt x="1421" y="69"/>
                </a:lnTo>
                <a:lnTo>
                  <a:pt x="1421" y="67"/>
                </a:lnTo>
                <a:lnTo>
                  <a:pt x="1419" y="69"/>
                </a:lnTo>
                <a:lnTo>
                  <a:pt x="1419" y="65"/>
                </a:lnTo>
                <a:lnTo>
                  <a:pt x="1419" y="63"/>
                </a:lnTo>
                <a:lnTo>
                  <a:pt x="1417" y="63"/>
                </a:lnTo>
                <a:lnTo>
                  <a:pt x="1413" y="56"/>
                </a:lnTo>
                <a:lnTo>
                  <a:pt x="1413" y="54"/>
                </a:lnTo>
                <a:lnTo>
                  <a:pt x="1413" y="52"/>
                </a:lnTo>
                <a:lnTo>
                  <a:pt x="1411" y="54"/>
                </a:lnTo>
                <a:lnTo>
                  <a:pt x="1409" y="50"/>
                </a:lnTo>
                <a:lnTo>
                  <a:pt x="1409" y="48"/>
                </a:lnTo>
                <a:lnTo>
                  <a:pt x="1409" y="50"/>
                </a:lnTo>
                <a:lnTo>
                  <a:pt x="1407" y="48"/>
                </a:lnTo>
                <a:lnTo>
                  <a:pt x="1409" y="44"/>
                </a:lnTo>
                <a:lnTo>
                  <a:pt x="1421" y="59"/>
                </a:lnTo>
                <a:lnTo>
                  <a:pt x="1442" y="90"/>
                </a:lnTo>
                <a:lnTo>
                  <a:pt x="1461" y="111"/>
                </a:lnTo>
                <a:lnTo>
                  <a:pt x="1474" y="125"/>
                </a:lnTo>
                <a:lnTo>
                  <a:pt x="1486" y="132"/>
                </a:lnTo>
                <a:lnTo>
                  <a:pt x="1482" y="134"/>
                </a:lnTo>
                <a:lnTo>
                  <a:pt x="1478" y="142"/>
                </a:lnTo>
                <a:lnTo>
                  <a:pt x="1473" y="140"/>
                </a:lnTo>
                <a:lnTo>
                  <a:pt x="1471" y="140"/>
                </a:lnTo>
                <a:lnTo>
                  <a:pt x="1459" y="129"/>
                </a:lnTo>
                <a:lnTo>
                  <a:pt x="1428" y="100"/>
                </a:lnTo>
                <a:lnTo>
                  <a:pt x="1430" y="102"/>
                </a:lnTo>
                <a:lnTo>
                  <a:pt x="1428" y="102"/>
                </a:lnTo>
                <a:lnTo>
                  <a:pt x="1428" y="100"/>
                </a:lnTo>
                <a:lnTo>
                  <a:pt x="1459" y="129"/>
                </a:lnTo>
                <a:lnTo>
                  <a:pt x="1484" y="971"/>
                </a:lnTo>
                <a:lnTo>
                  <a:pt x="1482" y="973"/>
                </a:lnTo>
                <a:lnTo>
                  <a:pt x="1484" y="970"/>
                </a:lnTo>
                <a:lnTo>
                  <a:pt x="1484" y="971"/>
                </a:lnTo>
                <a:lnTo>
                  <a:pt x="1459" y="129"/>
                </a:lnTo>
                <a:lnTo>
                  <a:pt x="1486" y="964"/>
                </a:lnTo>
                <a:lnTo>
                  <a:pt x="1486" y="975"/>
                </a:lnTo>
                <a:lnTo>
                  <a:pt x="1484" y="970"/>
                </a:lnTo>
                <a:lnTo>
                  <a:pt x="1486" y="964"/>
                </a:lnTo>
                <a:lnTo>
                  <a:pt x="1459" y="129"/>
                </a:lnTo>
                <a:lnTo>
                  <a:pt x="1540" y="1075"/>
                </a:lnTo>
                <a:lnTo>
                  <a:pt x="1536" y="1073"/>
                </a:lnTo>
                <a:lnTo>
                  <a:pt x="1536" y="1069"/>
                </a:lnTo>
                <a:lnTo>
                  <a:pt x="1540" y="1064"/>
                </a:lnTo>
                <a:lnTo>
                  <a:pt x="1538" y="1066"/>
                </a:lnTo>
                <a:lnTo>
                  <a:pt x="1542" y="1064"/>
                </a:lnTo>
                <a:lnTo>
                  <a:pt x="1542" y="1069"/>
                </a:lnTo>
                <a:lnTo>
                  <a:pt x="1540" y="1075"/>
                </a:lnTo>
                <a:lnTo>
                  <a:pt x="1459" y="129"/>
                </a:lnTo>
                <a:lnTo>
                  <a:pt x="1542" y="1077"/>
                </a:lnTo>
                <a:lnTo>
                  <a:pt x="1544" y="1077"/>
                </a:lnTo>
                <a:lnTo>
                  <a:pt x="1544" y="1081"/>
                </a:lnTo>
                <a:lnTo>
                  <a:pt x="1544" y="1083"/>
                </a:lnTo>
                <a:lnTo>
                  <a:pt x="1542" y="1077"/>
                </a:lnTo>
                <a:lnTo>
                  <a:pt x="1459" y="129"/>
                </a:lnTo>
                <a:lnTo>
                  <a:pt x="1544" y="1006"/>
                </a:lnTo>
                <a:lnTo>
                  <a:pt x="1544" y="1004"/>
                </a:lnTo>
                <a:lnTo>
                  <a:pt x="1546" y="1004"/>
                </a:lnTo>
                <a:lnTo>
                  <a:pt x="1547" y="1002"/>
                </a:lnTo>
                <a:lnTo>
                  <a:pt x="1546" y="1004"/>
                </a:lnTo>
                <a:lnTo>
                  <a:pt x="1544" y="1006"/>
                </a:lnTo>
                <a:lnTo>
                  <a:pt x="1459" y="129"/>
                </a:lnTo>
                <a:lnTo>
                  <a:pt x="1549" y="1096"/>
                </a:lnTo>
                <a:lnTo>
                  <a:pt x="1546" y="1090"/>
                </a:lnTo>
                <a:lnTo>
                  <a:pt x="1547" y="1092"/>
                </a:lnTo>
                <a:lnTo>
                  <a:pt x="1549" y="1089"/>
                </a:lnTo>
                <a:lnTo>
                  <a:pt x="1549" y="1087"/>
                </a:lnTo>
                <a:lnTo>
                  <a:pt x="1549" y="1085"/>
                </a:lnTo>
                <a:lnTo>
                  <a:pt x="1546" y="1089"/>
                </a:lnTo>
                <a:lnTo>
                  <a:pt x="1544" y="1083"/>
                </a:lnTo>
                <a:lnTo>
                  <a:pt x="1546" y="1083"/>
                </a:lnTo>
                <a:lnTo>
                  <a:pt x="1546" y="1085"/>
                </a:lnTo>
                <a:lnTo>
                  <a:pt x="1547" y="1081"/>
                </a:lnTo>
                <a:lnTo>
                  <a:pt x="1549" y="1089"/>
                </a:lnTo>
                <a:lnTo>
                  <a:pt x="1549" y="1096"/>
                </a:lnTo>
                <a:lnTo>
                  <a:pt x="1459" y="129"/>
                </a:lnTo>
                <a:lnTo>
                  <a:pt x="1549" y="1042"/>
                </a:lnTo>
                <a:lnTo>
                  <a:pt x="1547" y="1046"/>
                </a:lnTo>
                <a:lnTo>
                  <a:pt x="1547" y="1044"/>
                </a:lnTo>
                <a:lnTo>
                  <a:pt x="1549" y="1042"/>
                </a:lnTo>
                <a:lnTo>
                  <a:pt x="1459" y="129"/>
                </a:lnTo>
                <a:lnTo>
                  <a:pt x="1536" y="948"/>
                </a:lnTo>
                <a:lnTo>
                  <a:pt x="1544" y="950"/>
                </a:lnTo>
                <a:lnTo>
                  <a:pt x="1549" y="948"/>
                </a:lnTo>
                <a:lnTo>
                  <a:pt x="1551" y="950"/>
                </a:lnTo>
                <a:lnTo>
                  <a:pt x="1553" y="952"/>
                </a:lnTo>
                <a:lnTo>
                  <a:pt x="1557" y="952"/>
                </a:lnTo>
                <a:lnTo>
                  <a:pt x="1557" y="958"/>
                </a:lnTo>
                <a:lnTo>
                  <a:pt x="1551" y="956"/>
                </a:lnTo>
                <a:lnTo>
                  <a:pt x="1547" y="956"/>
                </a:lnTo>
                <a:lnTo>
                  <a:pt x="1538" y="958"/>
                </a:lnTo>
                <a:lnTo>
                  <a:pt x="1538" y="954"/>
                </a:lnTo>
                <a:lnTo>
                  <a:pt x="1536" y="956"/>
                </a:lnTo>
                <a:lnTo>
                  <a:pt x="1536" y="954"/>
                </a:lnTo>
                <a:lnTo>
                  <a:pt x="1553" y="952"/>
                </a:lnTo>
                <a:lnTo>
                  <a:pt x="1536" y="952"/>
                </a:lnTo>
                <a:lnTo>
                  <a:pt x="1536" y="948"/>
                </a:lnTo>
                <a:lnTo>
                  <a:pt x="1459" y="129"/>
                </a:lnTo>
                <a:lnTo>
                  <a:pt x="1538" y="975"/>
                </a:lnTo>
                <a:lnTo>
                  <a:pt x="1540" y="977"/>
                </a:lnTo>
                <a:lnTo>
                  <a:pt x="1538" y="977"/>
                </a:lnTo>
                <a:lnTo>
                  <a:pt x="1538" y="975"/>
                </a:lnTo>
                <a:lnTo>
                  <a:pt x="1459" y="129"/>
                </a:lnTo>
                <a:lnTo>
                  <a:pt x="1536" y="975"/>
                </a:lnTo>
                <a:lnTo>
                  <a:pt x="1536" y="977"/>
                </a:lnTo>
                <a:lnTo>
                  <a:pt x="1534" y="977"/>
                </a:lnTo>
                <a:lnTo>
                  <a:pt x="1536" y="975"/>
                </a:lnTo>
                <a:lnTo>
                  <a:pt x="1459" y="129"/>
                </a:lnTo>
                <a:lnTo>
                  <a:pt x="1530" y="898"/>
                </a:lnTo>
                <a:lnTo>
                  <a:pt x="1530" y="900"/>
                </a:lnTo>
                <a:lnTo>
                  <a:pt x="1528" y="898"/>
                </a:lnTo>
                <a:lnTo>
                  <a:pt x="1530" y="898"/>
                </a:lnTo>
                <a:lnTo>
                  <a:pt x="1459" y="129"/>
                </a:lnTo>
                <a:lnTo>
                  <a:pt x="1517" y="996"/>
                </a:lnTo>
                <a:lnTo>
                  <a:pt x="1519" y="998"/>
                </a:lnTo>
                <a:lnTo>
                  <a:pt x="1522" y="1000"/>
                </a:lnTo>
                <a:lnTo>
                  <a:pt x="1524" y="1000"/>
                </a:lnTo>
                <a:lnTo>
                  <a:pt x="1524" y="998"/>
                </a:lnTo>
                <a:lnTo>
                  <a:pt x="1524" y="994"/>
                </a:lnTo>
                <a:lnTo>
                  <a:pt x="1526" y="987"/>
                </a:lnTo>
                <a:lnTo>
                  <a:pt x="1528" y="981"/>
                </a:lnTo>
                <a:lnTo>
                  <a:pt x="1532" y="981"/>
                </a:lnTo>
                <a:lnTo>
                  <a:pt x="1534" y="983"/>
                </a:lnTo>
                <a:lnTo>
                  <a:pt x="1532" y="989"/>
                </a:lnTo>
                <a:lnTo>
                  <a:pt x="1534" y="993"/>
                </a:lnTo>
                <a:lnTo>
                  <a:pt x="1536" y="991"/>
                </a:lnTo>
                <a:lnTo>
                  <a:pt x="1538" y="987"/>
                </a:lnTo>
                <a:lnTo>
                  <a:pt x="1540" y="983"/>
                </a:lnTo>
                <a:lnTo>
                  <a:pt x="1538" y="983"/>
                </a:lnTo>
                <a:lnTo>
                  <a:pt x="1540" y="981"/>
                </a:lnTo>
                <a:lnTo>
                  <a:pt x="1544" y="975"/>
                </a:lnTo>
                <a:lnTo>
                  <a:pt x="1544" y="970"/>
                </a:lnTo>
                <a:lnTo>
                  <a:pt x="1544" y="966"/>
                </a:lnTo>
                <a:lnTo>
                  <a:pt x="1542" y="970"/>
                </a:lnTo>
                <a:lnTo>
                  <a:pt x="1540" y="971"/>
                </a:lnTo>
                <a:lnTo>
                  <a:pt x="1538" y="968"/>
                </a:lnTo>
                <a:lnTo>
                  <a:pt x="1540" y="964"/>
                </a:lnTo>
                <a:lnTo>
                  <a:pt x="1538" y="966"/>
                </a:lnTo>
                <a:lnTo>
                  <a:pt x="1538" y="962"/>
                </a:lnTo>
                <a:lnTo>
                  <a:pt x="1555" y="962"/>
                </a:lnTo>
                <a:lnTo>
                  <a:pt x="1553" y="979"/>
                </a:lnTo>
                <a:lnTo>
                  <a:pt x="1549" y="996"/>
                </a:lnTo>
                <a:lnTo>
                  <a:pt x="1547" y="998"/>
                </a:lnTo>
                <a:lnTo>
                  <a:pt x="1547" y="996"/>
                </a:lnTo>
                <a:lnTo>
                  <a:pt x="1547" y="993"/>
                </a:lnTo>
                <a:lnTo>
                  <a:pt x="1547" y="987"/>
                </a:lnTo>
                <a:lnTo>
                  <a:pt x="1546" y="983"/>
                </a:lnTo>
                <a:lnTo>
                  <a:pt x="1544" y="985"/>
                </a:lnTo>
                <a:lnTo>
                  <a:pt x="1546" y="996"/>
                </a:lnTo>
                <a:lnTo>
                  <a:pt x="1546" y="1000"/>
                </a:lnTo>
                <a:lnTo>
                  <a:pt x="1544" y="1002"/>
                </a:lnTo>
                <a:lnTo>
                  <a:pt x="1542" y="1004"/>
                </a:lnTo>
                <a:lnTo>
                  <a:pt x="1532" y="1000"/>
                </a:lnTo>
                <a:lnTo>
                  <a:pt x="1530" y="1000"/>
                </a:lnTo>
                <a:lnTo>
                  <a:pt x="1530" y="1002"/>
                </a:lnTo>
                <a:lnTo>
                  <a:pt x="1532" y="1010"/>
                </a:lnTo>
                <a:lnTo>
                  <a:pt x="1532" y="1018"/>
                </a:lnTo>
                <a:lnTo>
                  <a:pt x="1530" y="1025"/>
                </a:lnTo>
                <a:lnTo>
                  <a:pt x="1528" y="1027"/>
                </a:lnTo>
                <a:lnTo>
                  <a:pt x="1528" y="1023"/>
                </a:lnTo>
                <a:lnTo>
                  <a:pt x="1528" y="1016"/>
                </a:lnTo>
                <a:lnTo>
                  <a:pt x="1526" y="1016"/>
                </a:lnTo>
                <a:lnTo>
                  <a:pt x="1524" y="1018"/>
                </a:lnTo>
                <a:lnTo>
                  <a:pt x="1522" y="1021"/>
                </a:lnTo>
                <a:lnTo>
                  <a:pt x="1522" y="1029"/>
                </a:lnTo>
                <a:lnTo>
                  <a:pt x="1521" y="1042"/>
                </a:lnTo>
                <a:lnTo>
                  <a:pt x="1522" y="1046"/>
                </a:lnTo>
                <a:lnTo>
                  <a:pt x="1522" y="1048"/>
                </a:lnTo>
                <a:lnTo>
                  <a:pt x="1521" y="1050"/>
                </a:lnTo>
                <a:lnTo>
                  <a:pt x="1519" y="1052"/>
                </a:lnTo>
                <a:lnTo>
                  <a:pt x="1517" y="1052"/>
                </a:lnTo>
                <a:lnTo>
                  <a:pt x="1515" y="1048"/>
                </a:lnTo>
                <a:lnTo>
                  <a:pt x="1511" y="1046"/>
                </a:lnTo>
                <a:lnTo>
                  <a:pt x="1507" y="1046"/>
                </a:lnTo>
                <a:lnTo>
                  <a:pt x="1505" y="1050"/>
                </a:lnTo>
                <a:lnTo>
                  <a:pt x="1503" y="1058"/>
                </a:lnTo>
                <a:lnTo>
                  <a:pt x="1499" y="1064"/>
                </a:lnTo>
                <a:lnTo>
                  <a:pt x="1496" y="1067"/>
                </a:lnTo>
                <a:lnTo>
                  <a:pt x="1494" y="1067"/>
                </a:lnTo>
                <a:lnTo>
                  <a:pt x="1496" y="1062"/>
                </a:lnTo>
                <a:lnTo>
                  <a:pt x="1498" y="1052"/>
                </a:lnTo>
                <a:lnTo>
                  <a:pt x="1496" y="1054"/>
                </a:lnTo>
                <a:lnTo>
                  <a:pt x="1492" y="1054"/>
                </a:lnTo>
                <a:lnTo>
                  <a:pt x="1490" y="1054"/>
                </a:lnTo>
                <a:lnTo>
                  <a:pt x="1488" y="1050"/>
                </a:lnTo>
                <a:lnTo>
                  <a:pt x="1490" y="1046"/>
                </a:lnTo>
                <a:lnTo>
                  <a:pt x="1492" y="1042"/>
                </a:lnTo>
                <a:lnTo>
                  <a:pt x="1496" y="1041"/>
                </a:lnTo>
                <a:lnTo>
                  <a:pt x="1501" y="1042"/>
                </a:lnTo>
                <a:lnTo>
                  <a:pt x="1505" y="1041"/>
                </a:lnTo>
                <a:lnTo>
                  <a:pt x="1505" y="1037"/>
                </a:lnTo>
                <a:lnTo>
                  <a:pt x="1505" y="1027"/>
                </a:lnTo>
                <a:lnTo>
                  <a:pt x="1505" y="1019"/>
                </a:lnTo>
                <a:lnTo>
                  <a:pt x="1507" y="1014"/>
                </a:lnTo>
                <a:lnTo>
                  <a:pt x="1505" y="1016"/>
                </a:lnTo>
                <a:lnTo>
                  <a:pt x="1499" y="1027"/>
                </a:lnTo>
                <a:lnTo>
                  <a:pt x="1498" y="1029"/>
                </a:lnTo>
                <a:lnTo>
                  <a:pt x="1498" y="1027"/>
                </a:lnTo>
                <a:lnTo>
                  <a:pt x="1496" y="1025"/>
                </a:lnTo>
                <a:lnTo>
                  <a:pt x="1494" y="1025"/>
                </a:lnTo>
                <a:lnTo>
                  <a:pt x="1496" y="1023"/>
                </a:lnTo>
                <a:lnTo>
                  <a:pt x="1499" y="1016"/>
                </a:lnTo>
                <a:lnTo>
                  <a:pt x="1501" y="1014"/>
                </a:lnTo>
                <a:lnTo>
                  <a:pt x="1503" y="1016"/>
                </a:lnTo>
                <a:lnTo>
                  <a:pt x="1505" y="1016"/>
                </a:lnTo>
                <a:lnTo>
                  <a:pt x="1507" y="1014"/>
                </a:lnTo>
                <a:lnTo>
                  <a:pt x="1513" y="1008"/>
                </a:lnTo>
                <a:lnTo>
                  <a:pt x="1517" y="1004"/>
                </a:lnTo>
                <a:lnTo>
                  <a:pt x="1515" y="1004"/>
                </a:lnTo>
                <a:lnTo>
                  <a:pt x="1494" y="1016"/>
                </a:lnTo>
                <a:lnTo>
                  <a:pt x="1486" y="1021"/>
                </a:lnTo>
                <a:lnTo>
                  <a:pt x="1490" y="1018"/>
                </a:lnTo>
                <a:lnTo>
                  <a:pt x="1490" y="1016"/>
                </a:lnTo>
                <a:lnTo>
                  <a:pt x="1496" y="1012"/>
                </a:lnTo>
                <a:lnTo>
                  <a:pt x="1511" y="1006"/>
                </a:lnTo>
                <a:lnTo>
                  <a:pt x="1513" y="1002"/>
                </a:lnTo>
                <a:lnTo>
                  <a:pt x="1515" y="996"/>
                </a:lnTo>
                <a:lnTo>
                  <a:pt x="1515" y="994"/>
                </a:lnTo>
                <a:lnTo>
                  <a:pt x="1517" y="994"/>
                </a:lnTo>
                <a:lnTo>
                  <a:pt x="1517" y="996"/>
                </a:lnTo>
                <a:lnTo>
                  <a:pt x="1459" y="129"/>
                </a:lnTo>
                <a:lnTo>
                  <a:pt x="1515" y="925"/>
                </a:lnTo>
                <a:lnTo>
                  <a:pt x="1517" y="925"/>
                </a:lnTo>
                <a:lnTo>
                  <a:pt x="1515" y="927"/>
                </a:lnTo>
                <a:lnTo>
                  <a:pt x="1515" y="925"/>
                </a:lnTo>
                <a:lnTo>
                  <a:pt x="1459" y="129"/>
                </a:lnTo>
                <a:lnTo>
                  <a:pt x="1507" y="943"/>
                </a:lnTo>
                <a:lnTo>
                  <a:pt x="1511" y="939"/>
                </a:lnTo>
                <a:lnTo>
                  <a:pt x="1511" y="937"/>
                </a:lnTo>
                <a:lnTo>
                  <a:pt x="1513" y="931"/>
                </a:lnTo>
                <a:lnTo>
                  <a:pt x="1515" y="935"/>
                </a:lnTo>
                <a:lnTo>
                  <a:pt x="1515" y="939"/>
                </a:lnTo>
                <a:lnTo>
                  <a:pt x="1515" y="943"/>
                </a:lnTo>
                <a:lnTo>
                  <a:pt x="1507" y="946"/>
                </a:lnTo>
                <a:lnTo>
                  <a:pt x="1507" y="943"/>
                </a:lnTo>
                <a:lnTo>
                  <a:pt x="1459" y="129"/>
                </a:lnTo>
                <a:lnTo>
                  <a:pt x="1507" y="962"/>
                </a:lnTo>
                <a:lnTo>
                  <a:pt x="1511" y="960"/>
                </a:lnTo>
                <a:lnTo>
                  <a:pt x="1513" y="958"/>
                </a:lnTo>
                <a:lnTo>
                  <a:pt x="1513" y="960"/>
                </a:lnTo>
                <a:lnTo>
                  <a:pt x="1515" y="958"/>
                </a:lnTo>
                <a:lnTo>
                  <a:pt x="1517" y="960"/>
                </a:lnTo>
                <a:lnTo>
                  <a:pt x="1513" y="962"/>
                </a:lnTo>
                <a:lnTo>
                  <a:pt x="1507" y="968"/>
                </a:lnTo>
                <a:lnTo>
                  <a:pt x="1503" y="973"/>
                </a:lnTo>
                <a:lnTo>
                  <a:pt x="1501" y="979"/>
                </a:lnTo>
                <a:lnTo>
                  <a:pt x="1494" y="983"/>
                </a:lnTo>
                <a:lnTo>
                  <a:pt x="1494" y="981"/>
                </a:lnTo>
                <a:lnTo>
                  <a:pt x="1496" y="979"/>
                </a:lnTo>
                <a:lnTo>
                  <a:pt x="1492" y="981"/>
                </a:lnTo>
                <a:lnTo>
                  <a:pt x="1490" y="981"/>
                </a:lnTo>
                <a:lnTo>
                  <a:pt x="1488" y="981"/>
                </a:lnTo>
                <a:lnTo>
                  <a:pt x="1490" y="979"/>
                </a:lnTo>
                <a:lnTo>
                  <a:pt x="1490" y="970"/>
                </a:lnTo>
                <a:lnTo>
                  <a:pt x="1488" y="975"/>
                </a:lnTo>
                <a:lnTo>
                  <a:pt x="1488" y="964"/>
                </a:lnTo>
                <a:lnTo>
                  <a:pt x="1486" y="964"/>
                </a:lnTo>
                <a:lnTo>
                  <a:pt x="1488" y="960"/>
                </a:lnTo>
                <a:lnTo>
                  <a:pt x="1492" y="960"/>
                </a:lnTo>
                <a:lnTo>
                  <a:pt x="1494" y="968"/>
                </a:lnTo>
                <a:lnTo>
                  <a:pt x="1499" y="971"/>
                </a:lnTo>
                <a:lnTo>
                  <a:pt x="1503" y="973"/>
                </a:lnTo>
                <a:lnTo>
                  <a:pt x="1505" y="971"/>
                </a:lnTo>
                <a:lnTo>
                  <a:pt x="1507" y="962"/>
                </a:lnTo>
                <a:lnTo>
                  <a:pt x="1459" y="129"/>
                </a:lnTo>
                <a:lnTo>
                  <a:pt x="1488" y="119"/>
                </a:lnTo>
                <a:lnTo>
                  <a:pt x="1488" y="121"/>
                </a:lnTo>
                <a:lnTo>
                  <a:pt x="1490" y="121"/>
                </a:lnTo>
                <a:lnTo>
                  <a:pt x="1488" y="119"/>
                </a:lnTo>
                <a:lnTo>
                  <a:pt x="1459" y="129"/>
                </a:lnTo>
                <a:lnTo>
                  <a:pt x="1432" y="92"/>
                </a:lnTo>
                <a:lnTo>
                  <a:pt x="1430" y="92"/>
                </a:lnTo>
                <a:lnTo>
                  <a:pt x="1428" y="94"/>
                </a:lnTo>
                <a:lnTo>
                  <a:pt x="1430" y="96"/>
                </a:lnTo>
                <a:lnTo>
                  <a:pt x="1430" y="94"/>
                </a:lnTo>
                <a:lnTo>
                  <a:pt x="1432" y="92"/>
                </a:lnTo>
                <a:lnTo>
                  <a:pt x="1459" y="129"/>
                </a:lnTo>
                <a:lnTo>
                  <a:pt x="1553" y="376"/>
                </a:lnTo>
                <a:lnTo>
                  <a:pt x="1546" y="426"/>
                </a:lnTo>
                <a:lnTo>
                  <a:pt x="1544" y="418"/>
                </a:lnTo>
                <a:lnTo>
                  <a:pt x="1544" y="422"/>
                </a:lnTo>
                <a:lnTo>
                  <a:pt x="1544" y="424"/>
                </a:lnTo>
                <a:lnTo>
                  <a:pt x="1544" y="422"/>
                </a:lnTo>
                <a:lnTo>
                  <a:pt x="1544" y="440"/>
                </a:lnTo>
                <a:lnTo>
                  <a:pt x="1546" y="445"/>
                </a:lnTo>
                <a:lnTo>
                  <a:pt x="1546" y="442"/>
                </a:lnTo>
                <a:lnTo>
                  <a:pt x="1546" y="440"/>
                </a:lnTo>
                <a:lnTo>
                  <a:pt x="1546" y="451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549" y="484"/>
                </a:lnTo>
                <a:lnTo>
                  <a:pt x="1549" y="488"/>
                </a:lnTo>
                <a:lnTo>
                  <a:pt x="1549" y="478"/>
                </a:lnTo>
                <a:lnTo>
                  <a:pt x="1551" y="491"/>
                </a:lnTo>
                <a:lnTo>
                  <a:pt x="1553" y="486"/>
                </a:lnTo>
                <a:lnTo>
                  <a:pt x="1553" y="480"/>
                </a:lnTo>
                <a:lnTo>
                  <a:pt x="1553" y="465"/>
                </a:lnTo>
                <a:lnTo>
                  <a:pt x="1551" y="445"/>
                </a:lnTo>
                <a:lnTo>
                  <a:pt x="1546" y="426"/>
                </a:lnTo>
                <a:lnTo>
                  <a:pt x="1555" y="374"/>
                </a:lnTo>
                <a:lnTo>
                  <a:pt x="1553" y="376"/>
                </a:lnTo>
                <a:lnTo>
                  <a:pt x="1459" y="129"/>
                </a:lnTo>
                <a:lnTo>
                  <a:pt x="1609" y="397"/>
                </a:lnTo>
                <a:lnTo>
                  <a:pt x="1609" y="386"/>
                </a:lnTo>
                <a:lnTo>
                  <a:pt x="1609" y="384"/>
                </a:lnTo>
                <a:lnTo>
                  <a:pt x="1605" y="372"/>
                </a:lnTo>
                <a:lnTo>
                  <a:pt x="1605" y="369"/>
                </a:lnTo>
                <a:lnTo>
                  <a:pt x="1603" y="372"/>
                </a:lnTo>
                <a:lnTo>
                  <a:pt x="1603" y="380"/>
                </a:lnTo>
                <a:lnTo>
                  <a:pt x="1605" y="390"/>
                </a:lnTo>
                <a:lnTo>
                  <a:pt x="1611" y="405"/>
                </a:lnTo>
                <a:lnTo>
                  <a:pt x="1609" y="397"/>
                </a:lnTo>
                <a:lnTo>
                  <a:pt x="1459" y="129"/>
                </a:lnTo>
                <a:lnTo>
                  <a:pt x="1618" y="943"/>
                </a:lnTo>
                <a:lnTo>
                  <a:pt x="1620" y="943"/>
                </a:lnTo>
                <a:lnTo>
                  <a:pt x="1624" y="943"/>
                </a:lnTo>
                <a:lnTo>
                  <a:pt x="1613" y="943"/>
                </a:lnTo>
                <a:lnTo>
                  <a:pt x="1618" y="943"/>
                </a:lnTo>
                <a:lnTo>
                  <a:pt x="1459" y="129"/>
                </a:lnTo>
                <a:lnTo>
                  <a:pt x="1551" y="524"/>
                </a:lnTo>
                <a:lnTo>
                  <a:pt x="1553" y="532"/>
                </a:lnTo>
                <a:lnTo>
                  <a:pt x="1553" y="528"/>
                </a:lnTo>
                <a:lnTo>
                  <a:pt x="1551" y="524"/>
                </a:lnTo>
                <a:lnTo>
                  <a:pt x="1459" y="129"/>
                </a:lnTo>
                <a:lnTo>
                  <a:pt x="1474" y="54"/>
                </a:lnTo>
                <a:lnTo>
                  <a:pt x="1473" y="52"/>
                </a:lnTo>
                <a:lnTo>
                  <a:pt x="1473" y="54"/>
                </a:lnTo>
                <a:lnTo>
                  <a:pt x="1474" y="54"/>
                </a:lnTo>
                <a:lnTo>
                  <a:pt x="1459" y="129"/>
                </a:lnTo>
                <a:lnTo>
                  <a:pt x="1419" y="42"/>
                </a:lnTo>
                <a:lnTo>
                  <a:pt x="1419" y="44"/>
                </a:lnTo>
                <a:lnTo>
                  <a:pt x="1421" y="44"/>
                </a:lnTo>
                <a:lnTo>
                  <a:pt x="1421" y="42"/>
                </a:lnTo>
                <a:lnTo>
                  <a:pt x="1419" y="42"/>
                </a:lnTo>
                <a:lnTo>
                  <a:pt x="1459" y="129"/>
                </a:lnTo>
                <a:lnTo>
                  <a:pt x="1417" y="34"/>
                </a:lnTo>
                <a:lnTo>
                  <a:pt x="1419" y="34"/>
                </a:lnTo>
                <a:lnTo>
                  <a:pt x="1421" y="33"/>
                </a:lnTo>
                <a:lnTo>
                  <a:pt x="1421" y="31"/>
                </a:lnTo>
                <a:lnTo>
                  <a:pt x="1421" y="29"/>
                </a:lnTo>
                <a:lnTo>
                  <a:pt x="1421" y="27"/>
                </a:lnTo>
                <a:lnTo>
                  <a:pt x="1419" y="27"/>
                </a:lnTo>
                <a:lnTo>
                  <a:pt x="1419" y="29"/>
                </a:lnTo>
                <a:lnTo>
                  <a:pt x="1417" y="29"/>
                </a:lnTo>
                <a:lnTo>
                  <a:pt x="1417" y="31"/>
                </a:lnTo>
                <a:lnTo>
                  <a:pt x="1417" y="33"/>
                </a:lnTo>
                <a:lnTo>
                  <a:pt x="1417" y="34"/>
                </a:lnTo>
                <a:lnTo>
                  <a:pt x="1459" y="129"/>
                </a:lnTo>
                <a:lnTo>
                  <a:pt x="1413" y="13"/>
                </a:lnTo>
                <a:lnTo>
                  <a:pt x="1415" y="15"/>
                </a:lnTo>
                <a:lnTo>
                  <a:pt x="1415" y="13"/>
                </a:lnTo>
                <a:lnTo>
                  <a:pt x="1417" y="11"/>
                </a:lnTo>
                <a:lnTo>
                  <a:pt x="1417" y="10"/>
                </a:lnTo>
                <a:lnTo>
                  <a:pt x="1417" y="8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3" y="10"/>
                </a:lnTo>
                <a:lnTo>
                  <a:pt x="1413" y="11"/>
                </a:lnTo>
                <a:lnTo>
                  <a:pt x="1413" y="13"/>
                </a:lnTo>
                <a:lnTo>
                  <a:pt x="1459" y="129"/>
                </a:lnTo>
                <a:lnTo>
                  <a:pt x="1426" y="15"/>
                </a:lnTo>
                <a:lnTo>
                  <a:pt x="1426" y="13"/>
                </a:lnTo>
                <a:lnTo>
                  <a:pt x="1426" y="11"/>
                </a:lnTo>
                <a:lnTo>
                  <a:pt x="1426" y="10"/>
                </a:lnTo>
                <a:lnTo>
                  <a:pt x="1425" y="11"/>
                </a:lnTo>
                <a:lnTo>
                  <a:pt x="1425" y="13"/>
                </a:lnTo>
                <a:lnTo>
                  <a:pt x="1425" y="15"/>
                </a:lnTo>
                <a:lnTo>
                  <a:pt x="1426" y="15"/>
                </a:lnTo>
                <a:lnTo>
                  <a:pt x="1459" y="129"/>
                </a:lnTo>
                <a:lnTo>
                  <a:pt x="1428" y="34"/>
                </a:lnTo>
                <a:lnTo>
                  <a:pt x="1428" y="36"/>
                </a:lnTo>
                <a:lnTo>
                  <a:pt x="1430" y="34"/>
                </a:lnTo>
                <a:lnTo>
                  <a:pt x="1430" y="33"/>
                </a:lnTo>
                <a:lnTo>
                  <a:pt x="1428" y="34"/>
                </a:lnTo>
                <a:lnTo>
                  <a:pt x="1459" y="129"/>
                </a:lnTo>
                <a:lnTo>
                  <a:pt x="1459" y="90"/>
                </a:lnTo>
                <a:lnTo>
                  <a:pt x="1459" y="88"/>
                </a:lnTo>
                <a:lnTo>
                  <a:pt x="1457" y="88"/>
                </a:lnTo>
                <a:lnTo>
                  <a:pt x="1459" y="90"/>
                </a:lnTo>
                <a:lnTo>
                  <a:pt x="1459" y="129"/>
                </a:lnTo>
                <a:lnTo>
                  <a:pt x="1480" y="65"/>
                </a:lnTo>
                <a:lnTo>
                  <a:pt x="1478" y="65"/>
                </a:lnTo>
                <a:lnTo>
                  <a:pt x="1478" y="67"/>
                </a:lnTo>
                <a:lnTo>
                  <a:pt x="1480" y="65"/>
                </a:lnTo>
                <a:lnTo>
                  <a:pt x="1459" y="129"/>
                </a:lnTo>
                <a:lnTo>
                  <a:pt x="1505" y="359"/>
                </a:lnTo>
                <a:lnTo>
                  <a:pt x="1503" y="351"/>
                </a:lnTo>
                <a:lnTo>
                  <a:pt x="1503" y="355"/>
                </a:lnTo>
                <a:lnTo>
                  <a:pt x="1505" y="359"/>
                </a:lnTo>
                <a:lnTo>
                  <a:pt x="1459" y="129"/>
                </a:lnTo>
                <a:lnTo>
                  <a:pt x="1434" y="40"/>
                </a:lnTo>
                <a:lnTo>
                  <a:pt x="1436" y="40"/>
                </a:lnTo>
                <a:lnTo>
                  <a:pt x="1436" y="38"/>
                </a:lnTo>
                <a:lnTo>
                  <a:pt x="1438" y="38"/>
                </a:lnTo>
                <a:lnTo>
                  <a:pt x="1436" y="36"/>
                </a:lnTo>
                <a:lnTo>
                  <a:pt x="1438" y="36"/>
                </a:lnTo>
                <a:lnTo>
                  <a:pt x="1438" y="34"/>
                </a:lnTo>
                <a:lnTo>
                  <a:pt x="1436" y="33"/>
                </a:lnTo>
                <a:lnTo>
                  <a:pt x="1438" y="33"/>
                </a:lnTo>
                <a:lnTo>
                  <a:pt x="1436" y="33"/>
                </a:lnTo>
                <a:lnTo>
                  <a:pt x="1434" y="33"/>
                </a:lnTo>
                <a:lnTo>
                  <a:pt x="1434" y="34"/>
                </a:lnTo>
                <a:lnTo>
                  <a:pt x="1432" y="36"/>
                </a:lnTo>
                <a:lnTo>
                  <a:pt x="1432" y="40"/>
                </a:lnTo>
                <a:lnTo>
                  <a:pt x="1434" y="40"/>
                </a:lnTo>
                <a:lnTo>
                  <a:pt x="1459" y="129"/>
                </a:lnTo>
                <a:lnTo>
                  <a:pt x="1440" y="77"/>
                </a:lnTo>
                <a:lnTo>
                  <a:pt x="1442" y="77"/>
                </a:lnTo>
                <a:lnTo>
                  <a:pt x="1442" y="75"/>
                </a:lnTo>
                <a:lnTo>
                  <a:pt x="1442" y="73"/>
                </a:lnTo>
                <a:lnTo>
                  <a:pt x="1440" y="73"/>
                </a:lnTo>
                <a:lnTo>
                  <a:pt x="1440" y="75"/>
                </a:lnTo>
                <a:lnTo>
                  <a:pt x="1440" y="77"/>
                </a:lnTo>
                <a:lnTo>
                  <a:pt x="1459" y="129"/>
                </a:lnTo>
                <a:lnTo>
                  <a:pt x="1448" y="59"/>
                </a:lnTo>
                <a:lnTo>
                  <a:pt x="1450" y="61"/>
                </a:lnTo>
                <a:lnTo>
                  <a:pt x="1451" y="61"/>
                </a:lnTo>
                <a:lnTo>
                  <a:pt x="1451" y="59"/>
                </a:lnTo>
                <a:lnTo>
                  <a:pt x="1451" y="58"/>
                </a:lnTo>
                <a:lnTo>
                  <a:pt x="1450" y="58"/>
                </a:lnTo>
                <a:lnTo>
                  <a:pt x="1448" y="58"/>
                </a:lnTo>
                <a:lnTo>
                  <a:pt x="1448" y="59"/>
                </a:lnTo>
                <a:lnTo>
                  <a:pt x="1459" y="129"/>
                </a:lnTo>
                <a:lnTo>
                  <a:pt x="1438" y="2"/>
                </a:lnTo>
                <a:lnTo>
                  <a:pt x="1436" y="2"/>
                </a:lnTo>
                <a:lnTo>
                  <a:pt x="1436" y="4"/>
                </a:lnTo>
                <a:lnTo>
                  <a:pt x="1438" y="2"/>
                </a:lnTo>
                <a:lnTo>
                  <a:pt x="1459" y="129"/>
                </a:lnTo>
                <a:lnTo>
                  <a:pt x="1442" y="54"/>
                </a:lnTo>
                <a:lnTo>
                  <a:pt x="1444" y="52"/>
                </a:lnTo>
                <a:lnTo>
                  <a:pt x="1444" y="50"/>
                </a:lnTo>
                <a:lnTo>
                  <a:pt x="1442" y="52"/>
                </a:lnTo>
                <a:lnTo>
                  <a:pt x="1442" y="54"/>
                </a:lnTo>
                <a:lnTo>
                  <a:pt x="1459" y="129"/>
                </a:lnTo>
                <a:lnTo>
                  <a:pt x="1544" y="981"/>
                </a:lnTo>
                <a:lnTo>
                  <a:pt x="1544" y="983"/>
                </a:lnTo>
                <a:lnTo>
                  <a:pt x="1546" y="981"/>
                </a:lnTo>
                <a:lnTo>
                  <a:pt x="1544" y="981"/>
                </a:lnTo>
                <a:lnTo>
                  <a:pt x="1459" y="129"/>
                </a:lnTo>
                <a:lnTo>
                  <a:pt x="40" y="461"/>
                </a:lnTo>
                <a:lnTo>
                  <a:pt x="40" y="463"/>
                </a:lnTo>
                <a:lnTo>
                  <a:pt x="42" y="459"/>
                </a:lnTo>
                <a:lnTo>
                  <a:pt x="40" y="461"/>
                </a:lnTo>
                <a:lnTo>
                  <a:pt x="1459" y="129"/>
                </a:lnTo>
                <a:lnTo>
                  <a:pt x="1609" y="369"/>
                </a:lnTo>
                <a:lnTo>
                  <a:pt x="1609" y="347"/>
                </a:lnTo>
                <a:lnTo>
                  <a:pt x="1609" y="349"/>
                </a:lnTo>
                <a:lnTo>
                  <a:pt x="1607" y="342"/>
                </a:lnTo>
                <a:lnTo>
                  <a:pt x="1605" y="336"/>
                </a:lnTo>
                <a:lnTo>
                  <a:pt x="1603" y="332"/>
                </a:lnTo>
                <a:lnTo>
                  <a:pt x="1601" y="332"/>
                </a:lnTo>
                <a:lnTo>
                  <a:pt x="1599" y="336"/>
                </a:lnTo>
                <a:lnTo>
                  <a:pt x="1601" y="353"/>
                </a:lnTo>
                <a:lnTo>
                  <a:pt x="1601" y="359"/>
                </a:lnTo>
                <a:lnTo>
                  <a:pt x="1601" y="346"/>
                </a:lnTo>
                <a:lnTo>
                  <a:pt x="1603" y="342"/>
                </a:lnTo>
                <a:lnTo>
                  <a:pt x="1605" y="347"/>
                </a:lnTo>
                <a:lnTo>
                  <a:pt x="1609" y="369"/>
                </a:lnTo>
                <a:lnTo>
                  <a:pt x="1459" y="129"/>
                </a:lnTo>
                <a:lnTo>
                  <a:pt x="1519" y="449"/>
                </a:lnTo>
                <a:lnTo>
                  <a:pt x="1517" y="407"/>
                </a:lnTo>
                <a:lnTo>
                  <a:pt x="1519" y="442"/>
                </a:lnTo>
                <a:lnTo>
                  <a:pt x="1519" y="449"/>
                </a:lnTo>
                <a:lnTo>
                  <a:pt x="1459" y="129"/>
                </a:lnTo>
                <a:lnTo>
                  <a:pt x="40" y="465"/>
                </a:lnTo>
                <a:lnTo>
                  <a:pt x="38" y="466"/>
                </a:lnTo>
                <a:lnTo>
                  <a:pt x="38" y="470"/>
                </a:lnTo>
                <a:lnTo>
                  <a:pt x="40" y="470"/>
                </a:lnTo>
                <a:lnTo>
                  <a:pt x="42" y="468"/>
                </a:lnTo>
                <a:lnTo>
                  <a:pt x="42" y="465"/>
                </a:lnTo>
                <a:lnTo>
                  <a:pt x="40" y="465"/>
                </a:lnTo>
                <a:lnTo>
                  <a:pt x="1459" y="129"/>
                </a:lnTo>
                <a:lnTo>
                  <a:pt x="1572" y="824"/>
                </a:lnTo>
                <a:lnTo>
                  <a:pt x="1570" y="818"/>
                </a:lnTo>
                <a:lnTo>
                  <a:pt x="1572" y="818"/>
                </a:lnTo>
                <a:lnTo>
                  <a:pt x="1574" y="818"/>
                </a:lnTo>
                <a:lnTo>
                  <a:pt x="1576" y="816"/>
                </a:lnTo>
                <a:lnTo>
                  <a:pt x="1574" y="814"/>
                </a:lnTo>
                <a:lnTo>
                  <a:pt x="1572" y="812"/>
                </a:lnTo>
                <a:lnTo>
                  <a:pt x="1570" y="812"/>
                </a:lnTo>
                <a:lnTo>
                  <a:pt x="1572" y="810"/>
                </a:lnTo>
                <a:lnTo>
                  <a:pt x="1576" y="802"/>
                </a:lnTo>
                <a:lnTo>
                  <a:pt x="1572" y="806"/>
                </a:lnTo>
                <a:lnTo>
                  <a:pt x="1569" y="810"/>
                </a:lnTo>
                <a:lnTo>
                  <a:pt x="1569" y="806"/>
                </a:lnTo>
                <a:lnTo>
                  <a:pt x="1569" y="802"/>
                </a:lnTo>
                <a:lnTo>
                  <a:pt x="1567" y="802"/>
                </a:lnTo>
                <a:lnTo>
                  <a:pt x="1567" y="806"/>
                </a:lnTo>
                <a:lnTo>
                  <a:pt x="1563" y="808"/>
                </a:lnTo>
                <a:lnTo>
                  <a:pt x="1565" y="810"/>
                </a:lnTo>
                <a:lnTo>
                  <a:pt x="1563" y="812"/>
                </a:lnTo>
                <a:lnTo>
                  <a:pt x="1559" y="814"/>
                </a:lnTo>
                <a:lnTo>
                  <a:pt x="1563" y="814"/>
                </a:lnTo>
                <a:lnTo>
                  <a:pt x="1563" y="816"/>
                </a:lnTo>
                <a:lnTo>
                  <a:pt x="1563" y="818"/>
                </a:lnTo>
                <a:lnTo>
                  <a:pt x="1563" y="820"/>
                </a:lnTo>
                <a:lnTo>
                  <a:pt x="1565" y="822"/>
                </a:lnTo>
                <a:lnTo>
                  <a:pt x="1567" y="822"/>
                </a:lnTo>
                <a:lnTo>
                  <a:pt x="1567" y="826"/>
                </a:lnTo>
                <a:lnTo>
                  <a:pt x="1569" y="826"/>
                </a:lnTo>
                <a:lnTo>
                  <a:pt x="1570" y="826"/>
                </a:lnTo>
                <a:lnTo>
                  <a:pt x="1572" y="826"/>
                </a:lnTo>
                <a:lnTo>
                  <a:pt x="1572" y="824"/>
                </a:lnTo>
                <a:lnTo>
                  <a:pt x="1459" y="129"/>
                </a:lnTo>
                <a:lnTo>
                  <a:pt x="1597" y="943"/>
                </a:lnTo>
                <a:lnTo>
                  <a:pt x="1592" y="943"/>
                </a:lnTo>
                <a:lnTo>
                  <a:pt x="1597" y="945"/>
                </a:lnTo>
                <a:lnTo>
                  <a:pt x="1597" y="943"/>
                </a:lnTo>
                <a:lnTo>
                  <a:pt x="1459" y="129"/>
                </a:lnTo>
                <a:lnTo>
                  <a:pt x="33" y="428"/>
                </a:lnTo>
                <a:lnTo>
                  <a:pt x="33" y="420"/>
                </a:lnTo>
                <a:lnTo>
                  <a:pt x="33" y="417"/>
                </a:lnTo>
                <a:lnTo>
                  <a:pt x="31" y="418"/>
                </a:lnTo>
                <a:lnTo>
                  <a:pt x="31" y="420"/>
                </a:lnTo>
                <a:lnTo>
                  <a:pt x="31" y="418"/>
                </a:lnTo>
                <a:lnTo>
                  <a:pt x="31" y="411"/>
                </a:lnTo>
                <a:lnTo>
                  <a:pt x="29" y="424"/>
                </a:lnTo>
                <a:lnTo>
                  <a:pt x="29" y="436"/>
                </a:lnTo>
                <a:lnTo>
                  <a:pt x="31" y="428"/>
                </a:lnTo>
                <a:lnTo>
                  <a:pt x="33" y="428"/>
                </a:lnTo>
                <a:lnTo>
                  <a:pt x="1459" y="129"/>
                </a:lnTo>
                <a:lnTo>
                  <a:pt x="1599" y="941"/>
                </a:lnTo>
                <a:lnTo>
                  <a:pt x="1597" y="943"/>
                </a:lnTo>
                <a:lnTo>
                  <a:pt x="1601" y="941"/>
                </a:lnTo>
                <a:lnTo>
                  <a:pt x="1599" y="941"/>
                </a:lnTo>
                <a:lnTo>
                  <a:pt x="1459" y="129"/>
                </a:lnTo>
                <a:lnTo>
                  <a:pt x="1559" y="793"/>
                </a:lnTo>
                <a:lnTo>
                  <a:pt x="1561" y="793"/>
                </a:lnTo>
                <a:lnTo>
                  <a:pt x="1561" y="795"/>
                </a:lnTo>
                <a:lnTo>
                  <a:pt x="1561" y="797"/>
                </a:lnTo>
                <a:lnTo>
                  <a:pt x="1563" y="799"/>
                </a:lnTo>
                <a:lnTo>
                  <a:pt x="1565" y="799"/>
                </a:lnTo>
                <a:lnTo>
                  <a:pt x="1565" y="797"/>
                </a:lnTo>
                <a:lnTo>
                  <a:pt x="1565" y="795"/>
                </a:lnTo>
                <a:lnTo>
                  <a:pt x="1565" y="793"/>
                </a:lnTo>
                <a:lnTo>
                  <a:pt x="1565" y="791"/>
                </a:lnTo>
                <a:lnTo>
                  <a:pt x="1567" y="789"/>
                </a:lnTo>
                <a:lnTo>
                  <a:pt x="1563" y="791"/>
                </a:lnTo>
                <a:lnTo>
                  <a:pt x="1563" y="789"/>
                </a:lnTo>
                <a:lnTo>
                  <a:pt x="1561" y="789"/>
                </a:lnTo>
                <a:lnTo>
                  <a:pt x="1561" y="791"/>
                </a:lnTo>
                <a:lnTo>
                  <a:pt x="1561" y="793"/>
                </a:lnTo>
                <a:lnTo>
                  <a:pt x="1559" y="793"/>
                </a:lnTo>
                <a:lnTo>
                  <a:pt x="1459" y="129"/>
                </a:lnTo>
                <a:lnTo>
                  <a:pt x="1567" y="849"/>
                </a:lnTo>
                <a:lnTo>
                  <a:pt x="1567" y="847"/>
                </a:lnTo>
                <a:lnTo>
                  <a:pt x="1565" y="849"/>
                </a:lnTo>
                <a:lnTo>
                  <a:pt x="1565" y="862"/>
                </a:lnTo>
                <a:lnTo>
                  <a:pt x="1561" y="889"/>
                </a:lnTo>
                <a:lnTo>
                  <a:pt x="1561" y="893"/>
                </a:lnTo>
                <a:lnTo>
                  <a:pt x="1563" y="891"/>
                </a:lnTo>
                <a:lnTo>
                  <a:pt x="1567" y="883"/>
                </a:lnTo>
                <a:lnTo>
                  <a:pt x="1569" y="881"/>
                </a:lnTo>
                <a:lnTo>
                  <a:pt x="1569" y="879"/>
                </a:lnTo>
                <a:lnTo>
                  <a:pt x="1567" y="872"/>
                </a:lnTo>
                <a:lnTo>
                  <a:pt x="1567" y="862"/>
                </a:lnTo>
                <a:lnTo>
                  <a:pt x="1567" y="849"/>
                </a:lnTo>
                <a:lnTo>
                  <a:pt x="1459" y="129"/>
                </a:lnTo>
                <a:lnTo>
                  <a:pt x="1547" y="1129"/>
                </a:lnTo>
                <a:lnTo>
                  <a:pt x="1547" y="1131"/>
                </a:lnTo>
                <a:lnTo>
                  <a:pt x="1549" y="1129"/>
                </a:lnTo>
                <a:lnTo>
                  <a:pt x="1547" y="1129"/>
                </a:lnTo>
                <a:lnTo>
                  <a:pt x="1459" y="129"/>
                </a:lnTo>
                <a:lnTo>
                  <a:pt x="11" y="461"/>
                </a:lnTo>
                <a:lnTo>
                  <a:pt x="13" y="445"/>
                </a:lnTo>
                <a:lnTo>
                  <a:pt x="10" y="461"/>
                </a:lnTo>
                <a:lnTo>
                  <a:pt x="10" y="470"/>
                </a:lnTo>
                <a:lnTo>
                  <a:pt x="11" y="470"/>
                </a:lnTo>
                <a:lnTo>
                  <a:pt x="11" y="461"/>
                </a:lnTo>
                <a:lnTo>
                  <a:pt x="1459" y="129"/>
                </a:lnTo>
                <a:lnTo>
                  <a:pt x="2" y="626"/>
                </a:lnTo>
                <a:lnTo>
                  <a:pt x="0" y="618"/>
                </a:lnTo>
                <a:lnTo>
                  <a:pt x="0" y="628"/>
                </a:lnTo>
                <a:lnTo>
                  <a:pt x="2" y="628"/>
                </a:lnTo>
                <a:lnTo>
                  <a:pt x="2" y="626"/>
                </a:lnTo>
                <a:lnTo>
                  <a:pt x="1459" y="129"/>
                </a:lnTo>
                <a:lnTo>
                  <a:pt x="1572" y="862"/>
                </a:lnTo>
                <a:lnTo>
                  <a:pt x="1574" y="862"/>
                </a:lnTo>
                <a:lnTo>
                  <a:pt x="1576" y="862"/>
                </a:lnTo>
                <a:lnTo>
                  <a:pt x="1578" y="858"/>
                </a:lnTo>
                <a:lnTo>
                  <a:pt x="1574" y="850"/>
                </a:lnTo>
                <a:lnTo>
                  <a:pt x="1572" y="850"/>
                </a:lnTo>
                <a:lnTo>
                  <a:pt x="1572" y="852"/>
                </a:lnTo>
                <a:lnTo>
                  <a:pt x="1570" y="856"/>
                </a:lnTo>
                <a:lnTo>
                  <a:pt x="1570" y="862"/>
                </a:lnTo>
                <a:lnTo>
                  <a:pt x="1572" y="862"/>
                </a:lnTo>
                <a:lnTo>
                  <a:pt x="1459" y="129"/>
                </a:lnTo>
                <a:lnTo>
                  <a:pt x="1570" y="693"/>
                </a:lnTo>
                <a:lnTo>
                  <a:pt x="1570" y="691"/>
                </a:lnTo>
                <a:lnTo>
                  <a:pt x="1569" y="691"/>
                </a:lnTo>
                <a:lnTo>
                  <a:pt x="1567" y="699"/>
                </a:lnTo>
                <a:lnTo>
                  <a:pt x="1569" y="701"/>
                </a:lnTo>
                <a:lnTo>
                  <a:pt x="1572" y="705"/>
                </a:lnTo>
                <a:lnTo>
                  <a:pt x="1572" y="703"/>
                </a:lnTo>
                <a:lnTo>
                  <a:pt x="1570" y="699"/>
                </a:lnTo>
                <a:lnTo>
                  <a:pt x="1569" y="695"/>
                </a:lnTo>
                <a:lnTo>
                  <a:pt x="1570" y="693"/>
                </a:lnTo>
                <a:lnTo>
                  <a:pt x="1459" y="129"/>
                </a:lnTo>
                <a:lnTo>
                  <a:pt x="1565" y="1137"/>
                </a:lnTo>
                <a:lnTo>
                  <a:pt x="1567" y="1133"/>
                </a:lnTo>
                <a:lnTo>
                  <a:pt x="1565" y="1135"/>
                </a:lnTo>
                <a:lnTo>
                  <a:pt x="1565" y="1137"/>
                </a:lnTo>
                <a:lnTo>
                  <a:pt x="1459" y="129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>
              <a:effectLst>
                <a:outerShdw blurRad="50800" dist="508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タイトル プレースホルダ 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1" sz="4400" baseline="0">
          <a:gradFill flip="none" rotWithShape="1">
            <a:gsLst>
              <a:gs pos="60000">
                <a:schemeClr val="tx2"/>
              </a:gs>
              <a:gs pos="100000">
                <a:schemeClr val="tx2">
                  <a:tint val="20000"/>
                </a:schemeClr>
              </a:gs>
            </a:gsLst>
            <a:lin ang="5400000" scaled="1"/>
            <a:tileRect/>
          </a:gradFill>
          <a:effectLst>
            <a:outerShdw blurRad="127000" algn="tl" rotWithShape="0">
              <a:schemeClr val="bg1"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u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tint val="75000"/>
          </a:schemeClr>
        </a:buClr>
        <a:buSzPct val="55000"/>
        <a:buFont typeface="Wingdings"/>
        <a:buChar char="u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SzPct val="55000"/>
        <a:buFont typeface="Wingdings"/>
        <a:buChar char="u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50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>
            <a:shade val="75000"/>
          </a:schemeClr>
        </a:buClr>
        <a:buSzPct val="45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>
            <a:shade val="75000"/>
          </a:schemeClr>
        </a:buClr>
        <a:buSzPct val="6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tx2">
            <a:tint val="50000"/>
          </a:schemeClr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4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u-tokyo-ac-jp.zoom.us/profile" TargetMode="External"/><Relationship Id="rId3" Type="http://schemas.openxmlformats.org/officeDocument/2006/relationships/hyperlink" Target="https://utas.adm.u-tokyo.ac.jp/" TargetMode="External"/><Relationship Id="rId7" Type="http://schemas.openxmlformats.org/officeDocument/2006/relationships/hyperlink" Target="https://mail.google.com/a/g.ecc.u-tokyo.ac.jp" TargetMode="External"/><Relationship Id="rId2" Type="http://schemas.openxmlformats.org/officeDocument/2006/relationships/hyperlink" Target="https://utacm.adm.u-tokyo.ac.jp/webmtn/LoginServl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ffice.com/" TargetMode="External"/><Relationship Id="rId5" Type="http://schemas.openxmlformats.org/officeDocument/2006/relationships/hyperlink" Target="https://utelecon.webex.com/" TargetMode="External"/><Relationship Id="rId4" Type="http://schemas.openxmlformats.org/officeDocument/2006/relationships/hyperlink" Target="https://itc-lms.ecc.u-tokyo.ac.jp/" TargetMode="External"/><Relationship Id="rId9" Type="http://schemas.openxmlformats.org/officeDocument/2006/relationships/hyperlink" Target="https://utelecon.adm.u-tokyo.ac.jp/oc/#googl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utas.adm.u-tokyo.ac.jp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u-tokyo-ac-jp.zoom.us/profile" TargetMode="External"/><Relationship Id="rId3" Type="http://schemas.openxmlformats.org/officeDocument/2006/relationships/hyperlink" Target="https://utas.adm.u-tokyo.ac.jp/" TargetMode="External"/><Relationship Id="rId7" Type="http://schemas.openxmlformats.org/officeDocument/2006/relationships/hyperlink" Target="https://mail.google.com/a/g.ecc.u-tokyo.ac.jp" TargetMode="External"/><Relationship Id="rId2" Type="http://schemas.openxmlformats.org/officeDocument/2006/relationships/hyperlink" Target="https://utacm.adm.u-tokyo.ac.jp/webmtn/LoginServl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ffice.com/" TargetMode="External"/><Relationship Id="rId5" Type="http://schemas.openxmlformats.org/officeDocument/2006/relationships/hyperlink" Target="https://utelecon.webex.com/" TargetMode="External"/><Relationship Id="rId4" Type="http://schemas.openxmlformats.org/officeDocument/2006/relationships/hyperlink" Target="https://itc-lms.ecc.u-tokyo.ac.jp/" TargetMode="External"/><Relationship Id="rId9" Type="http://schemas.openxmlformats.org/officeDocument/2006/relationships/hyperlink" Target="https://utelecon.adm.u-tokyo.ac.jp/oc/#googl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itc-lms.ecc.u-tokyo.ac.jp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u-tokyo-ac-jp.zoom.us/profile" TargetMode="External"/><Relationship Id="rId3" Type="http://schemas.openxmlformats.org/officeDocument/2006/relationships/hyperlink" Target="https://utas.adm.u-tokyo.ac.jp/" TargetMode="External"/><Relationship Id="rId7" Type="http://schemas.openxmlformats.org/officeDocument/2006/relationships/hyperlink" Target="https://mail.google.com/a/g.ecc.u-tokyo.ac.jp" TargetMode="External"/><Relationship Id="rId2" Type="http://schemas.openxmlformats.org/officeDocument/2006/relationships/hyperlink" Target="https://utacm.adm.u-tokyo.ac.jp/webmtn/LoginServl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ffice.com/" TargetMode="External"/><Relationship Id="rId5" Type="http://schemas.openxmlformats.org/officeDocument/2006/relationships/hyperlink" Target="https://utelecon.webex.com/" TargetMode="External"/><Relationship Id="rId4" Type="http://schemas.openxmlformats.org/officeDocument/2006/relationships/hyperlink" Target="https://itc-lms.ecc.u-tokyo.ac.jp/" TargetMode="External"/><Relationship Id="rId9" Type="http://schemas.openxmlformats.org/officeDocument/2006/relationships/hyperlink" Target="https://utelecon.adm.u-tokyo.ac.jp/oc/#googl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offic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u-tokyo-ac-jp.zoom.us/profile" TargetMode="External"/><Relationship Id="rId3" Type="http://schemas.openxmlformats.org/officeDocument/2006/relationships/hyperlink" Target="https://utas.adm.u-tokyo.ac.jp/" TargetMode="External"/><Relationship Id="rId7" Type="http://schemas.openxmlformats.org/officeDocument/2006/relationships/hyperlink" Target="https://mail.google.com/a/g.ecc.u-tokyo.ac.jp" TargetMode="External"/><Relationship Id="rId2" Type="http://schemas.openxmlformats.org/officeDocument/2006/relationships/hyperlink" Target="https://utacm.adm.u-tokyo.ac.jp/webmtn/LoginServl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ffice.com/" TargetMode="External"/><Relationship Id="rId5" Type="http://schemas.openxmlformats.org/officeDocument/2006/relationships/hyperlink" Target="https://utelecon.webex.com/" TargetMode="External"/><Relationship Id="rId4" Type="http://schemas.openxmlformats.org/officeDocument/2006/relationships/hyperlink" Target="https://itc-lms.ecc.u-tokyo.ac.jp/" TargetMode="External"/><Relationship Id="rId9" Type="http://schemas.openxmlformats.org/officeDocument/2006/relationships/hyperlink" Target="https://utelecon.adm.u-tokyo.ac.jp/oc/#google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u-tokyo-ac-jp.zoom.us/profile" TargetMode="External"/><Relationship Id="rId3" Type="http://schemas.openxmlformats.org/officeDocument/2006/relationships/hyperlink" Target="https://utas.adm.u-tokyo.ac.jp/" TargetMode="External"/><Relationship Id="rId7" Type="http://schemas.openxmlformats.org/officeDocument/2006/relationships/hyperlink" Target="https://mail.google.com/a/g.ecc.u-tokyo.ac.jp" TargetMode="External"/><Relationship Id="rId2" Type="http://schemas.openxmlformats.org/officeDocument/2006/relationships/hyperlink" Target="https://utacm.adm.u-tokyo.ac.jp/webmtn/LoginServl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ffice.com/" TargetMode="External"/><Relationship Id="rId5" Type="http://schemas.openxmlformats.org/officeDocument/2006/relationships/hyperlink" Target="https://utelecon.webex.com/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s://itc-lms.ecc.u-tokyo.ac.jp/" TargetMode="External"/><Relationship Id="rId9" Type="http://schemas.openxmlformats.org/officeDocument/2006/relationships/hyperlink" Target="https://utelecon.adm.u-tokyo.ac.jp/oc/#googl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ail.google.com/a/g.ecc.u-tokyo.ac.jp" TargetMode="External"/><Relationship Id="rId2" Type="http://schemas.openxmlformats.org/officeDocument/2006/relationships/hyperlink" Target="https://utelecon.adm.u-tokyo.ac.jp/oc/#google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u-tokyo-ac-jp.zoom.us/profile" TargetMode="External"/><Relationship Id="rId3" Type="http://schemas.openxmlformats.org/officeDocument/2006/relationships/hyperlink" Target="https://utas.adm.u-tokyo.ac.jp/" TargetMode="External"/><Relationship Id="rId7" Type="http://schemas.openxmlformats.org/officeDocument/2006/relationships/hyperlink" Target="https://mail.google.com/a/g.ecc.u-tokyo.ac.jp" TargetMode="External"/><Relationship Id="rId2" Type="http://schemas.openxmlformats.org/officeDocument/2006/relationships/hyperlink" Target="https://utacm.adm.u-tokyo.ac.jp/webmtn/LoginServl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ffice.com/" TargetMode="External"/><Relationship Id="rId5" Type="http://schemas.openxmlformats.org/officeDocument/2006/relationships/hyperlink" Target="https://utelecon.webex.com/" TargetMode="External"/><Relationship Id="rId4" Type="http://schemas.openxmlformats.org/officeDocument/2006/relationships/hyperlink" Target="https://itc-lms.ecc.u-tokyo.ac.jp/" TargetMode="External"/><Relationship Id="rId9" Type="http://schemas.openxmlformats.org/officeDocument/2006/relationships/hyperlink" Target="https://utelecon.adm.u-tokyo.ac.jp/oc/#google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u-tokyo-ac-jp.zoom.us/profile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u-tokyo-ac-jp.zoom.us/profile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-tokyo-ac-jp.zoom.us/" TargetMode="Externa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zoom.u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telecon.adm.u-tokyo.ac.jp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zoom.us/hc/ja/articles/360059429231-9-%E3%81%8B%E6%9C%88%E3%81%AE%E3%83%AA%E3%83%AA%E3%83%BC%E3%82%B9%E6%9C%9F%E9%96%93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mailto:1234567890@g.ecc.u-tokyo.a.jp" TargetMode="External"/><Relationship Id="rId2" Type="http://schemas.openxmlformats.org/officeDocument/2006/relationships/hyperlink" Target="mailto:tau@g.ecc.u-tokyo.ac.j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1234567890@utac.u-Tokyo.ac.jp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utelecon.adm.u-tokyo.ac.jp/notice/zoom-address-new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github.io/notice/zoom-webinar.html" TargetMode="External"/><Relationship Id="rId2" Type="http://schemas.openxmlformats.org/officeDocument/2006/relationships/hyperlink" Target="https://utelecon.github.io/notice/webmeetingaccount2020091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u-tokyo-ac-jp.zoom.us/profile" TargetMode="External"/><Relationship Id="rId3" Type="http://schemas.openxmlformats.org/officeDocument/2006/relationships/hyperlink" Target="https://utas.adm.u-tokyo.ac.jp/" TargetMode="External"/><Relationship Id="rId7" Type="http://schemas.openxmlformats.org/officeDocument/2006/relationships/hyperlink" Target="https://mail.google.com/a/g.ecc.u-tokyo.ac.jp" TargetMode="External"/><Relationship Id="rId2" Type="http://schemas.openxmlformats.org/officeDocument/2006/relationships/hyperlink" Target="https://utacm.adm.u-tokyo.ac.jp/webmtn/LoginServl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ffice.com/" TargetMode="External"/><Relationship Id="rId5" Type="http://schemas.openxmlformats.org/officeDocument/2006/relationships/hyperlink" Target="https://utelecon.webex.com/" TargetMode="External"/><Relationship Id="rId4" Type="http://schemas.openxmlformats.org/officeDocument/2006/relationships/hyperlink" Target="https://itc-lms.ecc.u-tokyo.ac.jp/" TargetMode="External"/><Relationship Id="rId9" Type="http://schemas.openxmlformats.org/officeDocument/2006/relationships/hyperlink" Target="https://utelecon.adm.u-tokyo.ac.jp/oc/#google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utelecon.webex.com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hyperlink" Target="https://utelecon.webex.com/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8.png"/><Relationship Id="rId4" Type="http://schemas.openxmlformats.org/officeDocument/2006/relationships/hyperlink" Target="https://sli.do/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mailto:10&#26689;@utac.u-tokyo.ac.j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2500306"/>
            <a:ext cx="8532440" cy="1512888"/>
          </a:xfrm>
        </p:spPr>
        <p:txBody>
          <a:bodyPr>
            <a:noAutofit/>
          </a:bodyPr>
          <a:lstStyle/>
          <a:p>
            <a:pPr algn="l"/>
            <a:r>
              <a:rPr kumimoji="1" lang="ja-JP" altLang="en-US" dirty="0"/>
              <a:t>授業に必要な</a:t>
            </a:r>
            <a:r>
              <a:rPr kumimoji="1" lang="en-US" altLang="ja-JP" dirty="0"/>
              <a:t>ICT</a:t>
            </a:r>
            <a:r>
              <a:rPr kumimoji="1" lang="ja-JP" altLang="en-US" dirty="0"/>
              <a:t>システムの概要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ja-JP" altLang="en-US" dirty="0"/>
              <a:t>情報基盤センター 田浦健次朗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D9129F-7FEA-4C29-B2BE-CBA23582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B8B697-4FCB-455E-AF38-798AA9A4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5C2785-4AAA-482D-B280-0208BE1D9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646DAE-56ED-4D96-98F6-2FF1A293A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新入生への発行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FE8E3A-D7F0-46EB-A55A-990E6E528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>
                <a:solidFill>
                  <a:srgbClr val="00B050"/>
                </a:solidFill>
              </a:rPr>
              <a:t>研究科・専攻事務の皆様</a:t>
            </a:r>
            <a:endParaRPr kumimoji="1" lang="en-US" altLang="ja-JP" dirty="0">
              <a:solidFill>
                <a:srgbClr val="00B050"/>
              </a:solidFill>
            </a:endParaRPr>
          </a:p>
          <a:p>
            <a:pPr lvl="1"/>
            <a:r>
              <a:rPr kumimoji="1" lang="ja-JP" altLang="en-US" dirty="0"/>
              <a:t>秋学期からの新入生が</a:t>
            </a:r>
            <a:r>
              <a:rPr kumimoji="1" lang="en-US" altLang="ja-JP" dirty="0"/>
              <a:t>UTAS, ITC-LMS, Zoom</a:t>
            </a:r>
            <a:r>
              <a:rPr kumimoji="1" lang="ja-JP" altLang="en-US" dirty="0"/>
              <a:t>などの利用準備ができるよう、</a:t>
            </a:r>
            <a:r>
              <a:rPr kumimoji="1" lang="en-US" altLang="ja-JP" dirty="0">
                <a:solidFill>
                  <a:srgbClr val="00B050"/>
                </a:solidFill>
              </a:rPr>
              <a:t>UTokyo Account</a:t>
            </a:r>
            <a:r>
              <a:rPr kumimoji="1" lang="ja-JP" altLang="en-US" dirty="0">
                <a:solidFill>
                  <a:srgbClr val="00B050"/>
                </a:solidFill>
              </a:rPr>
              <a:t>の早めの発行と通知</a:t>
            </a:r>
            <a:r>
              <a:rPr kumimoji="1" lang="ja-JP" altLang="en-US" dirty="0"/>
              <a:t>をお願いします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AFA3DB-F7B0-4267-85D4-65280C548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ABDEB2-2638-4069-9F94-20247BFAE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33A659-1D62-428B-B6F3-BDF99E4E6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8335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FF42C-E0A8-47D0-9332-B73CC5B61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UTAS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43E4A-8756-40F5-BEF3-7D3554E19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AB066-8677-492B-BEB7-B2ADCA5CD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D8583-018A-40F3-BF70-BD0814806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50A0D-50B3-4D59-BB78-B5B8D43B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028AD7A0-520D-46AA-A362-0B9696740602}"/>
              </a:ext>
            </a:extLst>
          </p:cNvPr>
          <p:cNvGrpSpPr/>
          <p:nvPr/>
        </p:nvGrpSpPr>
        <p:grpSpPr>
          <a:xfrm>
            <a:off x="1173765" y="2879947"/>
            <a:ext cx="7286315" cy="2133229"/>
            <a:chOff x="1173765" y="3823228"/>
            <a:chExt cx="7286315" cy="2133229"/>
          </a:xfrm>
        </p:grpSpPr>
        <p:grpSp>
          <p:nvGrpSpPr>
            <p:cNvPr id="28" name="グループ化 39">
              <a:extLst>
                <a:ext uri="{FF2B5EF4-FFF2-40B4-BE49-F238E27FC236}">
                  <a16:creationId xmlns:a16="http://schemas.microsoft.com/office/drawing/2014/main" id="{70FE5BD4-9AEE-46D2-9181-1FD6AB900915}"/>
                </a:ext>
              </a:extLst>
            </p:cNvPr>
            <p:cNvGrpSpPr/>
            <p:nvPr/>
          </p:nvGrpSpPr>
          <p:grpSpPr>
            <a:xfrm>
              <a:off x="1173765" y="3823228"/>
              <a:ext cx="7286315" cy="2133229"/>
              <a:chOff x="179512" y="3599999"/>
              <a:chExt cx="8856984" cy="3141369"/>
            </a:xfrm>
          </p:grpSpPr>
          <p:sp>
            <p:nvSpPr>
              <p:cNvPr id="30" name="正方形/長方形 4">
                <a:extLst>
                  <a:ext uri="{FF2B5EF4-FFF2-40B4-BE49-F238E27FC236}">
                    <a16:creationId xmlns:a16="http://schemas.microsoft.com/office/drawing/2014/main" id="{A942EB16-E318-438E-A036-5C666F406782}"/>
                  </a:ext>
                </a:extLst>
              </p:cNvPr>
              <p:cNvSpPr/>
              <p:nvPr/>
            </p:nvSpPr>
            <p:spPr>
              <a:xfrm>
                <a:off x="179512" y="6118225"/>
                <a:ext cx="8856984" cy="6231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 err="1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2"/>
                  </a:rPr>
                  <a:t>UTokyo</a:t>
                </a:r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2"/>
                  </a:rPr>
                  <a:t> Account</a:t>
                </a:r>
                <a:endParaRPr kumimoji="1"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1" name="正方形/長方形 5">
                <a:extLst>
                  <a:ext uri="{FF2B5EF4-FFF2-40B4-BE49-F238E27FC236}">
                    <a16:creationId xmlns:a16="http://schemas.microsoft.com/office/drawing/2014/main" id="{435B1D1F-BD7E-45FE-B6AF-14396EB21081}"/>
                  </a:ext>
                </a:extLst>
              </p:cNvPr>
              <p:cNvSpPr/>
              <p:nvPr/>
            </p:nvSpPr>
            <p:spPr>
              <a:xfrm>
                <a:off x="179999" y="3599999"/>
                <a:ext cx="1403461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3"/>
                  </a:rPr>
                  <a:t>UTAS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2" name="正方形/長方形 6">
                <a:extLst>
                  <a:ext uri="{FF2B5EF4-FFF2-40B4-BE49-F238E27FC236}">
                    <a16:creationId xmlns:a16="http://schemas.microsoft.com/office/drawing/2014/main" id="{065A99F3-4F2A-462E-A588-55BBDBC2F511}"/>
                  </a:ext>
                </a:extLst>
              </p:cNvPr>
              <p:cNvSpPr/>
              <p:nvPr/>
            </p:nvSpPr>
            <p:spPr>
              <a:xfrm>
                <a:off x="1698565" y="3599999"/>
                <a:ext cx="1346408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4"/>
                  </a:rPr>
                  <a:t>ITC-LMS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3" name="矢印: 上 11">
                <a:extLst>
                  <a:ext uri="{FF2B5EF4-FFF2-40B4-BE49-F238E27FC236}">
                    <a16:creationId xmlns:a16="http://schemas.microsoft.com/office/drawing/2014/main" id="{04B084BA-866F-46A6-9E7D-09457208BA57}"/>
                  </a:ext>
                </a:extLst>
              </p:cNvPr>
              <p:cNvSpPr/>
              <p:nvPr/>
            </p:nvSpPr>
            <p:spPr>
              <a:xfrm>
                <a:off x="636244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4" name="矢印: 上 12">
                <a:extLst>
                  <a:ext uri="{FF2B5EF4-FFF2-40B4-BE49-F238E27FC236}">
                    <a16:creationId xmlns:a16="http://schemas.microsoft.com/office/drawing/2014/main" id="{E02A2D45-7210-42D4-8314-1E3874B7BFDC}"/>
                  </a:ext>
                </a:extLst>
              </p:cNvPr>
              <p:cNvSpPr/>
              <p:nvPr/>
            </p:nvSpPr>
            <p:spPr>
              <a:xfrm>
                <a:off x="1998858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5" name="矢印: 上 13">
                <a:extLst>
                  <a:ext uri="{FF2B5EF4-FFF2-40B4-BE49-F238E27FC236}">
                    <a16:creationId xmlns:a16="http://schemas.microsoft.com/office/drawing/2014/main" id="{B87FE145-DC86-4782-B9DE-ED73D9D4B1E9}"/>
                  </a:ext>
                </a:extLst>
              </p:cNvPr>
              <p:cNvSpPr/>
              <p:nvPr/>
            </p:nvSpPr>
            <p:spPr>
              <a:xfrm>
                <a:off x="3498564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6" name="矢印: 上 14">
                <a:extLst>
                  <a:ext uri="{FF2B5EF4-FFF2-40B4-BE49-F238E27FC236}">
                    <a16:creationId xmlns:a16="http://schemas.microsoft.com/office/drawing/2014/main" id="{D76F9CD3-0975-4B07-8E69-0FDB2E2C6D92}"/>
                  </a:ext>
                </a:extLst>
              </p:cNvPr>
              <p:cNvSpPr/>
              <p:nvPr/>
            </p:nvSpPr>
            <p:spPr>
              <a:xfrm>
                <a:off x="5064737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7" name="矢印: 上 15">
                <a:extLst>
                  <a:ext uri="{FF2B5EF4-FFF2-40B4-BE49-F238E27FC236}">
                    <a16:creationId xmlns:a16="http://schemas.microsoft.com/office/drawing/2014/main" id="{F54D91DF-EE40-4D6D-85A4-AAAD79BF1CBC}"/>
                  </a:ext>
                </a:extLst>
              </p:cNvPr>
              <p:cNvSpPr/>
              <p:nvPr/>
            </p:nvSpPr>
            <p:spPr>
              <a:xfrm>
                <a:off x="7960291" y="5794696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8" name="正方形/長方形 9">
                <a:extLst>
                  <a:ext uri="{FF2B5EF4-FFF2-40B4-BE49-F238E27FC236}">
                    <a16:creationId xmlns:a16="http://schemas.microsoft.com/office/drawing/2014/main" id="{B2C84555-BEB7-40C1-ACF3-194D30D345E7}"/>
                  </a:ext>
                </a:extLst>
              </p:cNvPr>
              <p:cNvSpPr/>
              <p:nvPr/>
            </p:nvSpPr>
            <p:spPr>
              <a:xfrm>
                <a:off x="7740833" y="3602612"/>
                <a:ext cx="1295663" cy="214034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5"/>
                  </a:rPr>
                  <a:t>WebEx</a:t>
                </a:r>
                <a:endParaRPr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9" name="正方形/長方形 7">
                <a:extLst>
                  <a:ext uri="{FF2B5EF4-FFF2-40B4-BE49-F238E27FC236}">
                    <a16:creationId xmlns:a16="http://schemas.microsoft.com/office/drawing/2014/main" id="{D509482B-88C6-429A-B2AD-6F88D8D45FBA}"/>
                  </a:ext>
                </a:extLst>
              </p:cNvPr>
              <p:cNvSpPr/>
              <p:nvPr/>
            </p:nvSpPr>
            <p:spPr>
              <a:xfrm>
                <a:off x="3157911" y="3599999"/>
                <a:ext cx="1552447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6"/>
                  </a:rPr>
                  <a:t>Microsoft</a:t>
                </a:r>
                <a:r>
                  <a:rPr lang="ja-JP" altLang="en-US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6"/>
                  </a:rPr>
                  <a:t> </a:t>
                </a:r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6"/>
                  </a:rPr>
                  <a:t>365</a:t>
                </a:r>
                <a:endParaRPr kumimoji="1" lang="en-US" altLang="ja-JP" sz="8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0" name="正方形/長方形 8">
                <a:extLst>
                  <a:ext uri="{FF2B5EF4-FFF2-40B4-BE49-F238E27FC236}">
                    <a16:creationId xmlns:a16="http://schemas.microsoft.com/office/drawing/2014/main" id="{E63B3434-F625-4336-B5E7-3A40CBAFD5B9}"/>
                  </a:ext>
                </a:extLst>
              </p:cNvPr>
              <p:cNvSpPr/>
              <p:nvPr/>
            </p:nvSpPr>
            <p:spPr>
              <a:xfrm>
                <a:off x="4819245" y="3599999"/>
                <a:ext cx="1425107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7"/>
                  </a:rPr>
                  <a:t>Google</a:t>
                </a:r>
                <a:r>
                  <a:rPr lang="ja-JP" altLang="en-US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7"/>
                  </a:rPr>
                  <a:t>　</a:t>
                </a:r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7"/>
                  </a:rPr>
                  <a:t>Workspace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1" name="矢印: 上 34">
                <a:extLst>
                  <a:ext uri="{FF2B5EF4-FFF2-40B4-BE49-F238E27FC236}">
                    <a16:creationId xmlns:a16="http://schemas.microsoft.com/office/drawing/2014/main" id="{30E6002C-5EC6-4063-BFCD-3E885492D0FD}"/>
                  </a:ext>
                </a:extLst>
              </p:cNvPr>
              <p:cNvSpPr/>
              <p:nvPr/>
            </p:nvSpPr>
            <p:spPr>
              <a:xfrm>
                <a:off x="6597677" y="5783082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42" name="正方形/長方形 36">
                <a:extLst>
                  <a:ext uri="{FF2B5EF4-FFF2-40B4-BE49-F238E27FC236}">
                    <a16:creationId xmlns:a16="http://schemas.microsoft.com/office/drawing/2014/main" id="{38C68DA2-DDC7-4A85-80B4-076478131553}"/>
                  </a:ext>
                </a:extLst>
              </p:cNvPr>
              <p:cNvSpPr/>
              <p:nvPr/>
            </p:nvSpPr>
            <p:spPr>
              <a:xfrm>
                <a:off x="6353238" y="3599999"/>
                <a:ext cx="1295663" cy="214295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8"/>
                  </a:rPr>
                  <a:t>Zoom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29" name="四角形: 角を丸くする 26">
              <a:extLst>
                <a:ext uri="{FF2B5EF4-FFF2-40B4-BE49-F238E27FC236}">
                  <a16:creationId xmlns:a16="http://schemas.microsoft.com/office/drawing/2014/main" id="{5F3B7679-7B51-4D50-999E-1BD5260BBD4F}"/>
                </a:ext>
              </a:extLst>
            </p:cNvPr>
            <p:cNvSpPr/>
            <p:nvPr/>
          </p:nvSpPr>
          <p:spPr>
            <a:xfrm>
              <a:off x="5004048" y="3848197"/>
              <a:ext cx="864096" cy="223445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  <a:hlinkClick r:id="rId9"/>
                </a:rPr>
                <a:t>要有効化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8082673E-F4A2-4E5C-B2D9-116E28E255D7}"/>
              </a:ext>
            </a:extLst>
          </p:cNvPr>
          <p:cNvSpPr/>
          <p:nvPr/>
        </p:nvSpPr>
        <p:spPr>
          <a:xfrm>
            <a:off x="1173765" y="2860130"/>
            <a:ext cx="1172383" cy="14668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u="sng"/>
          </a:p>
        </p:txBody>
      </p:sp>
    </p:spTree>
    <p:extLst>
      <p:ext uri="{BB962C8B-B14F-4D97-AF65-F5344CB8AC3E}">
        <p14:creationId xmlns:p14="http://schemas.microsoft.com/office/powerpoint/2010/main" val="110752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174860-B568-45EA-816C-7B7784699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UTAS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6D27EF-1D2B-42B5-8ED5-1708A249A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/>
              <a:t>学務システム</a:t>
            </a:r>
            <a:endParaRPr kumimoji="1" lang="en-US" altLang="ja-JP" dirty="0"/>
          </a:p>
          <a:p>
            <a:r>
              <a:rPr lang="ja-JP" altLang="en-US" dirty="0"/>
              <a:t>ログイン</a:t>
            </a:r>
            <a:endParaRPr lang="en-US" altLang="ja-JP" dirty="0"/>
          </a:p>
          <a:p>
            <a:pPr lvl="1"/>
            <a:r>
              <a:rPr lang="en-US" altLang="ja-JP" dirty="0">
                <a:hlinkClick r:id="rId2"/>
              </a:rPr>
              <a:t>https://utas.adm.u-tokyo.ac.jp/</a:t>
            </a:r>
            <a:endParaRPr lang="en-US" altLang="ja-JP" dirty="0"/>
          </a:p>
          <a:p>
            <a:pPr lvl="1"/>
            <a:r>
              <a:rPr lang="en-US" altLang="ja-JP" dirty="0"/>
              <a:t>UTokyo Account</a:t>
            </a:r>
            <a:r>
              <a:rPr lang="ja-JP" altLang="en-US" dirty="0"/>
              <a:t>                 で</a:t>
            </a:r>
            <a:endParaRPr lang="en-US" altLang="ja-JP" dirty="0"/>
          </a:p>
          <a:p>
            <a:r>
              <a:rPr kumimoji="1" lang="ja-JP" altLang="en-US" dirty="0"/>
              <a:t>教員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シラバス登録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成績登録</a:t>
            </a:r>
            <a:endParaRPr kumimoji="1" lang="en-US" altLang="ja-JP" dirty="0"/>
          </a:p>
          <a:p>
            <a:r>
              <a:rPr lang="ja-JP" altLang="en-US" dirty="0"/>
              <a:t>学生</a:t>
            </a:r>
            <a:endParaRPr lang="en-US" altLang="ja-JP" dirty="0"/>
          </a:p>
          <a:p>
            <a:pPr lvl="1"/>
            <a:r>
              <a:rPr kumimoji="1" lang="ja-JP" altLang="en-US" dirty="0"/>
              <a:t>シラバス検索・閲覧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履修登録</a:t>
            </a:r>
            <a:endParaRPr kumimoji="1" lang="en-US" altLang="ja-JP" dirty="0"/>
          </a:p>
          <a:p>
            <a:pPr lvl="1"/>
            <a:r>
              <a:rPr lang="ja-JP" altLang="en-US" dirty="0"/>
              <a:t>成績確認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F13430-E868-48DD-88F8-20FBBC350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777827-9CFE-47F1-B6E7-DAC4EAA1C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ED3D6C-EED6-457C-AEB1-E223DFCCA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pic>
        <p:nvPicPr>
          <p:cNvPr id="11" name="図 10" descr="utas.png">
            <a:extLst>
              <a:ext uri="{FF2B5EF4-FFF2-40B4-BE49-F238E27FC236}">
                <a16:creationId xmlns:a16="http://schemas.microsoft.com/office/drawing/2014/main" id="{A6E4FCE5-8DC0-4D56-B4CF-EEBDE146C05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4048" y="3118788"/>
            <a:ext cx="3888432" cy="301669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DC38ADF-75E7-4E35-925F-E31032EFE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2093" y="2638053"/>
            <a:ext cx="993502" cy="813246"/>
          </a:xfrm>
          <a:prstGeom prst="rect">
            <a:avLst/>
          </a:prstGeom>
          <a:noFill/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B585849A-4435-4E23-8600-04E3EAA682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4712" y="27527"/>
            <a:ext cx="2268942" cy="667224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2486C49-77F4-4C91-B5C2-2DDAE942509C}"/>
              </a:ext>
            </a:extLst>
          </p:cNvPr>
          <p:cNvSpPr/>
          <p:nvPr/>
        </p:nvSpPr>
        <p:spPr>
          <a:xfrm>
            <a:off x="6804248" y="27527"/>
            <a:ext cx="360040" cy="4491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u="sng"/>
          </a:p>
        </p:txBody>
      </p:sp>
    </p:spTree>
    <p:extLst>
      <p:ext uri="{BB962C8B-B14F-4D97-AF65-F5344CB8AC3E}">
        <p14:creationId xmlns:p14="http://schemas.microsoft.com/office/powerpoint/2010/main" val="2277517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4ACF2-1DE1-4F16-A375-C1CB6BBAA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ITC-LMS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075DD-951E-4ACD-9040-964ABFBD8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D3A91-D884-4A88-9072-7DC3E2904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7C130-8AFB-443D-8B81-FA1A5C549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932C5-FB97-42DC-AFB6-08E2F8438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905213C8-428B-44E3-881B-70E0CB457072}"/>
              </a:ext>
            </a:extLst>
          </p:cNvPr>
          <p:cNvGrpSpPr/>
          <p:nvPr/>
        </p:nvGrpSpPr>
        <p:grpSpPr>
          <a:xfrm>
            <a:off x="1173765" y="2879947"/>
            <a:ext cx="7286315" cy="2133229"/>
            <a:chOff x="1173765" y="3823228"/>
            <a:chExt cx="7286315" cy="2133229"/>
          </a:xfrm>
        </p:grpSpPr>
        <p:grpSp>
          <p:nvGrpSpPr>
            <p:cNvPr id="27" name="グループ化 39">
              <a:extLst>
                <a:ext uri="{FF2B5EF4-FFF2-40B4-BE49-F238E27FC236}">
                  <a16:creationId xmlns:a16="http://schemas.microsoft.com/office/drawing/2014/main" id="{3EE35B74-2ED4-4DCB-A067-CB6086B648A6}"/>
                </a:ext>
              </a:extLst>
            </p:cNvPr>
            <p:cNvGrpSpPr/>
            <p:nvPr/>
          </p:nvGrpSpPr>
          <p:grpSpPr>
            <a:xfrm>
              <a:off x="1173765" y="3823228"/>
              <a:ext cx="7286315" cy="2133229"/>
              <a:chOff x="179512" y="3599999"/>
              <a:chExt cx="8856984" cy="3141369"/>
            </a:xfrm>
          </p:grpSpPr>
          <p:sp>
            <p:nvSpPr>
              <p:cNvPr id="29" name="正方形/長方形 4">
                <a:extLst>
                  <a:ext uri="{FF2B5EF4-FFF2-40B4-BE49-F238E27FC236}">
                    <a16:creationId xmlns:a16="http://schemas.microsoft.com/office/drawing/2014/main" id="{23354ED8-7F21-442F-9C9B-2B3D69687FA9}"/>
                  </a:ext>
                </a:extLst>
              </p:cNvPr>
              <p:cNvSpPr/>
              <p:nvPr/>
            </p:nvSpPr>
            <p:spPr>
              <a:xfrm>
                <a:off x="179512" y="6118225"/>
                <a:ext cx="8856984" cy="6231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 err="1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2"/>
                  </a:rPr>
                  <a:t>UTokyo</a:t>
                </a:r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2"/>
                  </a:rPr>
                  <a:t> Account</a:t>
                </a:r>
                <a:endParaRPr kumimoji="1"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0" name="正方形/長方形 5">
                <a:extLst>
                  <a:ext uri="{FF2B5EF4-FFF2-40B4-BE49-F238E27FC236}">
                    <a16:creationId xmlns:a16="http://schemas.microsoft.com/office/drawing/2014/main" id="{CED21F5D-9A13-49DA-B5B3-04D460367267}"/>
                  </a:ext>
                </a:extLst>
              </p:cNvPr>
              <p:cNvSpPr/>
              <p:nvPr/>
            </p:nvSpPr>
            <p:spPr>
              <a:xfrm>
                <a:off x="179999" y="3599999"/>
                <a:ext cx="1403461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3"/>
                  </a:rPr>
                  <a:t>UTAS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1" name="正方形/長方形 6">
                <a:extLst>
                  <a:ext uri="{FF2B5EF4-FFF2-40B4-BE49-F238E27FC236}">
                    <a16:creationId xmlns:a16="http://schemas.microsoft.com/office/drawing/2014/main" id="{D2B00A93-FE09-409B-9EB4-CD0E427E7AFE}"/>
                  </a:ext>
                </a:extLst>
              </p:cNvPr>
              <p:cNvSpPr/>
              <p:nvPr/>
            </p:nvSpPr>
            <p:spPr>
              <a:xfrm>
                <a:off x="1698565" y="3599999"/>
                <a:ext cx="1346408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4"/>
                  </a:rPr>
                  <a:t>ITC-LMS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2" name="矢印: 上 11">
                <a:extLst>
                  <a:ext uri="{FF2B5EF4-FFF2-40B4-BE49-F238E27FC236}">
                    <a16:creationId xmlns:a16="http://schemas.microsoft.com/office/drawing/2014/main" id="{9CDE8B24-A54A-4BB9-9913-532445029E1D}"/>
                  </a:ext>
                </a:extLst>
              </p:cNvPr>
              <p:cNvSpPr/>
              <p:nvPr/>
            </p:nvSpPr>
            <p:spPr>
              <a:xfrm>
                <a:off x="636244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3" name="矢印: 上 12">
                <a:extLst>
                  <a:ext uri="{FF2B5EF4-FFF2-40B4-BE49-F238E27FC236}">
                    <a16:creationId xmlns:a16="http://schemas.microsoft.com/office/drawing/2014/main" id="{177E262D-4D73-4996-9B01-88951E270410}"/>
                  </a:ext>
                </a:extLst>
              </p:cNvPr>
              <p:cNvSpPr/>
              <p:nvPr/>
            </p:nvSpPr>
            <p:spPr>
              <a:xfrm>
                <a:off x="1998858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4" name="矢印: 上 13">
                <a:extLst>
                  <a:ext uri="{FF2B5EF4-FFF2-40B4-BE49-F238E27FC236}">
                    <a16:creationId xmlns:a16="http://schemas.microsoft.com/office/drawing/2014/main" id="{1976E35E-A1B5-439A-B21B-E01A18356CB4}"/>
                  </a:ext>
                </a:extLst>
              </p:cNvPr>
              <p:cNvSpPr/>
              <p:nvPr/>
            </p:nvSpPr>
            <p:spPr>
              <a:xfrm>
                <a:off x="3498564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5" name="矢印: 上 14">
                <a:extLst>
                  <a:ext uri="{FF2B5EF4-FFF2-40B4-BE49-F238E27FC236}">
                    <a16:creationId xmlns:a16="http://schemas.microsoft.com/office/drawing/2014/main" id="{4CF3A332-1981-4BE8-A1C7-CDCA53392E5E}"/>
                  </a:ext>
                </a:extLst>
              </p:cNvPr>
              <p:cNvSpPr/>
              <p:nvPr/>
            </p:nvSpPr>
            <p:spPr>
              <a:xfrm>
                <a:off x="5064737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6" name="矢印: 上 15">
                <a:extLst>
                  <a:ext uri="{FF2B5EF4-FFF2-40B4-BE49-F238E27FC236}">
                    <a16:creationId xmlns:a16="http://schemas.microsoft.com/office/drawing/2014/main" id="{4D045263-45CC-4BDA-A902-EFD4F36973B7}"/>
                  </a:ext>
                </a:extLst>
              </p:cNvPr>
              <p:cNvSpPr/>
              <p:nvPr/>
            </p:nvSpPr>
            <p:spPr>
              <a:xfrm>
                <a:off x="7960291" y="5794696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7" name="正方形/長方形 9">
                <a:extLst>
                  <a:ext uri="{FF2B5EF4-FFF2-40B4-BE49-F238E27FC236}">
                    <a16:creationId xmlns:a16="http://schemas.microsoft.com/office/drawing/2014/main" id="{DF0BD743-7569-4DD3-9497-5D730FD960D9}"/>
                  </a:ext>
                </a:extLst>
              </p:cNvPr>
              <p:cNvSpPr/>
              <p:nvPr/>
            </p:nvSpPr>
            <p:spPr>
              <a:xfrm>
                <a:off x="7740833" y="3602612"/>
                <a:ext cx="1295663" cy="214034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5"/>
                  </a:rPr>
                  <a:t>WebEx</a:t>
                </a:r>
                <a:endParaRPr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8" name="正方形/長方形 7">
                <a:extLst>
                  <a:ext uri="{FF2B5EF4-FFF2-40B4-BE49-F238E27FC236}">
                    <a16:creationId xmlns:a16="http://schemas.microsoft.com/office/drawing/2014/main" id="{04261482-DE44-4A0B-8B16-DBEA1171A177}"/>
                  </a:ext>
                </a:extLst>
              </p:cNvPr>
              <p:cNvSpPr/>
              <p:nvPr/>
            </p:nvSpPr>
            <p:spPr>
              <a:xfrm>
                <a:off x="3157911" y="3599999"/>
                <a:ext cx="1552447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6"/>
                  </a:rPr>
                  <a:t>Microsoft</a:t>
                </a:r>
                <a:r>
                  <a:rPr lang="ja-JP" altLang="en-US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6"/>
                  </a:rPr>
                  <a:t> </a:t>
                </a:r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6"/>
                  </a:rPr>
                  <a:t>365</a:t>
                </a:r>
                <a:endParaRPr kumimoji="1" lang="en-US" altLang="ja-JP" sz="8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9" name="正方形/長方形 8">
                <a:extLst>
                  <a:ext uri="{FF2B5EF4-FFF2-40B4-BE49-F238E27FC236}">
                    <a16:creationId xmlns:a16="http://schemas.microsoft.com/office/drawing/2014/main" id="{31DB2374-5618-4145-B57C-FCA6FBAD5D35}"/>
                  </a:ext>
                </a:extLst>
              </p:cNvPr>
              <p:cNvSpPr/>
              <p:nvPr/>
            </p:nvSpPr>
            <p:spPr>
              <a:xfrm>
                <a:off x="4819245" y="3599999"/>
                <a:ext cx="1425107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7"/>
                  </a:rPr>
                  <a:t>Google</a:t>
                </a:r>
                <a:r>
                  <a:rPr lang="ja-JP" altLang="en-US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7"/>
                  </a:rPr>
                  <a:t>　</a:t>
                </a:r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7"/>
                  </a:rPr>
                  <a:t>Workspace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0" name="矢印: 上 34">
                <a:extLst>
                  <a:ext uri="{FF2B5EF4-FFF2-40B4-BE49-F238E27FC236}">
                    <a16:creationId xmlns:a16="http://schemas.microsoft.com/office/drawing/2014/main" id="{C08D3C6D-EFF4-47EB-90BC-8A53B30839D8}"/>
                  </a:ext>
                </a:extLst>
              </p:cNvPr>
              <p:cNvSpPr/>
              <p:nvPr/>
            </p:nvSpPr>
            <p:spPr>
              <a:xfrm>
                <a:off x="6597677" y="5783082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41" name="正方形/長方形 36">
                <a:extLst>
                  <a:ext uri="{FF2B5EF4-FFF2-40B4-BE49-F238E27FC236}">
                    <a16:creationId xmlns:a16="http://schemas.microsoft.com/office/drawing/2014/main" id="{8AACE8F3-BDC7-4632-992B-969CE5BF3334}"/>
                  </a:ext>
                </a:extLst>
              </p:cNvPr>
              <p:cNvSpPr/>
              <p:nvPr/>
            </p:nvSpPr>
            <p:spPr>
              <a:xfrm>
                <a:off x="6353238" y="3599999"/>
                <a:ext cx="1295663" cy="214295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8"/>
                  </a:rPr>
                  <a:t>Zoom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28" name="四角形: 角を丸くする 26">
              <a:extLst>
                <a:ext uri="{FF2B5EF4-FFF2-40B4-BE49-F238E27FC236}">
                  <a16:creationId xmlns:a16="http://schemas.microsoft.com/office/drawing/2014/main" id="{06CE8A45-2BB0-4AB5-B877-B9DCB406AC64}"/>
                </a:ext>
              </a:extLst>
            </p:cNvPr>
            <p:cNvSpPr/>
            <p:nvPr/>
          </p:nvSpPr>
          <p:spPr>
            <a:xfrm>
              <a:off x="5004048" y="3848197"/>
              <a:ext cx="864096" cy="223445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  <a:hlinkClick r:id="rId9"/>
                </a:rPr>
                <a:t>要有効化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9BEEFC1-149A-49DD-829F-D8B3E7345BCE}"/>
              </a:ext>
            </a:extLst>
          </p:cNvPr>
          <p:cNvSpPr/>
          <p:nvPr/>
        </p:nvSpPr>
        <p:spPr>
          <a:xfrm>
            <a:off x="2418318" y="2860130"/>
            <a:ext cx="1112756" cy="14668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u="sng"/>
          </a:p>
        </p:txBody>
      </p:sp>
    </p:spTree>
    <p:extLst>
      <p:ext uri="{BB962C8B-B14F-4D97-AF65-F5344CB8AC3E}">
        <p14:creationId xmlns:p14="http://schemas.microsoft.com/office/powerpoint/2010/main" val="1198764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9FCCCE-83F2-4D9E-9DD1-60843EA98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ITC-LMS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22639E-6E4D-4F98-9696-E9A95D05D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00174"/>
            <a:ext cx="5194920" cy="4525963"/>
          </a:xfrm>
        </p:spPr>
        <p:txBody>
          <a:bodyPr>
            <a:normAutofit fontScale="77500" lnSpcReduction="20000"/>
          </a:bodyPr>
          <a:lstStyle/>
          <a:p>
            <a:r>
              <a:rPr kumimoji="1" lang="ja-JP" altLang="en-US" dirty="0"/>
              <a:t>学習管理システム</a:t>
            </a:r>
            <a:endParaRPr kumimoji="1" lang="en-US" altLang="ja-JP" dirty="0"/>
          </a:p>
          <a:p>
            <a:r>
              <a:rPr kumimoji="1" lang="ja-JP" altLang="en-US" dirty="0"/>
              <a:t>ログイン</a:t>
            </a:r>
            <a:endParaRPr kumimoji="1" lang="en-US" altLang="ja-JP" dirty="0"/>
          </a:p>
          <a:p>
            <a:pPr lvl="1"/>
            <a:r>
              <a:rPr lang="en-US" altLang="ja-JP" dirty="0">
                <a:hlinkClick r:id="rId2"/>
              </a:rPr>
              <a:t>https://itc-lms.ecc.u-tokyo.ac.jp/</a:t>
            </a:r>
            <a:endParaRPr lang="en-US" altLang="ja-JP" dirty="0"/>
          </a:p>
          <a:p>
            <a:pPr lvl="1"/>
            <a:r>
              <a:rPr lang="en-US" altLang="ja-JP" dirty="0"/>
              <a:t>UTokyo Account</a:t>
            </a:r>
            <a:r>
              <a:rPr lang="ja-JP" altLang="en-US" dirty="0"/>
              <a:t>                  で</a:t>
            </a:r>
            <a:endParaRPr kumimoji="1" lang="en-US" altLang="ja-JP" dirty="0"/>
          </a:p>
          <a:p>
            <a:r>
              <a:rPr lang="ja-JP" altLang="en-US" dirty="0"/>
              <a:t>機能</a:t>
            </a:r>
            <a:endParaRPr lang="en-US" altLang="ja-JP" dirty="0"/>
          </a:p>
          <a:p>
            <a:pPr lvl="1"/>
            <a:r>
              <a:rPr kumimoji="1" lang="ja-JP" altLang="en-US" dirty="0"/>
              <a:t>出席管理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学生と教員、学生同士のやり取り</a:t>
            </a:r>
            <a:endParaRPr kumimoji="1" lang="en-US" altLang="ja-JP" dirty="0"/>
          </a:p>
          <a:p>
            <a:pPr lvl="1"/>
            <a:r>
              <a:rPr lang="ja-JP" altLang="en-US" dirty="0"/>
              <a:t>課題を出してレポート回収</a:t>
            </a:r>
            <a:endParaRPr lang="en-US" altLang="ja-JP" dirty="0"/>
          </a:p>
          <a:p>
            <a:pPr lvl="1"/>
            <a:r>
              <a:rPr kumimoji="1" lang="ja-JP" altLang="en-US" dirty="0"/>
              <a:t>テスト</a:t>
            </a:r>
            <a:endParaRPr kumimoji="1" lang="en-US" altLang="ja-JP" dirty="0"/>
          </a:p>
          <a:p>
            <a:pPr lvl="1"/>
            <a:r>
              <a:rPr lang="ja-JP" altLang="en-US" dirty="0"/>
              <a:t>授業</a:t>
            </a:r>
            <a:r>
              <a:rPr lang="en-US" altLang="ja-JP" dirty="0"/>
              <a:t>URL</a:t>
            </a:r>
            <a:r>
              <a:rPr lang="ja-JP" altLang="en-US" dirty="0"/>
              <a:t>を知らせる</a:t>
            </a:r>
            <a:endParaRPr lang="en-US" altLang="ja-JP" dirty="0"/>
          </a:p>
          <a:p>
            <a:r>
              <a:rPr kumimoji="1" lang="ja-JP" altLang="en-US" dirty="0"/>
              <a:t>詳しくは</a:t>
            </a:r>
            <a:r>
              <a:rPr kumimoji="1" lang="en-US" altLang="ja-JP" dirty="0"/>
              <a:t>Chapter 4</a:t>
            </a:r>
            <a:r>
              <a:rPr lang="ja-JP" altLang="en-US" dirty="0"/>
              <a:t>（柴山）</a:t>
            </a:r>
            <a:r>
              <a:rPr kumimoji="1" lang="ja-JP" altLang="en-US" dirty="0"/>
              <a:t>で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C2B078-BA8F-479B-9268-BCFB3EEF4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002714-3DFE-40DD-AE42-29B42DB40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1055B2-6A7C-41F9-9FE3-CF67E350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pic>
        <p:nvPicPr>
          <p:cNvPr id="11" name="図 10" descr="itc-lms-login.png">
            <a:extLst>
              <a:ext uri="{FF2B5EF4-FFF2-40B4-BE49-F238E27FC236}">
                <a16:creationId xmlns:a16="http://schemas.microsoft.com/office/drawing/2014/main" id="{C85D3AD0-5F94-4AB0-BEA3-6806EEC2C76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17208" y="2269877"/>
            <a:ext cx="3171824" cy="2743199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C3A73503-A306-4CA7-A76F-D76EFD4AAE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864" y="2615754"/>
            <a:ext cx="993502" cy="813246"/>
          </a:xfrm>
          <a:prstGeom prst="rect">
            <a:avLst/>
          </a:prstGeom>
          <a:noFill/>
        </p:spPr>
      </p:pic>
      <p:pic>
        <p:nvPicPr>
          <p:cNvPr id="13" name="図 12" descr="itc-lms-time-table.png">
            <a:extLst>
              <a:ext uri="{FF2B5EF4-FFF2-40B4-BE49-F238E27FC236}">
                <a16:creationId xmlns:a16="http://schemas.microsoft.com/office/drawing/2014/main" id="{EC8CC277-BD5F-47E3-8159-E8D60D559C6F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76019" y="3510739"/>
            <a:ext cx="3152601" cy="2726573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678CB714-8FFF-4C48-B55B-4C8C6C8E39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4712" y="27527"/>
            <a:ext cx="2268942" cy="667224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07C0EFA-00BC-4252-8FCF-8A9822F94BDC}"/>
              </a:ext>
            </a:extLst>
          </p:cNvPr>
          <p:cNvSpPr/>
          <p:nvPr/>
        </p:nvSpPr>
        <p:spPr>
          <a:xfrm>
            <a:off x="7236296" y="27527"/>
            <a:ext cx="360040" cy="4491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u="sng"/>
          </a:p>
        </p:txBody>
      </p:sp>
    </p:spTree>
    <p:extLst>
      <p:ext uri="{BB962C8B-B14F-4D97-AF65-F5344CB8AC3E}">
        <p14:creationId xmlns:p14="http://schemas.microsoft.com/office/powerpoint/2010/main" val="2092923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77A4-F4F6-44D7-9219-F768D1F4F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Microsoft 365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4337E-B442-4BF4-B709-75C30E7C5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03871-9D0B-4666-ADCB-E70957DD5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EE0D9-8FBC-4157-A5C0-1AB2B0B4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64D5B-0F1A-460F-8530-34B488897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7B80D9B7-7638-4397-98F0-3C624D1E7921}"/>
              </a:ext>
            </a:extLst>
          </p:cNvPr>
          <p:cNvGrpSpPr/>
          <p:nvPr/>
        </p:nvGrpSpPr>
        <p:grpSpPr>
          <a:xfrm>
            <a:off x="1173765" y="2879947"/>
            <a:ext cx="7286315" cy="2133229"/>
            <a:chOff x="1173765" y="3823228"/>
            <a:chExt cx="7286315" cy="2133229"/>
          </a:xfrm>
        </p:grpSpPr>
        <p:grpSp>
          <p:nvGrpSpPr>
            <p:cNvPr id="27" name="グループ化 39">
              <a:extLst>
                <a:ext uri="{FF2B5EF4-FFF2-40B4-BE49-F238E27FC236}">
                  <a16:creationId xmlns:a16="http://schemas.microsoft.com/office/drawing/2014/main" id="{EE537932-4BA4-4E88-B4F3-BF1F86F58DA8}"/>
                </a:ext>
              </a:extLst>
            </p:cNvPr>
            <p:cNvGrpSpPr/>
            <p:nvPr/>
          </p:nvGrpSpPr>
          <p:grpSpPr>
            <a:xfrm>
              <a:off x="1173765" y="3823228"/>
              <a:ext cx="7286315" cy="2133229"/>
              <a:chOff x="179512" y="3599999"/>
              <a:chExt cx="8856984" cy="3141369"/>
            </a:xfrm>
          </p:grpSpPr>
          <p:sp>
            <p:nvSpPr>
              <p:cNvPr id="29" name="正方形/長方形 4">
                <a:extLst>
                  <a:ext uri="{FF2B5EF4-FFF2-40B4-BE49-F238E27FC236}">
                    <a16:creationId xmlns:a16="http://schemas.microsoft.com/office/drawing/2014/main" id="{20119CF3-A981-41B1-A0DC-A7CF0438297E}"/>
                  </a:ext>
                </a:extLst>
              </p:cNvPr>
              <p:cNvSpPr/>
              <p:nvPr/>
            </p:nvSpPr>
            <p:spPr>
              <a:xfrm>
                <a:off x="179512" y="6118225"/>
                <a:ext cx="8856984" cy="6231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 err="1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2"/>
                  </a:rPr>
                  <a:t>UTokyo</a:t>
                </a:r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2"/>
                  </a:rPr>
                  <a:t> Account</a:t>
                </a:r>
                <a:endParaRPr kumimoji="1"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0" name="正方形/長方形 5">
                <a:extLst>
                  <a:ext uri="{FF2B5EF4-FFF2-40B4-BE49-F238E27FC236}">
                    <a16:creationId xmlns:a16="http://schemas.microsoft.com/office/drawing/2014/main" id="{641A3FDC-D1FE-4F7C-97F7-2F03FBAA2D7E}"/>
                  </a:ext>
                </a:extLst>
              </p:cNvPr>
              <p:cNvSpPr/>
              <p:nvPr/>
            </p:nvSpPr>
            <p:spPr>
              <a:xfrm>
                <a:off x="179999" y="3599999"/>
                <a:ext cx="1403461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3"/>
                  </a:rPr>
                  <a:t>UTAS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1" name="正方形/長方形 6">
                <a:extLst>
                  <a:ext uri="{FF2B5EF4-FFF2-40B4-BE49-F238E27FC236}">
                    <a16:creationId xmlns:a16="http://schemas.microsoft.com/office/drawing/2014/main" id="{C458B394-AC6F-4AB1-8659-204C332893F8}"/>
                  </a:ext>
                </a:extLst>
              </p:cNvPr>
              <p:cNvSpPr/>
              <p:nvPr/>
            </p:nvSpPr>
            <p:spPr>
              <a:xfrm>
                <a:off x="1698565" y="3599999"/>
                <a:ext cx="1346408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4"/>
                  </a:rPr>
                  <a:t>ITC-LMS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2" name="矢印: 上 11">
                <a:extLst>
                  <a:ext uri="{FF2B5EF4-FFF2-40B4-BE49-F238E27FC236}">
                    <a16:creationId xmlns:a16="http://schemas.microsoft.com/office/drawing/2014/main" id="{68536D88-C5E1-44C4-866C-87D96B180D69}"/>
                  </a:ext>
                </a:extLst>
              </p:cNvPr>
              <p:cNvSpPr/>
              <p:nvPr/>
            </p:nvSpPr>
            <p:spPr>
              <a:xfrm>
                <a:off x="636244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3" name="矢印: 上 12">
                <a:extLst>
                  <a:ext uri="{FF2B5EF4-FFF2-40B4-BE49-F238E27FC236}">
                    <a16:creationId xmlns:a16="http://schemas.microsoft.com/office/drawing/2014/main" id="{A408CBBE-E016-49A3-9AA4-B23B83F437DA}"/>
                  </a:ext>
                </a:extLst>
              </p:cNvPr>
              <p:cNvSpPr/>
              <p:nvPr/>
            </p:nvSpPr>
            <p:spPr>
              <a:xfrm>
                <a:off x="1998858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4" name="矢印: 上 13">
                <a:extLst>
                  <a:ext uri="{FF2B5EF4-FFF2-40B4-BE49-F238E27FC236}">
                    <a16:creationId xmlns:a16="http://schemas.microsoft.com/office/drawing/2014/main" id="{D9D2E1F7-60F4-443F-A257-4727836BC1FF}"/>
                  </a:ext>
                </a:extLst>
              </p:cNvPr>
              <p:cNvSpPr/>
              <p:nvPr/>
            </p:nvSpPr>
            <p:spPr>
              <a:xfrm>
                <a:off x="3498564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5" name="矢印: 上 14">
                <a:extLst>
                  <a:ext uri="{FF2B5EF4-FFF2-40B4-BE49-F238E27FC236}">
                    <a16:creationId xmlns:a16="http://schemas.microsoft.com/office/drawing/2014/main" id="{877130E5-B59E-47B6-8AA8-55E7CC4165D4}"/>
                  </a:ext>
                </a:extLst>
              </p:cNvPr>
              <p:cNvSpPr/>
              <p:nvPr/>
            </p:nvSpPr>
            <p:spPr>
              <a:xfrm>
                <a:off x="5064737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6" name="矢印: 上 15">
                <a:extLst>
                  <a:ext uri="{FF2B5EF4-FFF2-40B4-BE49-F238E27FC236}">
                    <a16:creationId xmlns:a16="http://schemas.microsoft.com/office/drawing/2014/main" id="{6408327F-88EC-472D-8FBD-A7E31E9052BA}"/>
                  </a:ext>
                </a:extLst>
              </p:cNvPr>
              <p:cNvSpPr/>
              <p:nvPr/>
            </p:nvSpPr>
            <p:spPr>
              <a:xfrm>
                <a:off x="7960291" y="5794696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7" name="正方形/長方形 9">
                <a:extLst>
                  <a:ext uri="{FF2B5EF4-FFF2-40B4-BE49-F238E27FC236}">
                    <a16:creationId xmlns:a16="http://schemas.microsoft.com/office/drawing/2014/main" id="{0FD7C605-9B70-446F-8F2A-F2FCD594C83C}"/>
                  </a:ext>
                </a:extLst>
              </p:cNvPr>
              <p:cNvSpPr/>
              <p:nvPr/>
            </p:nvSpPr>
            <p:spPr>
              <a:xfrm>
                <a:off x="7740833" y="3602612"/>
                <a:ext cx="1295663" cy="214034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5"/>
                  </a:rPr>
                  <a:t>WebEx</a:t>
                </a:r>
                <a:endParaRPr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8" name="正方形/長方形 7">
                <a:extLst>
                  <a:ext uri="{FF2B5EF4-FFF2-40B4-BE49-F238E27FC236}">
                    <a16:creationId xmlns:a16="http://schemas.microsoft.com/office/drawing/2014/main" id="{C8F8608B-B89B-422D-A611-A4FC591631D9}"/>
                  </a:ext>
                </a:extLst>
              </p:cNvPr>
              <p:cNvSpPr/>
              <p:nvPr/>
            </p:nvSpPr>
            <p:spPr>
              <a:xfrm>
                <a:off x="3157911" y="3599999"/>
                <a:ext cx="1552447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6"/>
                  </a:rPr>
                  <a:t>Microsoft</a:t>
                </a:r>
                <a:r>
                  <a:rPr lang="ja-JP" altLang="en-US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6"/>
                  </a:rPr>
                  <a:t> </a:t>
                </a:r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6"/>
                  </a:rPr>
                  <a:t>365</a:t>
                </a:r>
                <a:endParaRPr kumimoji="1" lang="en-US" altLang="ja-JP" sz="8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9" name="正方形/長方形 8">
                <a:extLst>
                  <a:ext uri="{FF2B5EF4-FFF2-40B4-BE49-F238E27FC236}">
                    <a16:creationId xmlns:a16="http://schemas.microsoft.com/office/drawing/2014/main" id="{3E5F36D2-6DE8-4D13-8337-283DCD20A58A}"/>
                  </a:ext>
                </a:extLst>
              </p:cNvPr>
              <p:cNvSpPr/>
              <p:nvPr/>
            </p:nvSpPr>
            <p:spPr>
              <a:xfrm>
                <a:off x="4819245" y="3599999"/>
                <a:ext cx="1425107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7"/>
                  </a:rPr>
                  <a:t>Google</a:t>
                </a:r>
                <a:r>
                  <a:rPr lang="ja-JP" altLang="en-US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7"/>
                  </a:rPr>
                  <a:t>　</a:t>
                </a:r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7"/>
                  </a:rPr>
                  <a:t>Workspace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0" name="矢印: 上 34">
                <a:extLst>
                  <a:ext uri="{FF2B5EF4-FFF2-40B4-BE49-F238E27FC236}">
                    <a16:creationId xmlns:a16="http://schemas.microsoft.com/office/drawing/2014/main" id="{A4462718-E200-4B36-A859-5F5D7715FA55}"/>
                  </a:ext>
                </a:extLst>
              </p:cNvPr>
              <p:cNvSpPr/>
              <p:nvPr/>
            </p:nvSpPr>
            <p:spPr>
              <a:xfrm>
                <a:off x="6597677" y="5783082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41" name="正方形/長方形 36">
                <a:extLst>
                  <a:ext uri="{FF2B5EF4-FFF2-40B4-BE49-F238E27FC236}">
                    <a16:creationId xmlns:a16="http://schemas.microsoft.com/office/drawing/2014/main" id="{A0286B1B-F6B4-4D30-9760-DC6F94642E22}"/>
                  </a:ext>
                </a:extLst>
              </p:cNvPr>
              <p:cNvSpPr/>
              <p:nvPr/>
            </p:nvSpPr>
            <p:spPr>
              <a:xfrm>
                <a:off x="6353238" y="3599999"/>
                <a:ext cx="1295663" cy="214295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8"/>
                  </a:rPr>
                  <a:t>Zoom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28" name="四角形: 角を丸くする 26">
              <a:extLst>
                <a:ext uri="{FF2B5EF4-FFF2-40B4-BE49-F238E27FC236}">
                  <a16:creationId xmlns:a16="http://schemas.microsoft.com/office/drawing/2014/main" id="{DAC9A1A8-EE12-47D9-84FD-958E5EDD2E40}"/>
                </a:ext>
              </a:extLst>
            </p:cNvPr>
            <p:cNvSpPr/>
            <p:nvPr/>
          </p:nvSpPr>
          <p:spPr>
            <a:xfrm>
              <a:off x="5004048" y="3848197"/>
              <a:ext cx="864096" cy="223445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  <a:hlinkClick r:id="rId9"/>
                </a:rPr>
                <a:t>要有効化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9B48B238-8C48-45DD-8275-577E79A0CCBA}"/>
              </a:ext>
            </a:extLst>
          </p:cNvPr>
          <p:cNvSpPr/>
          <p:nvPr/>
        </p:nvSpPr>
        <p:spPr>
          <a:xfrm>
            <a:off x="3635895" y="2860130"/>
            <a:ext cx="1277141" cy="14668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u="sng"/>
          </a:p>
        </p:txBody>
      </p:sp>
    </p:spTree>
    <p:extLst>
      <p:ext uri="{BB962C8B-B14F-4D97-AF65-F5344CB8AC3E}">
        <p14:creationId xmlns:p14="http://schemas.microsoft.com/office/powerpoint/2010/main" val="1952206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8BB983-B683-4A16-9AF1-E54A07870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Microsoft 365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5A241F-42B7-40C6-A5E5-142B36F0D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00174"/>
            <a:ext cx="6096000" cy="4525963"/>
          </a:xfrm>
        </p:spPr>
        <p:txBody>
          <a:bodyPr>
            <a:normAutofit fontScale="92500"/>
          </a:bodyPr>
          <a:lstStyle/>
          <a:p>
            <a:r>
              <a:rPr lang="ja-JP" altLang="en-US" dirty="0"/>
              <a:t>サインイン</a:t>
            </a:r>
            <a:endParaRPr lang="en-US" altLang="ja-JP" dirty="0"/>
          </a:p>
          <a:p>
            <a:pPr lvl="1"/>
            <a:r>
              <a:rPr lang="en-US" altLang="ja-JP" dirty="0">
                <a:hlinkClick r:id="rId2"/>
              </a:rPr>
              <a:t>https://www.office.com/</a:t>
            </a:r>
            <a:endParaRPr lang="en-US" altLang="ja-JP" dirty="0"/>
          </a:p>
          <a:p>
            <a:pPr lvl="1"/>
            <a:r>
              <a:rPr lang="en-US" altLang="ja-JP" dirty="0"/>
              <a:t>UTokyo Account</a:t>
            </a:r>
            <a:r>
              <a:rPr lang="ja-JP" altLang="en-US" dirty="0"/>
              <a:t>で</a:t>
            </a:r>
            <a:r>
              <a:rPr lang="en-US" altLang="ja-JP" dirty="0"/>
              <a:t>SSO</a:t>
            </a:r>
          </a:p>
          <a:p>
            <a:r>
              <a:rPr lang="ja-JP" altLang="en-US" sz="3100" dirty="0"/>
              <a:t>機能</a:t>
            </a:r>
            <a:endParaRPr lang="en-US" altLang="ja-JP" sz="3100" dirty="0"/>
          </a:p>
          <a:p>
            <a:pPr lvl="1"/>
            <a:r>
              <a:rPr lang="ja-JP" altLang="en-US" dirty="0">
                <a:solidFill>
                  <a:srgbClr val="00B050"/>
                </a:solidFill>
              </a:rPr>
              <a:t>ファイル共有</a:t>
            </a:r>
            <a:r>
              <a:rPr lang="en-US" altLang="ja-JP" dirty="0">
                <a:solidFill>
                  <a:srgbClr val="00B050"/>
                </a:solidFill>
              </a:rPr>
              <a:t>: OneDrive</a:t>
            </a:r>
          </a:p>
          <a:p>
            <a:pPr lvl="1"/>
            <a:r>
              <a:rPr kumimoji="1" lang="ja-JP" altLang="en-US" dirty="0"/>
              <a:t>文書作成</a:t>
            </a:r>
            <a:r>
              <a:rPr lang="en-US" altLang="ja-JP" dirty="0"/>
              <a:t>: </a:t>
            </a:r>
            <a:r>
              <a:rPr kumimoji="1" lang="en-US" altLang="ja-JP" dirty="0"/>
              <a:t>Wor</a:t>
            </a:r>
            <a:r>
              <a:rPr lang="en-US" altLang="ja-JP" dirty="0"/>
              <a:t>d, Excel, PowerPoint</a:t>
            </a:r>
          </a:p>
          <a:p>
            <a:pPr lvl="1"/>
            <a:r>
              <a:rPr kumimoji="1" lang="ja-JP" altLang="en-US" dirty="0"/>
              <a:t>アンケート</a:t>
            </a:r>
            <a:r>
              <a:rPr kumimoji="1" lang="en-US" altLang="ja-JP" dirty="0"/>
              <a:t>:</a:t>
            </a:r>
            <a:r>
              <a:rPr kumimoji="1" lang="ja-JP" altLang="en-US" dirty="0"/>
              <a:t> </a:t>
            </a:r>
            <a:r>
              <a:rPr kumimoji="1" lang="en-US" altLang="ja-JP" dirty="0"/>
              <a:t>Forms</a:t>
            </a:r>
          </a:p>
          <a:p>
            <a:pPr lvl="1"/>
            <a:r>
              <a:rPr lang="en-US" altLang="ja-JP" dirty="0">
                <a:solidFill>
                  <a:srgbClr val="00B050"/>
                </a:solidFill>
              </a:rPr>
              <a:t>Web</a:t>
            </a:r>
            <a:r>
              <a:rPr lang="ja-JP" altLang="en-US" dirty="0">
                <a:solidFill>
                  <a:srgbClr val="00B050"/>
                </a:solidFill>
              </a:rPr>
              <a:t>会議</a:t>
            </a:r>
            <a:r>
              <a:rPr lang="en-US" altLang="ja-JP" dirty="0">
                <a:solidFill>
                  <a:srgbClr val="00B050"/>
                </a:solidFill>
              </a:rPr>
              <a:t>, chat, etc.: Teams</a:t>
            </a:r>
          </a:p>
          <a:p>
            <a:pPr lvl="1"/>
            <a:r>
              <a:rPr lang="en-US" altLang="ja-JP" sz="2900" dirty="0"/>
              <a:t>LMS</a:t>
            </a:r>
            <a:r>
              <a:rPr lang="ja-JP" altLang="en-US" sz="2900" dirty="0"/>
              <a:t>的機能</a:t>
            </a:r>
            <a:r>
              <a:rPr lang="en-US" altLang="ja-JP" sz="2900" dirty="0"/>
              <a:t>: Class Notebook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06E5FC-AC2C-4168-9226-0D8BCFD38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FAF6E2-A8DE-4E4D-9297-08D1C0723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A04F67-5F4E-4D3A-AB70-F73010B3D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pic>
        <p:nvPicPr>
          <p:cNvPr id="11" name="図 10" descr="パソコン画面のスクリーンショット&#10;&#10;自動的に生成された説明">
            <a:extLst>
              <a:ext uri="{FF2B5EF4-FFF2-40B4-BE49-F238E27FC236}">
                <a16:creationId xmlns:a16="http://schemas.microsoft.com/office/drawing/2014/main" id="{12F10944-6CDE-4F28-B3D4-C411FC4C7F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3763155"/>
            <a:ext cx="2771800" cy="2590505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9BCE96FB-55C0-4CD3-AA61-2FA37EB0A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4712" y="27527"/>
            <a:ext cx="2268942" cy="667224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28B7EC3-0CDF-4716-B825-7B03C8E9686E}"/>
              </a:ext>
            </a:extLst>
          </p:cNvPr>
          <p:cNvSpPr/>
          <p:nvPr/>
        </p:nvSpPr>
        <p:spPr>
          <a:xfrm>
            <a:off x="7596336" y="27527"/>
            <a:ext cx="360040" cy="4491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u="sng"/>
          </a:p>
        </p:txBody>
      </p:sp>
    </p:spTree>
    <p:extLst>
      <p:ext uri="{BB962C8B-B14F-4D97-AF65-F5344CB8AC3E}">
        <p14:creationId xmlns:p14="http://schemas.microsoft.com/office/powerpoint/2010/main" val="1595913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BF74A9-6BA5-471B-9CC4-823D287EE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Microsoft</a:t>
            </a:r>
            <a:r>
              <a:rPr kumimoji="1" lang="ja-JP" altLang="en-US" dirty="0"/>
              <a:t>サインイン全パターン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B092CC-D7B8-4326-8FEB-0563B2ABD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4B67DF-CAC6-4526-9B7E-A8017F3E0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2023A4-A496-42A4-B1D1-F95A92CDC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pic>
        <p:nvPicPr>
          <p:cNvPr id="8" name="図 7" descr="屋内, コンピュータ, モニター, ノートパソコン が含まれている画像&#10;&#10;自動的に生成された説明">
            <a:extLst>
              <a:ext uri="{FF2B5EF4-FFF2-40B4-BE49-F238E27FC236}">
                <a16:creationId xmlns:a16="http://schemas.microsoft.com/office/drawing/2014/main" id="{10E61ABC-1239-49A1-90DA-3CC460582E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1386875"/>
            <a:ext cx="2664296" cy="2042125"/>
          </a:xfrm>
          <a:prstGeom prst="rect">
            <a:avLst/>
          </a:prstGeom>
        </p:spPr>
      </p:pic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9777455A-53FC-4142-8E79-2B36BA2FC084}"/>
              </a:ext>
            </a:extLst>
          </p:cNvPr>
          <p:cNvSpPr/>
          <p:nvPr/>
        </p:nvSpPr>
        <p:spPr>
          <a:xfrm>
            <a:off x="179513" y="1213849"/>
            <a:ext cx="2304255" cy="3534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A.</a:t>
            </a:r>
            <a:r>
              <a:rPr kumimoji="1" lang="ja-JP" altLang="en-US" dirty="0">
                <a:solidFill>
                  <a:schemeClr val="tx1"/>
                </a:solidFill>
              </a:rPr>
              <a:t> </a:t>
            </a:r>
            <a:r>
              <a:rPr kumimoji="1" lang="en-US" altLang="ja-JP" dirty="0">
                <a:solidFill>
                  <a:schemeClr val="tx1"/>
                </a:solidFill>
              </a:rPr>
              <a:t>(www.office.com)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EF011607-CF0B-474D-87F4-D810C1FDE6C1}"/>
              </a:ext>
            </a:extLst>
          </p:cNvPr>
          <p:cNvGrpSpPr/>
          <p:nvPr/>
        </p:nvGrpSpPr>
        <p:grpSpPr>
          <a:xfrm>
            <a:off x="179513" y="3961374"/>
            <a:ext cx="5947028" cy="2347946"/>
            <a:chOff x="179513" y="3961374"/>
            <a:chExt cx="5947028" cy="2347946"/>
          </a:xfrm>
        </p:grpSpPr>
        <p:pic>
          <p:nvPicPr>
            <p:cNvPr id="15" name="図 14" descr="コンピューターのスクリーンショット&#10;&#10;自動的に生成された説明">
              <a:extLst>
                <a:ext uri="{FF2B5EF4-FFF2-40B4-BE49-F238E27FC236}">
                  <a16:creationId xmlns:a16="http://schemas.microsoft.com/office/drawing/2014/main" id="{296ACD5F-935C-4FE5-840F-E3DEA1135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3" y="4267195"/>
              <a:ext cx="2788708" cy="2042125"/>
            </a:xfrm>
            <a:prstGeom prst="rect">
              <a:avLst/>
            </a:prstGeom>
          </p:spPr>
        </p:pic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53169F80-0719-4F62-9D84-97896FAE3F8D}"/>
                </a:ext>
              </a:extLst>
            </p:cNvPr>
            <p:cNvCxnSpPr>
              <a:stCxn id="14" idx="1"/>
              <a:endCxn id="15" idx="3"/>
            </p:cNvCxnSpPr>
            <p:nvPr/>
          </p:nvCxnSpPr>
          <p:spPr>
            <a:xfrm flipH="1">
              <a:off x="2968221" y="5288257"/>
              <a:ext cx="3158320" cy="1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1401D747-0290-4496-9D3C-C0DB362C5C0D}"/>
                </a:ext>
              </a:extLst>
            </p:cNvPr>
            <p:cNvSpPr/>
            <p:nvPr/>
          </p:nvSpPr>
          <p:spPr>
            <a:xfrm>
              <a:off x="179513" y="3961374"/>
              <a:ext cx="1995563" cy="3848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D. (sign in</a:t>
              </a:r>
              <a:r>
                <a:rPr kumimoji="1" lang="ja-JP" altLang="en-US" dirty="0">
                  <a:solidFill>
                    <a:schemeClr val="tx1"/>
                  </a:solidFill>
                </a:rPr>
                <a:t>成功</a:t>
              </a:r>
              <a:r>
                <a:rPr kumimoji="1" lang="en-US" altLang="ja-JP" dirty="0">
                  <a:solidFill>
                    <a:schemeClr val="tx1"/>
                  </a:solidFill>
                </a:rPr>
                <a:t>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AECF5BA6-E1FF-4319-912B-87A93762E64F}"/>
              </a:ext>
            </a:extLst>
          </p:cNvPr>
          <p:cNvSpPr/>
          <p:nvPr/>
        </p:nvSpPr>
        <p:spPr>
          <a:xfrm>
            <a:off x="3113875" y="3035559"/>
            <a:ext cx="2814638" cy="773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>
                <a:solidFill>
                  <a:schemeClr val="accent1"/>
                </a:solidFill>
              </a:rPr>
              <a:t>（状態により</a:t>
            </a:r>
            <a:r>
              <a:rPr lang="en-US" altLang="ja-JP" sz="2400" dirty="0">
                <a:solidFill>
                  <a:schemeClr val="accent1"/>
                </a:solidFill>
              </a:rPr>
              <a:t>B, C</a:t>
            </a:r>
            <a:r>
              <a:rPr lang="ja-JP" altLang="en-US" sz="2400" dirty="0">
                <a:solidFill>
                  <a:schemeClr val="accent1"/>
                </a:solidFill>
              </a:rPr>
              <a:t>がスキップ）</a:t>
            </a:r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A2EFDD5D-B1E2-4829-8504-8925A8A5D470}"/>
              </a:ext>
            </a:extLst>
          </p:cNvPr>
          <p:cNvGrpSpPr/>
          <p:nvPr/>
        </p:nvGrpSpPr>
        <p:grpSpPr>
          <a:xfrm>
            <a:off x="2843809" y="1236049"/>
            <a:ext cx="5480841" cy="2192951"/>
            <a:chOff x="2843809" y="1236049"/>
            <a:chExt cx="5480841" cy="2192951"/>
          </a:xfrm>
        </p:grpSpPr>
        <p:pic>
          <p:nvPicPr>
            <p:cNvPr id="10" name="図 9" descr="スクリーンショットの画面&#10;&#10;自動的に生成された説明">
              <a:extLst>
                <a:ext uri="{FF2B5EF4-FFF2-40B4-BE49-F238E27FC236}">
                  <a16:creationId xmlns:a16="http://schemas.microsoft.com/office/drawing/2014/main" id="{F2DE7594-FF7C-4907-8EAA-0CC765135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8580" y="1386875"/>
              <a:ext cx="2126070" cy="2042125"/>
            </a:xfrm>
            <a:prstGeom prst="rect">
              <a:avLst/>
            </a:prstGeom>
          </p:spPr>
        </p:pic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2D7BD32A-F046-421B-964F-90E1383B6ECB}"/>
                </a:ext>
              </a:extLst>
            </p:cNvPr>
            <p:cNvCxnSpPr>
              <a:stCxn id="8" idx="3"/>
              <a:endCxn id="10" idx="1"/>
            </p:cNvCxnSpPr>
            <p:nvPr/>
          </p:nvCxnSpPr>
          <p:spPr>
            <a:xfrm>
              <a:off x="2843809" y="2407938"/>
              <a:ext cx="3354771" cy="0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1F96BA00-492A-4F91-A4F7-21D204A705EC}"/>
                </a:ext>
              </a:extLst>
            </p:cNvPr>
            <p:cNvSpPr/>
            <p:nvPr/>
          </p:nvSpPr>
          <p:spPr>
            <a:xfrm>
              <a:off x="6022991" y="1236049"/>
              <a:ext cx="528768" cy="3848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B.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ACB410CF-5986-464A-AD93-9E89D270C5E6}"/>
                </a:ext>
              </a:extLst>
            </p:cNvPr>
            <p:cNvSpPr/>
            <p:nvPr/>
          </p:nvSpPr>
          <p:spPr>
            <a:xfrm>
              <a:off x="3121010" y="1339844"/>
              <a:ext cx="3073438" cy="5101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dirty="0">
                  <a:solidFill>
                    <a:srgbClr val="7030A0"/>
                  </a:solidFill>
                </a:rPr>
                <a:t>入力</a:t>
              </a:r>
              <a:r>
                <a:rPr lang="en-US" altLang="ja-JP" sz="1600" dirty="0">
                  <a:solidFill>
                    <a:srgbClr val="7030A0"/>
                  </a:solidFill>
                </a:rPr>
                <a:t>: </a:t>
              </a:r>
              <a:r>
                <a:rPr lang="en-US" altLang="ja-JP" sz="1600" dirty="0">
                  <a:solidFill>
                    <a:srgbClr val="00B050"/>
                  </a:solidFill>
                </a:rPr>
                <a:t>…</a:t>
              </a:r>
              <a:r>
                <a:rPr kumimoji="1" lang="en-US" altLang="ja-JP" sz="1600" dirty="0">
                  <a:solidFill>
                    <a:srgbClr val="00B050"/>
                  </a:solidFill>
                </a:rPr>
                <a:t>@utac.u-tokyo.ac.jp</a:t>
              </a:r>
            </a:p>
            <a:p>
              <a:pPr algn="ctr"/>
              <a:r>
                <a:rPr lang="ja-JP" altLang="en-US" sz="1600" dirty="0">
                  <a:solidFill>
                    <a:srgbClr val="7030A0"/>
                  </a:solidFill>
                </a:rPr>
                <a:t>（所属機関を明示）</a:t>
              </a:r>
              <a:endParaRPr kumimoji="1" lang="en-US" altLang="ja-JP" sz="1600" dirty="0">
                <a:solidFill>
                  <a:srgbClr val="7030A0"/>
                </a:solidFill>
              </a:endParaRPr>
            </a:p>
          </p:txBody>
        </p: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B9812266-2EE5-426F-9865-083365C34F29}"/>
                </a:ext>
              </a:extLst>
            </p:cNvPr>
            <p:cNvCxnSpPr>
              <a:stCxn id="30" idx="2"/>
            </p:cNvCxnSpPr>
            <p:nvPr/>
          </p:nvCxnSpPr>
          <p:spPr>
            <a:xfrm>
              <a:off x="4657729" y="1849993"/>
              <a:ext cx="1988347" cy="5269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F91C0C4A-7652-46B5-8166-DFA7469D36A2}"/>
              </a:ext>
            </a:extLst>
          </p:cNvPr>
          <p:cNvGrpSpPr/>
          <p:nvPr/>
        </p:nvGrpSpPr>
        <p:grpSpPr>
          <a:xfrm>
            <a:off x="3490070" y="3429000"/>
            <a:ext cx="4898354" cy="2880319"/>
            <a:chOff x="3490070" y="3429000"/>
            <a:chExt cx="4898354" cy="2880319"/>
          </a:xfrm>
        </p:grpSpPr>
        <p:pic>
          <p:nvPicPr>
            <p:cNvPr id="14" name="図 13" descr="utokyo-account.png">
              <a:extLst>
                <a:ext uri="{FF2B5EF4-FFF2-40B4-BE49-F238E27FC236}">
                  <a16:creationId xmlns:a16="http://schemas.microsoft.com/office/drawing/2014/main" id="{4ACED1F7-31B2-4263-BFF2-2DD74E129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26541" y="4267195"/>
              <a:ext cx="2261883" cy="2042124"/>
            </a:xfrm>
            <a:prstGeom prst="rect">
              <a:avLst/>
            </a:prstGeom>
          </p:spPr>
        </p:pic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33B5CDF6-0F1A-4B3B-BD82-D3A6C73FD3FB}"/>
                </a:ext>
              </a:extLst>
            </p:cNvPr>
            <p:cNvCxnSpPr>
              <a:stCxn id="10" idx="2"/>
              <a:endCxn id="14" idx="0"/>
            </p:cNvCxnSpPr>
            <p:nvPr/>
          </p:nvCxnSpPr>
          <p:spPr>
            <a:xfrm flipH="1">
              <a:off x="7257483" y="3429000"/>
              <a:ext cx="4132" cy="838195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47D6A1B0-B1D2-4EF7-B7EF-97752D1BCB43}"/>
                </a:ext>
              </a:extLst>
            </p:cNvPr>
            <p:cNvSpPr/>
            <p:nvPr/>
          </p:nvSpPr>
          <p:spPr>
            <a:xfrm>
              <a:off x="6022991" y="3995988"/>
              <a:ext cx="528768" cy="3848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C.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26D5A4E3-0CB7-4ECF-8E6C-8327FA478C9B}"/>
                </a:ext>
              </a:extLst>
            </p:cNvPr>
            <p:cNvSpPr/>
            <p:nvPr/>
          </p:nvSpPr>
          <p:spPr>
            <a:xfrm>
              <a:off x="3490070" y="4443203"/>
              <a:ext cx="2335317" cy="5101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 dirty="0">
                  <a:solidFill>
                    <a:srgbClr val="7030A0"/>
                  </a:solidFill>
                </a:rPr>
                <a:t>入力</a:t>
              </a:r>
              <a:r>
                <a:rPr kumimoji="1" lang="en-US" altLang="ja-JP" sz="1600" dirty="0">
                  <a:solidFill>
                    <a:srgbClr val="7030A0"/>
                  </a:solidFill>
                </a:rPr>
                <a:t>:</a:t>
              </a:r>
              <a:r>
                <a:rPr kumimoji="1" lang="en-US" altLang="ja-JP" sz="1600" dirty="0">
                  <a:solidFill>
                    <a:srgbClr val="00B050"/>
                  </a:solidFill>
                </a:rPr>
                <a:t> UTokyo Account</a:t>
              </a:r>
              <a:r>
                <a:rPr kumimoji="1" lang="ja-JP" altLang="en-US" sz="1600" dirty="0">
                  <a:solidFill>
                    <a:srgbClr val="00B050"/>
                  </a:solidFill>
                </a:rPr>
                <a:t>名、パスワード</a:t>
              </a:r>
              <a:endParaRPr kumimoji="1" lang="en-US" altLang="ja-JP" sz="1600" dirty="0">
                <a:solidFill>
                  <a:srgbClr val="00B050"/>
                </a:solidFill>
              </a:endParaRPr>
            </a:p>
          </p:txBody>
        </p: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189FF196-1E12-4CC9-84B2-4C54871D1024}"/>
                </a:ext>
              </a:extLst>
            </p:cNvPr>
            <p:cNvCxnSpPr>
              <a:stCxn id="36" idx="3"/>
            </p:cNvCxnSpPr>
            <p:nvPr/>
          </p:nvCxnSpPr>
          <p:spPr>
            <a:xfrm>
              <a:off x="5825387" y="4698278"/>
              <a:ext cx="1770949" cy="47084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3497EBC7-B1D4-43E8-A424-427A790AAFFD}"/>
              </a:ext>
            </a:extLst>
          </p:cNvPr>
          <p:cNvSpPr/>
          <p:nvPr/>
        </p:nvSpPr>
        <p:spPr>
          <a:xfrm>
            <a:off x="323528" y="2636913"/>
            <a:ext cx="495822" cy="288032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869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FD7AD8-21B1-4CF4-AD7B-A04D1F541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これは</a:t>
            </a:r>
            <a:r>
              <a:rPr lang="en-US" altLang="ja-JP" dirty="0"/>
              <a:t>SSO</a:t>
            </a:r>
            <a:r>
              <a:rPr lang="ja-JP" altLang="en-US" dirty="0"/>
              <a:t>する際の共通パターン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7AFFFE-FCE0-437F-853B-73A519EEC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ED7828-D182-4138-A691-740A11D76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4D9DA5-DC51-4A45-A44F-705783655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p:pic>
        <p:nvPicPr>
          <p:cNvPr id="8" name="図 7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2C722379-3808-4358-BFC4-AEA9389664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580" y="1225762"/>
            <a:ext cx="2126070" cy="2042125"/>
          </a:xfrm>
          <a:prstGeom prst="rect">
            <a:avLst/>
          </a:prstGeom>
        </p:spPr>
      </p:pic>
      <p:pic>
        <p:nvPicPr>
          <p:cNvPr id="9" name="図 8" descr="utokyo-account.png">
            <a:extLst>
              <a:ext uri="{FF2B5EF4-FFF2-40B4-BE49-F238E27FC236}">
                <a16:creationId xmlns:a16="http://schemas.microsoft.com/office/drawing/2014/main" id="{C42FED07-DA39-4947-86DF-6BA7E240921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26541" y="4267195"/>
            <a:ext cx="2261883" cy="2042124"/>
          </a:xfrm>
          <a:prstGeom prst="rect">
            <a:avLst/>
          </a:prstGeom>
        </p:spPr>
      </p:pic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52861A13-4B45-4A6C-894A-10722AE7198E}"/>
              </a:ext>
            </a:extLst>
          </p:cNvPr>
          <p:cNvCxnSpPr>
            <a:endCxn id="8" idx="1"/>
          </p:cNvCxnSpPr>
          <p:nvPr/>
        </p:nvCxnSpPr>
        <p:spPr>
          <a:xfrm flipV="1">
            <a:off x="2758860" y="2246825"/>
            <a:ext cx="3439720" cy="8548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F0D8726-438E-4652-8A0B-346334C91894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7257483" y="3267887"/>
            <a:ext cx="4132" cy="999308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3981480-5951-4A30-B001-8DE24C58E8C6}"/>
              </a:ext>
            </a:extLst>
          </p:cNvPr>
          <p:cNvSpPr/>
          <p:nvPr/>
        </p:nvSpPr>
        <p:spPr>
          <a:xfrm>
            <a:off x="6022991" y="1074936"/>
            <a:ext cx="528768" cy="3848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B.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3582A6F-5E6C-4084-94DB-7ECB9E7429AF}"/>
              </a:ext>
            </a:extLst>
          </p:cNvPr>
          <p:cNvSpPr/>
          <p:nvPr/>
        </p:nvSpPr>
        <p:spPr>
          <a:xfrm>
            <a:off x="6022991" y="3995988"/>
            <a:ext cx="528768" cy="3848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C.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B7982005-3475-4E37-907A-A7238FFE668E}"/>
              </a:ext>
            </a:extLst>
          </p:cNvPr>
          <p:cNvCxnSpPr>
            <a:stCxn id="9" idx="1"/>
            <a:endCxn id="24" idx="3"/>
          </p:cNvCxnSpPr>
          <p:nvPr/>
        </p:nvCxnSpPr>
        <p:spPr>
          <a:xfrm flipH="1" flipV="1">
            <a:off x="2758860" y="5261718"/>
            <a:ext cx="3367681" cy="26539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5D5127B-A578-4CD2-8968-ECAB5B2F75FD}"/>
              </a:ext>
            </a:extLst>
          </p:cNvPr>
          <p:cNvSpPr/>
          <p:nvPr/>
        </p:nvSpPr>
        <p:spPr>
          <a:xfrm>
            <a:off x="3143784" y="3035559"/>
            <a:ext cx="2814638" cy="773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accent1"/>
                </a:solidFill>
              </a:rPr>
              <a:t>（状態により</a:t>
            </a:r>
            <a:r>
              <a:rPr lang="en-US" altLang="ja-JP" sz="2400" dirty="0">
                <a:solidFill>
                  <a:schemeClr val="accent1"/>
                </a:solidFill>
              </a:rPr>
              <a:t>B, C</a:t>
            </a:r>
            <a:r>
              <a:rPr lang="ja-JP" altLang="en-US" sz="2400" dirty="0">
                <a:solidFill>
                  <a:schemeClr val="accent1"/>
                </a:solidFill>
              </a:rPr>
              <a:t>がスキップ）</a:t>
            </a:r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3F1199F-BF64-4BDA-96D0-3C327F35065C}"/>
              </a:ext>
            </a:extLst>
          </p:cNvPr>
          <p:cNvSpPr/>
          <p:nvPr/>
        </p:nvSpPr>
        <p:spPr>
          <a:xfrm>
            <a:off x="3121010" y="1178731"/>
            <a:ext cx="3073438" cy="510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rgbClr val="7030A0"/>
                </a:solidFill>
              </a:rPr>
              <a:t>入力</a:t>
            </a:r>
            <a:r>
              <a:rPr lang="en-US" altLang="ja-JP" sz="1600" dirty="0">
                <a:solidFill>
                  <a:srgbClr val="7030A0"/>
                </a:solidFill>
              </a:rPr>
              <a:t>: </a:t>
            </a:r>
            <a:r>
              <a:rPr lang="en-US" altLang="ja-JP" sz="1600" dirty="0">
                <a:solidFill>
                  <a:srgbClr val="00B050"/>
                </a:solidFill>
              </a:rPr>
              <a:t>…</a:t>
            </a:r>
            <a:r>
              <a:rPr kumimoji="1" lang="en-US" altLang="ja-JP" sz="1600" dirty="0">
                <a:solidFill>
                  <a:srgbClr val="00B050"/>
                </a:solidFill>
              </a:rPr>
              <a:t>@utac.u-tokyo.ac.jp</a:t>
            </a:r>
          </a:p>
          <a:p>
            <a:pPr algn="ctr"/>
            <a:r>
              <a:rPr lang="ja-JP" altLang="en-US" sz="1600" dirty="0">
                <a:solidFill>
                  <a:srgbClr val="7030A0"/>
                </a:solidFill>
              </a:rPr>
              <a:t>（所属組織を明示）</a:t>
            </a:r>
            <a:endParaRPr kumimoji="1" lang="en-US" altLang="ja-JP" sz="1600" dirty="0">
              <a:solidFill>
                <a:srgbClr val="7030A0"/>
              </a:solidFill>
            </a:endParaRP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FABDB61F-4C94-464D-A076-EDB073D9570C}"/>
              </a:ext>
            </a:extLst>
          </p:cNvPr>
          <p:cNvCxnSpPr>
            <a:stCxn id="19" idx="2"/>
          </p:cNvCxnSpPr>
          <p:nvPr/>
        </p:nvCxnSpPr>
        <p:spPr>
          <a:xfrm>
            <a:off x="4657729" y="1688880"/>
            <a:ext cx="1988347" cy="52690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7221000-4681-45D1-B38F-70D5AA41FD55}"/>
              </a:ext>
            </a:extLst>
          </p:cNvPr>
          <p:cNvSpPr/>
          <p:nvPr/>
        </p:nvSpPr>
        <p:spPr>
          <a:xfrm>
            <a:off x="3490070" y="4443203"/>
            <a:ext cx="2335317" cy="510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rgbClr val="7030A0"/>
                </a:solidFill>
              </a:rPr>
              <a:t>入力</a:t>
            </a:r>
            <a:r>
              <a:rPr kumimoji="1" lang="en-US" altLang="ja-JP" sz="1600" dirty="0">
                <a:solidFill>
                  <a:srgbClr val="7030A0"/>
                </a:solidFill>
              </a:rPr>
              <a:t>: </a:t>
            </a:r>
            <a:r>
              <a:rPr kumimoji="1" lang="en-US" altLang="ja-JP" sz="1600" dirty="0">
                <a:solidFill>
                  <a:srgbClr val="00B050"/>
                </a:solidFill>
              </a:rPr>
              <a:t>UTokyo Account</a:t>
            </a:r>
            <a:r>
              <a:rPr kumimoji="1" lang="ja-JP" altLang="en-US" sz="1600" dirty="0">
                <a:solidFill>
                  <a:srgbClr val="00B050"/>
                </a:solidFill>
              </a:rPr>
              <a:t>名、パスワード</a:t>
            </a:r>
            <a:endParaRPr kumimoji="1" lang="en-US" altLang="ja-JP" sz="1600" dirty="0">
              <a:solidFill>
                <a:srgbClr val="00B050"/>
              </a:solidFill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4F97E5-7060-4F8B-9023-65953F6B0848}"/>
              </a:ext>
            </a:extLst>
          </p:cNvPr>
          <p:cNvCxnSpPr>
            <a:stCxn id="21" idx="3"/>
          </p:cNvCxnSpPr>
          <p:nvPr/>
        </p:nvCxnSpPr>
        <p:spPr>
          <a:xfrm>
            <a:off x="5825387" y="4698278"/>
            <a:ext cx="1770949" cy="47084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617501F-1DE2-4206-AEF3-605AFAFB51B3}"/>
              </a:ext>
            </a:extLst>
          </p:cNvPr>
          <p:cNvSpPr/>
          <p:nvPr/>
        </p:nvSpPr>
        <p:spPr>
          <a:xfrm>
            <a:off x="179513" y="1708058"/>
            <a:ext cx="1368151" cy="3534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A.</a:t>
            </a:r>
            <a:r>
              <a:rPr kumimoji="1" lang="ja-JP" altLang="en-US" dirty="0">
                <a:solidFill>
                  <a:schemeClr val="tx1"/>
                </a:solidFill>
              </a:rPr>
              <a:t> </a:t>
            </a:r>
            <a:r>
              <a:rPr lang="ja-JP" altLang="en-US" dirty="0">
                <a:solidFill>
                  <a:schemeClr val="tx1"/>
                </a:solidFill>
              </a:rPr>
              <a:t>スタート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0C7B903-0E3B-4786-A422-4136B3D3BAFE}"/>
              </a:ext>
            </a:extLst>
          </p:cNvPr>
          <p:cNvSpPr/>
          <p:nvPr/>
        </p:nvSpPr>
        <p:spPr>
          <a:xfrm>
            <a:off x="179513" y="4304115"/>
            <a:ext cx="2579347" cy="19152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目的ページ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CAD5101-6786-48E3-9FB0-44A326F7E7DD}"/>
              </a:ext>
            </a:extLst>
          </p:cNvPr>
          <p:cNvSpPr/>
          <p:nvPr/>
        </p:nvSpPr>
        <p:spPr>
          <a:xfrm>
            <a:off x="179513" y="4077072"/>
            <a:ext cx="1995563" cy="3848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D. (sign in</a:t>
            </a:r>
            <a:r>
              <a:rPr kumimoji="1" lang="ja-JP" altLang="en-US" dirty="0">
                <a:solidFill>
                  <a:schemeClr val="tx1"/>
                </a:solidFill>
              </a:rPr>
              <a:t>成功</a:t>
            </a:r>
            <a:r>
              <a:rPr kumimoji="1" lang="en-US" altLang="ja-JP" dirty="0">
                <a:solidFill>
                  <a:schemeClr val="tx1"/>
                </a:solidFill>
              </a:rPr>
              <a:t>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FA4347A-54CE-4D0E-92A3-A0C6B1CAD85E}"/>
              </a:ext>
            </a:extLst>
          </p:cNvPr>
          <p:cNvSpPr/>
          <p:nvPr/>
        </p:nvSpPr>
        <p:spPr>
          <a:xfrm>
            <a:off x="-143920" y="2094971"/>
            <a:ext cx="3073438" cy="340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rgbClr val="7030A0"/>
                </a:solidFill>
              </a:rPr>
              <a:t>入力</a:t>
            </a:r>
            <a:r>
              <a:rPr lang="en-US" altLang="ja-JP" sz="1600" dirty="0">
                <a:solidFill>
                  <a:srgbClr val="7030A0"/>
                </a:solidFill>
              </a:rPr>
              <a:t>: </a:t>
            </a:r>
            <a:r>
              <a:rPr lang="en-US" altLang="ja-JP" sz="1600" dirty="0">
                <a:solidFill>
                  <a:srgbClr val="00B050"/>
                </a:solidFill>
              </a:rPr>
              <a:t>https://</a:t>
            </a:r>
            <a:r>
              <a:rPr lang="ja-JP" altLang="en-US" sz="1600" dirty="0">
                <a:solidFill>
                  <a:srgbClr val="00B050"/>
                </a:solidFill>
              </a:rPr>
              <a:t>目的ページ</a:t>
            </a:r>
            <a:r>
              <a:rPr lang="en-US" altLang="ja-JP" sz="1600" dirty="0">
                <a:solidFill>
                  <a:srgbClr val="00B050"/>
                </a:solidFill>
              </a:rPr>
              <a:t>/</a:t>
            </a:r>
            <a:endParaRPr kumimoji="1" lang="en-US" altLang="ja-JP" sz="1600" dirty="0">
              <a:solidFill>
                <a:srgbClr val="00B050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7D5572A-F3F7-4339-9CF0-B0FCA69935B2}"/>
              </a:ext>
            </a:extLst>
          </p:cNvPr>
          <p:cNvSpPr/>
          <p:nvPr/>
        </p:nvSpPr>
        <p:spPr>
          <a:xfrm>
            <a:off x="4602148" y="154540"/>
            <a:ext cx="4084652" cy="451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Zoom</a:t>
            </a:r>
            <a:r>
              <a:rPr lang="ja-JP" altLang="en-US" dirty="0">
                <a:solidFill>
                  <a:schemeClr val="accent1"/>
                </a:solidFill>
              </a:rPr>
              <a:t>でも似たパターンが出てきます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40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42354-62E1-4FCF-917D-BA6BAA2B0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Google Workspace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BE0E1-72F3-48C3-8A3F-0AFD594B2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6B83C-DA60-42E5-8779-B74CD6DB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E8154-793E-42F6-81DF-7663CC22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8FBBC-83F6-4DCA-8634-801BB8C19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1164DAF7-EF2A-4F3D-8D78-DB33ED50BF61}"/>
              </a:ext>
            </a:extLst>
          </p:cNvPr>
          <p:cNvGrpSpPr/>
          <p:nvPr/>
        </p:nvGrpSpPr>
        <p:grpSpPr>
          <a:xfrm>
            <a:off x="1173765" y="2879947"/>
            <a:ext cx="7286315" cy="2133229"/>
            <a:chOff x="1173765" y="3823228"/>
            <a:chExt cx="7286315" cy="2133229"/>
          </a:xfrm>
        </p:grpSpPr>
        <p:grpSp>
          <p:nvGrpSpPr>
            <p:cNvPr id="27" name="グループ化 39">
              <a:extLst>
                <a:ext uri="{FF2B5EF4-FFF2-40B4-BE49-F238E27FC236}">
                  <a16:creationId xmlns:a16="http://schemas.microsoft.com/office/drawing/2014/main" id="{2EF9E38D-DBD3-4AD5-A4CB-FB7407A1D937}"/>
                </a:ext>
              </a:extLst>
            </p:cNvPr>
            <p:cNvGrpSpPr/>
            <p:nvPr/>
          </p:nvGrpSpPr>
          <p:grpSpPr>
            <a:xfrm>
              <a:off x="1173765" y="3823228"/>
              <a:ext cx="7286315" cy="2133229"/>
              <a:chOff x="179512" y="3599999"/>
              <a:chExt cx="8856984" cy="3141369"/>
            </a:xfrm>
          </p:grpSpPr>
          <p:sp>
            <p:nvSpPr>
              <p:cNvPr id="29" name="正方形/長方形 4">
                <a:extLst>
                  <a:ext uri="{FF2B5EF4-FFF2-40B4-BE49-F238E27FC236}">
                    <a16:creationId xmlns:a16="http://schemas.microsoft.com/office/drawing/2014/main" id="{4A7D5C00-A0EB-4B81-8090-4330676F070D}"/>
                  </a:ext>
                </a:extLst>
              </p:cNvPr>
              <p:cNvSpPr/>
              <p:nvPr/>
            </p:nvSpPr>
            <p:spPr>
              <a:xfrm>
                <a:off x="179512" y="6118225"/>
                <a:ext cx="8856984" cy="6231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 err="1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2"/>
                  </a:rPr>
                  <a:t>UTokyo</a:t>
                </a:r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2"/>
                  </a:rPr>
                  <a:t> Account</a:t>
                </a:r>
                <a:endParaRPr kumimoji="1"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0" name="正方形/長方形 5">
                <a:extLst>
                  <a:ext uri="{FF2B5EF4-FFF2-40B4-BE49-F238E27FC236}">
                    <a16:creationId xmlns:a16="http://schemas.microsoft.com/office/drawing/2014/main" id="{2EBEF95C-3984-441C-B52B-B2AE5AF7006D}"/>
                  </a:ext>
                </a:extLst>
              </p:cNvPr>
              <p:cNvSpPr/>
              <p:nvPr/>
            </p:nvSpPr>
            <p:spPr>
              <a:xfrm>
                <a:off x="179999" y="3599999"/>
                <a:ext cx="1403461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3"/>
                  </a:rPr>
                  <a:t>UTAS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1" name="正方形/長方形 6">
                <a:extLst>
                  <a:ext uri="{FF2B5EF4-FFF2-40B4-BE49-F238E27FC236}">
                    <a16:creationId xmlns:a16="http://schemas.microsoft.com/office/drawing/2014/main" id="{B7A2D4A8-FE36-40EF-8D24-7BA98C6A2672}"/>
                  </a:ext>
                </a:extLst>
              </p:cNvPr>
              <p:cNvSpPr/>
              <p:nvPr/>
            </p:nvSpPr>
            <p:spPr>
              <a:xfrm>
                <a:off x="1698565" y="3599999"/>
                <a:ext cx="1346408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4"/>
                  </a:rPr>
                  <a:t>ITC-LMS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2" name="矢印: 上 11">
                <a:extLst>
                  <a:ext uri="{FF2B5EF4-FFF2-40B4-BE49-F238E27FC236}">
                    <a16:creationId xmlns:a16="http://schemas.microsoft.com/office/drawing/2014/main" id="{10A5B04D-703E-4CF8-8DA3-171743EBBBC7}"/>
                  </a:ext>
                </a:extLst>
              </p:cNvPr>
              <p:cNvSpPr/>
              <p:nvPr/>
            </p:nvSpPr>
            <p:spPr>
              <a:xfrm>
                <a:off x="636244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3" name="矢印: 上 12">
                <a:extLst>
                  <a:ext uri="{FF2B5EF4-FFF2-40B4-BE49-F238E27FC236}">
                    <a16:creationId xmlns:a16="http://schemas.microsoft.com/office/drawing/2014/main" id="{6172AAA0-32EA-4069-B0FD-D51DD0B70FF0}"/>
                  </a:ext>
                </a:extLst>
              </p:cNvPr>
              <p:cNvSpPr/>
              <p:nvPr/>
            </p:nvSpPr>
            <p:spPr>
              <a:xfrm>
                <a:off x="1998858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4" name="矢印: 上 13">
                <a:extLst>
                  <a:ext uri="{FF2B5EF4-FFF2-40B4-BE49-F238E27FC236}">
                    <a16:creationId xmlns:a16="http://schemas.microsoft.com/office/drawing/2014/main" id="{3619E9F8-54FA-4CE8-BE0B-BC07F0F5B80C}"/>
                  </a:ext>
                </a:extLst>
              </p:cNvPr>
              <p:cNvSpPr/>
              <p:nvPr/>
            </p:nvSpPr>
            <p:spPr>
              <a:xfrm>
                <a:off x="3498564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5" name="矢印: 上 14">
                <a:extLst>
                  <a:ext uri="{FF2B5EF4-FFF2-40B4-BE49-F238E27FC236}">
                    <a16:creationId xmlns:a16="http://schemas.microsoft.com/office/drawing/2014/main" id="{679C3BE2-DE40-4262-8420-1B49C61824F8}"/>
                  </a:ext>
                </a:extLst>
              </p:cNvPr>
              <p:cNvSpPr/>
              <p:nvPr/>
            </p:nvSpPr>
            <p:spPr>
              <a:xfrm>
                <a:off x="5064737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6" name="矢印: 上 15">
                <a:extLst>
                  <a:ext uri="{FF2B5EF4-FFF2-40B4-BE49-F238E27FC236}">
                    <a16:creationId xmlns:a16="http://schemas.microsoft.com/office/drawing/2014/main" id="{E52D5858-25B7-4188-94CF-8C9A3D40473C}"/>
                  </a:ext>
                </a:extLst>
              </p:cNvPr>
              <p:cNvSpPr/>
              <p:nvPr/>
            </p:nvSpPr>
            <p:spPr>
              <a:xfrm>
                <a:off x="7960291" y="5794696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7" name="正方形/長方形 9">
                <a:extLst>
                  <a:ext uri="{FF2B5EF4-FFF2-40B4-BE49-F238E27FC236}">
                    <a16:creationId xmlns:a16="http://schemas.microsoft.com/office/drawing/2014/main" id="{7EE1CFA0-377F-402E-ADB0-898C376944D9}"/>
                  </a:ext>
                </a:extLst>
              </p:cNvPr>
              <p:cNvSpPr/>
              <p:nvPr/>
            </p:nvSpPr>
            <p:spPr>
              <a:xfrm>
                <a:off x="7740833" y="3602612"/>
                <a:ext cx="1295663" cy="214034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5"/>
                  </a:rPr>
                  <a:t>WebEx</a:t>
                </a:r>
                <a:endParaRPr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8" name="正方形/長方形 7">
                <a:extLst>
                  <a:ext uri="{FF2B5EF4-FFF2-40B4-BE49-F238E27FC236}">
                    <a16:creationId xmlns:a16="http://schemas.microsoft.com/office/drawing/2014/main" id="{12A3D676-4FD8-428D-B94C-8935E46F797D}"/>
                  </a:ext>
                </a:extLst>
              </p:cNvPr>
              <p:cNvSpPr/>
              <p:nvPr/>
            </p:nvSpPr>
            <p:spPr>
              <a:xfrm>
                <a:off x="3157911" y="3599999"/>
                <a:ext cx="1552447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6"/>
                  </a:rPr>
                  <a:t>Microsoft</a:t>
                </a:r>
                <a:r>
                  <a:rPr lang="ja-JP" altLang="en-US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6"/>
                  </a:rPr>
                  <a:t> </a:t>
                </a:r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6"/>
                  </a:rPr>
                  <a:t>365</a:t>
                </a:r>
                <a:endParaRPr kumimoji="1" lang="en-US" altLang="ja-JP" sz="8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9" name="正方形/長方形 8">
                <a:extLst>
                  <a:ext uri="{FF2B5EF4-FFF2-40B4-BE49-F238E27FC236}">
                    <a16:creationId xmlns:a16="http://schemas.microsoft.com/office/drawing/2014/main" id="{EF93CF7A-BA22-4E35-BE9E-8770EF481C8E}"/>
                  </a:ext>
                </a:extLst>
              </p:cNvPr>
              <p:cNvSpPr/>
              <p:nvPr/>
            </p:nvSpPr>
            <p:spPr>
              <a:xfrm>
                <a:off x="4819245" y="3599999"/>
                <a:ext cx="1425107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7"/>
                  </a:rPr>
                  <a:t>Google</a:t>
                </a:r>
                <a:r>
                  <a:rPr lang="ja-JP" altLang="en-US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7"/>
                  </a:rPr>
                  <a:t>　</a:t>
                </a:r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7"/>
                  </a:rPr>
                  <a:t>Workspace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0" name="矢印: 上 34">
                <a:extLst>
                  <a:ext uri="{FF2B5EF4-FFF2-40B4-BE49-F238E27FC236}">
                    <a16:creationId xmlns:a16="http://schemas.microsoft.com/office/drawing/2014/main" id="{741AFF9F-8519-44F8-9C1C-7F3F195C9972}"/>
                  </a:ext>
                </a:extLst>
              </p:cNvPr>
              <p:cNvSpPr/>
              <p:nvPr/>
            </p:nvSpPr>
            <p:spPr>
              <a:xfrm>
                <a:off x="6597677" y="5783082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41" name="正方形/長方形 36">
                <a:extLst>
                  <a:ext uri="{FF2B5EF4-FFF2-40B4-BE49-F238E27FC236}">
                    <a16:creationId xmlns:a16="http://schemas.microsoft.com/office/drawing/2014/main" id="{691C9DFF-FD9F-40DE-BDF4-65CCF3CEBEFB}"/>
                  </a:ext>
                </a:extLst>
              </p:cNvPr>
              <p:cNvSpPr/>
              <p:nvPr/>
            </p:nvSpPr>
            <p:spPr>
              <a:xfrm>
                <a:off x="6353238" y="3599999"/>
                <a:ext cx="1295663" cy="214295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8"/>
                  </a:rPr>
                  <a:t>Zoom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28" name="四角形: 角を丸くする 26">
              <a:extLst>
                <a:ext uri="{FF2B5EF4-FFF2-40B4-BE49-F238E27FC236}">
                  <a16:creationId xmlns:a16="http://schemas.microsoft.com/office/drawing/2014/main" id="{2A5D1501-2EC1-408C-A40A-E142F3BCE84C}"/>
                </a:ext>
              </a:extLst>
            </p:cNvPr>
            <p:cNvSpPr/>
            <p:nvPr/>
          </p:nvSpPr>
          <p:spPr>
            <a:xfrm>
              <a:off x="5004048" y="3848197"/>
              <a:ext cx="864096" cy="223445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  <a:hlinkClick r:id="rId9"/>
                </a:rPr>
                <a:t>要有効化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71D6A6F7-FC39-4020-8696-DE003D9A23EB}"/>
              </a:ext>
            </a:extLst>
          </p:cNvPr>
          <p:cNvSpPr/>
          <p:nvPr/>
        </p:nvSpPr>
        <p:spPr>
          <a:xfrm>
            <a:off x="5004048" y="2860130"/>
            <a:ext cx="1154576" cy="14668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u="sng"/>
          </a:p>
        </p:txBody>
      </p:sp>
    </p:spTree>
    <p:extLst>
      <p:ext uri="{BB962C8B-B14F-4D97-AF65-F5344CB8AC3E}">
        <p14:creationId xmlns:p14="http://schemas.microsoft.com/office/powerpoint/2010/main" val="114444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2FBC1F-6268-42C1-BCE7-32B687FA8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授業関連</a:t>
            </a:r>
            <a:r>
              <a:rPr lang="en-US" altLang="ja-JP" dirty="0"/>
              <a:t>ICT</a:t>
            </a:r>
            <a:r>
              <a:rPr lang="ja-JP" altLang="en-US" dirty="0"/>
              <a:t>システム概要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27455E-5326-4A0E-BD77-253A5EEE0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00174"/>
            <a:ext cx="8435280" cy="4525963"/>
          </a:xfrm>
        </p:spPr>
        <p:txBody>
          <a:bodyPr/>
          <a:lstStyle/>
          <a:p>
            <a:r>
              <a:rPr lang="en-US" altLang="ja-JP" dirty="0"/>
              <a:t>Google</a:t>
            </a:r>
            <a:r>
              <a:rPr lang="ja-JP" altLang="en-US" dirty="0"/>
              <a:t>以外は</a:t>
            </a:r>
            <a:r>
              <a:rPr kumimoji="1" lang="en-US" altLang="ja-JP" dirty="0">
                <a:solidFill>
                  <a:srgbClr val="00B050"/>
                </a:solidFill>
              </a:rPr>
              <a:t>UTokyo Account</a:t>
            </a:r>
            <a:r>
              <a:rPr kumimoji="1" lang="ja-JP" altLang="en-US" dirty="0">
                <a:solidFill>
                  <a:srgbClr val="00B050"/>
                </a:solidFill>
              </a:rPr>
              <a:t>だけで使える</a:t>
            </a:r>
            <a:endParaRPr kumimoji="1" lang="en-US" altLang="ja-JP" dirty="0">
              <a:solidFill>
                <a:srgbClr val="00B050"/>
              </a:solidFill>
            </a:endParaRPr>
          </a:p>
          <a:p>
            <a:r>
              <a:rPr kumimoji="1" lang="en-US" altLang="ja-JP" dirty="0"/>
              <a:t>= </a:t>
            </a:r>
            <a:r>
              <a:rPr kumimoji="1" lang="ja-JP" altLang="en-US" dirty="0"/>
              <a:t>認証の統一・連携</a:t>
            </a:r>
            <a:r>
              <a:rPr lang="ja-JP" altLang="en-US" dirty="0"/>
              <a:t>（</a:t>
            </a:r>
            <a:r>
              <a:rPr kumimoji="1" lang="ja-JP" altLang="en-US" dirty="0"/>
              <a:t>シングルサインオン、</a:t>
            </a:r>
            <a:r>
              <a:rPr kumimoji="1" lang="en-US" altLang="ja-JP" dirty="0"/>
              <a:t>Single Sign-On, </a:t>
            </a:r>
            <a:r>
              <a:rPr kumimoji="1" lang="en-US" altLang="ja-JP" dirty="0">
                <a:solidFill>
                  <a:srgbClr val="00B050"/>
                </a:solidFill>
              </a:rPr>
              <a:t>SSO</a:t>
            </a:r>
            <a:r>
              <a:rPr kumimoji="1" lang="ja-JP" altLang="en-US" dirty="0"/>
              <a:t>）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6B133B-3415-4596-8A8F-25F87D3F6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F25095-7EE2-452C-988D-2AD6A3CC7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A35F17-86F4-49BB-BFE5-AE9262966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D06BFB7A-4152-4FFC-BB71-133EA9B7E575}"/>
              </a:ext>
            </a:extLst>
          </p:cNvPr>
          <p:cNvGrpSpPr/>
          <p:nvPr/>
        </p:nvGrpSpPr>
        <p:grpSpPr>
          <a:xfrm>
            <a:off x="1173765" y="4104083"/>
            <a:ext cx="7286315" cy="2133229"/>
            <a:chOff x="1173765" y="3823228"/>
            <a:chExt cx="7286315" cy="2133229"/>
          </a:xfrm>
        </p:grpSpPr>
        <p:grpSp>
          <p:nvGrpSpPr>
            <p:cNvPr id="7" name="グループ化 39">
              <a:extLst>
                <a:ext uri="{FF2B5EF4-FFF2-40B4-BE49-F238E27FC236}">
                  <a16:creationId xmlns:a16="http://schemas.microsoft.com/office/drawing/2014/main" id="{35457BD8-17C8-4085-8C7F-3C13A9586052}"/>
                </a:ext>
              </a:extLst>
            </p:cNvPr>
            <p:cNvGrpSpPr/>
            <p:nvPr/>
          </p:nvGrpSpPr>
          <p:grpSpPr>
            <a:xfrm>
              <a:off x="1173765" y="3823228"/>
              <a:ext cx="7286315" cy="2133229"/>
              <a:chOff x="179512" y="3599999"/>
              <a:chExt cx="8856984" cy="3141369"/>
            </a:xfrm>
          </p:grpSpPr>
          <p:sp>
            <p:nvSpPr>
              <p:cNvPr id="8" name="正方形/長方形 4">
                <a:extLst>
                  <a:ext uri="{FF2B5EF4-FFF2-40B4-BE49-F238E27FC236}">
                    <a16:creationId xmlns:a16="http://schemas.microsoft.com/office/drawing/2014/main" id="{BD72615A-82C7-4BC3-9356-C7A81A1E1D99}"/>
                  </a:ext>
                </a:extLst>
              </p:cNvPr>
              <p:cNvSpPr/>
              <p:nvPr/>
            </p:nvSpPr>
            <p:spPr>
              <a:xfrm>
                <a:off x="179512" y="6118225"/>
                <a:ext cx="8856984" cy="6231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 err="1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2"/>
                  </a:rPr>
                  <a:t>UTokyo</a:t>
                </a:r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2"/>
                  </a:rPr>
                  <a:t> Account</a:t>
                </a:r>
                <a:endParaRPr kumimoji="1"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9" name="正方形/長方形 5">
                <a:extLst>
                  <a:ext uri="{FF2B5EF4-FFF2-40B4-BE49-F238E27FC236}">
                    <a16:creationId xmlns:a16="http://schemas.microsoft.com/office/drawing/2014/main" id="{2B15E6E8-4E98-46AF-8687-138F046880D7}"/>
                  </a:ext>
                </a:extLst>
              </p:cNvPr>
              <p:cNvSpPr/>
              <p:nvPr/>
            </p:nvSpPr>
            <p:spPr>
              <a:xfrm>
                <a:off x="179999" y="3599999"/>
                <a:ext cx="1403461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3"/>
                  </a:rPr>
                  <a:t>UTAS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0" name="正方形/長方形 6">
                <a:extLst>
                  <a:ext uri="{FF2B5EF4-FFF2-40B4-BE49-F238E27FC236}">
                    <a16:creationId xmlns:a16="http://schemas.microsoft.com/office/drawing/2014/main" id="{7992FB06-C374-4B3F-B4E4-7331B12A4F07}"/>
                  </a:ext>
                </a:extLst>
              </p:cNvPr>
              <p:cNvSpPr/>
              <p:nvPr/>
            </p:nvSpPr>
            <p:spPr>
              <a:xfrm>
                <a:off x="1698565" y="3599999"/>
                <a:ext cx="1346408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4"/>
                  </a:rPr>
                  <a:t>ITC-LMS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1" name="矢印: 上 11">
                <a:extLst>
                  <a:ext uri="{FF2B5EF4-FFF2-40B4-BE49-F238E27FC236}">
                    <a16:creationId xmlns:a16="http://schemas.microsoft.com/office/drawing/2014/main" id="{42680443-C122-46E0-98D7-E3780861AF45}"/>
                  </a:ext>
                </a:extLst>
              </p:cNvPr>
              <p:cNvSpPr/>
              <p:nvPr/>
            </p:nvSpPr>
            <p:spPr>
              <a:xfrm>
                <a:off x="636244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12" name="矢印: 上 12">
                <a:extLst>
                  <a:ext uri="{FF2B5EF4-FFF2-40B4-BE49-F238E27FC236}">
                    <a16:creationId xmlns:a16="http://schemas.microsoft.com/office/drawing/2014/main" id="{F3330AE5-64BC-4D94-8208-054DE9BDDFCD}"/>
                  </a:ext>
                </a:extLst>
              </p:cNvPr>
              <p:cNvSpPr/>
              <p:nvPr/>
            </p:nvSpPr>
            <p:spPr>
              <a:xfrm>
                <a:off x="1998858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13" name="矢印: 上 13">
                <a:extLst>
                  <a:ext uri="{FF2B5EF4-FFF2-40B4-BE49-F238E27FC236}">
                    <a16:creationId xmlns:a16="http://schemas.microsoft.com/office/drawing/2014/main" id="{8BAECA23-97E5-4F6F-99DF-437411697E23}"/>
                  </a:ext>
                </a:extLst>
              </p:cNvPr>
              <p:cNvSpPr/>
              <p:nvPr/>
            </p:nvSpPr>
            <p:spPr>
              <a:xfrm>
                <a:off x="3498564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14" name="矢印: 上 14">
                <a:extLst>
                  <a:ext uri="{FF2B5EF4-FFF2-40B4-BE49-F238E27FC236}">
                    <a16:creationId xmlns:a16="http://schemas.microsoft.com/office/drawing/2014/main" id="{37640649-2B3A-4532-9FD1-AD4C7287AF9F}"/>
                  </a:ext>
                </a:extLst>
              </p:cNvPr>
              <p:cNvSpPr/>
              <p:nvPr/>
            </p:nvSpPr>
            <p:spPr>
              <a:xfrm>
                <a:off x="5064737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15" name="矢印: 上 15">
                <a:extLst>
                  <a:ext uri="{FF2B5EF4-FFF2-40B4-BE49-F238E27FC236}">
                    <a16:creationId xmlns:a16="http://schemas.microsoft.com/office/drawing/2014/main" id="{28A2FA35-5D78-4A54-B8CA-80B7A41E4C86}"/>
                  </a:ext>
                </a:extLst>
              </p:cNvPr>
              <p:cNvSpPr/>
              <p:nvPr/>
            </p:nvSpPr>
            <p:spPr>
              <a:xfrm>
                <a:off x="7960291" y="5794696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16" name="正方形/長方形 9">
                <a:extLst>
                  <a:ext uri="{FF2B5EF4-FFF2-40B4-BE49-F238E27FC236}">
                    <a16:creationId xmlns:a16="http://schemas.microsoft.com/office/drawing/2014/main" id="{6A300C59-D434-4420-867B-0C48F100AC6E}"/>
                  </a:ext>
                </a:extLst>
              </p:cNvPr>
              <p:cNvSpPr/>
              <p:nvPr/>
            </p:nvSpPr>
            <p:spPr>
              <a:xfrm>
                <a:off x="7740833" y="3602612"/>
                <a:ext cx="1295663" cy="214034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5"/>
                  </a:rPr>
                  <a:t>WebEx</a:t>
                </a:r>
                <a:endParaRPr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7" name="正方形/長方形 7">
                <a:extLst>
                  <a:ext uri="{FF2B5EF4-FFF2-40B4-BE49-F238E27FC236}">
                    <a16:creationId xmlns:a16="http://schemas.microsoft.com/office/drawing/2014/main" id="{D361EA88-D800-41CD-90A8-345968CD21CE}"/>
                  </a:ext>
                </a:extLst>
              </p:cNvPr>
              <p:cNvSpPr/>
              <p:nvPr/>
            </p:nvSpPr>
            <p:spPr>
              <a:xfrm>
                <a:off x="3157911" y="3599999"/>
                <a:ext cx="1552447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6"/>
                  </a:rPr>
                  <a:t>Microsoft</a:t>
                </a:r>
                <a:r>
                  <a:rPr lang="ja-JP" altLang="en-US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6"/>
                  </a:rPr>
                  <a:t> </a:t>
                </a:r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6"/>
                  </a:rPr>
                  <a:t>365</a:t>
                </a:r>
                <a:endParaRPr kumimoji="1" lang="en-US" altLang="ja-JP" sz="8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8" name="正方形/長方形 8">
                <a:extLst>
                  <a:ext uri="{FF2B5EF4-FFF2-40B4-BE49-F238E27FC236}">
                    <a16:creationId xmlns:a16="http://schemas.microsoft.com/office/drawing/2014/main" id="{939D03DF-ADD8-40A5-BDCC-EAF51CF4ED37}"/>
                  </a:ext>
                </a:extLst>
              </p:cNvPr>
              <p:cNvSpPr/>
              <p:nvPr/>
            </p:nvSpPr>
            <p:spPr>
              <a:xfrm>
                <a:off x="4819245" y="3599999"/>
                <a:ext cx="1425107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7"/>
                  </a:rPr>
                  <a:t>Google</a:t>
                </a:r>
                <a:r>
                  <a:rPr lang="ja-JP" altLang="en-US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7"/>
                  </a:rPr>
                  <a:t>　</a:t>
                </a:r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7"/>
                  </a:rPr>
                  <a:t>Workspace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9" name="矢印: 上 34">
                <a:extLst>
                  <a:ext uri="{FF2B5EF4-FFF2-40B4-BE49-F238E27FC236}">
                    <a16:creationId xmlns:a16="http://schemas.microsoft.com/office/drawing/2014/main" id="{A6B02B68-EA0F-4A89-ABEB-C639C3E10A8B}"/>
                  </a:ext>
                </a:extLst>
              </p:cNvPr>
              <p:cNvSpPr/>
              <p:nvPr/>
            </p:nvSpPr>
            <p:spPr>
              <a:xfrm>
                <a:off x="6597677" y="5783082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20" name="正方形/長方形 36">
                <a:extLst>
                  <a:ext uri="{FF2B5EF4-FFF2-40B4-BE49-F238E27FC236}">
                    <a16:creationId xmlns:a16="http://schemas.microsoft.com/office/drawing/2014/main" id="{C057FD8B-6EF2-4CE2-B8CF-917B7F4B559A}"/>
                  </a:ext>
                </a:extLst>
              </p:cNvPr>
              <p:cNvSpPr/>
              <p:nvPr/>
            </p:nvSpPr>
            <p:spPr>
              <a:xfrm>
                <a:off x="6353238" y="3599999"/>
                <a:ext cx="1295663" cy="214295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8"/>
                  </a:rPr>
                  <a:t>Zoom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23" name="四角形: 角を丸くする 26">
              <a:extLst>
                <a:ext uri="{FF2B5EF4-FFF2-40B4-BE49-F238E27FC236}">
                  <a16:creationId xmlns:a16="http://schemas.microsoft.com/office/drawing/2014/main" id="{5A459DFA-A292-4CCC-B19F-92732FBC5EDB}"/>
                </a:ext>
              </a:extLst>
            </p:cNvPr>
            <p:cNvSpPr/>
            <p:nvPr/>
          </p:nvSpPr>
          <p:spPr>
            <a:xfrm>
              <a:off x="5004048" y="3848197"/>
              <a:ext cx="864096" cy="223445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  <a:hlinkClick r:id="rId9"/>
                </a:rPr>
                <a:t>要有効化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99F187FA-005A-49EF-81C9-2AB7298A4721}"/>
              </a:ext>
            </a:extLst>
          </p:cNvPr>
          <p:cNvGrpSpPr/>
          <p:nvPr/>
        </p:nvGrpSpPr>
        <p:grpSpPr>
          <a:xfrm>
            <a:off x="1192334" y="4149080"/>
            <a:ext cx="6893096" cy="1984439"/>
            <a:chOff x="1192334" y="4149080"/>
            <a:chExt cx="6893096" cy="1984439"/>
          </a:xfrm>
        </p:grpSpPr>
        <p:pic>
          <p:nvPicPr>
            <p:cNvPr id="54" name="図 53" descr="文字が書かれている&#10;&#10;低い精度で自動的に生成された説明">
              <a:extLst>
                <a:ext uri="{FF2B5EF4-FFF2-40B4-BE49-F238E27FC236}">
                  <a16:creationId xmlns:a16="http://schemas.microsoft.com/office/drawing/2014/main" id="{A2156905-F1E3-4790-9B80-CA919C55A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2334" y="4149080"/>
              <a:ext cx="633110" cy="194946"/>
            </a:xfrm>
            <a:prstGeom prst="rect">
              <a:avLst/>
            </a:prstGeom>
          </p:spPr>
        </p:pic>
        <p:pic>
          <p:nvPicPr>
            <p:cNvPr id="57" name="図 56" descr="文字が書かれている&#10;&#10;低い精度で自動的に生成された説明">
              <a:extLst>
                <a:ext uri="{FF2B5EF4-FFF2-40B4-BE49-F238E27FC236}">
                  <a16:creationId xmlns:a16="http://schemas.microsoft.com/office/drawing/2014/main" id="{30762AC2-96A0-4F57-ABF8-65A1082FD6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3768" y="4149080"/>
              <a:ext cx="633110" cy="194946"/>
            </a:xfrm>
            <a:prstGeom prst="rect">
              <a:avLst/>
            </a:prstGeom>
          </p:spPr>
        </p:pic>
        <p:pic>
          <p:nvPicPr>
            <p:cNvPr id="58" name="図 57" descr="文字が書かれている&#10;&#10;低い精度で自動的に生成された説明">
              <a:extLst>
                <a:ext uri="{FF2B5EF4-FFF2-40B4-BE49-F238E27FC236}">
                  <a16:creationId xmlns:a16="http://schemas.microsoft.com/office/drawing/2014/main" id="{416A7193-132E-402A-9263-9B3A66CB1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5896" y="4149080"/>
              <a:ext cx="633110" cy="194946"/>
            </a:xfrm>
            <a:prstGeom prst="rect">
              <a:avLst/>
            </a:prstGeom>
          </p:spPr>
        </p:pic>
        <p:pic>
          <p:nvPicPr>
            <p:cNvPr id="59" name="図 58" descr="文字が書かれている&#10;&#10;低い精度で自動的に生成された説明">
              <a:extLst>
                <a:ext uri="{FF2B5EF4-FFF2-40B4-BE49-F238E27FC236}">
                  <a16:creationId xmlns:a16="http://schemas.microsoft.com/office/drawing/2014/main" id="{EC7394E0-3292-4A16-B062-1955001B6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5154" y="4149080"/>
              <a:ext cx="633110" cy="194946"/>
            </a:xfrm>
            <a:prstGeom prst="rect">
              <a:avLst/>
            </a:prstGeom>
          </p:spPr>
        </p:pic>
        <p:pic>
          <p:nvPicPr>
            <p:cNvPr id="60" name="図 59" descr="文字が書かれている&#10;&#10;低い精度で自動的に生成された説明">
              <a:extLst>
                <a:ext uri="{FF2B5EF4-FFF2-40B4-BE49-F238E27FC236}">
                  <a16:creationId xmlns:a16="http://schemas.microsoft.com/office/drawing/2014/main" id="{A374F872-4D05-42E9-A181-4C4401936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2320" y="4149080"/>
              <a:ext cx="633110" cy="194946"/>
            </a:xfrm>
            <a:prstGeom prst="rect">
              <a:avLst/>
            </a:prstGeom>
          </p:spPr>
        </p:pic>
        <p:pic>
          <p:nvPicPr>
            <p:cNvPr id="62" name="図 61" descr="文字が書かれている&#10;&#10;低い精度で自動的に生成された説明">
              <a:extLst>
                <a:ext uri="{FF2B5EF4-FFF2-40B4-BE49-F238E27FC236}">
                  <a16:creationId xmlns:a16="http://schemas.microsoft.com/office/drawing/2014/main" id="{73D9B717-49DF-4150-9D15-367224090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9872" y="5938573"/>
              <a:ext cx="633110" cy="1949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914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4BD1B4-0F61-4879-B423-A2E78733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r>
              <a:rPr kumimoji="1" lang="en-US" altLang="ja-JP" dirty="0"/>
              <a:t>Google Workspace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3F659E-082A-4FEC-B440-2F4B2C560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507288" cy="485313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kumimoji="1" lang="en-US" altLang="ja-JP" dirty="0"/>
              <a:t>Google Workspace</a:t>
            </a:r>
            <a:r>
              <a:rPr kumimoji="1" lang="ja-JP" altLang="en-US" dirty="0"/>
              <a:t> </a:t>
            </a:r>
            <a:r>
              <a:rPr kumimoji="1" lang="ja-JP" altLang="en-US" dirty="0">
                <a:sym typeface="Symbol" panose="05050102010706020507" pitchFamily="18" charset="2"/>
              </a:rPr>
              <a:t></a:t>
            </a:r>
            <a:r>
              <a:rPr kumimoji="1" lang="ja-JP" altLang="en-US" dirty="0"/>
              <a:t> 組織契約する</a:t>
            </a:r>
            <a:r>
              <a:rPr kumimoji="1" lang="en-US" altLang="ja-JP" dirty="0"/>
              <a:t>Google</a:t>
            </a:r>
            <a:r>
              <a:rPr lang="ja-JP" altLang="en-US" dirty="0"/>
              <a:t>サービス</a:t>
            </a:r>
            <a:endParaRPr lang="en-US" altLang="ja-JP" dirty="0"/>
          </a:p>
          <a:p>
            <a:pPr lvl="1">
              <a:lnSpc>
                <a:spcPct val="90000"/>
              </a:lnSpc>
            </a:pPr>
            <a:r>
              <a:rPr lang="ja-JP" altLang="en-US" dirty="0"/>
              <a:t>旧称 </a:t>
            </a:r>
            <a:r>
              <a:rPr lang="en-US" altLang="ja-JP" dirty="0"/>
              <a:t>G Suite</a:t>
            </a:r>
          </a:p>
          <a:p>
            <a:pPr>
              <a:lnSpc>
                <a:spcPct val="90000"/>
              </a:lnSpc>
            </a:pPr>
            <a:r>
              <a:rPr lang="ja-JP" altLang="en-US" dirty="0"/>
              <a:t>本</a:t>
            </a:r>
            <a:r>
              <a:rPr kumimoji="1" lang="ja-JP" altLang="en-US" dirty="0"/>
              <a:t>学が契約している</a:t>
            </a:r>
            <a:r>
              <a:rPr kumimoji="1" lang="en-US" altLang="ja-JP" dirty="0"/>
              <a:t>Google Workspace = </a:t>
            </a:r>
            <a:r>
              <a:rPr kumimoji="1" lang="en-US" altLang="ja-JP" dirty="0">
                <a:solidFill>
                  <a:srgbClr val="00B050"/>
                </a:solidFill>
              </a:rPr>
              <a:t>ECCS</a:t>
            </a:r>
            <a:r>
              <a:rPr kumimoji="1" lang="ja-JP" altLang="en-US" dirty="0">
                <a:solidFill>
                  <a:srgbClr val="00B050"/>
                </a:solidFill>
              </a:rPr>
              <a:t>クラウドメール</a:t>
            </a:r>
            <a:endParaRPr kumimoji="1" lang="en-US" altLang="ja-JP" dirty="0">
              <a:solidFill>
                <a:srgbClr val="00B050"/>
              </a:solidFill>
            </a:endParaRPr>
          </a:p>
          <a:p>
            <a:pPr lvl="1">
              <a:lnSpc>
                <a:spcPct val="90000"/>
              </a:lnSpc>
            </a:pPr>
            <a:r>
              <a:rPr lang="ja-JP" altLang="en-US" dirty="0"/>
              <a:t>様々なアプリが含まれるので〇〇メールという呼び方はやや誤解を招く</a:t>
            </a:r>
            <a:endParaRPr lang="en-US" altLang="ja-JP" dirty="0"/>
          </a:p>
          <a:p>
            <a:pPr>
              <a:lnSpc>
                <a:spcPct val="90000"/>
              </a:lnSpc>
            </a:pPr>
            <a:r>
              <a:rPr lang="ja-JP" altLang="en-US" dirty="0"/>
              <a:t>有効化（初めての方）、パスワード変更</a:t>
            </a:r>
            <a:endParaRPr lang="en-US" altLang="ja-JP" dirty="0"/>
          </a:p>
          <a:p>
            <a:pPr lvl="1"/>
            <a:r>
              <a:rPr lang="en-US" altLang="ja-JP" sz="1800" dirty="0">
                <a:hlinkClick r:id="rId2"/>
              </a:rPr>
              <a:t>https://utelecon.adm.u-tokyo.ac.jp/oc/#google</a:t>
            </a:r>
            <a:endParaRPr lang="en-US" altLang="ja-JP" sz="1800" dirty="0"/>
          </a:p>
          <a:p>
            <a:pPr>
              <a:lnSpc>
                <a:spcPct val="90000"/>
              </a:lnSpc>
            </a:pPr>
            <a:r>
              <a:rPr lang="ja-JP" altLang="en-US" dirty="0"/>
              <a:t>サインイン</a:t>
            </a:r>
            <a:endParaRPr lang="en-US" altLang="ja-JP" dirty="0"/>
          </a:p>
          <a:p>
            <a:pPr lvl="1">
              <a:lnSpc>
                <a:spcPct val="90000"/>
              </a:lnSpc>
            </a:pPr>
            <a:r>
              <a:rPr lang="ja-JP" altLang="en-US" sz="1800" dirty="0"/>
              <a:t>方法</a:t>
            </a:r>
            <a:r>
              <a:rPr lang="en-US" altLang="ja-JP" sz="1800" dirty="0"/>
              <a:t>1: </a:t>
            </a:r>
            <a:r>
              <a:rPr lang="ja-JP" altLang="en-US" sz="1800" dirty="0"/>
              <a:t>普通の</a:t>
            </a:r>
            <a:r>
              <a:rPr lang="en-US" altLang="ja-JP" sz="1800" dirty="0"/>
              <a:t>Google</a:t>
            </a:r>
            <a:r>
              <a:rPr lang="ja-JP" altLang="en-US" sz="1800" dirty="0"/>
              <a:t>ページでアカウント名 </a:t>
            </a:r>
            <a:r>
              <a:rPr lang="en-US" altLang="ja-JP" sz="1800" i="1" dirty="0">
                <a:solidFill>
                  <a:srgbClr val="00B050"/>
                </a:solidFill>
              </a:rPr>
              <a:t>xxxx</a:t>
            </a:r>
            <a:r>
              <a:rPr lang="en-US" altLang="ja-JP" sz="1800" dirty="0">
                <a:solidFill>
                  <a:srgbClr val="00B050"/>
                </a:solidFill>
              </a:rPr>
              <a:t>@g.ecc.u-tokyo.ac.jp</a:t>
            </a:r>
          </a:p>
          <a:p>
            <a:pPr lvl="1">
              <a:lnSpc>
                <a:spcPct val="90000"/>
              </a:lnSpc>
            </a:pPr>
            <a:r>
              <a:rPr lang="ja-JP" altLang="en-US" sz="1800" dirty="0"/>
              <a:t>方法</a:t>
            </a:r>
            <a:r>
              <a:rPr lang="en-US" altLang="ja-JP" sz="1800" dirty="0"/>
              <a:t>2: </a:t>
            </a:r>
            <a:r>
              <a:rPr lang="ja-JP" altLang="en-US" sz="1800" dirty="0"/>
              <a:t>専用サインインページ</a:t>
            </a:r>
            <a:r>
              <a:rPr lang="en-US" altLang="ja-JP" sz="1800" dirty="0">
                <a:hlinkClick r:id="rId3"/>
              </a:rPr>
              <a:t>https://mail.google.com/a/g.ecc.u-tokyo.ac.jp</a:t>
            </a:r>
            <a:endParaRPr lang="en-US" altLang="ja-JP" sz="18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DEDD0E-AD3E-4E37-9BB0-9A783D5DF5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882A7D-05D0-443A-87C0-FCDAFB8D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 anchor="ctr"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AAA413-3F47-4E62-842D-82EC78C3B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DF77D8D-9987-453A-9A05-EB91CA595C68}" type="slidenum">
              <a:rPr kumimoji="1" lang="ja-JP" altLang="en-US" smtClean="0"/>
              <a:pPr>
                <a:spcAft>
                  <a:spcPts val="600"/>
                </a:spcAft>
              </a:pPr>
              <a:t>20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B04BE31-6682-4C20-9E2E-18AB7DCD3F08}"/>
              </a:ext>
            </a:extLst>
          </p:cNvPr>
          <p:cNvSpPr/>
          <p:nvPr/>
        </p:nvSpPr>
        <p:spPr>
          <a:xfrm>
            <a:off x="4107730" y="3501536"/>
            <a:ext cx="92853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dirty="0"/>
              <a:t>🙇‍♂️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3B17B3CD-B505-49CF-9FB5-27673E289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4712" y="27527"/>
            <a:ext cx="2268942" cy="667224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7BD458E-BE49-4E2A-809E-70579510CEDA}"/>
              </a:ext>
            </a:extLst>
          </p:cNvPr>
          <p:cNvSpPr/>
          <p:nvPr/>
        </p:nvSpPr>
        <p:spPr>
          <a:xfrm>
            <a:off x="8028384" y="27527"/>
            <a:ext cx="360040" cy="4491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u="sng"/>
          </a:p>
        </p:txBody>
      </p:sp>
    </p:spTree>
    <p:extLst>
      <p:ext uri="{BB962C8B-B14F-4D97-AF65-F5344CB8AC3E}">
        <p14:creationId xmlns:p14="http://schemas.microsoft.com/office/powerpoint/2010/main" val="4206072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F9A8B4-EC08-41E7-9F08-1086A5D7F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3" y="1500174"/>
            <a:ext cx="8964487" cy="4525963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gradFill flip="none" rotWithShape="1">
                  <a:gsLst>
                    <a:gs pos="60000">
                      <a:schemeClr val="tx2"/>
                    </a:gs>
                    <a:gs pos="100000">
                      <a:schemeClr val="tx2">
                        <a:tint val="2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127000" algn="tl" rotWithShape="0">
                    <a:schemeClr val="bg1">
                      <a:alpha val="90000"/>
                    </a:schemeClr>
                  </a:outerShdw>
                </a:effectLst>
                <a:latin typeface="+mj-lt"/>
                <a:ea typeface="+mj-ea"/>
                <a:cs typeface="+mj-cs"/>
              </a:rPr>
              <a:t>有効化してから実際にサインイン可能になるまで少々</a:t>
            </a:r>
            <a:r>
              <a:rPr lang="en-US" altLang="ja-JP" sz="2800" dirty="0">
                <a:gradFill flip="none" rotWithShape="1">
                  <a:gsLst>
                    <a:gs pos="60000">
                      <a:schemeClr val="tx2"/>
                    </a:gs>
                    <a:gs pos="100000">
                      <a:schemeClr val="tx2">
                        <a:tint val="2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127000" algn="tl" rotWithShape="0">
                    <a:schemeClr val="bg1">
                      <a:alpha val="9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altLang="ja-JP" sz="2800" dirty="0">
                <a:solidFill>
                  <a:srgbClr val="FF0000"/>
                </a:solidFill>
                <a:effectLst>
                  <a:outerShdw blurRad="127000" algn="tl" rotWithShape="0">
                    <a:schemeClr val="bg1">
                      <a:alpha val="90000"/>
                    </a:schemeClr>
                  </a:outerShdw>
                </a:effectLst>
                <a:latin typeface="+mj-lt"/>
                <a:ea typeface="+mj-ea"/>
                <a:cs typeface="+mj-cs"/>
              </a:rPr>
              <a:t>(</a:t>
            </a:r>
            <a:r>
              <a:rPr lang="ja-JP" altLang="en-US" sz="2800" dirty="0">
                <a:solidFill>
                  <a:srgbClr val="FF0000"/>
                </a:solidFill>
                <a:effectLst>
                  <a:outerShdw blurRad="127000" algn="tl" rotWithShape="0">
                    <a:schemeClr val="bg1">
                      <a:alpha val="90000"/>
                    </a:schemeClr>
                  </a:outerShdw>
                </a:effectLst>
                <a:latin typeface="+mj-lt"/>
                <a:ea typeface="+mj-ea"/>
                <a:cs typeface="+mj-cs"/>
              </a:rPr>
              <a:t>最大</a:t>
            </a:r>
            <a:r>
              <a:rPr lang="en-US" altLang="ja-JP" sz="2800" dirty="0">
                <a:solidFill>
                  <a:srgbClr val="FF0000"/>
                </a:solidFill>
                <a:effectLst>
                  <a:outerShdw blurRad="127000" algn="tl" rotWithShape="0">
                    <a:schemeClr val="bg1">
                      <a:alpha val="90000"/>
                    </a:schemeClr>
                  </a:outerShdw>
                </a:effectLst>
                <a:latin typeface="+mj-lt"/>
                <a:ea typeface="+mj-ea"/>
                <a:cs typeface="+mj-cs"/>
              </a:rPr>
              <a:t>1</a:t>
            </a:r>
            <a:r>
              <a:rPr lang="ja-JP" altLang="en-US" sz="2800" dirty="0">
                <a:solidFill>
                  <a:srgbClr val="FF0000"/>
                </a:solidFill>
                <a:effectLst>
                  <a:outerShdw blurRad="127000" algn="tl" rotWithShape="0">
                    <a:schemeClr val="bg1">
                      <a:alpha val="90000"/>
                    </a:schemeClr>
                  </a:outerShdw>
                </a:effectLst>
                <a:latin typeface="+mj-lt"/>
                <a:ea typeface="+mj-ea"/>
                <a:cs typeface="+mj-cs"/>
              </a:rPr>
              <a:t>時間</a:t>
            </a:r>
            <a:r>
              <a:rPr lang="en-US" altLang="ja-JP" sz="2800" dirty="0">
                <a:solidFill>
                  <a:srgbClr val="FF0000"/>
                </a:solidFill>
                <a:effectLst>
                  <a:outerShdw blurRad="127000" algn="tl" rotWithShape="0">
                    <a:schemeClr val="bg1">
                      <a:alpha val="90000"/>
                    </a:schemeClr>
                  </a:outerShdw>
                </a:effectLst>
                <a:latin typeface="+mj-lt"/>
                <a:ea typeface="+mj-ea"/>
                <a:cs typeface="+mj-cs"/>
              </a:rPr>
              <a:t>) </a:t>
            </a:r>
            <a:r>
              <a:rPr lang="ja-JP" altLang="en-US" sz="2800" dirty="0">
                <a:solidFill>
                  <a:srgbClr val="FF0000"/>
                </a:solidFill>
                <a:effectLst>
                  <a:outerShdw blurRad="127000" algn="tl" rotWithShape="0">
                    <a:schemeClr val="bg1">
                      <a:alpha val="90000"/>
                    </a:schemeClr>
                  </a:outerShdw>
                </a:effectLst>
                <a:latin typeface="+mj-lt"/>
                <a:ea typeface="+mj-ea"/>
                <a:cs typeface="+mj-cs"/>
              </a:rPr>
              <a:t>お待ち</a:t>
            </a:r>
            <a:r>
              <a:rPr lang="ja-JP" altLang="en-US" sz="2800" dirty="0">
                <a:gradFill flip="none" rotWithShape="1">
                  <a:gsLst>
                    <a:gs pos="60000">
                      <a:schemeClr val="tx2"/>
                    </a:gs>
                    <a:gs pos="100000">
                      <a:schemeClr val="tx2">
                        <a:tint val="2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127000" algn="tl" rotWithShape="0">
                    <a:schemeClr val="bg1">
                      <a:alpha val="90000"/>
                    </a:schemeClr>
                  </a:outerShdw>
                </a:effectLst>
                <a:latin typeface="+mj-lt"/>
                <a:ea typeface="+mj-ea"/>
                <a:cs typeface="+mj-cs"/>
              </a:rPr>
              <a:t>ください</a:t>
            </a:r>
            <a:endParaRPr lang="en-US" altLang="ja-JP" sz="2800" dirty="0">
              <a:gradFill flip="none" rotWithShape="1">
                <a:gsLst>
                  <a:gs pos="60000">
                    <a:schemeClr val="tx2"/>
                  </a:gs>
                  <a:gs pos="100000">
                    <a:schemeClr val="tx2">
                      <a:tint val="20000"/>
                    </a:schemeClr>
                  </a:gs>
                </a:gsLst>
                <a:lin ang="5400000" scaled="1"/>
                <a:tileRect/>
              </a:gradFill>
              <a:effectLst>
                <a:outerShdw blurRad="127000" algn="tl" rotWithShape="0">
                  <a:schemeClr val="bg1">
                    <a:alpha val="9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 lvl="1"/>
            <a:r>
              <a:rPr lang="ja-JP" altLang="en-US" sz="2400" dirty="0">
                <a:gradFill flip="none" rotWithShape="1">
                  <a:gsLst>
                    <a:gs pos="60000">
                      <a:schemeClr val="tx2"/>
                    </a:gs>
                    <a:gs pos="100000">
                      <a:schemeClr val="tx2">
                        <a:tint val="2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127000" algn="tl" rotWithShape="0">
                    <a:schemeClr val="bg1">
                      <a:alpha val="90000"/>
                    </a:schemeClr>
                  </a:outerShdw>
                </a:effectLst>
                <a:latin typeface="+mj-lt"/>
                <a:ea typeface="+mj-ea"/>
                <a:cs typeface="+mj-cs"/>
              </a:rPr>
              <a:t>正確には</a:t>
            </a:r>
            <a:r>
              <a:rPr lang="en-US" altLang="ja-JP" sz="2400" dirty="0">
                <a:gradFill flip="none" rotWithShape="1">
                  <a:gsLst>
                    <a:gs pos="60000">
                      <a:schemeClr val="tx2"/>
                    </a:gs>
                    <a:gs pos="100000">
                      <a:schemeClr val="tx2">
                        <a:tint val="2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127000" algn="tl" rotWithShape="0">
                    <a:schemeClr val="bg1">
                      <a:alpha val="90000"/>
                    </a:schemeClr>
                  </a:outerShdw>
                </a:effectLst>
                <a:latin typeface="+mj-lt"/>
                <a:ea typeface="+mj-ea"/>
                <a:cs typeface="+mj-cs"/>
              </a:rPr>
              <a:t>, </a:t>
            </a:r>
            <a:r>
              <a:rPr lang="ja-JP" altLang="en-US" sz="2400" dirty="0">
                <a:gradFill flip="none" rotWithShape="1">
                  <a:gsLst>
                    <a:gs pos="60000">
                      <a:schemeClr val="tx2"/>
                    </a:gs>
                    <a:gs pos="100000">
                      <a:schemeClr val="tx2">
                        <a:tint val="2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127000" algn="tl" rotWithShape="0">
                    <a:schemeClr val="bg1">
                      <a:alpha val="90000"/>
                    </a:schemeClr>
                  </a:outerShdw>
                </a:effectLst>
                <a:latin typeface="+mj-lt"/>
                <a:ea typeface="+mj-ea"/>
                <a:cs typeface="+mj-cs"/>
              </a:rPr>
              <a:t>毎時 </a:t>
            </a:r>
            <a:r>
              <a:rPr lang="en-US" altLang="ja-JP" sz="2400" dirty="0">
                <a:gradFill flip="none" rotWithShape="1">
                  <a:gsLst>
                    <a:gs pos="60000">
                      <a:schemeClr val="tx2"/>
                    </a:gs>
                    <a:gs pos="100000">
                      <a:schemeClr val="tx2">
                        <a:tint val="2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127000" algn="tl" rotWithShape="0">
                    <a:schemeClr val="bg1">
                      <a:alpha val="90000"/>
                    </a:schemeClr>
                  </a:outerShdw>
                </a:effectLst>
                <a:latin typeface="+mj-lt"/>
                <a:ea typeface="+mj-ea"/>
                <a:cs typeface="+mj-cs"/>
              </a:rPr>
              <a:t>(00</a:t>
            </a:r>
            <a:r>
              <a:rPr lang="ja-JP" altLang="en-US" sz="2400" dirty="0">
                <a:gradFill flip="none" rotWithShape="1">
                  <a:gsLst>
                    <a:gs pos="60000">
                      <a:schemeClr val="tx2"/>
                    </a:gs>
                    <a:gs pos="100000">
                      <a:schemeClr val="tx2">
                        <a:tint val="2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127000" algn="tl" rotWithShape="0">
                    <a:schemeClr val="bg1">
                      <a:alpha val="90000"/>
                    </a:schemeClr>
                  </a:outerShdw>
                </a:effectLst>
                <a:latin typeface="+mj-lt"/>
                <a:ea typeface="+mj-ea"/>
                <a:cs typeface="+mj-cs"/>
              </a:rPr>
              <a:t>分</a:t>
            </a:r>
            <a:r>
              <a:rPr lang="en-US" altLang="ja-JP" sz="2400" dirty="0">
                <a:gradFill flip="none" rotWithShape="1">
                  <a:gsLst>
                    <a:gs pos="60000">
                      <a:schemeClr val="tx2"/>
                    </a:gs>
                    <a:gs pos="100000">
                      <a:schemeClr val="tx2">
                        <a:tint val="2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127000" algn="tl" rotWithShape="0">
                    <a:schemeClr val="bg1">
                      <a:alpha val="90000"/>
                    </a:schemeClr>
                  </a:outerShdw>
                </a:effectLst>
                <a:latin typeface="+mj-lt"/>
                <a:ea typeface="+mj-ea"/>
                <a:cs typeface="+mj-cs"/>
              </a:rPr>
              <a:t>)</a:t>
            </a:r>
            <a:r>
              <a:rPr lang="ja-JP" altLang="en-US" sz="2400" dirty="0">
                <a:gradFill flip="none" rotWithShape="1">
                  <a:gsLst>
                    <a:gs pos="60000">
                      <a:schemeClr val="tx2"/>
                    </a:gs>
                    <a:gs pos="100000">
                      <a:schemeClr val="tx2">
                        <a:tint val="2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127000" algn="tl" rotWithShape="0">
                    <a:schemeClr val="bg1">
                      <a:alpha val="90000"/>
                    </a:schemeClr>
                  </a:outerShdw>
                </a:effectLst>
                <a:latin typeface="+mj-lt"/>
                <a:ea typeface="+mj-ea"/>
                <a:cs typeface="+mj-cs"/>
              </a:rPr>
              <a:t> に有効化が</a:t>
            </a:r>
            <a:r>
              <a:rPr lang="en-US" altLang="ja-JP" sz="2400" dirty="0">
                <a:gradFill flip="none" rotWithShape="1">
                  <a:gsLst>
                    <a:gs pos="60000">
                      <a:schemeClr val="tx2"/>
                    </a:gs>
                    <a:gs pos="100000">
                      <a:schemeClr val="tx2">
                        <a:tint val="2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127000" algn="tl" rotWithShape="0">
                    <a:schemeClr val="bg1">
                      <a:alpha val="90000"/>
                    </a:schemeClr>
                  </a:outerShdw>
                </a:effectLst>
                <a:latin typeface="+mj-lt"/>
                <a:ea typeface="+mj-ea"/>
                <a:cs typeface="+mj-cs"/>
              </a:rPr>
              <a:t>Google</a:t>
            </a:r>
            <a:r>
              <a:rPr lang="ja-JP" altLang="en-US" sz="2400" dirty="0">
                <a:gradFill flip="none" rotWithShape="1">
                  <a:gsLst>
                    <a:gs pos="60000">
                      <a:schemeClr val="tx2"/>
                    </a:gs>
                    <a:gs pos="100000">
                      <a:schemeClr val="tx2">
                        <a:tint val="2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127000" algn="tl" rotWithShape="0">
                    <a:schemeClr val="bg1">
                      <a:alpha val="90000"/>
                    </a:schemeClr>
                  </a:outerShdw>
                </a:effectLst>
                <a:latin typeface="+mj-lt"/>
                <a:ea typeface="+mj-ea"/>
                <a:cs typeface="+mj-cs"/>
              </a:rPr>
              <a:t>のシステムに反映されます</a:t>
            </a:r>
            <a:endParaRPr lang="en-US" altLang="ja-JP" sz="2400" dirty="0">
              <a:gradFill flip="none" rotWithShape="1">
                <a:gsLst>
                  <a:gs pos="60000">
                    <a:schemeClr val="tx2"/>
                  </a:gs>
                  <a:gs pos="100000">
                    <a:schemeClr val="tx2">
                      <a:tint val="20000"/>
                    </a:schemeClr>
                  </a:gs>
                </a:gsLst>
                <a:lin ang="5400000" scaled="1"/>
                <a:tileRect/>
              </a:gradFill>
              <a:effectLst>
                <a:outerShdw blurRad="127000" algn="tl" rotWithShape="0">
                  <a:schemeClr val="bg1">
                    <a:alpha val="9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ABF74A9-6BA5-471B-9CC4-823D287EE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Google Workspace</a:t>
            </a:r>
            <a:r>
              <a:rPr kumimoji="1" lang="ja-JP" altLang="en-US" dirty="0"/>
              <a:t>サインイン時の罠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B092CC-D7B8-4326-8FEB-0563B2ABD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4B67DF-CAC6-4526-9B7E-A8017F3E0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2023A4-A496-42A4-B1D1-F95A92CDC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416FD94-1D2B-40C2-BA5B-6E3BA45E2BC7}"/>
              </a:ext>
            </a:extLst>
          </p:cNvPr>
          <p:cNvSpPr/>
          <p:nvPr/>
        </p:nvSpPr>
        <p:spPr>
          <a:xfrm>
            <a:off x="-7070" y="12356"/>
            <a:ext cx="92853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400" dirty="0"/>
              <a:t>🙇‍♂️</a:t>
            </a:r>
          </a:p>
        </p:txBody>
      </p:sp>
    </p:spTree>
    <p:extLst>
      <p:ext uri="{BB962C8B-B14F-4D97-AF65-F5344CB8AC3E}">
        <p14:creationId xmlns:p14="http://schemas.microsoft.com/office/powerpoint/2010/main" val="3362630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78D9EF-F4DC-4FF8-9592-5BD9DC4C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Google Workspace</a:t>
            </a:r>
            <a:r>
              <a:rPr kumimoji="1" lang="ja-JP" altLang="en-US" dirty="0"/>
              <a:t>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A349C0-1D41-4805-BFD2-C23D14ED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00174"/>
            <a:ext cx="5698976" cy="4525963"/>
          </a:xfrm>
        </p:spPr>
        <p:txBody>
          <a:bodyPr/>
          <a:lstStyle/>
          <a:p>
            <a:r>
              <a:rPr lang="ja-JP" altLang="en-US" dirty="0">
                <a:solidFill>
                  <a:srgbClr val="00B050"/>
                </a:solidFill>
              </a:rPr>
              <a:t>ファイル共有</a:t>
            </a:r>
            <a:r>
              <a:rPr lang="en-US" altLang="ja-JP" dirty="0">
                <a:solidFill>
                  <a:srgbClr val="00B050"/>
                </a:solidFill>
              </a:rPr>
              <a:t>: Google Drive</a:t>
            </a:r>
          </a:p>
          <a:p>
            <a:r>
              <a:rPr kumimoji="1" lang="ja-JP" altLang="en-US" dirty="0"/>
              <a:t>文書作成</a:t>
            </a:r>
            <a:r>
              <a:rPr kumimoji="1" lang="en-US" altLang="ja-JP" dirty="0"/>
              <a:t>: Google Document, Spreadsheet, Presentation</a:t>
            </a:r>
          </a:p>
          <a:p>
            <a:r>
              <a:rPr lang="ja-JP" altLang="en-US" dirty="0"/>
              <a:t>アンケート</a:t>
            </a:r>
            <a:r>
              <a:rPr lang="en-US" altLang="ja-JP" dirty="0"/>
              <a:t>: Google </a:t>
            </a:r>
            <a:r>
              <a:rPr lang="ja-JP" altLang="en-US" dirty="0"/>
              <a:t>フォーム</a:t>
            </a:r>
            <a:endParaRPr lang="en-US" altLang="ja-JP" dirty="0"/>
          </a:p>
          <a:p>
            <a:r>
              <a:rPr kumimoji="1" lang="en-US" altLang="ja-JP" dirty="0"/>
              <a:t>Web</a:t>
            </a:r>
            <a:r>
              <a:rPr kumimoji="1" lang="ja-JP" altLang="en-US" dirty="0"/>
              <a:t>会議</a:t>
            </a:r>
            <a:r>
              <a:rPr kumimoji="1" lang="en-US" altLang="ja-JP" dirty="0"/>
              <a:t>: Google Meet</a:t>
            </a:r>
          </a:p>
          <a:p>
            <a:r>
              <a:rPr lang="en-US" altLang="ja-JP" dirty="0"/>
              <a:t>LMS</a:t>
            </a:r>
            <a:r>
              <a:rPr lang="ja-JP" altLang="en-US" dirty="0"/>
              <a:t>的機能</a:t>
            </a:r>
            <a:r>
              <a:rPr lang="en-US" altLang="ja-JP" dirty="0"/>
              <a:t>: Google Classroom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696B4E-4C18-4D8E-B277-0AA83A14D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5D3428-9E43-4F9C-93AC-C163F5A32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B5FA33-5E31-4EF5-A5FE-4C189BC43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  <p:pic>
        <p:nvPicPr>
          <p:cNvPr id="8" name="図 7" descr="コンピューターのスクリーンショット&#10;&#10;自動的に生成された説明">
            <a:extLst>
              <a:ext uri="{FF2B5EF4-FFF2-40B4-BE49-F238E27FC236}">
                <a16:creationId xmlns:a16="http://schemas.microsoft.com/office/drawing/2014/main" id="{2D9F5EA4-6E11-48EA-B4CD-16DB2DC58F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522" y="3692525"/>
            <a:ext cx="3687950" cy="2765963"/>
          </a:xfrm>
          <a:prstGeom prst="rect">
            <a:avLst/>
          </a:prstGeom>
          <a:noFill/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77C7F5E5-A79C-41F1-B65A-761C74FE3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256" y="27879"/>
            <a:ext cx="2267744" cy="66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057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99562B-BDD4-4191-A244-5A0D45C1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</a:t>
            </a:r>
            <a:r>
              <a:rPr lang="ja-JP" altLang="en-US" dirty="0"/>
              <a:t> と </a:t>
            </a:r>
            <a:r>
              <a:rPr lang="en-US" altLang="ja-JP" dirty="0"/>
              <a:t>G </a:t>
            </a:r>
            <a:r>
              <a:rPr lang="ja-JP" altLang="en-US" dirty="0"/>
              <a:t>整理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88C0DA-F7B2-4B78-BADD-A9E3EEF4B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073C1B-AACC-45E8-B0BC-5E45B90BD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D994DB-B8C9-43B0-BA43-7E92A50D5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  <p:graphicFrame>
        <p:nvGraphicFramePr>
          <p:cNvPr id="10" name="表 10">
            <a:extLst>
              <a:ext uri="{FF2B5EF4-FFF2-40B4-BE49-F238E27FC236}">
                <a16:creationId xmlns:a16="http://schemas.microsoft.com/office/drawing/2014/main" id="{24687996-0552-4AB0-91EF-E0D8337ABE9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9512" y="1500188"/>
          <a:ext cx="8856984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044">
                  <a:extLst>
                    <a:ext uri="{9D8B030D-6E8A-4147-A177-3AD203B41FA5}">
                      <a16:colId xmlns:a16="http://schemas.microsoft.com/office/drawing/2014/main" val="3502619273"/>
                    </a:ext>
                  </a:extLst>
                </a:gridCol>
                <a:gridCol w="3139470">
                  <a:extLst>
                    <a:ext uri="{9D8B030D-6E8A-4147-A177-3AD203B41FA5}">
                      <a16:colId xmlns:a16="http://schemas.microsoft.com/office/drawing/2014/main" val="1417132235"/>
                    </a:ext>
                  </a:extLst>
                </a:gridCol>
                <a:gridCol w="3139470">
                  <a:extLst>
                    <a:ext uri="{9D8B030D-6E8A-4147-A177-3AD203B41FA5}">
                      <a16:colId xmlns:a16="http://schemas.microsoft.com/office/drawing/2014/main" val="1355217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</a:t>
                      </a:r>
                      <a:r>
                        <a:rPr kumimoji="1" lang="ja-JP" altLang="en-US" dirty="0"/>
                        <a:t>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</a:t>
                      </a:r>
                      <a:r>
                        <a:rPr kumimoji="1" lang="ja-JP" altLang="en-US" dirty="0"/>
                        <a:t>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51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ファイル共有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OneDrive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Google Drive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393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オフィス系ソフト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Word, Excel, PowerPoint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Google</a:t>
                      </a:r>
                      <a:r>
                        <a:rPr kumimoji="1" lang="ja-JP" altLang="en-US" dirty="0"/>
                        <a:t>ドキュメント、スプレッドシート、スライド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3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Web</a:t>
                      </a:r>
                      <a:r>
                        <a:rPr kumimoji="1" lang="ja-JP" altLang="en-US" dirty="0"/>
                        <a:t>会議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Teams</a:t>
                      </a:r>
                      <a:r>
                        <a:rPr kumimoji="1" lang="ja-JP" altLang="en-US" dirty="0"/>
                        <a:t>（教職員のみ）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Google Meet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727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アンケート・クイズ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MS Forms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Google Form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98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LMS</a:t>
                      </a:r>
                      <a:r>
                        <a:rPr kumimoji="1" lang="ja-JP" altLang="en-US" dirty="0"/>
                        <a:t>相当機能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Class Notebook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Google Classroom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228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本学アカウント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</a:t>
                      </a:r>
                      <a:r>
                        <a:rPr kumimoji="1" lang="ja-JP" altLang="en-US" dirty="0"/>
                        <a:t>桁</a:t>
                      </a:r>
                      <a:r>
                        <a:rPr kumimoji="1" lang="en-US" altLang="ja-JP" dirty="0"/>
                        <a:t>@utac.u-tokyo.ac.jp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文字列</a:t>
                      </a:r>
                      <a:r>
                        <a:rPr kumimoji="1" lang="en-US" altLang="ja-JP" dirty="0"/>
                        <a:t>@g.ecc.u-tokyo.ac.jp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618288"/>
                  </a:ext>
                </a:extLst>
              </a:tr>
            </a:tbl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8F7F4-FF8E-45C9-8F46-4044A9A7265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4509120"/>
            <a:ext cx="8229600" cy="114300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知っておくべき大きな違いは</a:t>
            </a:r>
            <a:r>
              <a:rPr kumimoji="1" lang="en-US" altLang="ja-JP" dirty="0"/>
              <a:t>Google</a:t>
            </a:r>
            <a:r>
              <a:rPr kumimoji="1" lang="ja-JP" altLang="en-US" dirty="0"/>
              <a:t>サービスが中国からアクセスできないこと</a:t>
            </a:r>
          </a:p>
        </p:txBody>
      </p:sp>
    </p:spTree>
    <p:extLst>
      <p:ext uri="{BB962C8B-B14F-4D97-AF65-F5344CB8AC3E}">
        <p14:creationId xmlns:p14="http://schemas.microsoft.com/office/powerpoint/2010/main" val="149424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E20431-FEB3-4FC2-9E10-62EB9DB56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</a:t>
            </a:r>
            <a:r>
              <a:rPr kumimoji="1" lang="ja-JP" altLang="en-US" dirty="0"/>
              <a:t>と</a:t>
            </a:r>
            <a:r>
              <a:rPr kumimoji="1" lang="en-US" altLang="ja-JP" dirty="0"/>
              <a:t>G</a:t>
            </a:r>
            <a:r>
              <a:rPr kumimoji="1" lang="ja-JP" altLang="en-US" dirty="0"/>
              <a:t>大学組織契約の存在価値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9E22C3-A1D7-46EE-8BBF-C71E4F0E6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大学内の不特定多数の人と情報を共有</a:t>
            </a:r>
            <a:endParaRPr kumimoji="1" lang="en-US" altLang="ja-JP" dirty="0"/>
          </a:p>
          <a:p>
            <a:r>
              <a:rPr lang="ja-JP" altLang="en-US" dirty="0"/>
              <a:t>ファイル共有を安全に、うまく使えば授業以外の業務効率化もできます</a:t>
            </a:r>
            <a:endParaRPr lang="en-US" altLang="ja-JP" dirty="0"/>
          </a:p>
          <a:p>
            <a:pPr lvl="1"/>
            <a:r>
              <a:rPr lang="ja-JP" altLang="en-US" dirty="0"/>
              <a:t>共有範囲</a:t>
            </a:r>
            <a:endParaRPr lang="en-US" altLang="ja-JP" dirty="0"/>
          </a:p>
          <a:p>
            <a:pPr lvl="2"/>
            <a:r>
              <a:rPr kumimoji="1" lang="ja-JP" altLang="en-US" dirty="0"/>
              <a:t>特定の人を名指しして共有</a:t>
            </a:r>
            <a:endParaRPr kumimoji="1" lang="en-US" altLang="ja-JP" dirty="0"/>
          </a:p>
          <a:p>
            <a:pPr lvl="2"/>
            <a:r>
              <a:rPr lang="ja-JP" altLang="en-US" dirty="0"/>
              <a:t>組織内なら誰でも</a:t>
            </a:r>
            <a:endParaRPr lang="en-US" altLang="ja-JP" dirty="0"/>
          </a:p>
          <a:p>
            <a:pPr lvl="2"/>
            <a:r>
              <a:rPr kumimoji="1" lang="ja-JP" altLang="en-US" dirty="0"/>
              <a:t>誰でも</a:t>
            </a:r>
            <a:endParaRPr kumimoji="1" lang="en-US" altLang="ja-JP" dirty="0"/>
          </a:p>
          <a:p>
            <a:pPr lvl="1"/>
            <a:r>
              <a:rPr lang="ja-JP" altLang="en-US" dirty="0"/>
              <a:t>検索で見つかるか否か </a:t>
            </a:r>
            <a:r>
              <a:rPr lang="en-US" altLang="ja-JP" dirty="0"/>
              <a:t>(Google)</a:t>
            </a:r>
          </a:p>
          <a:p>
            <a:pPr lvl="1"/>
            <a:r>
              <a:rPr kumimoji="1" lang="ja-JP" altLang="en-US" dirty="0"/>
              <a:t>ダウンロード</a:t>
            </a:r>
            <a:r>
              <a:rPr lang="ja-JP" altLang="en-US" dirty="0"/>
              <a:t>可・不可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BE6A55-4B54-4371-96AD-D1ED159AC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A83184-B540-4A03-9909-C196C851D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D75339-2FA0-4D82-AC04-682FC918E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1521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3E8706-A47F-4338-94A0-491630655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Google</a:t>
            </a:r>
            <a:r>
              <a:rPr kumimoji="1" lang="ja-JP" altLang="en-US" dirty="0"/>
              <a:t>も</a:t>
            </a:r>
            <a:r>
              <a:rPr kumimoji="1" lang="en-US" altLang="ja-JP" dirty="0"/>
              <a:t>UTokyo Account</a:t>
            </a:r>
            <a:r>
              <a:rPr kumimoji="1" lang="ja-JP" altLang="en-US" dirty="0"/>
              <a:t>へ統合予定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10E9DB-B314-48FA-9E24-B17EBD5D8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12</a:t>
            </a:r>
            <a:r>
              <a:rPr kumimoji="1" lang="ja-JP" altLang="en-US" dirty="0"/>
              <a:t>月ごろを予定しています</a:t>
            </a:r>
            <a:endParaRPr kumimoji="1" lang="en-US" altLang="ja-JP" dirty="0"/>
          </a:p>
          <a:p>
            <a:r>
              <a:rPr lang="en-US" altLang="ja-JP" dirty="0"/>
              <a:t>Email</a:t>
            </a:r>
            <a:r>
              <a:rPr lang="ja-JP" altLang="en-US" dirty="0"/>
              <a:t>アドレスはこれまで通り使えます</a:t>
            </a:r>
            <a:endParaRPr lang="en-US" altLang="ja-JP" dirty="0"/>
          </a:p>
          <a:p>
            <a:r>
              <a:rPr kumimoji="1" lang="en-US" altLang="ja-JP" dirty="0"/>
              <a:t>Google</a:t>
            </a:r>
            <a:r>
              <a:rPr kumimoji="1" lang="ja-JP" altLang="en-US" dirty="0"/>
              <a:t>用のパスワードが不要になります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CDF6FF-73C9-4A7D-98FF-614CE6179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B0F80F-E5DF-4E60-B60D-1A6ED81E0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9455EE-0B18-4E8C-9828-36AC11204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2838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8C8C0-9E2C-4A43-AD66-0E5C2867E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Zoom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FB098-339F-4381-A46E-CBC362CF7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サインイン方法</a:t>
            </a:r>
            <a:r>
              <a:rPr lang="en-US" altLang="ja-JP" dirty="0"/>
              <a:t>3</a:t>
            </a:r>
            <a:r>
              <a:rPr lang="ja-JP" altLang="en-US" dirty="0"/>
              <a:t>つ</a:t>
            </a:r>
            <a:endParaRPr lang="en-US" altLang="ja-JP" dirty="0"/>
          </a:p>
          <a:p>
            <a:pPr lvl="1"/>
            <a:r>
              <a:rPr kumimoji="1" lang="ja-JP" altLang="en-US" dirty="0"/>
              <a:t>どれも意味的には同じことをやっています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好きな方法でやればよいのですが、どうなっても戸惑わないよう説明します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F2879-2CB7-4EB4-9A9C-D5E56BAB8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13F20-8BB0-4900-AF09-F7CDD595C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6DC97-D1CC-4E21-A099-3A143E7FB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536FBDF0-73DD-41A1-8A11-A387CEFC3B2C}"/>
              </a:ext>
            </a:extLst>
          </p:cNvPr>
          <p:cNvGrpSpPr/>
          <p:nvPr/>
        </p:nvGrpSpPr>
        <p:grpSpPr>
          <a:xfrm>
            <a:off x="1173765" y="3960067"/>
            <a:ext cx="7286315" cy="2133229"/>
            <a:chOff x="1173765" y="3823228"/>
            <a:chExt cx="7286315" cy="2133229"/>
          </a:xfrm>
        </p:grpSpPr>
        <p:grpSp>
          <p:nvGrpSpPr>
            <p:cNvPr id="27" name="グループ化 39">
              <a:extLst>
                <a:ext uri="{FF2B5EF4-FFF2-40B4-BE49-F238E27FC236}">
                  <a16:creationId xmlns:a16="http://schemas.microsoft.com/office/drawing/2014/main" id="{0EC42D0F-9F2D-46A0-BB01-3ACC8A4DA174}"/>
                </a:ext>
              </a:extLst>
            </p:cNvPr>
            <p:cNvGrpSpPr/>
            <p:nvPr/>
          </p:nvGrpSpPr>
          <p:grpSpPr>
            <a:xfrm>
              <a:off x="1173765" y="3823228"/>
              <a:ext cx="7286315" cy="2133229"/>
              <a:chOff x="179512" y="3599999"/>
              <a:chExt cx="8856984" cy="3141369"/>
            </a:xfrm>
          </p:grpSpPr>
          <p:sp>
            <p:nvSpPr>
              <p:cNvPr id="29" name="正方形/長方形 4">
                <a:extLst>
                  <a:ext uri="{FF2B5EF4-FFF2-40B4-BE49-F238E27FC236}">
                    <a16:creationId xmlns:a16="http://schemas.microsoft.com/office/drawing/2014/main" id="{6D6C0748-D2B5-4750-A945-CCDFDB171B2F}"/>
                  </a:ext>
                </a:extLst>
              </p:cNvPr>
              <p:cNvSpPr/>
              <p:nvPr/>
            </p:nvSpPr>
            <p:spPr>
              <a:xfrm>
                <a:off x="179512" y="6118225"/>
                <a:ext cx="8856984" cy="6231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 err="1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2"/>
                  </a:rPr>
                  <a:t>UTokyo</a:t>
                </a:r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2"/>
                  </a:rPr>
                  <a:t> Account</a:t>
                </a:r>
                <a:endParaRPr kumimoji="1"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0" name="正方形/長方形 5">
                <a:extLst>
                  <a:ext uri="{FF2B5EF4-FFF2-40B4-BE49-F238E27FC236}">
                    <a16:creationId xmlns:a16="http://schemas.microsoft.com/office/drawing/2014/main" id="{48C62AF1-7087-497D-98AA-668D8F345C8E}"/>
                  </a:ext>
                </a:extLst>
              </p:cNvPr>
              <p:cNvSpPr/>
              <p:nvPr/>
            </p:nvSpPr>
            <p:spPr>
              <a:xfrm>
                <a:off x="179999" y="3599999"/>
                <a:ext cx="1403461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3"/>
                  </a:rPr>
                  <a:t>UTAS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1" name="正方形/長方形 6">
                <a:extLst>
                  <a:ext uri="{FF2B5EF4-FFF2-40B4-BE49-F238E27FC236}">
                    <a16:creationId xmlns:a16="http://schemas.microsoft.com/office/drawing/2014/main" id="{06FB86F4-AA57-4F14-87C8-F1B258CDCED3}"/>
                  </a:ext>
                </a:extLst>
              </p:cNvPr>
              <p:cNvSpPr/>
              <p:nvPr/>
            </p:nvSpPr>
            <p:spPr>
              <a:xfrm>
                <a:off x="1698565" y="3599999"/>
                <a:ext cx="1346408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4"/>
                  </a:rPr>
                  <a:t>ITC-LMS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2" name="矢印: 上 11">
                <a:extLst>
                  <a:ext uri="{FF2B5EF4-FFF2-40B4-BE49-F238E27FC236}">
                    <a16:creationId xmlns:a16="http://schemas.microsoft.com/office/drawing/2014/main" id="{CDA1D6D8-7D60-4CE6-9ACA-AF09E98653F1}"/>
                  </a:ext>
                </a:extLst>
              </p:cNvPr>
              <p:cNvSpPr/>
              <p:nvPr/>
            </p:nvSpPr>
            <p:spPr>
              <a:xfrm>
                <a:off x="636244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3" name="矢印: 上 12">
                <a:extLst>
                  <a:ext uri="{FF2B5EF4-FFF2-40B4-BE49-F238E27FC236}">
                    <a16:creationId xmlns:a16="http://schemas.microsoft.com/office/drawing/2014/main" id="{3EDD854F-6949-446E-B3C0-F3583D447FBD}"/>
                  </a:ext>
                </a:extLst>
              </p:cNvPr>
              <p:cNvSpPr/>
              <p:nvPr/>
            </p:nvSpPr>
            <p:spPr>
              <a:xfrm>
                <a:off x="1998858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4" name="矢印: 上 13">
                <a:extLst>
                  <a:ext uri="{FF2B5EF4-FFF2-40B4-BE49-F238E27FC236}">
                    <a16:creationId xmlns:a16="http://schemas.microsoft.com/office/drawing/2014/main" id="{EDCF136E-3765-4C02-B2BC-CF3A3108E52F}"/>
                  </a:ext>
                </a:extLst>
              </p:cNvPr>
              <p:cNvSpPr/>
              <p:nvPr/>
            </p:nvSpPr>
            <p:spPr>
              <a:xfrm>
                <a:off x="3498564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5" name="矢印: 上 14">
                <a:extLst>
                  <a:ext uri="{FF2B5EF4-FFF2-40B4-BE49-F238E27FC236}">
                    <a16:creationId xmlns:a16="http://schemas.microsoft.com/office/drawing/2014/main" id="{D356014B-7C88-4674-80EB-33A3D7D7A32E}"/>
                  </a:ext>
                </a:extLst>
              </p:cNvPr>
              <p:cNvSpPr/>
              <p:nvPr/>
            </p:nvSpPr>
            <p:spPr>
              <a:xfrm>
                <a:off x="5064737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6" name="矢印: 上 15">
                <a:extLst>
                  <a:ext uri="{FF2B5EF4-FFF2-40B4-BE49-F238E27FC236}">
                    <a16:creationId xmlns:a16="http://schemas.microsoft.com/office/drawing/2014/main" id="{1C00BDF0-9043-419A-B9FC-D977CE2ECD6E}"/>
                  </a:ext>
                </a:extLst>
              </p:cNvPr>
              <p:cNvSpPr/>
              <p:nvPr/>
            </p:nvSpPr>
            <p:spPr>
              <a:xfrm>
                <a:off x="7960291" y="5794696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7" name="正方形/長方形 9">
                <a:extLst>
                  <a:ext uri="{FF2B5EF4-FFF2-40B4-BE49-F238E27FC236}">
                    <a16:creationId xmlns:a16="http://schemas.microsoft.com/office/drawing/2014/main" id="{50AA3302-B267-44DA-9CF1-8E216A5816C0}"/>
                  </a:ext>
                </a:extLst>
              </p:cNvPr>
              <p:cNvSpPr/>
              <p:nvPr/>
            </p:nvSpPr>
            <p:spPr>
              <a:xfrm>
                <a:off x="7740833" y="3602612"/>
                <a:ext cx="1295663" cy="214034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5"/>
                  </a:rPr>
                  <a:t>WebEx</a:t>
                </a:r>
                <a:endParaRPr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8" name="正方形/長方形 7">
                <a:extLst>
                  <a:ext uri="{FF2B5EF4-FFF2-40B4-BE49-F238E27FC236}">
                    <a16:creationId xmlns:a16="http://schemas.microsoft.com/office/drawing/2014/main" id="{5A78162F-2CF7-4885-AE8B-63712DCABB04}"/>
                  </a:ext>
                </a:extLst>
              </p:cNvPr>
              <p:cNvSpPr/>
              <p:nvPr/>
            </p:nvSpPr>
            <p:spPr>
              <a:xfrm>
                <a:off x="3157911" y="3599999"/>
                <a:ext cx="1552447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6"/>
                  </a:rPr>
                  <a:t>Microsoft</a:t>
                </a:r>
                <a:r>
                  <a:rPr lang="ja-JP" altLang="en-US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6"/>
                  </a:rPr>
                  <a:t> </a:t>
                </a:r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6"/>
                  </a:rPr>
                  <a:t>365</a:t>
                </a:r>
                <a:endParaRPr kumimoji="1" lang="en-US" altLang="ja-JP" sz="8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9" name="正方形/長方形 8">
                <a:extLst>
                  <a:ext uri="{FF2B5EF4-FFF2-40B4-BE49-F238E27FC236}">
                    <a16:creationId xmlns:a16="http://schemas.microsoft.com/office/drawing/2014/main" id="{059B0FB0-CE2C-457B-9A67-D9E4C0DF2634}"/>
                  </a:ext>
                </a:extLst>
              </p:cNvPr>
              <p:cNvSpPr/>
              <p:nvPr/>
            </p:nvSpPr>
            <p:spPr>
              <a:xfrm>
                <a:off x="4819245" y="3599999"/>
                <a:ext cx="1425107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7"/>
                  </a:rPr>
                  <a:t>Google</a:t>
                </a:r>
                <a:r>
                  <a:rPr lang="ja-JP" altLang="en-US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7"/>
                  </a:rPr>
                  <a:t>　</a:t>
                </a:r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7"/>
                  </a:rPr>
                  <a:t>Workspace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0" name="矢印: 上 34">
                <a:extLst>
                  <a:ext uri="{FF2B5EF4-FFF2-40B4-BE49-F238E27FC236}">
                    <a16:creationId xmlns:a16="http://schemas.microsoft.com/office/drawing/2014/main" id="{E2EDB6F8-E4FC-4ABA-ADB2-A246C8D8B803}"/>
                  </a:ext>
                </a:extLst>
              </p:cNvPr>
              <p:cNvSpPr/>
              <p:nvPr/>
            </p:nvSpPr>
            <p:spPr>
              <a:xfrm>
                <a:off x="6597677" y="5783082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41" name="正方形/長方形 36">
                <a:extLst>
                  <a:ext uri="{FF2B5EF4-FFF2-40B4-BE49-F238E27FC236}">
                    <a16:creationId xmlns:a16="http://schemas.microsoft.com/office/drawing/2014/main" id="{212CCCE2-CC3B-424A-8C7E-AB4AA73225D8}"/>
                  </a:ext>
                </a:extLst>
              </p:cNvPr>
              <p:cNvSpPr/>
              <p:nvPr/>
            </p:nvSpPr>
            <p:spPr>
              <a:xfrm>
                <a:off x="6353238" y="3599999"/>
                <a:ext cx="1295663" cy="214295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8"/>
                  </a:rPr>
                  <a:t>Zoom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28" name="四角形: 角を丸くする 26">
              <a:extLst>
                <a:ext uri="{FF2B5EF4-FFF2-40B4-BE49-F238E27FC236}">
                  <a16:creationId xmlns:a16="http://schemas.microsoft.com/office/drawing/2014/main" id="{B5B78D3B-216A-43E9-9704-3CE86D7FF0D5}"/>
                </a:ext>
              </a:extLst>
            </p:cNvPr>
            <p:cNvSpPr/>
            <p:nvPr/>
          </p:nvSpPr>
          <p:spPr>
            <a:xfrm>
              <a:off x="5004048" y="3848197"/>
              <a:ext cx="864096" cy="223445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  <a:hlinkClick r:id="rId9"/>
                </a:rPr>
                <a:t>要有効化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92B86460-D30E-4342-AD89-EEE2638A49D5}"/>
              </a:ext>
            </a:extLst>
          </p:cNvPr>
          <p:cNvSpPr/>
          <p:nvPr/>
        </p:nvSpPr>
        <p:spPr>
          <a:xfrm>
            <a:off x="6267556" y="3940250"/>
            <a:ext cx="1051000" cy="14668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u="sng"/>
          </a:p>
        </p:txBody>
      </p:sp>
    </p:spTree>
    <p:extLst>
      <p:ext uri="{BB962C8B-B14F-4D97-AF65-F5344CB8AC3E}">
        <p14:creationId xmlns:p14="http://schemas.microsoft.com/office/powerpoint/2010/main" val="14135348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8594B2-D527-4849-8D84-713EFD34B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Zoom</a:t>
            </a:r>
            <a:r>
              <a:rPr kumimoji="1" lang="ja-JP" altLang="en-US" dirty="0"/>
              <a:t>サインイン方法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1157A6-6C29-4DA3-9852-3457455DC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東大用</a:t>
            </a:r>
            <a:r>
              <a:rPr kumimoji="1" lang="en-US" altLang="ja-JP" dirty="0"/>
              <a:t>Zoom</a:t>
            </a:r>
            <a:r>
              <a:rPr lang="ja-JP" altLang="en-US" dirty="0"/>
              <a:t>ページ </a:t>
            </a:r>
            <a:r>
              <a:rPr kumimoji="1" lang="en-US" altLang="ja-JP" dirty="0">
                <a:hlinkClick r:id="rId2"/>
              </a:rPr>
              <a:t>https://u-tokyo-ac-jp.zoom.us/profile</a:t>
            </a:r>
            <a:r>
              <a:rPr kumimoji="1" lang="en-US" altLang="ja-JP" dirty="0"/>
              <a:t> </a:t>
            </a:r>
            <a:r>
              <a:rPr kumimoji="1" lang="ja-JP" altLang="en-US" dirty="0"/>
              <a:t>にアクセス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注：すでに別のアカウントで</a:t>
            </a:r>
            <a:r>
              <a:rPr kumimoji="1" lang="en-US" altLang="ja-JP" dirty="0"/>
              <a:t>sign in</a:t>
            </a:r>
            <a:r>
              <a:rPr kumimoji="1" lang="ja-JP" altLang="en-US" dirty="0"/>
              <a:t>していたら一度</a:t>
            </a:r>
            <a:r>
              <a:rPr kumimoji="1" lang="en-US" altLang="ja-JP" dirty="0"/>
              <a:t>sign out</a:t>
            </a:r>
            <a:r>
              <a:rPr kumimoji="1" lang="ja-JP" altLang="en-US" dirty="0"/>
              <a:t>してやり直し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0D22E0-ACA5-4520-AAEA-D591779CF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76185A-A639-4B04-B96B-DC12C424C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C1661C-1675-484F-90B7-DD169A959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4458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FD7AD8-21B1-4CF4-AD7B-A04D1F541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サインイン方法</a:t>
            </a:r>
            <a:r>
              <a:rPr lang="en-US" altLang="ja-JP" dirty="0"/>
              <a:t>1: </a:t>
            </a:r>
            <a:r>
              <a:rPr lang="ja-JP" altLang="en-US" dirty="0"/>
              <a:t>流れ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7AFFFE-FCE0-437F-853B-73A519EEC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ED7828-D182-4138-A691-740A11D76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4D9DA5-DC51-4A45-A44F-705783655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B3A51E72-38AF-4DC3-805F-B20F4823380D}"/>
              </a:ext>
            </a:extLst>
          </p:cNvPr>
          <p:cNvGrpSpPr/>
          <p:nvPr/>
        </p:nvGrpSpPr>
        <p:grpSpPr>
          <a:xfrm>
            <a:off x="3490070" y="3461711"/>
            <a:ext cx="4898354" cy="2847608"/>
            <a:chOff x="3490070" y="3461711"/>
            <a:chExt cx="4898354" cy="2847608"/>
          </a:xfrm>
        </p:grpSpPr>
        <p:pic>
          <p:nvPicPr>
            <p:cNvPr id="9" name="図 8" descr="utokyo-account.png">
              <a:extLst>
                <a:ext uri="{FF2B5EF4-FFF2-40B4-BE49-F238E27FC236}">
                  <a16:creationId xmlns:a16="http://schemas.microsoft.com/office/drawing/2014/main" id="{C42FED07-DA39-4947-86DF-6BA7E2409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6541" y="4267195"/>
              <a:ext cx="2261883" cy="2042124"/>
            </a:xfrm>
            <a:prstGeom prst="rect">
              <a:avLst/>
            </a:prstGeom>
          </p:spPr>
        </p:pic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5F0D8726-438E-4652-8A0B-346334C91894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H="1">
              <a:off x="7257483" y="3461711"/>
              <a:ext cx="4132" cy="805484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F3582A6F-5E6C-4084-94DB-7ECB9E7429AF}"/>
                </a:ext>
              </a:extLst>
            </p:cNvPr>
            <p:cNvSpPr/>
            <p:nvPr/>
          </p:nvSpPr>
          <p:spPr>
            <a:xfrm>
              <a:off x="6022991" y="3995988"/>
              <a:ext cx="528768" cy="3848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C.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E7221000-4681-45D1-B38F-70D5AA41FD55}"/>
                </a:ext>
              </a:extLst>
            </p:cNvPr>
            <p:cNvSpPr/>
            <p:nvPr/>
          </p:nvSpPr>
          <p:spPr>
            <a:xfrm>
              <a:off x="3490070" y="4443203"/>
              <a:ext cx="2335317" cy="5101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 dirty="0">
                  <a:solidFill>
                    <a:srgbClr val="7030A0"/>
                  </a:solidFill>
                </a:rPr>
                <a:t>入力</a:t>
              </a:r>
              <a:r>
                <a:rPr kumimoji="1" lang="en-US" altLang="ja-JP" sz="1600" dirty="0">
                  <a:solidFill>
                    <a:srgbClr val="7030A0"/>
                  </a:solidFill>
                </a:rPr>
                <a:t>: </a:t>
              </a:r>
              <a:r>
                <a:rPr kumimoji="1" lang="en-US" altLang="ja-JP" sz="1600" dirty="0">
                  <a:solidFill>
                    <a:srgbClr val="00B050"/>
                  </a:solidFill>
                </a:rPr>
                <a:t>UTokyo Account</a:t>
              </a:r>
              <a:r>
                <a:rPr kumimoji="1" lang="ja-JP" altLang="en-US" sz="1600" dirty="0">
                  <a:solidFill>
                    <a:srgbClr val="00B050"/>
                  </a:solidFill>
                </a:rPr>
                <a:t>名、パスワード</a:t>
              </a:r>
              <a:endParaRPr kumimoji="1" lang="en-US" altLang="ja-JP" sz="16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734F97E5-7060-4F8B-9023-65953F6B0848}"/>
                </a:ext>
              </a:extLst>
            </p:cNvPr>
            <p:cNvCxnSpPr>
              <a:stCxn id="21" idx="3"/>
            </p:cNvCxnSpPr>
            <p:nvPr/>
          </p:nvCxnSpPr>
          <p:spPr>
            <a:xfrm>
              <a:off x="5825387" y="4698278"/>
              <a:ext cx="1770949" cy="47084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617501F-1DE2-4206-AEF3-605AFAFB51B3}"/>
              </a:ext>
            </a:extLst>
          </p:cNvPr>
          <p:cNvSpPr/>
          <p:nvPr/>
        </p:nvSpPr>
        <p:spPr>
          <a:xfrm>
            <a:off x="521371" y="1733350"/>
            <a:ext cx="1368151" cy="3534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A.</a:t>
            </a:r>
            <a:r>
              <a:rPr kumimoji="1" lang="ja-JP" altLang="en-US" dirty="0">
                <a:solidFill>
                  <a:schemeClr val="tx1"/>
                </a:solidFill>
              </a:rPr>
              <a:t> </a:t>
            </a:r>
            <a:r>
              <a:rPr lang="ja-JP" altLang="en-US" dirty="0">
                <a:solidFill>
                  <a:schemeClr val="tx1"/>
                </a:solidFill>
              </a:rPr>
              <a:t>スタート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FA4347A-54CE-4D0E-92A3-A0C6B1CAD85E}"/>
              </a:ext>
            </a:extLst>
          </p:cNvPr>
          <p:cNvSpPr/>
          <p:nvPr/>
        </p:nvSpPr>
        <p:spPr>
          <a:xfrm>
            <a:off x="481501" y="2208710"/>
            <a:ext cx="3586443" cy="340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600" dirty="0">
                <a:solidFill>
                  <a:srgbClr val="00B050"/>
                </a:solidFill>
                <a:hlinkClick r:id="rId3"/>
              </a:rPr>
              <a:t>https://u-tokyo-ac-jp.zoom.us/profile</a:t>
            </a:r>
            <a:endParaRPr kumimoji="1" lang="en-US" altLang="ja-JP" sz="1600" dirty="0">
              <a:solidFill>
                <a:srgbClr val="00B050"/>
              </a:solidFill>
            </a:endParaRPr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2D89A3E3-EDE2-4B3A-95F0-9C3B798DACD4}"/>
              </a:ext>
            </a:extLst>
          </p:cNvPr>
          <p:cNvGrpSpPr/>
          <p:nvPr/>
        </p:nvGrpSpPr>
        <p:grpSpPr>
          <a:xfrm>
            <a:off x="179513" y="4077072"/>
            <a:ext cx="5947028" cy="2232248"/>
            <a:chOff x="179513" y="4077072"/>
            <a:chExt cx="5947028" cy="2232248"/>
          </a:xfrm>
        </p:grpSpPr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B7982005-3475-4E37-907A-A7238FFE668E}"/>
                </a:ext>
              </a:extLst>
            </p:cNvPr>
            <p:cNvCxnSpPr>
              <a:stCxn id="9" idx="1"/>
            </p:cNvCxnSpPr>
            <p:nvPr/>
          </p:nvCxnSpPr>
          <p:spPr>
            <a:xfrm flipH="1" flipV="1">
              <a:off x="2758860" y="5261718"/>
              <a:ext cx="3367681" cy="26539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図 24" descr="モニター画面に映るウェブサイトのスクリーンショット&#10;&#10;自動的に生成された説明">
              <a:extLst>
                <a:ext uri="{FF2B5EF4-FFF2-40B4-BE49-F238E27FC236}">
                  <a16:creationId xmlns:a16="http://schemas.microsoft.com/office/drawing/2014/main" id="{55B2D251-804D-4084-BFEE-BC486A9A6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126" y="4330238"/>
              <a:ext cx="2635423" cy="1979082"/>
            </a:xfrm>
            <a:prstGeom prst="rect">
              <a:avLst/>
            </a:prstGeom>
          </p:spPr>
        </p:pic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2CAD5101-6786-48E3-9FB0-44A326F7E7DD}"/>
                </a:ext>
              </a:extLst>
            </p:cNvPr>
            <p:cNvSpPr/>
            <p:nvPr/>
          </p:nvSpPr>
          <p:spPr>
            <a:xfrm>
              <a:off x="179513" y="4077072"/>
              <a:ext cx="1995563" cy="3848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D. (sign in</a:t>
              </a:r>
              <a:r>
                <a:rPr kumimoji="1" lang="ja-JP" altLang="en-US" dirty="0">
                  <a:solidFill>
                    <a:schemeClr val="tx1"/>
                  </a:solidFill>
                </a:rPr>
                <a:t>成功</a:t>
              </a:r>
              <a:r>
                <a:rPr kumimoji="1" lang="en-US" altLang="ja-JP" dirty="0">
                  <a:solidFill>
                    <a:schemeClr val="tx1"/>
                  </a:solidFill>
                </a:rPr>
                <a:t>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7424C875-16A4-44B3-8782-2EBB2F38B118}"/>
              </a:ext>
            </a:extLst>
          </p:cNvPr>
          <p:cNvGrpSpPr/>
          <p:nvPr/>
        </p:nvGrpSpPr>
        <p:grpSpPr>
          <a:xfrm>
            <a:off x="3121010" y="1268760"/>
            <a:ext cx="5267413" cy="2343212"/>
            <a:chOff x="3121010" y="1268760"/>
            <a:chExt cx="5267413" cy="2343212"/>
          </a:xfrm>
        </p:grpSpPr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52861A13-4B45-4A6C-894A-10722AE7198E}"/>
                </a:ext>
              </a:extLst>
            </p:cNvPr>
            <p:cNvCxnSpPr>
              <a:cxnSpLocks/>
            </p:cNvCxnSpPr>
            <p:nvPr/>
          </p:nvCxnSpPr>
          <p:spPr>
            <a:xfrm>
              <a:off x="4067944" y="2440649"/>
              <a:ext cx="2130636" cy="0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03F1199F-BF64-4BDA-96D0-3C327F35065C}"/>
                </a:ext>
              </a:extLst>
            </p:cNvPr>
            <p:cNvSpPr/>
            <p:nvPr/>
          </p:nvSpPr>
          <p:spPr>
            <a:xfrm>
              <a:off x="3121010" y="1372555"/>
              <a:ext cx="3073438" cy="5101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dirty="0">
                  <a:solidFill>
                    <a:srgbClr val="7030A0"/>
                  </a:solidFill>
                </a:rPr>
                <a:t>入力</a:t>
              </a:r>
              <a:r>
                <a:rPr lang="en-US" altLang="ja-JP" sz="1600" dirty="0">
                  <a:solidFill>
                    <a:srgbClr val="7030A0"/>
                  </a:solidFill>
                </a:rPr>
                <a:t>: </a:t>
              </a:r>
              <a:r>
                <a:rPr lang="en-US" altLang="ja-JP" sz="1600" dirty="0">
                  <a:solidFill>
                    <a:srgbClr val="00B050"/>
                  </a:solidFill>
                </a:rPr>
                <a:t>…</a:t>
              </a:r>
              <a:r>
                <a:rPr kumimoji="1" lang="en-US" altLang="ja-JP" sz="1600" dirty="0">
                  <a:solidFill>
                    <a:srgbClr val="00B050"/>
                  </a:solidFill>
                </a:rPr>
                <a:t>@utac.u-tokyo.ac.jp</a:t>
              </a:r>
            </a:p>
            <a:p>
              <a:pPr algn="ctr"/>
              <a:r>
                <a:rPr lang="ja-JP" altLang="en-US" sz="1600" dirty="0">
                  <a:solidFill>
                    <a:srgbClr val="7030A0"/>
                  </a:solidFill>
                </a:rPr>
                <a:t>（所属組織を明示）</a:t>
              </a:r>
              <a:endParaRPr kumimoji="1" lang="en-US" altLang="ja-JP" sz="1600" dirty="0">
                <a:solidFill>
                  <a:srgbClr val="7030A0"/>
                </a:solidFill>
              </a:endParaRPr>
            </a:p>
          </p:txBody>
        </p: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FABDB61F-4C94-464D-A076-EDB073D9570C}"/>
                </a:ext>
              </a:extLst>
            </p:cNvPr>
            <p:cNvCxnSpPr>
              <a:stCxn id="19" idx="2"/>
            </p:cNvCxnSpPr>
            <p:nvPr/>
          </p:nvCxnSpPr>
          <p:spPr>
            <a:xfrm>
              <a:off x="4657729" y="1882704"/>
              <a:ext cx="1988347" cy="5269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図 6" descr="グラフィカル ユーザー インターフェイス, アプリケーション&#10;&#10;自動的に生成された説明">
              <a:extLst>
                <a:ext uri="{FF2B5EF4-FFF2-40B4-BE49-F238E27FC236}">
                  <a16:creationId xmlns:a16="http://schemas.microsoft.com/office/drawing/2014/main" id="{DB1FD9E5-D3BF-45E0-A88B-4079FE7AF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6540" y="1340768"/>
              <a:ext cx="2261883" cy="2271204"/>
            </a:xfrm>
            <a:prstGeom prst="rect">
              <a:avLst/>
            </a:prstGeom>
          </p:spPr>
        </p:pic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D3981480-5951-4A30-B001-8DE24C58E8C6}"/>
                </a:ext>
              </a:extLst>
            </p:cNvPr>
            <p:cNvSpPr/>
            <p:nvPr/>
          </p:nvSpPr>
          <p:spPr>
            <a:xfrm>
              <a:off x="6022991" y="1268760"/>
              <a:ext cx="528768" cy="3848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B.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3AE8566-8D4A-4088-AAC7-BE8AECA9CBBE}"/>
              </a:ext>
            </a:extLst>
          </p:cNvPr>
          <p:cNvSpPr/>
          <p:nvPr/>
        </p:nvSpPr>
        <p:spPr>
          <a:xfrm>
            <a:off x="136823" y="2464008"/>
            <a:ext cx="4076505" cy="510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100" dirty="0">
                <a:solidFill>
                  <a:srgbClr val="7030A0"/>
                </a:solidFill>
              </a:rPr>
              <a:t>（または </a:t>
            </a:r>
            <a:r>
              <a:rPr lang="en-US" altLang="ja-JP" sz="1100" dirty="0">
                <a:solidFill>
                  <a:srgbClr val="00B050"/>
                </a:solidFill>
                <a:hlinkClick r:id="rId6"/>
              </a:rPr>
              <a:t>https://u-tokyo-ac-jp.zoom.us/</a:t>
            </a:r>
            <a:r>
              <a:rPr lang="en-US" altLang="ja-JP" sz="1100" dirty="0">
                <a:solidFill>
                  <a:srgbClr val="00B050"/>
                </a:solidFill>
              </a:rPr>
              <a:t> </a:t>
            </a:r>
            <a:r>
              <a:rPr lang="ja-JP" altLang="en-US" sz="1100" dirty="0">
                <a:solidFill>
                  <a:srgbClr val="7030A0"/>
                </a:solidFill>
                <a:sym typeface="Symbol" panose="05050102010706020507" pitchFamily="18" charset="2"/>
              </a:rPr>
              <a:t></a:t>
            </a:r>
            <a:r>
              <a:rPr lang="en-US" altLang="ja-JP" sz="1100" dirty="0">
                <a:solidFill>
                  <a:srgbClr val="7030A0"/>
                </a:solidFill>
              </a:rPr>
              <a:t>Config</a:t>
            </a:r>
            <a:r>
              <a:rPr lang="ja-JP" altLang="en-US" sz="1100" dirty="0">
                <a:solidFill>
                  <a:srgbClr val="7030A0"/>
                </a:solidFill>
              </a:rPr>
              <a:t>ボタン）</a:t>
            </a:r>
            <a:endParaRPr lang="en-US" altLang="ja-JP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63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F0B697-6149-4860-84F3-EB4E49663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サインイン方法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666F31-9A9D-47DC-B287-518BF87CE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Zoom</a:t>
            </a:r>
            <a:r>
              <a:rPr lang="ja-JP" altLang="en-US" dirty="0"/>
              <a:t>ページ </a:t>
            </a:r>
            <a:r>
              <a:rPr lang="en-US" altLang="ja-JP" dirty="0">
                <a:hlinkClick r:id="rId2"/>
              </a:rPr>
              <a:t>https://zoom.us/</a:t>
            </a:r>
            <a:r>
              <a:rPr lang="en-US" altLang="ja-JP" dirty="0"/>
              <a:t> </a:t>
            </a:r>
            <a:r>
              <a:rPr lang="ja-JP" altLang="en-US" dirty="0"/>
              <a:t>（</a:t>
            </a:r>
            <a:r>
              <a:rPr lang="en-US" altLang="ja-JP" dirty="0">
                <a:sym typeface="Symbol" panose="05050102010706020507" pitchFamily="18" charset="2"/>
              </a:rPr>
              <a:t></a:t>
            </a:r>
            <a:r>
              <a:rPr lang="ja-JP" altLang="en-US" dirty="0">
                <a:sym typeface="Symbol" panose="05050102010706020507" pitchFamily="18" charset="2"/>
              </a:rPr>
              <a:t> </a:t>
            </a:r>
            <a:r>
              <a:rPr lang="ja-JP" altLang="en-US" dirty="0"/>
              <a:t>必要ならばいったん</a:t>
            </a:r>
            <a:r>
              <a:rPr lang="en-US" altLang="ja-JP" dirty="0"/>
              <a:t>sign out</a:t>
            </a:r>
            <a:r>
              <a:rPr lang="ja-JP" altLang="en-US" dirty="0"/>
              <a:t>）</a:t>
            </a:r>
            <a:r>
              <a:rPr lang="en-US" altLang="ja-JP" dirty="0">
                <a:sym typeface="Symbol" panose="05050102010706020507" pitchFamily="18" charset="2"/>
              </a:rPr>
              <a:t> </a:t>
            </a:r>
            <a:r>
              <a:rPr lang="ja-JP" altLang="en-US" dirty="0"/>
              <a:t> </a:t>
            </a:r>
            <a:r>
              <a:rPr lang="en-US" altLang="ja-JP" dirty="0"/>
              <a:t>sign in</a:t>
            </a:r>
            <a:r>
              <a:rPr lang="en-US" altLang="ja-JP" dirty="0">
                <a:sym typeface="Symbol" panose="05050102010706020507" pitchFamily="18" charset="2"/>
              </a:rPr>
              <a:t> </a:t>
            </a:r>
            <a:r>
              <a:rPr lang="ja-JP" altLang="en-US" dirty="0">
                <a:sym typeface="Symbol" panose="05050102010706020507" pitchFamily="18" charset="2"/>
              </a:rPr>
              <a:t> </a:t>
            </a:r>
            <a:r>
              <a:rPr lang="ja-JP" altLang="en-US" dirty="0"/>
              <a:t>ページ下部</a:t>
            </a:r>
            <a:r>
              <a:rPr lang="en-US" altLang="ja-JP" dirty="0">
                <a:solidFill>
                  <a:srgbClr val="00B050"/>
                </a:solidFill>
              </a:rPr>
              <a:t>SSO</a:t>
            </a:r>
            <a:r>
              <a:rPr lang="ja-JP" altLang="en-US" dirty="0"/>
              <a:t>を選択</a:t>
            </a:r>
            <a:endParaRPr lang="en-US" altLang="ja-JP" dirty="0"/>
          </a:p>
          <a:p>
            <a:r>
              <a:rPr lang="ja-JP" altLang="en-US" dirty="0"/>
              <a:t>「会社のドメイン」に</a:t>
            </a:r>
            <a:r>
              <a:rPr kumimoji="1" lang="ja-JP" altLang="en-US" dirty="0"/>
              <a:t> </a:t>
            </a:r>
            <a:r>
              <a:rPr kumimoji="1" lang="en-US" altLang="ja-JP" dirty="0">
                <a:solidFill>
                  <a:srgbClr val="00B050"/>
                </a:solidFill>
              </a:rPr>
              <a:t>u-</a:t>
            </a:r>
            <a:r>
              <a:rPr kumimoji="1" lang="en-US" altLang="ja-JP" dirty="0" err="1">
                <a:solidFill>
                  <a:srgbClr val="00B050"/>
                </a:solidFill>
              </a:rPr>
              <a:t>tokyo</a:t>
            </a:r>
            <a:r>
              <a:rPr kumimoji="1" lang="en-US" altLang="ja-JP" dirty="0">
                <a:solidFill>
                  <a:srgbClr val="00B050"/>
                </a:solidFill>
              </a:rPr>
              <a:t>-ac-</a:t>
            </a:r>
            <a:r>
              <a:rPr kumimoji="1" lang="en-US" altLang="ja-JP" dirty="0" err="1">
                <a:solidFill>
                  <a:srgbClr val="00B050"/>
                </a:solidFill>
              </a:rPr>
              <a:t>jp</a:t>
            </a:r>
            <a:r>
              <a:rPr kumimoji="1" lang="en-US" altLang="ja-JP" dirty="0"/>
              <a:t> </a:t>
            </a:r>
            <a:r>
              <a:rPr kumimoji="1" lang="ja-JP" altLang="en-US" dirty="0"/>
              <a:t>入力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DD4DC6-4AC0-4ACF-96A1-069052BB9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077A28-0C8B-4F67-8216-5FAD84AEA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72A9D8-3E08-4B0D-A714-5CA3D1BC9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2053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EAFA71-7064-4C33-99DD-74B086656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疑問</a:t>
            </a:r>
            <a:r>
              <a:rPr lang="en-US" altLang="ja-JP" dirty="0"/>
              <a:t>?</a:t>
            </a:r>
            <a:br>
              <a:rPr lang="en-US" altLang="ja-JP" dirty="0"/>
            </a:br>
            <a:r>
              <a:rPr lang="en-US" altLang="ja-JP" dirty="0"/>
              <a:t> </a:t>
            </a:r>
            <a:r>
              <a:rPr lang="en-US" altLang="ja-JP" dirty="0">
                <a:sym typeface="Symbol" panose="05050102010706020507" pitchFamily="18" charset="2"/>
              </a:rPr>
              <a:t></a:t>
            </a:r>
            <a:r>
              <a:rPr lang="ja-JP" altLang="en-US" dirty="0">
                <a:sym typeface="Symbol" panose="05050102010706020507" pitchFamily="18" charset="2"/>
              </a:rPr>
              <a:t>まずは</a:t>
            </a:r>
            <a:r>
              <a:rPr lang="en-US" altLang="ja-JP" dirty="0" err="1"/>
              <a:t>utelecon</a:t>
            </a:r>
            <a:r>
              <a:rPr kumimoji="1" lang="ja-JP" altLang="en-US" dirty="0"/>
              <a:t>をご覧ください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7770E9-05EF-40E1-B940-E6A01D68A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様々な情報</a:t>
            </a:r>
            <a:r>
              <a:rPr lang="ja-JP" altLang="en-US" dirty="0"/>
              <a:t>を</a:t>
            </a:r>
            <a:r>
              <a:rPr kumimoji="1" lang="ja-JP" altLang="en-US" dirty="0"/>
              <a:t> </a:t>
            </a:r>
            <a:r>
              <a:rPr kumimoji="1" lang="en-US" altLang="ja-JP" sz="2400" dirty="0">
                <a:hlinkClick r:id="rId2"/>
              </a:rPr>
              <a:t>https://utelecon.adm.u-tokyo.ac.jp/</a:t>
            </a:r>
            <a:r>
              <a:rPr kumimoji="1" lang="ja-JP" altLang="en-US" dirty="0"/>
              <a:t> へ集約しています</a:t>
            </a:r>
            <a:endParaRPr kumimoji="1" lang="en-US" altLang="ja-JP" dirty="0"/>
          </a:p>
          <a:p>
            <a:r>
              <a:rPr lang="ja-JP" altLang="en-US" dirty="0"/>
              <a:t>あれどうすんだっけ</a:t>
            </a:r>
            <a:r>
              <a:rPr lang="en-US" altLang="ja-JP" dirty="0"/>
              <a:t>?</a:t>
            </a:r>
            <a:r>
              <a:rPr lang="ja-JP" altLang="en-US" dirty="0"/>
              <a:t>は</a:t>
            </a:r>
            <a:r>
              <a:rPr lang="ja-JP" altLang="en-US" u="sng" dirty="0"/>
              <a:t>検索ボックス</a:t>
            </a:r>
            <a:r>
              <a:rPr lang="ja-JP" altLang="en-US" dirty="0"/>
              <a:t>で</a:t>
            </a:r>
            <a:endParaRPr lang="en-US" altLang="ja-JP" dirty="0"/>
          </a:p>
          <a:p>
            <a:r>
              <a:rPr lang="ja-JP" altLang="en-US" dirty="0"/>
              <a:t>初めての先生必見</a:t>
            </a:r>
          </a:p>
          <a:p>
            <a:r>
              <a:rPr kumimoji="1" lang="ja-JP" altLang="en-US" dirty="0"/>
              <a:t>学期開始前にチェック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8FE44D-C723-4763-B9A3-831D30F47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7A1FAE-8E0A-457D-A838-6DC516593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98DA91-BF54-4C68-B65D-F7807BFF3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pic>
        <p:nvPicPr>
          <p:cNvPr id="8" name="図 7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071AED5D-9DE5-4266-B3B6-FE1535D8A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113" y="3140967"/>
            <a:ext cx="3171377" cy="3716753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149B623-8448-46D2-BF32-C19A4A9B38B5}"/>
              </a:ext>
            </a:extLst>
          </p:cNvPr>
          <p:cNvSpPr/>
          <p:nvPr/>
        </p:nvSpPr>
        <p:spPr>
          <a:xfrm>
            <a:off x="7956376" y="3603038"/>
            <a:ext cx="875409" cy="2550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E0E0C75-B1D5-451A-BD95-C85295B521C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019800" y="2996952"/>
            <a:ext cx="1936576" cy="7335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D6BAD10-8C3A-4906-A782-FED575A43C78}"/>
              </a:ext>
            </a:extLst>
          </p:cNvPr>
          <p:cNvSpPr/>
          <p:nvPr/>
        </p:nvSpPr>
        <p:spPr>
          <a:xfrm>
            <a:off x="6132660" y="3980411"/>
            <a:ext cx="875409" cy="25501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F8788117-29E7-49B9-BAFC-D96BA0684E52}"/>
              </a:ext>
            </a:extLst>
          </p:cNvPr>
          <p:cNvCxnSpPr>
            <a:cxnSpLocks/>
          </p:cNvCxnSpPr>
          <p:nvPr/>
        </p:nvCxnSpPr>
        <p:spPr>
          <a:xfrm>
            <a:off x="4211960" y="3429000"/>
            <a:ext cx="1920700" cy="6789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89F3FD1-4A5E-4A62-92C8-0B3A30D2E824}"/>
              </a:ext>
            </a:extLst>
          </p:cNvPr>
          <p:cNvSpPr/>
          <p:nvPr/>
        </p:nvSpPr>
        <p:spPr>
          <a:xfrm>
            <a:off x="6132660" y="5230316"/>
            <a:ext cx="875409" cy="25501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F81FF0ED-E55D-48F3-B92D-E14A2BE95883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4066975" y="4270096"/>
            <a:ext cx="2065685" cy="10877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3536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FD7AD8-21B1-4CF4-AD7B-A04D1F541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サインイン方法</a:t>
            </a:r>
            <a:r>
              <a:rPr lang="en-US" altLang="ja-JP" dirty="0"/>
              <a:t>2: </a:t>
            </a:r>
            <a:r>
              <a:rPr lang="ja-JP" altLang="en-US" dirty="0"/>
              <a:t>流れ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7AFFFE-FCE0-437F-853B-73A519EEC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ED7828-D182-4138-A691-740A11D76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4D9DA5-DC51-4A45-A44F-705783655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30</a:t>
            </a:fld>
            <a:endParaRPr kumimoji="1" lang="ja-JP" altLang="en-US"/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9567052A-44A9-43CF-91A0-1E0DCADCC2F2}"/>
              </a:ext>
            </a:extLst>
          </p:cNvPr>
          <p:cNvGrpSpPr/>
          <p:nvPr/>
        </p:nvGrpSpPr>
        <p:grpSpPr>
          <a:xfrm>
            <a:off x="3490070" y="3267887"/>
            <a:ext cx="4898354" cy="3041432"/>
            <a:chOff x="3490070" y="3267887"/>
            <a:chExt cx="4898354" cy="3041432"/>
          </a:xfrm>
        </p:grpSpPr>
        <p:pic>
          <p:nvPicPr>
            <p:cNvPr id="9" name="図 8" descr="utokyo-account.png">
              <a:extLst>
                <a:ext uri="{FF2B5EF4-FFF2-40B4-BE49-F238E27FC236}">
                  <a16:creationId xmlns:a16="http://schemas.microsoft.com/office/drawing/2014/main" id="{C42FED07-DA39-4947-86DF-6BA7E2409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6541" y="4267195"/>
              <a:ext cx="2261883" cy="2042124"/>
            </a:xfrm>
            <a:prstGeom prst="rect">
              <a:avLst/>
            </a:prstGeom>
          </p:spPr>
        </p:pic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5F0D8726-438E-4652-8A0B-346334C91894}"/>
                </a:ext>
              </a:extLst>
            </p:cNvPr>
            <p:cNvCxnSpPr>
              <a:endCxn id="9" idx="0"/>
            </p:cNvCxnSpPr>
            <p:nvPr/>
          </p:nvCxnSpPr>
          <p:spPr>
            <a:xfrm flipH="1">
              <a:off x="7257483" y="3267887"/>
              <a:ext cx="4132" cy="999308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F3582A6F-5E6C-4084-94DB-7ECB9E7429AF}"/>
                </a:ext>
              </a:extLst>
            </p:cNvPr>
            <p:cNvSpPr/>
            <p:nvPr/>
          </p:nvSpPr>
          <p:spPr>
            <a:xfrm>
              <a:off x="6022991" y="3995988"/>
              <a:ext cx="528768" cy="3848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C.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E7221000-4681-45D1-B38F-70D5AA41FD55}"/>
                </a:ext>
              </a:extLst>
            </p:cNvPr>
            <p:cNvSpPr/>
            <p:nvPr/>
          </p:nvSpPr>
          <p:spPr>
            <a:xfrm>
              <a:off x="3490070" y="4443203"/>
              <a:ext cx="2335317" cy="5101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 dirty="0">
                  <a:solidFill>
                    <a:srgbClr val="7030A0"/>
                  </a:solidFill>
                </a:rPr>
                <a:t>入力</a:t>
              </a:r>
              <a:r>
                <a:rPr kumimoji="1" lang="en-US" altLang="ja-JP" sz="1600" dirty="0">
                  <a:solidFill>
                    <a:srgbClr val="7030A0"/>
                  </a:solidFill>
                </a:rPr>
                <a:t>: </a:t>
              </a:r>
              <a:r>
                <a:rPr kumimoji="1" lang="en-US" altLang="ja-JP" sz="1600" dirty="0">
                  <a:solidFill>
                    <a:srgbClr val="00B050"/>
                  </a:solidFill>
                </a:rPr>
                <a:t>UTokyo Account</a:t>
              </a:r>
              <a:r>
                <a:rPr kumimoji="1" lang="ja-JP" altLang="en-US" sz="1600" dirty="0">
                  <a:solidFill>
                    <a:srgbClr val="00B050"/>
                  </a:solidFill>
                </a:rPr>
                <a:t>名、パスワード</a:t>
              </a:r>
              <a:endParaRPr kumimoji="1" lang="en-US" altLang="ja-JP" sz="16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734F97E5-7060-4F8B-9023-65953F6B0848}"/>
                </a:ext>
              </a:extLst>
            </p:cNvPr>
            <p:cNvCxnSpPr>
              <a:stCxn id="21" idx="3"/>
            </p:cNvCxnSpPr>
            <p:nvPr/>
          </p:nvCxnSpPr>
          <p:spPr>
            <a:xfrm>
              <a:off x="5825387" y="4698278"/>
              <a:ext cx="1770949" cy="47084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86CF7CF4-3BC3-4A32-B369-D197A41E8FB5}"/>
              </a:ext>
            </a:extLst>
          </p:cNvPr>
          <p:cNvGrpSpPr/>
          <p:nvPr/>
        </p:nvGrpSpPr>
        <p:grpSpPr>
          <a:xfrm>
            <a:off x="179513" y="4077072"/>
            <a:ext cx="5947028" cy="2232248"/>
            <a:chOff x="179513" y="4077072"/>
            <a:chExt cx="5947028" cy="2232248"/>
          </a:xfrm>
        </p:grpSpPr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B7982005-3475-4E37-907A-A7238FFE668E}"/>
                </a:ext>
              </a:extLst>
            </p:cNvPr>
            <p:cNvCxnSpPr>
              <a:stCxn id="9" idx="1"/>
            </p:cNvCxnSpPr>
            <p:nvPr/>
          </p:nvCxnSpPr>
          <p:spPr>
            <a:xfrm flipH="1" flipV="1">
              <a:off x="2758860" y="5261718"/>
              <a:ext cx="3367681" cy="26539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図 24" descr="モニター画面に映るウェブサイトのスクリーンショット&#10;&#10;自動的に生成された説明">
              <a:extLst>
                <a:ext uri="{FF2B5EF4-FFF2-40B4-BE49-F238E27FC236}">
                  <a16:creationId xmlns:a16="http://schemas.microsoft.com/office/drawing/2014/main" id="{55B2D251-804D-4084-BFEE-BC486A9A6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126" y="4330238"/>
              <a:ext cx="2635423" cy="1979082"/>
            </a:xfrm>
            <a:prstGeom prst="rect">
              <a:avLst/>
            </a:prstGeom>
          </p:spPr>
        </p:pic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2CAD5101-6786-48E3-9FB0-44A326F7E7DD}"/>
                </a:ext>
              </a:extLst>
            </p:cNvPr>
            <p:cNvSpPr/>
            <p:nvPr/>
          </p:nvSpPr>
          <p:spPr>
            <a:xfrm>
              <a:off x="179513" y="4077072"/>
              <a:ext cx="1995563" cy="3848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D. (sign in</a:t>
              </a:r>
              <a:r>
                <a:rPr kumimoji="1" lang="ja-JP" altLang="en-US" dirty="0">
                  <a:solidFill>
                    <a:schemeClr val="tx1"/>
                  </a:solidFill>
                </a:rPr>
                <a:t>成功</a:t>
              </a:r>
              <a:r>
                <a:rPr kumimoji="1" lang="en-US" altLang="ja-JP" dirty="0">
                  <a:solidFill>
                    <a:schemeClr val="tx1"/>
                  </a:solidFill>
                </a:rPr>
                <a:t>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20F72FD9-9CAA-4881-8F66-48CA0F5C6DFA}"/>
              </a:ext>
            </a:extLst>
          </p:cNvPr>
          <p:cNvGrpSpPr/>
          <p:nvPr/>
        </p:nvGrpSpPr>
        <p:grpSpPr>
          <a:xfrm>
            <a:off x="572367" y="1411852"/>
            <a:ext cx="1874499" cy="2089156"/>
            <a:chOff x="1101334" y="3645025"/>
            <a:chExt cx="2390545" cy="2664296"/>
          </a:xfrm>
        </p:grpSpPr>
        <p:pic>
          <p:nvPicPr>
            <p:cNvPr id="23" name="図 22" descr="グラフィカル ユーザー インターフェイス, テキスト, アプリケーション&#10;&#10;自動的に生成された説明">
              <a:extLst>
                <a:ext uri="{FF2B5EF4-FFF2-40B4-BE49-F238E27FC236}">
                  <a16:creationId xmlns:a16="http://schemas.microsoft.com/office/drawing/2014/main" id="{F3E472C2-0395-4809-877B-D3C9D7B43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1334" y="3645025"/>
              <a:ext cx="2390545" cy="2664296"/>
            </a:xfrm>
            <a:prstGeom prst="rect">
              <a:avLst/>
            </a:prstGeom>
          </p:spPr>
        </p:pic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DF690287-C2D5-4BB3-9EDC-684F14139B11}"/>
                </a:ext>
              </a:extLst>
            </p:cNvPr>
            <p:cNvSpPr/>
            <p:nvPr/>
          </p:nvSpPr>
          <p:spPr>
            <a:xfrm>
              <a:off x="1741451" y="5830650"/>
              <a:ext cx="402356" cy="402356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95DD6A36-DAA8-4014-855B-546D91FDE80C}"/>
                </a:ext>
              </a:extLst>
            </p:cNvPr>
            <p:cNvGrpSpPr/>
            <p:nvPr/>
          </p:nvGrpSpPr>
          <p:grpSpPr>
            <a:xfrm>
              <a:off x="1349144" y="4470267"/>
              <a:ext cx="1638681" cy="1118973"/>
              <a:chOff x="1251992" y="4377593"/>
              <a:chExt cx="1879849" cy="1283655"/>
            </a:xfrm>
          </p:grpSpPr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66A0E6C8-47C1-409E-BFAC-DADB7DB46249}"/>
                  </a:ext>
                </a:extLst>
              </p:cNvPr>
              <p:cNvCxnSpPr/>
              <p:nvPr/>
            </p:nvCxnSpPr>
            <p:spPr>
              <a:xfrm>
                <a:off x="1259632" y="4377593"/>
                <a:ext cx="1872208" cy="122413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AC6D285B-CF87-4B73-881B-A731687CA98B}"/>
                  </a:ext>
                </a:extLst>
              </p:cNvPr>
              <p:cNvCxnSpPr/>
              <p:nvPr/>
            </p:nvCxnSpPr>
            <p:spPr>
              <a:xfrm flipV="1">
                <a:off x="1251992" y="4437112"/>
                <a:ext cx="1872208" cy="122413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617501F-1DE2-4206-AEF3-605AFAFB51B3}"/>
              </a:ext>
            </a:extLst>
          </p:cNvPr>
          <p:cNvSpPr/>
          <p:nvPr/>
        </p:nvSpPr>
        <p:spPr>
          <a:xfrm>
            <a:off x="396706" y="1345161"/>
            <a:ext cx="1368151" cy="3534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A.</a:t>
            </a:r>
            <a:r>
              <a:rPr kumimoji="1" lang="ja-JP" altLang="en-US" dirty="0">
                <a:solidFill>
                  <a:schemeClr val="tx1"/>
                </a:solidFill>
              </a:rPr>
              <a:t> </a:t>
            </a:r>
            <a:r>
              <a:rPr lang="ja-JP" altLang="en-US" dirty="0">
                <a:solidFill>
                  <a:schemeClr val="tx1"/>
                </a:solidFill>
              </a:rPr>
              <a:t>スタート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07AAA64C-C5C1-4A80-9713-B56453A89A14}"/>
              </a:ext>
            </a:extLst>
          </p:cNvPr>
          <p:cNvSpPr/>
          <p:nvPr/>
        </p:nvSpPr>
        <p:spPr>
          <a:xfrm>
            <a:off x="2751949" y="2712380"/>
            <a:ext cx="2635423" cy="510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rgbClr val="7030A0"/>
                </a:solidFill>
              </a:rPr>
              <a:t>Zoom </a:t>
            </a:r>
            <a:r>
              <a:rPr lang="ja-JP" altLang="en-US" sz="1600" dirty="0">
                <a:solidFill>
                  <a:srgbClr val="7030A0"/>
                </a:solidFill>
              </a:rPr>
              <a:t>サインインページで</a:t>
            </a:r>
            <a:r>
              <a:rPr lang="en-US" altLang="ja-JP" sz="1600" dirty="0">
                <a:solidFill>
                  <a:srgbClr val="00B050"/>
                </a:solidFill>
              </a:rPr>
              <a:t>SSO</a:t>
            </a:r>
            <a:r>
              <a:rPr lang="ja-JP" altLang="en-US" sz="1600" dirty="0">
                <a:solidFill>
                  <a:srgbClr val="7030A0"/>
                </a:solidFill>
              </a:rPr>
              <a:t>ボタンを押す</a:t>
            </a:r>
            <a:endParaRPr kumimoji="1" lang="en-US" altLang="ja-JP" sz="1600" dirty="0">
              <a:solidFill>
                <a:srgbClr val="7030A0"/>
              </a:solidFill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5E1D1E73-D7FB-4805-BC13-38457AF7757C}"/>
              </a:ext>
            </a:extLst>
          </p:cNvPr>
          <p:cNvCxnSpPr>
            <a:stCxn id="24" idx="6"/>
            <a:endCxn id="30" idx="1"/>
          </p:cNvCxnSpPr>
          <p:nvPr/>
        </p:nvCxnSpPr>
        <p:spPr>
          <a:xfrm flipV="1">
            <a:off x="1389802" y="2967455"/>
            <a:ext cx="1362147" cy="31596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1A7CDD8F-64E3-461F-B6E4-6BEF5563DBDF}"/>
              </a:ext>
            </a:extLst>
          </p:cNvPr>
          <p:cNvGrpSpPr/>
          <p:nvPr/>
        </p:nvGrpSpPr>
        <p:grpSpPr>
          <a:xfrm>
            <a:off x="2446866" y="1308057"/>
            <a:ext cx="5639756" cy="2192951"/>
            <a:chOff x="2446866" y="1308057"/>
            <a:chExt cx="5639756" cy="2192951"/>
          </a:xfrm>
        </p:grpSpPr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52861A13-4B45-4A6C-894A-10722AE7198E}"/>
                </a:ext>
              </a:extLst>
            </p:cNvPr>
            <p:cNvCxnSpPr>
              <a:stCxn id="23" idx="3"/>
            </p:cNvCxnSpPr>
            <p:nvPr/>
          </p:nvCxnSpPr>
          <p:spPr>
            <a:xfrm>
              <a:off x="2446866" y="2456430"/>
              <a:ext cx="3751714" cy="23516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03F1199F-BF64-4BDA-96D0-3C327F35065C}"/>
                </a:ext>
              </a:extLst>
            </p:cNvPr>
            <p:cNvSpPr/>
            <p:nvPr/>
          </p:nvSpPr>
          <p:spPr>
            <a:xfrm>
              <a:off x="2758860" y="1411852"/>
              <a:ext cx="3435588" cy="5101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dirty="0">
                  <a:solidFill>
                    <a:srgbClr val="7030A0"/>
                  </a:solidFill>
                </a:rPr>
                <a:t>入力</a:t>
              </a:r>
              <a:r>
                <a:rPr lang="en-US" altLang="ja-JP" sz="1600" dirty="0">
                  <a:solidFill>
                    <a:srgbClr val="7030A0"/>
                  </a:solidFill>
                </a:rPr>
                <a:t>: </a:t>
              </a:r>
              <a:r>
                <a:rPr lang="ja-JP" altLang="en-US" sz="1600" dirty="0">
                  <a:solidFill>
                    <a:srgbClr val="7030A0"/>
                  </a:solidFill>
                </a:rPr>
                <a:t>会社ドメインに</a:t>
              </a:r>
              <a:r>
                <a:rPr kumimoji="1" lang="en-US" altLang="ja-JP" sz="1600" dirty="0">
                  <a:solidFill>
                    <a:srgbClr val="00B050"/>
                  </a:solidFill>
                </a:rPr>
                <a:t>u-</a:t>
              </a:r>
              <a:r>
                <a:rPr kumimoji="1" lang="en-US" altLang="ja-JP" sz="1600" dirty="0" err="1">
                  <a:solidFill>
                    <a:srgbClr val="00B050"/>
                  </a:solidFill>
                </a:rPr>
                <a:t>tokyo</a:t>
              </a:r>
              <a:r>
                <a:rPr kumimoji="1" lang="en-US" altLang="ja-JP" sz="1600" dirty="0">
                  <a:solidFill>
                    <a:srgbClr val="00B050"/>
                  </a:solidFill>
                </a:rPr>
                <a:t>-ac-</a:t>
              </a:r>
              <a:r>
                <a:rPr kumimoji="1" lang="en-US" altLang="ja-JP" sz="1600" dirty="0" err="1">
                  <a:solidFill>
                    <a:srgbClr val="00B050"/>
                  </a:solidFill>
                </a:rPr>
                <a:t>jp</a:t>
              </a:r>
              <a:endParaRPr kumimoji="1" lang="en-US" altLang="ja-JP" sz="1600" dirty="0">
                <a:solidFill>
                  <a:srgbClr val="00B050"/>
                </a:solidFill>
              </a:endParaRPr>
            </a:p>
            <a:p>
              <a:pPr algn="ctr"/>
              <a:r>
                <a:rPr lang="ja-JP" altLang="en-US" sz="1600" dirty="0">
                  <a:solidFill>
                    <a:srgbClr val="7030A0"/>
                  </a:solidFill>
                </a:rPr>
                <a:t>（所属組織を明示）</a:t>
              </a:r>
              <a:endParaRPr kumimoji="1" lang="en-US" altLang="ja-JP" sz="1600" dirty="0">
                <a:solidFill>
                  <a:srgbClr val="7030A0"/>
                </a:solidFill>
              </a:endParaRPr>
            </a:p>
          </p:txBody>
        </p:sp>
        <p:pic>
          <p:nvPicPr>
            <p:cNvPr id="39" name="図 38" descr="グラフィカル ユーザー インターフェイス, アプリケーション&#10;&#10;自動的に生成された説明">
              <a:extLst>
                <a:ext uri="{FF2B5EF4-FFF2-40B4-BE49-F238E27FC236}">
                  <a16:creationId xmlns:a16="http://schemas.microsoft.com/office/drawing/2014/main" id="{C46F6A4C-88D1-4590-B246-A17C34AD2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2122" y="1411852"/>
              <a:ext cx="1874500" cy="2089156"/>
            </a:xfrm>
            <a:prstGeom prst="rect">
              <a:avLst/>
            </a:prstGeom>
          </p:spPr>
        </p:pic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D3981480-5951-4A30-B001-8DE24C58E8C6}"/>
                </a:ext>
              </a:extLst>
            </p:cNvPr>
            <p:cNvSpPr/>
            <p:nvPr/>
          </p:nvSpPr>
          <p:spPr>
            <a:xfrm>
              <a:off x="6156176" y="1308057"/>
              <a:ext cx="528768" cy="3848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B.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888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F0B697-6149-4860-84F3-EB4E49663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サインイン方法</a:t>
            </a:r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666F31-9A9D-47DC-B287-518BF87CE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00174"/>
            <a:ext cx="8507288" cy="4525963"/>
          </a:xfrm>
        </p:spPr>
        <p:txBody>
          <a:bodyPr/>
          <a:lstStyle/>
          <a:p>
            <a:r>
              <a:rPr lang="ja-JP" altLang="en-US" dirty="0"/>
              <a:t>途中まで方法</a:t>
            </a:r>
            <a:r>
              <a:rPr lang="en-US" altLang="ja-JP" dirty="0"/>
              <a:t>2</a:t>
            </a:r>
            <a:r>
              <a:rPr lang="ja-JP" altLang="en-US" dirty="0"/>
              <a:t>と同じ</a:t>
            </a:r>
            <a:endParaRPr lang="en-US" altLang="ja-JP" dirty="0"/>
          </a:p>
          <a:p>
            <a:r>
              <a:rPr lang="ja-JP" altLang="en-US" dirty="0">
                <a:solidFill>
                  <a:srgbClr val="00B050"/>
                </a:solidFill>
              </a:rPr>
              <a:t>「会社のドメインを知らない」</a:t>
            </a:r>
            <a:r>
              <a:rPr lang="ja-JP" altLang="en-US" dirty="0"/>
              <a:t>をクリック</a:t>
            </a:r>
            <a:endParaRPr lang="en-US" altLang="ja-JP" dirty="0"/>
          </a:p>
          <a:p>
            <a:r>
              <a:rPr lang="ja-JP" altLang="en-US" dirty="0"/>
              <a:t>「会社の</a:t>
            </a:r>
            <a:r>
              <a:rPr lang="en-US" altLang="ja-JP" dirty="0"/>
              <a:t>Email</a:t>
            </a:r>
            <a:r>
              <a:rPr lang="ja-JP" altLang="en-US" dirty="0"/>
              <a:t>」に</a:t>
            </a:r>
            <a:r>
              <a:rPr kumimoji="1" lang="en-US" altLang="ja-JP" dirty="0">
                <a:solidFill>
                  <a:srgbClr val="00B050"/>
                </a:solidFill>
              </a:rPr>
              <a:t>10</a:t>
            </a:r>
            <a:r>
              <a:rPr kumimoji="1" lang="ja-JP" altLang="en-US" dirty="0">
                <a:solidFill>
                  <a:srgbClr val="00B050"/>
                </a:solidFill>
              </a:rPr>
              <a:t>桁</a:t>
            </a:r>
            <a:r>
              <a:rPr kumimoji="1" lang="en-US" altLang="ja-JP" dirty="0">
                <a:solidFill>
                  <a:srgbClr val="00B050"/>
                </a:solidFill>
              </a:rPr>
              <a:t>@utac.u-tokyo.ac.jp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DD4DC6-4AC0-4ACF-96A1-069052BB9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077A28-0C8B-4F67-8216-5FAD84AEA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72A9D8-3E08-4B0D-A714-5CA3D1BC9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81081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FD7AD8-21B1-4CF4-AD7B-A04D1F541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サインイン方法</a:t>
            </a:r>
            <a:r>
              <a:rPr lang="en-US" altLang="ja-JP" dirty="0"/>
              <a:t>3: </a:t>
            </a:r>
            <a:r>
              <a:rPr lang="ja-JP" altLang="en-US" dirty="0"/>
              <a:t>流れ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7AFFFE-FCE0-437F-853B-73A519EEC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ED7828-D182-4138-A691-740A11D76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4D9DA5-DC51-4A45-A44F-705783655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32</a:t>
            </a:fld>
            <a:endParaRPr kumimoji="1" lang="ja-JP" altLang="en-US"/>
          </a:p>
        </p:txBody>
      </p: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C09602B5-8305-4A7C-934E-183038A93D3A}"/>
              </a:ext>
            </a:extLst>
          </p:cNvPr>
          <p:cNvGrpSpPr/>
          <p:nvPr/>
        </p:nvGrpSpPr>
        <p:grpSpPr>
          <a:xfrm>
            <a:off x="3490070" y="3496735"/>
            <a:ext cx="5288029" cy="2812584"/>
            <a:chOff x="3490070" y="3496735"/>
            <a:chExt cx="5288029" cy="2812584"/>
          </a:xfrm>
        </p:grpSpPr>
        <p:pic>
          <p:nvPicPr>
            <p:cNvPr id="9" name="図 8" descr="utokyo-account.png">
              <a:extLst>
                <a:ext uri="{FF2B5EF4-FFF2-40B4-BE49-F238E27FC236}">
                  <a16:creationId xmlns:a16="http://schemas.microsoft.com/office/drawing/2014/main" id="{C42FED07-DA39-4947-86DF-6BA7E2409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16216" y="4267195"/>
              <a:ext cx="2261883" cy="2042124"/>
            </a:xfrm>
            <a:prstGeom prst="rect">
              <a:avLst/>
            </a:prstGeom>
          </p:spPr>
        </p:pic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5F0D8726-438E-4652-8A0B-346334C91894}"/>
                </a:ext>
              </a:extLst>
            </p:cNvPr>
            <p:cNvCxnSpPr>
              <a:stCxn id="31" idx="2"/>
              <a:endCxn id="9" idx="0"/>
            </p:cNvCxnSpPr>
            <p:nvPr/>
          </p:nvCxnSpPr>
          <p:spPr>
            <a:xfrm flipH="1">
              <a:off x="7647158" y="3496735"/>
              <a:ext cx="7356" cy="770460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F3582A6F-5E6C-4084-94DB-7ECB9E7429AF}"/>
                </a:ext>
              </a:extLst>
            </p:cNvPr>
            <p:cNvSpPr/>
            <p:nvPr/>
          </p:nvSpPr>
          <p:spPr>
            <a:xfrm>
              <a:off x="6516216" y="4196270"/>
              <a:ext cx="528768" cy="3848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C.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E7221000-4681-45D1-B38F-70D5AA41FD55}"/>
                </a:ext>
              </a:extLst>
            </p:cNvPr>
            <p:cNvSpPr/>
            <p:nvPr/>
          </p:nvSpPr>
          <p:spPr>
            <a:xfrm>
              <a:off x="3490070" y="4443203"/>
              <a:ext cx="2335317" cy="5101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 dirty="0">
                  <a:solidFill>
                    <a:srgbClr val="7030A0"/>
                  </a:solidFill>
                </a:rPr>
                <a:t>入力</a:t>
              </a:r>
              <a:r>
                <a:rPr kumimoji="1" lang="en-US" altLang="ja-JP" sz="1600" dirty="0">
                  <a:solidFill>
                    <a:srgbClr val="7030A0"/>
                  </a:solidFill>
                </a:rPr>
                <a:t>: </a:t>
              </a:r>
              <a:r>
                <a:rPr kumimoji="1" lang="en-US" altLang="ja-JP" sz="1600" dirty="0">
                  <a:solidFill>
                    <a:srgbClr val="00B050"/>
                  </a:solidFill>
                </a:rPr>
                <a:t>UTokyo Account</a:t>
              </a:r>
              <a:r>
                <a:rPr kumimoji="1" lang="ja-JP" altLang="en-US" sz="1600" dirty="0">
                  <a:solidFill>
                    <a:srgbClr val="00B050"/>
                  </a:solidFill>
                </a:rPr>
                <a:t>名、パスワード</a:t>
              </a:r>
              <a:endParaRPr kumimoji="1" lang="en-US" altLang="ja-JP" sz="16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734F97E5-7060-4F8B-9023-65953F6B0848}"/>
                </a:ext>
              </a:extLst>
            </p:cNvPr>
            <p:cNvCxnSpPr>
              <a:stCxn id="21" idx="3"/>
            </p:cNvCxnSpPr>
            <p:nvPr/>
          </p:nvCxnSpPr>
          <p:spPr>
            <a:xfrm>
              <a:off x="5825387" y="4698278"/>
              <a:ext cx="1770949" cy="47084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2A41242C-1CA6-4F0F-855C-7527040F34ED}"/>
              </a:ext>
            </a:extLst>
          </p:cNvPr>
          <p:cNvGrpSpPr/>
          <p:nvPr/>
        </p:nvGrpSpPr>
        <p:grpSpPr>
          <a:xfrm>
            <a:off x="179513" y="4077072"/>
            <a:ext cx="6336703" cy="2232248"/>
            <a:chOff x="179513" y="4077072"/>
            <a:chExt cx="6336703" cy="2232248"/>
          </a:xfrm>
        </p:grpSpPr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B7982005-3475-4E37-907A-A7238FFE668E}"/>
                </a:ext>
              </a:extLst>
            </p:cNvPr>
            <p:cNvCxnSpPr>
              <a:stCxn id="9" idx="1"/>
              <a:endCxn id="25" idx="3"/>
            </p:cNvCxnSpPr>
            <p:nvPr/>
          </p:nvCxnSpPr>
          <p:spPr>
            <a:xfrm flipH="1">
              <a:off x="2819549" y="5288257"/>
              <a:ext cx="3696667" cy="31522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図 24" descr="モニター画面に映るウェブサイトのスクリーンショット&#10;&#10;自動的に生成された説明">
              <a:extLst>
                <a:ext uri="{FF2B5EF4-FFF2-40B4-BE49-F238E27FC236}">
                  <a16:creationId xmlns:a16="http://schemas.microsoft.com/office/drawing/2014/main" id="{55B2D251-804D-4084-BFEE-BC486A9A6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126" y="4330238"/>
              <a:ext cx="2635423" cy="1979082"/>
            </a:xfrm>
            <a:prstGeom prst="rect">
              <a:avLst/>
            </a:prstGeom>
          </p:spPr>
        </p:pic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2CAD5101-6786-48E3-9FB0-44A326F7E7DD}"/>
                </a:ext>
              </a:extLst>
            </p:cNvPr>
            <p:cNvSpPr/>
            <p:nvPr/>
          </p:nvSpPr>
          <p:spPr>
            <a:xfrm>
              <a:off x="179513" y="4077072"/>
              <a:ext cx="1995563" cy="3848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D. (sign in</a:t>
              </a:r>
              <a:r>
                <a:rPr kumimoji="1" lang="ja-JP" altLang="en-US" dirty="0">
                  <a:solidFill>
                    <a:schemeClr val="tx1"/>
                  </a:solidFill>
                </a:rPr>
                <a:t>成功</a:t>
              </a:r>
              <a:r>
                <a:rPr kumimoji="1" lang="en-US" altLang="ja-JP" dirty="0">
                  <a:solidFill>
                    <a:schemeClr val="tx1"/>
                  </a:solidFill>
                </a:rPr>
                <a:t>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20F72FD9-9CAA-4881-8F66-48CA0F5C6DFA}"/>
              </a:ext>
            </a:extLst>
          </p:cNvPr>
          <p:cNvGrpSpPr/>
          <p:nvPr/>
        </p:nvGrpSpPr>
        <p:grpSpPr>
          <a:xfrm>
            <a:off x="572367" y="1411852"/>
            <a:ext cx="1874499" cy="2089156"/>
            <a:chOff x="1101334" y="3645025"/>
            <a:chExt cx="2390545" cy="2664296"/>
          </a:xfrm>
        </p:grpSpPr>
        <p:pic>
          <p:nvPicPr>
            <p:cNvPr id="23" name="図 22" descr="グラフィカル ユーザー インターフェイス, テキスト, アプリケーション&#10;&#10;自動的に生成された説明">
              <a:extLst>
                <a:ext uri="{FF2B5EF4-FFF2-40B4-BE49-F238E27FC236}">
                  <a16:creationId xmlns:a16="http://schemas.microsoft.com/office/drawing/2014/main" id="{F3E472C2-0395-4809-877B-D3C9D7B43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1334" y="3645025"/>
              <a:ext cx="2390545" cy="2664296"/>
            </a:xfrm>
            <a:prstGeom prst="rect">
              <a:avLst/>
            </a:prstGeom>
          </p:spPr>
        </p:pic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DF690287-C2D5-4BB3-9EDC-684F14139B11}"/>
                </a:ext>
              </a:extLst>
            </p:cNvPr>
            <p:cNvSpPr/>
            <p:nvPr/>
          </p:nvSpPr>
          <p:spPr>
            <a:xfrm>
              <a:off x="1741451" y="5830650"/>
              <a:ext cx="402356" cy="402356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95DD6A36-DAA8-4014-855B-546D91FDE80C}"/>
                </a:ext>
              </a:extLst>
            </p:cNvPr>
            <p:cNvGrpSpPr/>
            <p:nvPr/>
          </p:nvGrpSpPr>
          <p:grpSpPr>
            <a:xfrm>
              <a:off x="1349144" y="4470267"/>
              <a:ext cx="1638681" cy="1118973"/>
              <a:chOff x="1251992" y="4377593"/>
              <a:chExt cx="1879849" cy="1283655"/>
            </a:xfrm>
          </p:grpSpPr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66A0E6C8-47C1-409E-BFAC-DADB7DB46249}"/>
                  </a:ext>
                </a:extLst>
              </p:cNvPr>
              <p:cNvCxnSpPr/>
              <p:nvPr/>
            </p:nvCxnSpPr>
            <p:spPr>
              <a:xfrm>
                <a:off x="1259632" y="4377593"/>
                <a:ext cx="1872208" cy="122413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AC6D285B-CF87-4B73-881B-A731687CA98B}"/>
                  </a:ext>
                </a:extLst>
              </p:cNvPr>
              <p:cNvCxnSpPr/>
              <p:nvPr/>
            </p:nvCxnSpPr>
            <p:spPr>
              <a:xfrm flipV="1">
                <a:off x="1251992" y="4437112"/>
                <a:ext cx="1872208" cy="122413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617501F-1DE2-4206-AEF3-605AFAFB51B3}"/>
              </a:ext>
            </a:extLst>
          </p:cNvPr>
          <p:cNvSpPr/>
          <p:nvPr/>
        </p:nvSpPr>
        <p:spPr>
          <a:xfrm>
            <a:off x="396706" y="1345161"/>
            <a:ext cx="1368151" cy="3534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A.</a:t>
            </a:r>
            <a:r>
              <a:rPr kumimoji="1" lang="ja-JP" altLang="en-US" dirty="0">
                <a:solidFill>
                  <a:schemeClr val="tx1"/>
                </a:solidFill>
              </a:rPr>
              <a:t> </a:t>
            </a:r>
            <a:r>
              <a:rPr lang="ja-JP" altLang="en-US" dirty="0">
                <a:solidFill>
                  <a:schemeClr val="tx1"/>
                </a:solidFill>
              </a:rPr>
              <a:t>スタート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6009EA8A-0278-4DCC-B613-118564BD018D}"/>
              </a:ext>
            </a:extLst>
          </p:cNvPr>
          <p:cNvGrpSpPr/>
          <p:nvPr/>
        </p:nvGrpSpPr>
        <p:grpSpPr>
          <a:xfrm>
            <a:off x="2446866" y="1341219"/>
            <a:ext cx="3421278" cy="2159789"/>
            <a:chOff x="2446866" y="1341219"/>
            <a:chExt cx="3421278" cy="2159789"/>
          </a:xfrm>
        </p:grpSpPr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52861A13-4B45-4A6C-894A-10722AE7198E}"/>
                </a:ext>
              </a:extLst>
            </p:cNvPr>
            <p:cNvCxnSpPr>
              <a:stCxn id="23" idx="3"/>
              <a:endCxn id="39" idx="1"/>
            </p:cNvCxnSpPr>
            <p:nvPr/>
          </p:nvCxnSpPr>
          <p:spPr>
            <a:xfrm>
              <a:off x="2446866" y="2456430"/>
              <a:ext cx="1186738" cy="0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図 38" descr="グラフィカル ユーザー インターフェイス, アプリケーション&#10;&#10;自動的に生成された説明">
              <a:extLst>
                <a:ext uri="{FF2B5EF4-FFF2-40B4-BE49-F238E27FC236}">
                  <a16:creationId xmlns:a16="http://schemas.microsoft.com/office/drawing/2014/main" id="{C46F6A4C-88D1-4590-B246-A17C34AD2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3604" y="1411852"/>
              <a:ext cx="1874500" cy="2089156"/>
            </a:xfrm>
            <a:prstGeom prst="rect">
              <a:avLst/>
            </a:prstGeom>
          </p:spPr>
        </p:pic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D3981480-5951-4A30-B001-8DE24C58E8C6}"/>
                </a:ext>
              </a:extLst>
            </p:cNvPr>
            <p:cNvSpPr/>
            <p:nvPr/>
          </p:nvSpPr>
          <p:spPr>
            <a:xfrm>
              <a:off x="3633604" y="1341219"/>
              <a:ext cx="528768" cy="3848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B1.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A2C6DCFC-3204-4F18-A017-CF61A78A8F4F}"/>
                </a:ext>
              </a:extLst>
            </p:cNvPr>
            <p:cNvCxnSpPr/>
            <p:nvPr/>
          </p:nvCxnSpPr>
          <p:spPr>
            <a:xfrm>
              <a:off x="4207768" y="2654009"/>
              <a:ext cx="728464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03F1199F-BF64-4BDA-96D0-3C327F35065C}"/>
                </a:ext>
              </a:extLst>
            </p:cNvPr>
            <p:cNvSpPr/>
            <p:nvPr/>
          </p:nvSpPr>
          <p:spPr>
            <a:xfrm>
              <a:off x="3203847" y="2713960"/>
              <a:ext cx="2664297" cy="5101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dirty="0">
                  <a:solidFill>
                    <a:srgbClr val="00B050"/>
                  </a:solidFill>
                </a:rPr>
                <a:t>会社ドメインはわからない</a:t>
              </a:r>
              <a:endParaRPr lang="en-US" altLang="ja-JP" sz="1600" dirty="0">
                <a:solidFill>
                  <a:srgbClr val="00B050"/>
                </a:solidFill>
              </a:endParaRPr>
            </a:p>
            <a:p>
              <a:pPr algn="ctr"/>
              <a:r>
                <a:rPr kumimoji="1" lang="ja-JP" altLang="en-US" sz="1600" dirty="0">
                  <a:solidFill>
                    <a:schemeClr val="accent1"/>
                  </a:solidFill>
                </a:rPr>
                <a:t>をクリック</a:t>
              </a:r>
              <a:endParaRPr kumimoji="1" lang="en-US" altLang="ja-JP" sz="16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55ECE4BC-1B73-43EF-805F-72579E651193}"/>
              </a:ext>
            </a:extLst>
          </p:cNvPr>
          <p:cNvGrpSpPr/>
          <p:nvPr/>
        </p:nvGrpSpPr>
        <p:grpSpPr>
          <a:xfrm>
            <a:off x="5508104" y="1345013"/>
            <a:ext cx="3744416" cy="2151722"/>
            <a:chOff x="5508104" y="1345013"/>
            <a:chExt cx="3744416" cy="2151722"/>
          </a:xfrm>
        </p:grpSpPr>
        <p:pic>
          <p:nvPicPr>
            <p:cNvPr id="31" name="図 30" descr="モニター画面に映るウェブサイトのスクリーンショット&#10;&#10;自動的に生成された説明">
              <a:extLst>
                <a:ext uri="{FF2B5EF4-FFF2-40B4-BE49-F238E27FC236}">
                  <a16:creationId xmlns:a16="http://schemas.microsoft.com/office/drawing/2014/main" id="{22F4BB45-B854-4417-85FB-7E4F46B4C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2240" y="1407578"/>
              <a:ext cx="1844548" cy="2089157"/>
            </a:xfrm>
            <a:prstGeom prst="rect">
              <a:avLst/>
            </a:prstGeom>
          </p:spPr>
        </p:pic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4AE737FC-9054-47CD-85EF-EE613121E11C}"/>
                </a:ext>
              </a:extLst>
            </p:cNvPr>
            <p:cNvCxnSpPr>
              <a:stCxn id="39" idx="3"/>
              <a:endCxn id="31" idx="1"/>
            </p:cNvCxnSpPr>
            <p:nvPr/>
          </p:nvCxnSpPr>
          <p:spPr>
            <a:xfrm flipV="1">
              <a:off x="5508104" y="2452157"/>
              <a:ext cx="1224136" cy="4273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D85AFF1A-58D6-491A-B145-413F7A13DAEC}"/>
                </a:ext>
              </a:extLst>
            </p:cNvPr>
            <p:cNvSpPr/>
            <p:nvPr/>
          </p:nvSpPr>
          <p:spPr>
            <a:xfrm>
              <a:off x="6179082" y="2696125"/>
              <a:ext cx="3073438" cy="5101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dirty="0">
                  <a:solidFill>
                    <a:srgbClr val="7030A0"/>
                  </a:solidFill>
                </a:rPr>
                <a:t>入力</a:t>
              </a:r>
              <a:r>
                <a:rPr lang="en-US" altLang="ja-JP" sz="1600" dirty="0">
                  <a:solidFill>
                    <a:srgbClr val="7030A0"/>
                  </a:solidFill>
                </a:rPr>
                <a:t>: </a:t>
              </a:r>
              <a:r>
                <a:rPr lang="en-US" altLang="ja-JP" sz="1600" dirty="0">
                  <a:solidFill>
                    <a:srgbClr val="00B050"/>
                  </a:solidFill>
                </a:rPr>
                <a:t>…</a:t>
              </a:r>
              <a:r>
                <a:rPr kumimoji="1" lang="en-US" altLang="ja-JP" sz="1600" dirty="0">
                  <a:solidFill>
                    <a:srgbClr val="00B050"/>
                  </a:solidFill>
                </a:rPr>
                <a:t>@utac.u-tokyo.ac.jp</a:t>
              </a:r>
            </a:p>
            <a:p>
              <a:pPr algn="ctr"/>
              <a:r>
                <a:rPr lang="ja-JP" altLang="en-US" sz="1600" dirty="0">
                  <a:solidFill>
                    <a:srgbClr val="7030A0"/>
                  </a:solidFill>
                </a:rPr>
                <a:t>（所属機関を明示）</a:t>
              </a:r>
              <a:endParaRPr kumimoji="1" lang="en-US" altLang="ja-JP" sz="1600" dirty="0">
                <a:solidFill>
                  <a:srgbClr val="7030A0"/>
                </a:solidFill>
              </a:endParaRP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4938CAEC-C9FB-4E18-9337-CBD4A9790A4E}"/>
                </a:ext>
              </a:extLst>
            </p:cNvPr>
            <p:cNvSpPr/>
            <p:nvPr/>
          </p:nvSpPr>
          <p:spPr>
            <a:xfrm>
              <a:off x="6712905" y="1345013"/>
              <a:ext cx="528768" cy="3848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B2.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927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FD1C2A-DDDB-4795-87BC-EF5518697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569741-6508-4D23-B033-4F0CAC20B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00174"/>
            <a:ext cx="8579296" cy="4525963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dirty="0"/>
              <a:t>どのやり方も</a:t>
            </a:r>
            <a:r>
              <a:rPr lang="ja-JP" altLang="en-US" dirty="0">
                <a:solidFill>
                  <a:srgbClr val="00B050"/>
                </a:solidFill>
              </a:rPr>
              <a:t>「東大のアカウントを使う」</a:t>
            </a:r>
            <a:r>
              <a:rPr lang="ja-JP" altLang="en-US" dirty="0"/>
              <a:t>ことをどこかで示したうえで</a:t>
            </a:r>
            <a:r>
              <a:rPr lang="en-US" altLang="ja-JP" dirty="0"/>
              <a:t>UTokyo Account</a:t>
            </a:r>
            <a:r>
              <a:rPr lang="ja-JP" altLang="en-US" dirty="0"/>
              <a:t>を入力</a:t>
            </a:r>
            <a:endParaRPr lang="en-US" altLang="ja-JP" dirty="0"/>
          </a:p>
          <a:p>
            <a:r>
              <a:rPr lang="ja-JP" altLang="en-US" dirty="0"/>
              <a:t>結局以下のどれかは覚え・打つ羽目に</a:t>
            </a:r>
            <a:endParaRPr lang="en-US" altLang="ja-JP" dirty="0"/>
          </a:p>
          <a:p>
            <a:pPr lvl="1"/>
            <a:r>
              <a:rPr lang="ja-JP" altLang="en-US" dirty="0"/>
              <a:t>方法</a:t>
            </a:r>
            <a:r>
              <a:rPr lang="en-US" altLang="ja-JP" dirty="0"/>
              <a:t>1: </a:t>
            </a:r>
            <a:r>
              <a:rPr kumimoji="1" lang="en-US" altLang="ja-JP" dirty="0"/>
              <a:t>URL</a:t>
            </a:r>
            <a:r>
              <a:rPr lang="en-US" altLang="ja-JP" dirty="0"/>
              <a:t> =</a:t>
            </a:r>
            <a:r>
              <a:rPr kumimoji="1" lang="en-US" altLang="ja-JP" dirty="0"/>
              <a:t> </a:t>
            </a:r>
            <a:r>
              <a:rPr kumimoji="1" lang="en-US" altLang="ja-JP" dirty="0">
                <a:solidFill>
                  <a:srgbClr val="00B050"/>
                </a:solidFill>
              </a:rPr>
              <a:t>u-tokyo-ac-jp.zoom.us</a:t>
            </a:r>
          </a:p>
          <a:p>
            <a:pPr lvl="1"/>
            <a:r>
              <a:rPr kumimoji="1" lang="ja-JP" altLang="en-US" dirty="0"/>
              <a:t>方法</a:t>
            </a:r>
            <a:r>
              <a:rPr kumimoji="1" lang="en-US" altLang="ja-JP" dirty="0"/>
              <a:t>2: </a:t>
            </a:r>
            <a:r>
              <a:rPr kumimoji="1" lang="ja-JP" altLang="en-US" dirty="0"/>
              <a:t>会社のドメイン名</a:t>
            </a:r>
            <a:r>
              <a:rPr kumimoji="1" lang="en-US" altLang="ja-JP" dirty="0"/>
              <a:t> = </a:t>
            </a:r>
            <a:r>
              <a:rPr kumimoji="1" lang="en-US" altLang="ja-JP" dirty="0">
                <a:solidFill>
                  <a:srgbClr val="00B050"/>
                </a:solidFill>
              </a:rPr>
              <a:t>u-</a:t>
            </a:r>
            <a:r>
              <a:rPr kumimoji="1" lang="en-US" altLang="ja-JP" dirty="0" err="1">
                <a:solidFill>
                  <a:srgbClr val="00B050"/>
                </a:solidFill>
              </a:rPr>
              <a:t>tokyo</a:t>
            </a:r>
            <a:r>
              <a:rPr kumimoji="1" lang="en-US" altLang="ja-JP" dirty="0">
                <a:solidFill>
                  <a:srgbClr val="00B050"/>
                </a:solidFill>
              </a:rPr>
              <a:t>-ac-</a:t>
            </a:r>
            <a:r>
              <a:rPr kumimoji="1" lang="en-US" altLang="ja-JP" dirty="0" err="1">
                <a:solidFill>
                  <a:srgbClr val="00B050"/>
                </a:solidFill>
              </a:rPr>
              <a:t>jp</a:t>
            </a:r>
            <a:endParaRPr kumimoji="1" lang="en-US" altLang="ja-JP" dirty="0">
              <a:solidFill>
                <a:srgbClr val="00B050"/>
              </a:solidFill>
            </a:endParaRPr>
          </a:p>
          <a:p>
            <a:pPr lvl="1"/>
            <a:r>
              <a:rPr kumimoji="1" lang="ja-JP" altLang="en-US" dirty="0"/>
              <a:t>方法</a:t>
            </a:r>
            <a:r>
              <a:rPr kumimoji="1" lang="en-US" altLang="ja-JP" dirty="0"/>
              <a:t>3: </a:t>
            </a:r>
            <a:r>
              <a:rPr kumimoji="1" lang="ja-JP" altLang="en-US" dirty="0"/>
              <a:t>ユーザ名 </a:t>
            </a:r>
            <a:r>
              <a:rPr kumimoji="1" lang="en-US" altLang="ja-JP" dirty="0"/>
              <a:t>= </a:t>
            </a:r>
            <a:r>
              <a:rPr kumimoji="1" lang="en-US" altLang="ja-JP" dirty="0">
                <a:solidFill>
                  <a:srgbClr val="00B050"/>
                </a:solidFill>
              </a:rPr>
              <a:t>10</a:t>
            </a:r>
            <a:r>
              <a:rPr kumimoji="1" lang="ja-JP" altLang="en-US" dirty="0">
                <a:solidFill>
                  <a:srgbClr val="00B050"/>
                </a:solidFill>
              </a:rPr>
              <a:t>桁</a:t>
            </a:r>
            <a:r>
              <a:rPr kumimoji="1" lang="en-US" altLang="ja-JP" dirty="0">
                <a:solidFill>
                  <a:srgbClr val="00B050"/>
                </a:solidFill>
              </a:rPr>
              <a:t>@utac.u-tokyo.ac.jp</a:t>
            </a:r>
          </a:p>
          <a:p>
            <a:r>
              <a:rPr lang="ja-JP" altLang="en-US" dirty="0"/>
              <a:t>概念的には方法</a:t>
            </a:r>
            <a:r>
              <a:rPr lang="en-US" altLang="ja-JP" dirty="0"/>
              <a:t>3</a:t>
            </a:r>
            <a:r>
              <a:rPr lang="ja-JP" altLang="en-US" dirty="0"/>
              <a:t>が明確・簡単</a:t>
            </a:r>
            <a:endParaRPr lang="en-US" altLang="ja-JP" dirty="0"/>
          </a:p>
          <a:p>
            <a:pPr lvl="1"/>
            <a:r>
              <a:rPr lang="en-US" altLang="ja-JP" dirty="0"/>
              <a:t>UTokyo Account</a:t>
            </a:r>
            <a:r>
              <a:rPr lang="ja-JP" altLang="en-US" dirty="0"/>
              <a:t>はどのみち覚えるので</a:t>
            </a:r>
            <a:endParaRPr lang="en-US" altLang="ja-JP" dirty="0"/>
          </a:p>
          <a:p>
            <a:r>
              <a:rPr lang="ja-JP" altLang="en-US" dirty="0">
                <a:solidFill>
                  <a:srgbClr val="00B050"/>
                </a:solidFill>
              </a:rPr>
              <a:t>実践的には方法</a:t>
            </a:r>
            <a:r>
              <a:rPr lang="en-US" altLang="ja-JP" dirty="0">
                <a:solidFill>
                  <a:srgbClr val="00B050"/>
                </a:solidFill>
              </a:rPr>
              <a:t>1</a:t>
            </a:r>
            <a:r>
              <a:rPr lang="ja-JP" altLang="en-US" dirty="0">
                <a:solidFill>
                  <a:srgbClr val="00B050"/>
                </a:solidFill>
              </a:rPr>
              <a:t> </a:t>
            </a:r>
            <a:r>
              <a:rPr lang="en-US" altLang="ja-JP" dirty="0">
                <a:solidFill>
                  <a:srgbClr val="00B050"/>
                </a:solidFill>
              </a:rPr>
              <a:t>(URL</a:t>
            </a:r>
            <a:r>
              <a:rPr lang="ja-JP" altLang="en-US" dirty="0">
                <a:solidFill>
                  <a:srgbClr val="00B050"/>
                </a:solidFill>
              </a:rPr>
              <a:t>を</a:t>
            </a:r>
            <a:r>
              <a:rPr lang="en-US" altLang="ja-JP" dirty="0">
                <a:solidFill>
                  <a:srgbClr val="00B050"/>
                </a:solidFill>
              </a:rPr>
              <a:t>bookmark) </a:t>
            </a:r>
            <a:r>
              <a:rPr lang="ja-JP" altLang="en-US" dirty="0"/>
              <a:t>が早い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604E3D-12B5-4F59-BF0A-C053ED7D5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C8B2C1-1339-4736-9EF3-C96325F7A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92B896-2177-40FF-9032-034186BB4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32464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EFD801-8871-4F0C-8B5C-63CBC571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Zoom</a:t>
            </a:r>
            <a:r>
              <a:rPr lang="ja-JP" altLang="en-US" dirty="0"/>
              <a:t>に関する重要アナウンス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CEBFB5-DAD0-423B-AED5-1DFA37999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9</a:t>
            </a:r>
            <a:r>
              <a:rPr kumimoji="1" lang="ja-JP" altLang="en-US" dirty="0"/>
              <a:t>か月のリリース期間</a:t>
            </a:r>
            <a:endParaRPr kumimoji="1" lang="en-US" altLang="ja-JP" dirty="0"/>
          </a:p>
          <a:p>
            <a:r>
              <a:rPr lang="ja-JP" altLang="en-US" dirty="0"/>
              <a:t>本学での「正しい」</a:t>
            </a:r>
            <a:r>
              <a:rPr lang="en-US" altLang="ja-JP" dirty="0"/>
              <a:t>Zoom </a:t>
            </a:r>
            <a:r>
              <a:rPr lang="ja-JP" altLang="en-US" dirty="0"/>
              <a:t>ユーザ名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EDAE2A-9C58-4431-AEC1-B96338F4A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F224DC-07C2-4057-B6D2-A4AF59B78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2064D9-4EFA-43B4-9F50-2CC8C23D8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65867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BD6DCF-FBFF-41FD-94A8-E8024FC43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9</a:t>
            </a:r>
            <a:r>
              <a:rPr kumimoji="1" lang="ja-JP" altLang="en-US" dirty="0"/>
              <a:t>か月のリリース期間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49B7B4-763E-4593-9395-4D3D5F0C7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2021/11/1 </a:t>
            </a:r>
            <a:r>
              <a:rPr kumimoji="1" lang="ja-JP" altLang="en-US" dirty="0"/>
              <a:t>から</a:t>
            </a:r>
            <a:endParaRPr kumimoji="1" lang="en-US" altLang="ja-JP" dirty="0"/>
          </a:p>
          <a:p>
            <a:pPr lvl="1"/>
            <a:r>
              <a:rPr lang="ja-JP" altLang="en-US" dirty="0"/>
              <a:t>ある程度以上古い</a:t>
            </a:r>
            <a:r>
              <a:rPr lang="en-US" altLang="ja-JP" dirty="0"/>
              <a:t>Zoom</a:t>
            </a:r>
            <a:r>
              <a:rPr lang="ja-JP" altLang="en-US" dirty="0"/>
              <a:t>クライアントは使えなくなる（接続時に更新を要求される）</a:t>
            </a:r>
            <a:endParaRPr lang="en-US" altLang="ja-JP" dirty="0"/>
          </a:p>
          <a:p>
            <a:pPr lvl="1"/>
            <a:r>
              <a:rPr lang="ja-JP" altLang="en-US" dirty="0"/>
              <a:t>ある程度以上古い＝最新版リリースより</a:t>
            </a:r>
            <a:r>
              <a:rPr lang="en-US" altLang="ja-JP" dirty="0"/>
              <a:t>9</a:t>
            </a:r>
            <a:r>
              <a:rPr lang="ja-JP" altLang="en-US" dirty="0"/>
              <a:t>か月以上経過したもの</a:t>
            </a:r>
            <a:endParaRPr lang="en-US" altLang="ja-JP" dirty="0"/>
          </a:p>
          <a:p>
            <a:pPr lvl="1"/>
            <a:r>
              <a:rPr lang="ja-JP" altLang="en-US" dirty="0"/>
              <a:t>接続時に慌てないようこまめな更新が必要</a:t>
            </a:r>
            <a:endParaRPr lang="en-US" altLang="ja-JP" dirty="0"/>
          </a:p>
          <a:p>
            <a:r>
              <a:rPr lang="en-US" altLang="ja-JP" dirty="0"/>
              <a:t>2021/11/1 </a:t>
            </a:r>
            <a:r>
              <a:rPr lang="ja-JP" altLang="en-US" dirty="0"/>
              <a:t>の時点ではバージョン</a:t>
            </a:r>
            <a:r>
              <a:rPr lang="en-US" altLang="ja-JP" dirty="0"/>
              <a:t>5.5</a:t>
            </a:r>
            <a:r>
              <a:rPr lang="ja-JP" altLang="en-US" dirty="0"/>
              <a:t>以上が必要</a:t>
            </a:r>
            <a:endParaRPr lang="en-US" altLang="ja-JP" dirty="0"/>
          </a:p>
          <a:p>
            <a:r>
              <a:rPr lang="en-US" altLang="ja-JP" sz="2200" dirty="0">
                <a:hlinkClick r:id="rId2"/>
              </a:rPr>
              <a:t>https://support.zoom.us/hc/ja/articles/360059429231-9-%E3%81%8B%E6%9C%88%E3%81%AE%E3%83%AA%E3%83%AA%E3%83%BC%E3%82%B9%E6%9C%9F%E9%96%93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35C68E-B77C-4EB7-93FD-E31B1AF58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E109F4-9400-4C35-8CB6-401A620B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F7F4E6-E8F7-43FC-9D91-CEF9188AB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49129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E8F600-7CFB-44B2-A79F-80E8083B1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最新版にする</a:t>
            </a:r>
            <a:r>
              <a:rPr kumimoji="1" lang="ja-JP" altLang="en-US" dirty="0"/>
              <a:t>方法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BC9B9B-F1DD-4AE3-9482-08DF2E062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FC5429-1E78-4AA5-94AD-76374EC4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3A54B2-15E2-4C8C-BCF4-163B9EE8E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36</a:t>
            </a:fld>
            <a:endParaRPr kumimoji="1" lang="ja-JP" altLang="en-US"/>
          </a:p>
        </p:txBody>
      </p:sp>
      <p:pic>
        <p:nvPicPr>
          <p:cNvPr id="8" name="図 7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074B44F2-155C-40FC-B826-4E78BB396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706236"/>
            <a:ext cx="4880448" cy="4047825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B9333A-A1E1-47A3-9D50-98A633D71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60" y="1495325"/>
            <a:ext cx="7067128" cy="4525963"/>
          </a:xfrm>
          <a:solidFill>
            <a:srgbClr val="FFFFFF">
              <a:alpha val="50196"/>
            </a:srgbClr>
          </a:solidFill>
        </p:spPr>
        <p:txBody>
          <a:bodyPr/>
          <a:lstStyle/>
          <a:p>
            <a:r>
              <a:rPr kumimoji="1" lang="en-US" altLang="ja-JP" dirty="0"/>
              <a:t>Zoom</a:t>
            </a:r>
            <a:r>
              <a:rPr kumimoji="1" lang="ja-JP" altLang="en-US" dirty="0"/>
              <a:t>の「アプリ」を立ち上げ</a:t>
            </a:r>
            <a:endParaRPr kumimoji="1" lang="en-US" altLang="ja-JP" dirty="0"/>
          </a:p>
          <a:p>
            <a:pPr lvl="1"/>
            <a:r>
              <a:rPr kumimoji="1" lang="ja-JP" altLang="en-US" sz="2000" dirty="0"/>
              <a:t>ブラウザで</a:t>
            </a:r>
            <a:r>
              <a:rPr kumimoji="1" lang="en-US" altLang="ja-JP" sz="2000" dirty="0"/>
              <a:t>URL</a:t>
            </a:r>
            <a:r>
              <a:rPr kumimoji="1" lang="ja-JP" altLang="en-US" sz="2000" dirty="0"/>
              <a:t>クリックではなく、</a:t>
            </a:r>
            <a:r>
              <a:rPr kumimoji="1" lang="en-US" altLang="ja-JP" sz="2000" dirty="0"/>
              <a:t>Windows</a:t>
            </a:r>
            <a:r>
              <a:rPr kumimoji="1" lang="ja-JP" altLang="en-US" sz="2000" dirty="0"/>
              <a:t>スタートメニューなどから</a:t>
            </a:r>
            <a:r>
              <a:rPr kumimoji="1" lang="en-US" altLang="ja-JP" sz="2000" dirty="0"/>
              <a:t>Zoom</a:t>
            </a:r>
            <a:r>
              <a:rPr kumimoji="1" lang="ja-JP" altLang="en-US" sz="2000" dirty="0"/>
              <a:t>を立ち上げ</a:t>
            </a:r>
            <a:endParaRPr kumimoji="1" lang="en-US" altLang="ja-JP" dirty="0"/>
          </a:p>
          <a:p>
            <a:r>
              <a:rPr kumimoji="1" lang="ja-JP" altLang="en-US" dirty="0"/>
              <a:t>サインイン（</a:t>
            </a:r>
            <a:r>
              <a:rPr kumimoji="1" lang="en-US" altLang="ja-JP" dirty="0"/>
              <a:t>SSO</a:t>
            </a:r>
            <a:r>
              <a:rPr kumimoji="1" lang="ja-JP" altLang="en-US" dirty="0"/>
              <a:t>を選択）</a:t>
            </a:r>
            <a:endParaRPr kumimoji="1" lang="en-US" altLang="ja-JP" dirty="0"/>
          </a:p>
          <a:p>
            <a:r>
              <a:rPr kumimoji="1" lang="ja-JP" altLang="en-US" dirty="0"/>
              <a:t>右上の</a:t>
            </a:r>
            <a:r>
              <a:rPr kumimoji="1" lang="ja-JP" altLang="en-US" u="sng" dirty="0"/>
              <a:t>自分のアイコン</a:t>
            </a:r>
            <a:r>
              <a:rPr kumimoji="1" lang="ja-JP" altLang="en-US" dirty="0"/>
              <a:t> </a:t>
            </a:r>
            <a:br>
              <a:rPr kumimoji="1" lang="en-US" altLang="ja-JP" dirty="0"/>
            </a:br>
            <a:r>
              <a:rPr kumimoji="1" lang="ja-JP" altLang="en-US" dirty="0">
                <a:sym typeface="Symbol" panose="05050102010706020507" pitchFamily="18" charset="2"/>
              </a:rPr>
              <a:t></a:t>
            </a:r>
            <a:r>
              <a:rPr kumimoji="1" lang="ja-JP" altLang="en-US" dirty="0"/>
              <a:t> </a:t>
            </a:r>
            <a:r>
              <a:rPr kumimoji="1" lang="ja-JP" altLang="en-US" u="sng" dirty="0"/>
              <a:t>アップデートを確認</a:t>
            </a:r>
            <a:endParaRPr kumimoji="1" lang="en-US" altLang="ja-JP" u="sng" dirty="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04B39C5C-1A3B-4487-8C26-E2891D76F557}"/>
              </a:ext>
            </a:extLst>
          </p:cNvPr>
          <p:cNvCxnSpPr>
            <a:cxnSpLocks/>
          </p:cNvCxnSpPr>
          <p:nvPr/>
        </p:nvCxnSpPr>
        <p:spPr>
          <a:xfrm flipV="1">
            <a:off x="4572000" y="3068960"/>
            <a:ext cx="4248472" cy="5760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D3A3049B-4666-442D-B646-EF2F304C7830}"/>
              </a:ext>
            </a:extLst>
          </p:cNvPr>
          <p:cNvCxnSpPr>
            <a:cxnSpLocks/>
          </p:cNvCxnSpPr>
          <p:nvPr/>
        </p:nvCxnSpPr>
        <p:spPr>
          <a:xfrm>
            <a:off x="1691680" y="4293096"/>
            <a:ext cx="5616624" cy="14401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599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DC92E7-ACEE-44E7-AEA6-ADC4D35D3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本学</a:t>
            </a:r>
            <a:r>
              <a:rPr kumimoji="1" lang="ja-JP" altLang="en-US" dirty="0"/>
              <a:t>における</a:t>
            </a:r>
            <a:r>
              <a:rPr kumimoji="1" lang="en-US" altLang="ja-JP" dirty="0"/>
              <a:t>Zoom</a:t>
            </a:r>
            <a:r>
              <a:rPr kumimoji="1" lang="ja-JP" altLang="en-US" dirty="0"/>
              <a:t>の「正しい」ユーザ名は</a:t>
            </a:r>
            <a:r>
              <a:rPr lang="en-US" altLang="ja-JP" dirty="0"/>
              <a:t>10</a:t>
            </a:r>
            <a:r>
              <a:rPr lang="ja-JP" altLang="en-US" dirty="0"/>
              <a:t>桁</a:t>
            </a:r>
            <a:r>
              <a:rPr lang="en-US" altLang="ja-JP" dirty="0"/>
              <a:t>@utac.. </a:t>
            </a:r>
            <a:r>
              <a:rPr lang="ja-JP" altLang="en-US" dirty="0"/>
              <a:t>のみ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9B8BD6-36D4-4411-88B3-06D9870DD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00174"/>
            <a:ext cx="8363272" cy="452596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歴史的な経緯で色々な</a:t>
            </a:r>
            <a:r>
              <a:rPr kumimoji="1" lang="en-US" altLang="ja-JP" dirty="0"/>
              <a:t>Zoom</a:t>
            </a:r>
            <a:r>
              <a:rPr kumimoji="1" lang="ja-JP" altLang="en-US" dirty="0"/>
              <a:t>ユーザ名が混在しています</a:t>
            </a:r>
            <a:endParaRPr kumimoji="1" lang="en-US" altLang="ja-JP" dirty="0"/>
          </a:p>
          <a:p>
            <a:pPr lvl="1"/>
            <a:r>
              <a:rPr lang="en-US" altLang="ja-JP" sz="2400" dirty="0">
                <a:hlinkClick r:id="rId2"/>
              </a:rPr>
              <a:t>tau@g.ecc.u-tokyo.ac.jp</a:t>
            </a:r>
            <a:r>
              <a:rPr lang="en-US" altLang="ja-JP" sz="2400" dirty="0"/>
              <a:t> (</a:t>
            </a:r>
            <a:r>
              <a:rPr lang="ja-JP" altLang="en-US" sz="2400" dirty="0"/>
              <a:t>通称：</a:t>
            </a:r>
            <a:r>
              <a:rPr lang="ja-JP" altLang="en-US" sz="2400" dirty="0">
                <a:solidFill>
                  <a:srgbClr val="FF0000"/>
                </a:solidFill>
              </a:rPr>
              <a:t>任意</a:t>
            </a:r>
            <a:r>
              <a:rPr lang="en-US" altLang="ja-JP" sz="2400" dirty="0">
                <a:solidFill>
                  <a:srgbClr val="FF0000"/>
                </a:solidFill>
              </a:rPr>
              <a:t>@g.ecc</a:t>
            </a:r>
            <a:r>
              <a:rPr lang="en-US" altLang="ja-JP" sz="2400" dirty="0"/>
              <a:t>)</a:t>
            </a:r>
          </a:p>
          <a:p>
            <a:pPr lvl="1"/>
            <a:r>
              <a:rPr lang="en-US" altLang="ja-JP" sz="2400" dirty="0">
                <a:hlinkClick r:id="rId3"/>
              </a:rPr>
              <a:t>1234567890@g.ecc.u-tokyo.a.jp</a:t>
            </a:r>
            <a:r>
              <a:rPr lang="en-US" altLang="ja-JP" sz="2400" dirty="0"/>
              <a:t> (</a:t>
            </a:r>
            <a:r>
              <a:rPr lang="ja-JP" altLang="en-US" sz="2400" dirty="0"/>
              <a:t>通称：</a:t>
            </a:r>
            <a:r>
              <a:rPr lang="en-US" altLang="ja-JP" sz="2400" dirty="0">
                <a:solidFill>
                  <a:srgbClr val="FF0000"/>
                </a:solidFill>
              </a:rPr>
              <a:t>10</a:t>
            </a:r>
            <a:r>
              <a:rPr lang="ja-JP" altLang="en-US" sz="2400" dirty="0">
                <a:solidFill>
                  <a:srgbClr val="FF0000"/>
                </a:solidFill>
              </a:rPr>
              <a:t>桁</a:t>
            </a:r>
            <a:r>
              <a:rPr lang="en-US" altLang="ja-JP" sz="2400" dirty="0">
                <a:solidFill>
                  <a:srgbClr val="FF0000"/>
                </a:solidFill>
              </a:rPr>
              <a:t>@g.ecc</a:t>
            </a:r>
            <a:r>
              <a:rPr lang="en-US" altLang="ja-JP" sz="2400" dirty="0"/>
              <a:t>)</a:t>
            </a:r>
          </a:p>
          <a:p>
            <a:pPr lvl="1"/>
            <a:r>
              <a:rPr lang="en-US" altLang="ja-JP" sz="2400" dirty="0">
                <a:hlinkClick r:id="rId4"/>
              </a:rPr>
              <a:t>1234567890@utac.u-tokyo.ac.jp</a:t>
            </a:r>
            <a:r>
              <a:rPr lang="en-US" altLang="ja-JP" sz="2400" dirty="0"/>
              <a:t> (</a:t>
            </a:r>
            <a:r>
              <a:rPr lang="ja-JP" altLang="en-US" sz="2400" dirty="0"/>
              <a:t>通称：</a:t>
            </a:r>
            <a:r>
              <a:rPr lang="en-US" altLang="ja-JP" sz="2400" dirty="0">
                <a:solidFill>
                  <a:srgbClr val="00B050"/>
                </a:solidFill>
              </a:rPr>
              <a:t>10</a:t>
            </a:r>
            <a:r>
              <a:rPr lang="ja-JP" altLang="en-US" sz="2400" dirty="0">
                <a:solidFill>
                  <a:srgbClr val="00B050"/>
                </a:solidFill>
              </a:rPr>
              <a:t>桁</a:t>
            </a:r>
            <a:r>
              <a:rPr lang="en-US" altLang="ja-JP" sz="2400" dirty="0">
                <a:solidFill>
                  <a:srgbClr val="00B050"/>
                </a:solidFill>
              </a:rPr>
              <a:t>@utac</a:t>
            </a:r>
            <a:r>
              <a:rPr lang="en-US" altLang="ja-JP" sz="2400" dirty="0"/>
              <a:t>)</a:t>
            </a:r>
            <a:endParaRPr lang="en-US" altLang="ja-JP" dirty="0"/>
          </a:p>
          <a:p>
            <a:r>
              <a:rPr lang="ja-JP" altLang="en-US" dirty="0"/>
              <a:t>今後は </a:t>
            </a:r>
            <a:r>
              <a:rPr lang="en-US" altLang="ja-JP" dirty="0">
                <a:solidFill>
                  <a:srgbClr val="00B050"/>
                </a:solidFill>
              </a:rPr>
              <a:t>10</a:t>
            </a:r>
            <a:r>
              <a:rPr lang="ja-JP" altLang="en-US" dirty="0">
                <a:solidFill>
                  <a:srgbClr val="00B050"/>
                </a:solidFill>
              </a:rPr>
              <a:t>桁</a:t>
            </a:r>
            <a:r>
              <a:rPr lang="en-US" altLang="ja-JP" dirty="0">
                <a:solidFill>
                  <a:srgbClr val="00B050"/>
                </a:solidFill>
              </a:rPr>
              <a:t>@utac </a:t>
            </a:r>
            <a:r>
              <a:rPr lang="ja-JP" altLang="en-US" dirty="0"/>
              <a:t>のみに整理していきます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2B92AE-F0A9-416B-B676-57A3BC684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3BE727-25F0-46C8-B4E3-FDCC8C1A4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D2A705-83F4-451D-B359-7194C03C1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67769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66D58F-6454-42A8-ABB1-53E9767C0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自分が「正しい」ユーザ名を使っているかわからないのですが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F9A873-3AE4-4717-849C-8E701AA9D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/>
              <a:t>説明した方法</a:t>
            </a:r>
            <a:r>
              <a:rPr lang="ja-JP" altLang="en-US" dirty="0"/>
              <a:t>（</a:t>
            </a:r>
            <a:r>
              <a:rPr kumimoji="1" lang="en-US" altLang="ja-JP" dirty="0"/>
              <a:t>SSO</a:t>
            </a:r>
            <a:r>
              <a:rPr kumimoji="1" lang="ja-JP" altLang="en-US" dirty="0"/>
              <a:t>）でサインインしてみる</a:t>
            </a:r>
            <a:endParaRPr kumimoji="1" lang="en-US" altLang="ja-JP" dirty="0"/>
          </a:p>
          <a:p>
            <a:r>
              <a:rPr kumimoji="1" lang="en-US" altLang="ja-JP" dirty="0"/>
              <a:t>Case 1:</a:t>
            </a:r>
            <a:r>
              <a:rPr lang="ja-JP" altLang="en-US" dirty="0"/>
              <a:t> </a:t>
            </a:r>
            <a:r>
              <a:rPr kumimoji="1" lang="ja-JP" altLang="en-US" dirty="0"/>
              <a:t>普段使っている</a:t>
            </a:r>
            <a:r>
              <a:rPr lang="ja-JP" altLang="en-US" dirty="0"/>
              <a:t>ものである</a:t>
            </a:r>
            <a:r>
              <a:rPr kumimoji="1" lang="ja-JP" altLang="en-US" dirty="0"/>
              <a:t>（たとえば予定している授業やミーティングが表示できる）</a:t>
            </a:r>
            <a:r>
              <a:rPr kumimoji="1" lang="ja-JP" altLang="en-US" dirty="0">
                <a:sym typeface="Symbol" panose="05050102010706020507" pitchFamily="18" charset="2"/>
              </a:rPr>
              <a:t> </a:t>
            </a:r>
            <a:r>
              <a:rPr kumimoji="1" lang="en-US" altLang="ja-JP" dirty="0"/>
              <a:t>done!</a:t>
            </a:r>
          </a:p>
          <a:p>
            <a:r>
              <a:rPr kumimoji="1" lang="en-US" altLang="ja-JP" dirty="0"/>
              <a:t>Case 2: </a:t>
            </a:r>
            <a:r>
              <a:rPr kumimoji="1" lang="ja-JP" altLang="en-US" dirty="0"/>
              <a:t>普段使っているものと違う気がする</a:t>
            </a:r>
            <a:r>
              <a:rPr kumimoji="1" lang="en-US" altLang="ja-JP" dirty="0"/>
              <a:t>…</a:t>
            </a:r>
          </a:p>
          <a:p>
            <a:pPr lvl="1"/>
            <a:r>
              <a:rPr lang="ja-JP" altLang="en-US" dirty="0"/>
              <a:t>普段のもの（ミーティングスケジュールや録画など）が特段不要 </a:t>
            </a:r>
            <a:r>
              <a:rPr kumimoji="1" lang="ja-JP" altLang="en-US" dirty="0">
                <a:sym typeface="Symbol" panose="05050102010706020507" pitchFamily="18" charset="2"/>
              </a:rPr>
              <a:t> </a:t>
            </a:r>
            <a:r>
              <a:rPr kumimoji="1" lang="en-US" altLang="ja-JP" dirty="0"/>
              <a:t>done!</a:t>
            </a:r>
            <a:endParaRPr lang="en-US" altLang="ja-JP" dirty="0"/>
          </a:p>
          <a:p>
            <a:pPr lvl="1"/>
            <a:r>
              <a:rPr lang="ja-JP" altLang="en-US" dirty="0"/>
              <a:t>普段のものから内容を引き継ぎたい </a:t>
            </a:r>
            <a:r>
              <a:rPr lang="ja-JP" altLang="en-US" dirty="0">
                <a:sym typeface="Symbol" panose="05050102010706020507" pitchFamily="18" charset="2"/>
              </a:rPr>
              <a:t> </a:t>
            </a:r>
            <a:r>
              <a:rPr lang="en-US" altLang="ja-JP" dirty="0">
                <a:hlinkClick r:id="rId2"/>
              </a:rPr>
              <a:t>https://utelecon.adm.u-tokyo.ac.jp/notice/zoom-address-new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A3F301-7C1E-4852-AD80-3E55FE8FC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C8754A-6DAE-42E1-ADED-F36963F39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36BE42-A87A-41E1-9193-05284E82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3310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6F799D-73E3-4BAA-B099-46C9C4945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大規模会議、ウェビナーの運用（割り当てポリシー）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43631F-6569-438E-B2AB-5AF218922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大規模会議（</a:t>
            </a:r>
            <a:r>
              <a:rPr kumimoji="1" lang="en-US" altLang="ja-JP" dirty="0"/>
              <a:t>300</a:t>
            </a:r>
            <a:r>
              <a:rPr kumimoji="1" lang="ja-JP" altLang="en-US" dirty="0"/>
              <a:t>人超え）：授業に必要な先生のアカウントには常時割り当てる</a:t>
            </a:r>
            <a:endParaRPr kumimoji="1" lang="en-US" altLang="ja-JP" dirty="0"/>
          </a:p>
          <a:p>
            <a:pPr lvl="1"/>
            <a:r>
              <a:rPr lang="ja-JP" altLang="en-US" dirty="0">
                <a:hlinkClick r:id="rId2"/>
              </a:rPr>
              <a:t>説明</a:t>
            </a:r>
            <a:endParaRPr kumimoji="1" lang="en-US" altLang="ja-JP" dirty="0"/>
          </a:p>
          <a:p>
            <a:r>
              <a:rPr lang="ja-JP" altLang="en-US" dirty="0"/>
              <a:t>ウェビナー：必要なイベントに、必要な期間中のみ割り当てる</a:t>
            </a:r>
            <a:endParaRPr lang="en-US" altLang="ja-JP" dirty="0"/>
          </a:p>
          <a:p>
            <a:pPr lvl="1"/>
            <a:r>
              <a:rPr lang="ja-JP" altLang="en-US" dirty="0">
                <a:hlinkClick r:id="rId3"/>
              </a:rPr>
              <a:t>説明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CEFEAC-4F95-452D-B246-1D7D3B5E8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B5F021-09CF-4B2D-997B-C0854CCE8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5C05ED-8F95-4676-9A17-354AE14A3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8409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BDC695-0C61-4F3B-AE57-FD77EE77B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質問</a:t>
            </a:r>
            <a:r>
              <a:rPr kumimoji="1" lang="en-US" altLang="ja-JP" dirty="0"/>
              <a:t>?</a:t>
            </a:r>
            <a:br>
              <a:rPr kumimoji="1" lang="en-US" altLang="ja-JP" dirty="0"/>
            </a:br>
            <a:r>
              <a:rPr kumimoji="1" lang="ja-JP" altLang="en-US" dirty="0"/>
              <a:t>サポート窓口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ACEFE6-8EAA-4628-BA93-2FBC59379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00174"/>
            <a:ext cx="8435280" cy="4525963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solidFill>
                  <a:srgbClr val="00B050"/>
                </a:solidFill>
              </a:rPr>
              <a:t>チャット</a:t>
            </a:r>
            <a:r>
              <a:rPr kumimoji="1" lang="en-US" altLang="ja-JP" dirty="0">
                <a:solidFill>
                  <a:srgbClr val="00B050"/>
                </a:solidFill>
              </a:rPr>
              <a:t>, </a:t>
            </a:r>
            <a:r>
              <a:rPr kumimoji="1" lang="ja-JP" altLang="en-US" dirty="0">
                <a:solidFill>
                  <a:srgbClr val="00B050"/>
                </a:solidFill>
              </a:rPr>
              <a:t>フォーム</a:t>
            </a:r>
            <a:r>
              <a:rPr kumimoji="1" lang="en-US" altLang="ja-JP" dirty="0">
                <a:solidFill>
                  <a:srgbClr val="00B050"/>
                </a:solidFill>
              </a:rPr>
              <a:t>, </a:t>
            </a:r>
            <a:r>
              <a:rPr kumimoji="1" lang="ja-JP" altLang="en-US" dirty="0">
                <a:solidFill>
                  <a:srgbClr val="00B050"/>
                </a:solidFill>
              </a:rPr>
              <a:t>フォーラム</a:t>
            </a:r>
            <a:r>
              <a:rPr lang="ja-JP" altLang="en-US" dirty="0"/>
              <a:t>で質問できます</a:t>
            </a:r>
            <a:endParaRPr kumimoji="1" lang="en-US" altLang="ja-JP" dirty="0"/>
          </a:p>
          <a:p>
            <a:r>
              <a:rPr kumimoji="1" lang="ja-JP" altLang="en-US" dirty="0"/>
              <a:t>学生サポータが活躍しています</a:t>
            </a:r>
          </a:p>
          <a:p>
            <a:pPr lvl="1"/>
            <a:r>
              <a:rPr lang="ja-JP" altLang="en-US" dirty="0"/>
              <a:t>内容上</a:t>
            </a:r>
            <a:r>
              <a:rPr lang="en-US" altLang="ja-JP" dirty="0"/>
              <a:t>, </a:t>
            </a:r>
            <a:r>
              <a:rPr lang="ja-JP" altLang="en-US" dirty="0"/>
              <a:t>学生への相談が適切でない場合</a:t>
            </a:r>
            <a:r>
              <a:rPr lang="en-US" altLang="ja-JP" dirty="0"/>
              <a:t>, </a:t>
            </a:r>
            <a:r>
              <a:rPr lang="ja-JP" altLang="en-US" dirty="0"/>
              <a:t>フォームで「教職員による対応希望」にチェック（</a:t>
            </a:r>
            <a:r>
              <a:rPr lang="en-US" altLang="ja-JP" dirty="0"/>
              <a:t>※</a:t>
            </a:r>
            <a:r>
              <a:rPr lang="ja-JP" altLang="en-US" dirty="0"/>
              <a:t>）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E3FE70-6D43-4E19-917C-3693EC492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55EE95-85B2-4218-93E9-9D3E571DD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2DE164-6EB3-456C-8F99-84751A88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A5D6863E-6A9A-45DA-BD87-2B7449E8258F}"/>
              </a:ext>
            </a:extLst>
          </p:cNvPr>
          <p:cNvGrpSpPr/>
          <p:nvPr/>
        </p:nvGrpSpPr>
        <p:grpSpPr>
          <a:xfrm>
            <a:off x="6732240" y="12670"/>
            <a:ext cx="2267744" cy="1544122"/>
            <a:chOff x="6228555" y="44624"/>
            <a:chExt cx="2879949" cy="1960977"/>
          </a:xfrm>
        </p:grpSpPr>
        <p:pic>
          <p:nvPicPr>
            <p:cNvPr id="8" name="図 7" descr="グラフィカル ユーザー インターフェイス, テキスト, アプリケーション&#10;&#10;自動的に生成された説明">
              <a:extLst>
                <a:ext uri="{FF2B5EF4-FFF2-40B4-BE49-F238E27FC236}">
                  <a16:creationId xmlns:a16="http://schemas.microsoft.com/office/drawing/2014/main" id="{35119D5B-CD9E-45A7-945A-E84812849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8555" y="44624"/>
              <a:ext cx="2879949" cy="1960977"/>
            </a:xfrm>
            <a:prstGeom prst="rect">
              <a:avLst/>
            </a:prstGeom>
          </p:spPr>
        </p:pic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3FB5170B-C5B4-43EC-9BB7-8B9A015C3583}"/>
                </a:ext>
              </a:extLst>
            </p:cNvPr>
            <p:cNvSpPr/>
            <p:nvPr/>
          </p:nvSpPr>
          <p:spPr>
            <a:xfrm>
              <a:off x="8508962" y="475840"/>
              <a:ext cx="504056" cy="21117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9960B7B-056B-4405-ADEC-E9C1CEA63847}"/>
              </a:ext>
            </a:extLst>
          </p:cNvPr>
          <p:cNvCxnSpPr>
            <a:stCxn id="3" idx="0"/>
            <a:endCxn id="9" idx="2"/>
          </p:cNvCxnSpPr>
          <p:nvPr/>
        </p:nvCxnSpPr>
        <p:spPr>
          <a:xfrm flipV="1">
            <a:off x="4674840" y="435362"/>
            <a:ext cx="3853050" cy="10648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5204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EFEC8B-403E-4387-BA5E-A73E2D50B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FAQ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6CF1F5-D834-4FC7-8A13-38E4A5BE7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Zoom</a:t>
            </a:r>
            <a:r>
              <a:rPr kumimoji="1" lang="ja-JP" altLang="en-US" dirty="0"/>
              <a:t>を授業以外のことに使ってもよいか</a:t>
            </a:r>
            <a:r>
              <a:rPr kumimoji="1" lang="en-US" altLang="ja-JP" dirty="0"/>
              <a:t>?</a:t>
            </a:r>
          </a:p>
          <a:p>
            <a:pPr lvl="1"/>
            <a:r>
              <a:rPr lang="ja-JP" altLang="en-US" dirty="0"/>
              <a:t>授業に限定していません</a:t>
            </a:r>
            <a:endParaRPr lang="en-US" altLang="ja-JP" dirty="0"/>
          </a:p>
          <a:p>
            <a:pPr lvl="1"/>
            <a:r>
              <a:rPr kumimoji="1" lang="ja-JP" altLang="en-US" dirty="0"/>
              <a:t>本学の教育研究、本学構成員としての職務のためであれば</a:t>
            </a:r>
            <a:r>
              <a:rPr kumimoji="1" lang="en-US" altLang="ja-JP" dirty="0"/>
              <a:t>OK</a:t>
            </a:r>
          </a:p>
          <a:p>
            <a:pPr lvl="1"/>
            <a:r>
              <a:rPr lang="ja-JP" altLang="en-US" dirty="0"/>
              <a:t>明文化された利用規定は今後</a:t>
            </a:r>
            <a:endParaRPr lang="en-US" altLang="ja-JP" dirty="0"/>
          </a:p>
          <a:p>
            <a:r>
              <a:rPr lang="ja-JP" altLang="en-US" dirty="0"/>
              <a:t>大規模会議ライセンスは授業以外にも割り当ててもらえるのか</a:t>
            </a:r>
            <a:r>
              <a:rPr lang="en-US" altLang="ja-JP" dirty="0"/>
              <a:t>?</a:t>
            </a:r>
          </a:p>
          <a:p>
            <a:pPr lvl="1"/>
            <a:r>
              <a:rPr lang="ja-JP" altLang="en-US" dirty="0"/>
              <a:t>ウェビナー同様一時的に割り当てます</a:t>
            </a:r>
            <a:endParaRPr lang="en-US" altLang="ja-JP" dirty="0"/>
          </a:p>
          <a:p>
            <a:pPr lvl="1"/>
            <a:r>
              <a:rPr lang="en-US" altLang="ja-JP" dirty="0" err="1">
                <a:solidFill>
                  <a:srgbClr val="00B050"/>
                </a:solidFill>
              </a:rPr>
              <a:t>Webex</a:t>
            </a:r>
            <a:r>
              <a:rPr lang="ja-JP" altLang="en-US" dirty="0">
                <a:solidFill>
                  <a:srgbClr val="00B050"/>
                </a:solidFill>
              </a:rPr>
              <a:t>の利用もご検討</a:t>
            </a:r>
            <a:r>
              <a:rPr lang="ja-JP" altLang="en-US" dirty="0"/>
              <a:t>ください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468BFA-A040-487F-A75C-DC16AF8B7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0B9EF5-E759-4283-9AFB-9C084D11C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DC7F51-43C0-4D24-80FE-9ED62AFD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40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63099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D54EA-0CAB-4EC3-AD70-2737FC06C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Webex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507E5-9488-4B4A-BD98-69A06810E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F2F8C-4C87-4F67-B146-E5B9E8B11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C4565-E225-4AB8-917E-4FA7A01BB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2A71B-4156-4047-8683-1CE960C9C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41</a:t>
            </a:fld>
            <a:endParaRPr kumimoji="1" lang="ja-JP" altLang="en-US"/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03D724AE-28EE-4062-90BA-E7C863CDE699}"/>
              </a:ext>
            </a:extLst>
          </p:cNvPr>
          <p:cNvGrpSpPr/>
          <p:nvPr/>
        </p:nvGrpSpPr>
        <p:grpSpPr>
          <a:xfrm>
            <a:off x="1173765" y="2879947"/>
            <a:ext cx="7286315" cy="2133229"/>
            <a:chOff x="1173765" y="3823228"/>
            <a:chExt cx="7286315" cy="2133229"/>
          </a:xfrm>
        </p:grpSpPr>
        <p:grpSp>
          <p:nvGrpSpPr>
            <p:cNvPr id="28" name="グループ化 39">
              <a:extLst>
                <a:ext uri="{FF2B5EF4-FFF2-40B4-BE49-F238E27FC236}">
                  <a16:creationId xmlns:a16="http://schemas.microsoft.com/office/drawing/2014/main" id="{13467701-7673-4811-B883-74D24A56F23B}"/>
                </a:ext>
              </a:extLst>
            </p:cNvPr>
            <p:cNvGrpSpPr/>
            <p:nvPr/>
          </p:nvGrpSpPr>
          <p:grpSpPr>
            <a:xfrm>
              <a:off x="1173765" y="3823228"/>
              <a:ext cx="7286315" cy="2133229"/>
              <a:chOff x="179512" y="3599999"/>
              <a:chExt cx="8856984" cy="3141369"/>
            </a:xfrm>
          </p:grpSpPr>
          <p:sp>
            <p:nvSpPr>
              <p:cNvPr id="30" name="正方形/長方形 4">
                <a:extLst>
                  <a:ext uri="{FF2B5EF4-FFF2-40B4-BE49-F238E27FC236}">
                    <a16:creationId xmlns:a16="http://schemas.microsoft.com/office/drawing/2014/main" id="{ED6D0961-6086-40B7-969A-32CC80BB3D3A}"/>
                  </a:ext>
                </a:extLst>
              </p:cNvPr>
              <p:cNvSpPr/>
              <p:nvPr/>
            </p:nvSpPr>
            <p:spPr>
              <a:xfrm>
                <a:off x="179512" y="6118225"/>
                <a:ext cx="8856984" cy="6231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 err="1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2"/>
                  </a:rPr>
                  <a:t>UTokyo</a:t>
                </a:r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2"/>
                  </a:rPr>
                  <a:t> Account</a:t>
                </a:r>
                <a:endParaRPr kumimoji="1"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1" name="正方形/長方形 5">
                <a:extLst>
                  <a:ext uri="{FF2B5EF4-FFF2-40B4-BE49-F238E27FC236}">
                    <a16:creationId xmlns:a16="http://schemas.microsoft.com/office/drawing/2014/main" id="{34EB467A-F561-4317-B473-9FC1CF7CD6E8}"/>
                  </a:ext>
                </a:extLst>
              </p:cNvPr>
              <p:cNvSpPr/>
              <p:nvPr/>
            </p:nvSpPr>
            <p:spPr>
              <a:xfrm>
                <a:off x="179999" y="3599999"/>
                <a:ext cx="1403461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3"/>
                  </a:rPr>
                  <a:t>UTAS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2" name="正方形/長方形 6">
                <a:extLst>
                  <a:ext uri="{FF2B5EF4-FFF2-40B4-BE49-F238E27FC236}">
                    <a16:creationId xmlns:a16="http://schemas.microsoft.com/office/drawing/2014/main" id="{7B3754E9-2932-4D68-B294-FA49ABC98CE6}"/>
                  </a:ext>
                </a:extLst>
              </p:cNvPr>
              <p:cNvSpPr/>
              <p:nvPr/>
            </p:nvSpPr>
            <p:spPr>
              <a:xfrm>
                <a:off x="1698565" y="3599999"/>
                <a:ext cx="1346408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4"/>
                  </a:rPr>
                  <a:t>ITC-LMS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3" name="矢印: 上 11">
                <a:extLst>
                  <a:ext uri="{FF2B5EF4-FFF2-40B4-BE49-F238E27FC236}">
                    <a16:creationId xmlns:a16="http://schemas.microsoft.com/office/drawing/2014/main" id="{7B54D443-B67F-44DE-981E-0BE1E34AC9A7}"/>
                  </a:ext>
                </a:extLst>
              </p:cNvPr>
              <p:cNvSpPr/>
              <p:nvPr/>
            </p:nvSpPr>
            <p:spPr>
              <a:xfrm>
                <a:off x="636244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4" name="矢印: 上 12">
                <a:extLst>
                  <a:ext uri="{FF2B5EF4-FFF2-40B4-BE49-F238E27FC236}">
                    <a16:creationId xmlns:a16="http://schemas.microsoft.com/office/drawing/2014/main" id="{DB33768C-4CE7-4091-9EC7-0546078ADFCB}"/>
                  </a:ext>
                </a:extLst>
              </p:cNvPr>
              <p:cNvSpPr/>
              <p:nvPr/>
            </p:nvSpPr>
            <p:spPr>
              <a:xfrm>
                <a:off x="1998858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5" name="矢印: 上 13">
                <a:extLst>
                  <a:ext uri="{FF2B5EF4-FFF2-40B4-BE49-F238E27FC236}">
                    <a16:creationId xmlns:a16="http://schemas.microsoft.com/office/drawing/2014/main" id="{5474423B-3FD0-4772-B204-3BC6625EC9F0}"/>
                  </a:ext>
                </a:extLst>
              </p:cNvPr>
              <p:cNvSpPr/>
              <p:nvPr/>
            </p:nvSpPr>
            <p:spPr>
              <a:xfrm>
                <a:off x="3498564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6" name="矢印: 上 14">
                <a:extLst>
                  <a:ext uri="{FF2B5EF4-FFF2-40B4-BE49-F238E27FC236}">
                    <a16:creationId xmlns:a16="http://schemas.microsoft.com/office/drawing/2014/main" id="{8FB99009-4D2C-4672-AEEA-1E424BFBA711}"/>
                  </a:ext>
                </a:extLst>
              </p:cNvPr>
              <p:cNvSpPr/>
              <p:nvPr/>
            </p:nvSpPr>
            <p:spPr>
              <a:xfrm>
                <a:off x="5064737" y="5760000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7" name="矢印: 上 15">
                <a:extLst>
                  <a:ext uri="{FF2B5EF4-FFF2-40B4-BE49-F238E27FC236}">
                    <a16:creationId xmlns:a16="http://schemas.microsoft.com/office/drawing/2014/main" id="{394975EC-0226-432B-8B5B-D13979484057}"/>
                  </a:ext>
                </a:extLst>
              </p:cNvPr>
              <p:cNvSpPr/>
              <p:nvPr/>
            </p:nvSpPr>
            <p:spPr>
              <a:xfrm>
                <a:off x="7960291" y="5794696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38" name="正方形/長方形 9">
                <a:extLst>
                  <a:ext uri="{FF2B5EF4-FFF2-40B4-BE49-F238E27FC236}">
                    <a16:creationId xmlns:a16="http://schemas.microsoft.com/office/drawing/2014/main" id="{C473AEBA-DBCC-4768-911E-D6EA74F2C65E}"/>
                  </a:ext>
                </a:extLst>
              </p:cNvPr>
              <p:cNvSpPr/>
              <p:nvPr/>
            </p:nvSpPr>
            <p:spPr>
              <a:xfrm>
                <a:off x="7740833" y="3602612"/>
                <a:ext cx="1295663" cy="214034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5"/>
                  </a:rPr>
                  <a:t>WebEx</a:t>
                </a:r>
                <a:endParaRPr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39" name="正方形/長方形 7">
                <a:extLst>
                  <a:ext uri="{FF2B5EF4-FFF2-40B4-BE49-F238E27FC236}">
                    <a16:creationId xmlns:a16="http://schemas.microsoft.com/office/drawing/2014/main" id="{21D48552-BF14-4504-B3C7-D104BB61C5FA}"/>
                  </a:ext>
                </a:extLst>
              </p:cNvPr>
              <p:cNvSpPr/>
              <p:nvPr/>
            </p:nvSpPr>
            <p:spPr>
              <a:xfrm>
                <a:off x="3157911" y="3599999"/>
                <a:ext cx="1552447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6"/>
                  </a:rPr>
                  <a:t>Microsoft</a:t>
                </a:r>
                <a:r>
                  <a:rPr lang="ja-JP" altLang="en-US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6"/>
                  </a:rPr>
                  <a:t> </a:t>
                </a:r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6"/>
                  </a:rPr>
                  <a:t>365</a:t>
                </a:r>
                <a:endParaRPr kumimoji="1" lang="en-US" altLang="ja-JP" sz="8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0" name="正方形/長方形 8">
                <a:extLst>
                  <a:ext uri="{FF2B5EF4-FFF2-40B4-BE49-F238E27FC236}">
                    <a16:creationId xmlns:a16="http://schemas.microsoft.com/office/drawing/2014/main" id="{7832AF69-EBCD-458A-9417-05280B7A37AB}"/>
                  </a:ext>
                </a:extLst>
              </p:cNvPr>
              <p:cNvSpPr/>
              <p:nvPr/>
            </p:nvSpPr>
            <p:spPr>
              <a:xfrm>
                <a:off x="4819245" y="3599999"/>
                <a:ext cx="1425107" cy="21600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7"/>
                  </a:rPr>
                  <a:t>Google</a:t>
                </a:r>
                <a:r>
                  <a:rPr lang="ja-JP" altLang="en-US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7"/>
                  </a:rPr>
                  <a:t>　</a:t>
                </a:r>
                <a:r>
                  <a:rPr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7"/>
                  </a:rPr>
                  <a:t>Workspace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1" name="矢印: 上 34">
                <a:extLst>
                  <a:ext uri="{FF2B5EF4-FFF2-40B4-BE49-F238E27FC236}">
                    <a16:creationId xmlns:a16="http://schemas.microsoft.com/office/drawing/2014/main" id="{65D64D38-71DE-4425-AEA3-5CDC7159FD49}"/>
                  </a:ext>
                </a:extLst>
              </p:cNvPr>
              <p:cNvSpPr/>
              <p:nvPr/>
            </p:nvSpPr>
            <p:spPr>
              <a:xfrm>
                <a:off x="6597677" y="5783082"/>
                <a:ext cx="648073" cy="32904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800"/>
              </a:p>
            </p:txBody>
          </p:sp>
          <p:sp>
            <p:nvSpPr>
              <p:cNvPr id="42" name="正方形/長方形 36">
                <a:extLst>
                  <a:ext uri="{FF2B5EF4-FFF2-40B4-BE49-F238E27FC236}">
                    <a16:creationId xmlns:a16="http://schemas.microsoft.com/office/drawing/2014/main" id="{E29D36A0-53D3-450E-88B6-410103428B6D}"/>
                  </a:ext>
                </a:extLst>
              </p:cNvPr>
              <p:cNvSpPr/>
              <p:nvPr/>
            </p:nvSpPr>
            <p:spPr>
              <a:xfrm>
                <a:off x="6353238" y="3599999"/>
                <a:ext cx="1295663" cy="214295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hlinkClick r:id="rId8"/>
                  </a:rPr>
                  <a:t>Zoom</a:t>
                </a:r>
                <a:endParaRPr kumimoji="1" lang="en-US" altLang="ja-JP" sz="12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29" name="四角形: 角を丸くする 26">
              <a:extLst>
                <a:ext uri="{FF2B5EF4-FFF2-40B4-BE49-F238E27FC236}">
                  <a16:creationId xmlns:a16="http://schemas.microsoft.com/office/drawing/2014/main" id="{AF44D2BC-E1DF-4E97-840F-0E550815E2E1}"/>
                </a:ext>
              </a:extLst>
            </p:cNvPr>
            <p:cNvSpPr/>
            <p:nvPr/>
          </p:nvSpPr>
          <p:spPr>
            <a:xfrm>
              <a:off x="5004048" y="3848197"/>
              <a:ext cx="864096" cy="223445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  <a:hlinkClick r:id="rId9"/>
                </a:rPr>
                <a:t>要有効化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9BF43D5A-9120-468B-A6AC-1CF056A319A5}"/>
              </a:ext>
            </a:extLst>
          </p:cNvPr>
          <p:cNvSpPr/>
          <p:nvPr/>
        </p:nvSpPr>
        <p:spPr>
          <a:xfrm>
            <a:off x="7409432" y="2860130"/>
            <a:ext cx="1051000" cy="14668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u="sng"/>
          </a:p>
        </p:txBody>
      </p:sp>
    </p:spTree>
    <p:extLst>
      <p:ext uri="{BB962C8B-B14F-4D97-AF65-F5344CB8AC3E}">
        <p14:creationId xmlns:p14="http://schemas.microsoft.com/office/powerpoint/2010/main" val="36905076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4596E0-4A93-4F4F-9495-EF4F8200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Webex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9B1EEC-A0F4-4F09-9A1C-49D61749D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00174"/>
            <a:ext cx="8579296" cy="4525963"/>
          </a:xfrm>
        </p:spPr>
        <p:txBody>
          <a:bodyPr>
            <a:normAutofit/>
          </a:bodyPr>
          <a:lstStyle/>
          <a:p>
            <a:r>
              <a:rPr lang="ja-JP" altLang="en-US" dirty="0"/>
              <a:t>サインイン</a:t>
            </a:r>
            <a:endParaRPr lang="en-US" altLang="ja-JP" dirty="0"/>
          </a:p>
          <a:p>
            <a:pPr lvl="1"/>
            <a:r>
              <a:rPr lang="en-US" altLang="ja-JP" dirty="0">
                <a:hlinkClick r:id="rId2"/>
              </a:rPr>
              <a:t>https://u</a:t>
            </a:r>
            <a:r>
              <a:rPr kumimoji="1" lang="en-US" altLang="ja-JP" dirty="0">
                <a:hlinkClick r:id="rId2"/>
              </a:rPr>
              <a:t>telecon.webex.com/</a:t>
            </a:r>
            <a:endParaRPr lang="en-US" altLang="ja-JP" dirty="0"/>
          </a:p>
          <a:p>
            <a:pPr lvl="1"/>
            <a:r>
              <a:rPr lang="en-US" altLang="ja-JP" dirty="0"/>
              <a:t>UTokyo Account</a:t>
            </a:r>
            <a:r>
              <a:rPr lang="ja-JP" altLang="en-US" dirty="0"/>
              <a:t>で</a:t>
            </a:r>
            <a:r>
              <a:rPr lang="en-US" altLang="ja-JP" dirty="0"/>
              <a:t>SSO</a:t>
            </a:r>
            <a:endParaRPr kumimoji="1" lang="en-US" altLang="ja-JP" dirty="0"/>
          </a:p>
          <a:p>
            <a:r>
              <a:rPr lang="ja-JP" altLang="en-US" dirty="0"/>
              <a:t>機能</a:t>
            </a:r>
            <a:endParaRPr lang="en-US" altLang="ja-JP" dirty="0"/>
          </a:p>
          <a:p>
            <a:pPr lvl="1"/>
            <a:r>
              <a:rPr lang="en-US" altLang="ja-JP" dirty="0" err="1"/>
              <a:t>Webex</a:t>
            </a:r>
            <a:r>
              <a:rPr lang="en-US" altLang="ja-JP" dirty="0"/>
              <a:t> Meeting</a:t>
            </a:r>
            <a:r>
              <a:rPr lang="ja-JP" altLang="en-US" dirty="0"/>
              <a:t>（</a:t>
            </a:r>
            <a:r>
              <a:rPr lang="en-US" altLang="ja-JP" dirty="0">
                <a:solidFill>
                  <a:schemeClr val="accent5">
                    <a:lumMod val="75000"/>
                  </a:schemeClr>
                </a:solidFill>
              </a:rPr>
              <a:t>1000</a:t>
            </a:r>
            <a:r>
              <a:rPr lang="ja-JP" altLang="en-US" dirty="0">
                <a:solidFill>
                  <a:schemeClr val="accent5">
                    <a:lumMod val="75000"/>
                  </a:schemeClr>
                </a:solidFill>
              </a:rPr>
              <a:t>人</a:t>
            </a:r>
            <a:r>
              <a:rPr lang="ja-JP" altLang="en-US" dirty="0"/>
              <a:t>まで）</a:t>
            </a:r>
            <a:r>
              <a:rPr lang="en-US" altLang="ja-JP" dirty="0">
                <a:sym typeface="Symbol" panose="05050102010706020507" pitchFamily="18" charset="2"/>
              </a:rPr>
              <a:t> </a:t>
            </a:r>
            <a:r>
              <a:rPr lang="en-US" altLang="ja-JP" dirty="0"/>
              <a:t>Zoom Meeting</a:t>
            </a:r>
          </a:p>
          <a:p>
            <a:pPr lvl="1"/>
            <a:r>
              <a:rPr kumimoji="1" lang="en-US" altLang="ja-JP" dirty="0" err="1"/>
              <a:t>Webex</a:t>
            </a:r>
            <a:r>
              <a:rPr kumimoji="1" lang="en-US" altLang="ja-JP" dirty="0"/>
              <a:t> Events</a:t>
            </a:r>
            <a:r>
              <a:rPr kumimoji="1" lang="ja-JP" altLang="en-US" dirty="0"/>
              <a:t>（</a:t>
            </a:r>
            <a:r>
              <a:rPr kumimoji="1" lang="en-US" altLang="ja-JP" dirty="0">
                <a:solidFill>
                  <a:schemeClr val="accent5">
                    <a:lumMod val="75000"/>
                  </a:schemeClr>
                </a:solidFill>
              </a:rPr>
              <a:t>1000</a:t>
            </a:r>
            <a:r>
              <a:rPr kumimoji="1" lang="ja-JP" altLang="en-US" dirty="0">
                <a:solidFill>
                  <a:schemeClr val="accent5">
                    <a:lumMod val="75000"/>
                  </a:schemeClr>
                </a:solidFill>
              </a:rPr>
              <a:t>人</a:t>
            </a:r>
            <a:r>
              <a:rPr kumimoji="1" lang="ja-JP" altLang="en-US" dirty="0"/>
              <a:t>まで）</a:t>
            </a:r>
            <a:r>
              <a:rPr lang="en-US" altLang="ja-JP" dirty="0">
                <a:sym typeface="Symbol" panose="05050102010706020507" pitchFamily="18" charset="2"/>
              </a:rPr>
              <a:t> </a:t>
            </a:r>
            <a:r>
              <a:rPr lang="en-US" altLang="ja-JP" dirty="0"/>
              <a:t>Zoom Webinar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0B5F4B-C642-4861-BB93-9948EB1BB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BBF5D2-01ED-40EB-A8F1-E43E7295C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A6444B-7C3C-4058-9802-1B6629AF3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42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A16F8D9A-2032-43C7-ABFF-AD64C60AF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712" y="27527"/>
            <a:ext cx="2268942" cy="667224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965A77F-4C99-48CB-B538-F2C3D8778D7E}"/>
              </a:ext>
            </a:extLst>
          </p:cNvPr>
          <p:cNvSpPr/>
          <p:nvPr/>
        </p:nvSpPr>
        <p:spPr>
          <a:xfrm>
            <a:off x="8748464" y="27527"/>
            <a:ext cx="360040" cy="4491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u="sng"/>
          </a:p>
        </p:txBody>
      </p:sp>
    </p:spTree>
    <p:extLst>
      <p:ext uri="{BB962C8B-B14F-4D97-AF65-F5344CB8AC3E}">
        <p14:creationId xmlns:p14="http://schemas.microsoft.com/office/powerpoint/2010/main" val="26861581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FD7AD8-21B1-4CF4-AD7B-A04D1F541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サインイン</a:t>
            </a:r>
            <a:r>
              <a:rPr lang="en-US" altLang="ja-JP" dirty="0"/>
              <a:t>: </a:t>
            </a:r>
            <a:r>
              <a:rPr lang="ja-JP" altLang="en-US" dirty="0"/>
              <a:t>流れ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7AFFFE-FCE0-437F-853B-73A519EEC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ED7828-D182-4138-A691-740A11D76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4D9DA5-DC51-4A45-A44F-705783655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43</a:t>
            </a:fld>
            <a:endParaRPr kumimoji="1" lang="ja-JP" altLang="en-US"/>
          </a:p>
        </p:txBody>
      </p: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57B8C75D-65D8-4737-A82F-5F98890D7D65}"/>
              </a:ext>
            </a:extLst>
          </p:cNvPr>
          <p:cNvGrpSpPr/>
          <p:nvPr/>
        </p:nvGrpSpPr>
        <p:grpSpPr>
          <a:xfrm>
            <a:off x="3490070" y="3168465"/>
            <a:ext cx="4898354" cy="3140854"/>
            <a:chOff x="3490070" y="3168465"/>
            <a:chExt cx="4898354" cy="3140854"/>
          </a:xfrm>
        </p:grpSpPr>
        <p:pic>
          <p:nvPicPr>
            <p:cNvPr id="9" name="図 8" descr="utokyo-account.png">
              <a:extLst>
                <a:ext uri="{FF2B5EF4-FFF2-40B4-BE49-F238E27FC236}">
                  <a16:creationId xmlns:a16="http://schemas.microsoft.com/office/drawing/2014/main" id="{C42FED07-DA39-4947-86DF-6BA7E2409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6541" y="4267195"/>
              <a:ext cx="2261883" cy="2042124"/>
            </a:xfrm>
            <a:prstGeom prst="rect">
              <a:avLst/>
            </a:prstGeom>
          </p:spPr>
        </p:pic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5F0D8726-438E-4652-8A0B-346334C91894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7257482" y="3168465"/>
              <a:ext cx="1" cy="1098730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F3582A6F-5E6C-4084-94DB-7ECB9E7429AF}"/>
                </a:ext>
              </a:extLst>
            </p:cNvPr>
            <p:cNvSpPr/>
            <p:nvPr/>
          </p:nvSpPr>
          <p:spPr>
            <a:xfrm>
              <a:off x="6022991" y="3995988"/>
              <a:ext cx="528768" cy="3848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C.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E7221000-4681-45D1-B38F-70D5AA41FD55}"/>
                </a:ext>
              </a:extLst>
            </p:cNvPr>
            <p:cNvSpPr/>
            <p:nvPr/>
          </p:nvSpPr>
          <p:spPr>
            <a:xfrm>
              <a:off x="3490070" y="4443203"/>
              <a:ext cx="2335317" cy="5101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 dirty="0">
                  <a:solidFill>
                    <a:srgbClr val="7030A0"/>
                  </a:solidFill>
                </a:rPr>
                <a:t>入力</a:t>
              </a:r>
              <a:r>
                <a:rPr kumimoji="1" lang="en-US" altLang="ja-JP" sz="1600" dirty="0">
                  <a:solidFill>
                    <a:srgbClr val="7030A0"/>
                  </a:solidFill>
                </a:rPr>
                <a:t>: </a:t>
              </a:r>
              <a:r>
                <a:rPr kumimoji="1" lang="en-US" altLang="ja-JP" sz="1600" dirty="0">
                  <a:solidFill>
                    <a:srgbClr val="00B050"/>
                  </a:solidFill>
                </a:rPr>
                <a:t>UTokyo Account</a:t>
              </a:r>
              <a:r>
                <a:rPr kumimoji="1" lang="ja-JP" altLang="en-US" sz="1600" dirty="0">
                  <a:solidFill>
                    <a:srgbClr val="00B050"/>
                  </a:solidFill>
                </a:rPr>
                <a:t>名、パスワード</a:t>
              </a:r>
              <a:endParaRPr kumimoji="1" lang="en-US" altLang="ja-JP" sz="16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734F97E5-7060-4F8B-9023-65953F6B0848}"/>
                </a:ext>
              </a:extLst>
            </p:cNvPr>
            <p:cNvCxnSpPr>
              <a:stCxn id="21" idx="3"/>
            </p:cNvCxnSpPr>
            <p:nvPr/>
          </p:nvCxnSpPr>
          <p:spPr>
            <a:xfrm>
              <a:off x="5825387" y="4698278"/>
              <a:ext cx="1770949" cy="47084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8B620733-E05E-4A0F-9DFE-ABDF2D27EB6D}"/>
              </a:ext>
            </a:extLst>
          </p:cNvPr>
          <p:cNvGrpSpPr/>
          <p:nvPr/>
        </p:nvGrpSpPr>
        <p:grpSpPr>
          <a:xfrm>
            <a:off x="201939" y="1330723"/>
            <a:ext cx="4828478" cy="1922379"/>
            <a:chOff x="179513" y="1866643"/>
            <a:chExt cx="4828478" cy="1922379"/>
          </a:xfrm>
        </p:grpSpPr>
        <p:pic>
          <p:nvPicPr>
            <p:cNvPr id="18" name="図 17" descr="グラフィカル ユーザー インターフェイス, テキスト, アプリケーション&#10;&#10;自動的に生成された説明">
              <a:extLst>
                <a:ext uri="{FF2B5EF4-FFF2-40B4-BE49-F238E27FC236}">
                  <a16:creationId xmlns:a16="http://schemas.microsoft.com/office/drawing/2014/main" id="{32712117-DE04-4F46-B9C5-48911F348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187" y="1882704"/>
              <a:ext cx="2239240" cy="1906318"/>
            </a:xfrm>
            <a:prstGeom prst="rect">
              <a:avLst/>
            </a:prstGeom>
          </p:spPr>
        </p:pic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8ADF2270-DC5F-4E2A-B401-263938910AA9}"/>
                </a:ext>
              </a:extLst>
            </p:cNvPr>
            <p:cNvSpPr txBox="1"/>
            <p:nvPr/>
          </p:nvSpPr>
          <p:spPr>
            <a:xfrm>
              <a:off x="179513" y="2527762"/>
              <a:ext cx="482847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dirty="0">
                  <a:hlinkClick r:id="rId4"/>
                </a:rPr>
                <a:t>https://u</a:t>
              </a:r>
              <a:r>
                <a:rPr kumimoji="1" lang="en-US" altLang="ja-JP" dirty="0">
                  <a:hlinkClick r:id="rId4"/>
                </a:rPr>
                <a:t>telecon.webex.com/</a:t>
              </a:r>
              <a:endParaRPr lang="ja-JP" altLang="en-US" dirty="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617501F-1DE2-4206-AEF3-605AFAFB51B3}"/>
                </a:ext>
              </a:extLst>
            </p:cNvPr>
            <p:cNvSpPr/>
            <p:nvPr/>
          </p:nvSpPr>
          <p:spPr>
            <a:xfrm>
              <a:off x="228826" y="1866643"/>
              <a:ext cx="1368151" cy="3534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A.</a:t>
              </a:r>
              <a:r>
                <a:rPr kumimoji="1" lang="ja-JP" altLang="en-US" dirty="0">
                  <a:solidFill>
                    <a:schemeClr val="tx1"/>
                  </a:solidFill>
                </a:rPr>
                <a:t> </a:t>
              </a:r>
              <a:r>
                <a:rPr lang="ja-JP" altLang="en-US" dirty="0">
                  <a:solidFill>
                    <a:schemeClr val="tx1"/>
                  </a:solidFill>
                </a:rPr>
                <a:t>スタート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D0CDA87D-F040-4C9C-8BCA-08CB3798EF1F}"/>
                </a:ext>
              </a:extLst>
            </p:cNvPr>
            <p:cNvSpPr/>
            <p:nvPr/>
          </p:nvSpPr>
          <p:spPr>
            <a:xfrm>
              <a:off x="2013620" y="2179824"/>
              <a:ext cx="539080" cy="425959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C299C154-DC3E-45C7-9672-CA57F680146B}"/>
              </a:ext>
            </a:extLst>
          </p:cNvPr>
          <p:cNvGrpSpPr/>
          <p:nvPr/>
        </p:nvGrpSpPr>
        <p:grpSpPr>
          <a:xfrm>
            <a:off x="2758860" y="1268760"/>
            <a:ext cx="5815657" cy="2010114"/>
            <a:chOff x="2758860" y="1268760"/>
            <a:chExt cx="5815657" cy="2010114"/>
          </a:xfrm>
        </p:grpSpPr>
        <p:pic>
          <p:nvPicPr>
            <p:cNvPr id="31" name="図 30" descr="グラフィカル ユーザー インターフェイス, テキスト, アプリケーション, チャットまたはテキスト メッセージ&#10;&#10;自動的に生成された説明">
              <a:extLst>
                <a:ext uri="{FF2B5EF4-FFF2-40B4-BE49-F238E27FC236}">
                  <a16:creationId xmlns:a16="http://schemas.microsoft.com/office/drawing/2014/main" id="{ECB23499-AFA2-49C4-B135-E237978584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3945" y="1372555"/>
              <a:ext cx="2600572" cy="1906319"/>
            </a:xfrm>
            <a:prstGeom prst="rect">
              <a:avLst/>
            </a:prstGeom>
          </p:spPr>
        </p:pic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7424C875-16A4-44B3-8782-2EBB2F38B118}"/>
                </a:ext>
              </a:extLst>
            </p:cNvPr>
            <p:cNvGrpSpPr/>
            <p:nvPr/>
          </p:nvGrpSpPr>
          <p:grpSpPr>
            <a:xfrm>
              <a:off x="2758860" y="1268760"/>
              <a:ext cx="4498622" cy="1426964"/>
              <a:chOff x="2758860" y="1268760"/>
              <a:chExt cx="4498622" cy="1426964"/>
            </a:xfrm>
          </p:grpSpPr>
          <p:cxnSp>
            <p:nvCxnSpPr>
              <p:cNvPr id="10" name="直線矢印コネクタ 9">
                <a:extLst>
                  <a:ext uri="{FF2B5EF4-FFF2-40B4-BE49-F238E27FC236}">
                    <a16:creationId xmlns:a16="http://schemas.microsoft.com/office/drawing/2014/main" id="{52861A13-4B45-4A6C-894A-10722AE719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8860" y="2440649"/>
                <a:ext cx="3367681" cy="0"/>
              </a:xfrm>
              <a:prstGeom prst="straightConnector1">
                <a:avLst/>
              </a:prstGeom>
              <a:ln w="381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03F1199F-BF64-4BDA-96D0-3C327F35065C}"/>
                  </a:ext>
                </a:extLst>
              </p:cNvPr>
              <p:cNvSpPr/>
              <p:nvPr/>
            </p:nvSpPr>
            <p:spPr>
              <a:xfrm>
                <a:off x="3121010" y="1372555"/>
                <a:ext cx="3073438" cy="5101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600" dirty="0">
                    <a:solidFill>
                      <a:srgbClr val="7030A0"/>
                    </a:solidFill>
                  </a:rPr>
                  <a:t>入力</a:t>
                </a:r>
                <a:r>
                  <a:rPr lang="en-US" altLang="ja-JP" sz="1600" dirty="0">
                    <a:solidFill>
                      <a:srgbClr val="7030A0"/>
                    </a:solidFill>
                  </a:rPr>
                  <a:t>: </a:t>
                </a:r>
                <a:r>
                  <a:rPr lang="en-US" altLang="ja-JP" sz="1600" dirty="0">
                    <a:solidFill>
                      <a:srgbClr val="00B050"/>
                    </a:solidFill>
                  </a:rPr>
                  <a:t>10</a:t>
                </a:r>
                <a:r>
                  <a:rPr lang="ja-JP" altLang="en-US" sz="1600" dirty="0">
                    <a:solidFill>
                      <a:srgbClr val="00B050"/>
                    </a:solidFill>
                  </a:rPr>
                  <a:t>桁</a:t>
                </a:r>
                <a:r>
                  <a:rPr kumimoji="1" lang="en-US" altLang="ja-JP" sz="1600" dirty="0">
                    <a:solidFill>
                      <a:srgbClr val="00B050"/>
                    </a:solidFill>
                  </a:rPr>
                  <a:t>@utac.u-tokyo.ac.jp</a:t>
                </a:r>
              </a:p>
              <a:p>
                <a:pPr algn="ctr"/>
                <a:r>
                  <a:rPr lang="ja-JP" altLang="en-US" sz="1600" dirty="0">
                    <a:solidFill>
                      <a:srgbClr val="7030A0"/>
                    </a:solidFill>
                  </a:rPr>
                  <a:t>（所属組織を明示）</a:t>
                </a:r>
                <a:endParaRPr kumimoji="1" lang="en-US" altLang="ja-JP" sz="1600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20" name="直線コネクタ 19">
                <a:extLst>
                  <a:ext uri="{FF2B5EF4-FFF2-40B4-BE49-F238E27FC236}">
                    <a16:creationId xmlns:a16="http://schemas.microsoft.com/office/drawing/2014/main" id="{FABDB61F-4C94-464D-A076-EDB073D9570C}"/>
                  </a:ext>
                </a:extLst>
              </p:cNvPr>
              <p:cNvCxnSpPr>
                <a:cxnSpLocks/>
                <a:stCxn id="19" idx="2"/>
              </p:cNvCxnSpPr>
              <p:nvPr/>
            </p:nvCxnSpPr>
            <p:spPr>
              <a:xfrm>
                <a:off x="4657729" y="1882704"/>
                <a:ext cx="2599753" cy="81302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D3981480-5951-4A30-B001-8DE24C58E8C6}"/>
                  </a:ext>
                </a:extLst>
              </p:cNvPr>
              <p:cNvSpPr/>
              <p:nvPr/>
            </p:nvSpPr>
            <p:spPr>
              <a:xfrm>
                <a:off x="6022991" y="1268760"/>
                <a:ext cx="528768" cy="3848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B.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1721FD6A-132D-4DE1-856F-82F7535EDEED}"/>
              </a:ext>
            </a:extLst>
          </p:cNvPr>
          <p:cNvGrpSpPr/>
          <p:nvPr/>
        </p:nvGrpSpPr>
        <p:grpSpPr>
          <a:xfrm>
            <a:off x="179513" y="4077072"/>
            <a:ext cx="5947028" cy="1907308"/>
            <a:chOff x="179513" y="4077072"/>
            <a:chExt cx="5947028" cy="1907308"/>
          </a:xfrm>
        </p:grpSpPr>
        <p:pic>
          <p:nvPicPr>
            <p:cNvPr id="38" name="図 37" descr="グラフィカル ユーザー インターフェイス, テキスト, アプリケーション, チャットまたはテキスト メッセージ&#10;&#10;自動的に生成された説明">
              <a:extLst>
                <a:ext uri="{FF2B5EF4-FFF2-40B4-BE49-F238E27FC236}">
                  <a16:creationId xmlns:a16="http://schemas.microsoft.com/office/drawing/2014/main" id="{8BD2225D-CCA8-48BA-BC87-CECB1A2AD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977" y="4380846"/>
              <a:ext cx="2239240" cy="1603534"/>
            </a:xfrm>
            <a:prstGeom prst="rect">
              <a:avLst/>
            </a:prstGeom>
          </p:spPr>
        </p:pic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B7982005-3475-4E37-907A-A7238FFE668E}"/>
                </a:ext>
              </a:extLst>
            </p:cNvPr>
            <p:cNvCxnSpPr>
              <a:stCxn id="9" idx="1"/>
            </p:cNvCxnSpPr>
            <p:nvPr/>
          </p:nvCxnSpPr>
          <p:spPr>
            <a:xfrm flipH="1" flipV="1">
              <a:off x="2758860" y="5261718"/>
              <a:ext cx="3367681" cy="26539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2CAD5101-6786-48E3-9FB0-44A326F7E7DD}"/>
                </a:ext>
              </a:extLst>
            </p:cNvPr>
            <p:cNvSpPr/>
            <p:nvPr/>
          </p:nvSpPr>
          <p:spPr>
            <a:xfrm>
              <a:off x="179513" y="4077072"/>
              <a:ext cx="1995563" cy="3848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D. (sign in</a:t>
              </a:r>
              <a:r>
                <a:rPr kumimoji="1" lang="ja-JP" altLang="en-US" dirty="0">
                  <a:solidFill>
                    <a:schemeClr val="tx1"/>
                  </a:solidFill>
                </a:rPr>
                <a:t>成功</a:t>
              </a:r>
              <a:r>
                <a:rPr kumimoji="1" lang="en-US" altLang="ja-JP" dirty="0">
                  <a:solidFill>
                    <a:schemeClr val="tx1"/>
                  </a:solidFill>
                </a:rPr>
                <a:t>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716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901764-EA19-425F-AA42-42A4B9833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Web</a:t>
            </a:r>
            <a:r>
              <a:rPr kumimoji="1" lang="ja-JP" altLang="en-US" dirty="0"/>
              <a:t>会議比較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0B48D0-57D6-4428-A9F5-B74FBE12B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3EFCDA-C409-4467-AAEF-9E826C98E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934887-D5F2-4C4A-9EC6-EA4C99EF7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44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4ADEF1B-3A5D-45B5-8CB3-B852AF6D2B3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200" y="1500174"/>
            <a:ext cx="8435280" cy="4525963"/>
          </a:xfrm>
        </p:spPr>
        <p:txBody>
          <a:bodyPr>
            <a:normAutofit fontScale="70000" lnSpcReduction="20000"/>
          </a:bodyPr>
          <a:lstStyle/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>
                <a:solidFill>
                  <a:srgbClr val="00B050"/>
                </a:solidFill>
              </a:rPr>
              <a:t>人数の大きい会議には</a:t>
            </a:r>
            <a:r>
              <a:rPr lang="en-US" altLang="ja-JP" dirty="0" err="1">
                <a:solidFill>
                  <a:srgbClr val="00B050"/>
                </a:solidFill>
              </a:rPr>
              <a:t>Webex</a:t>
            </a:r>
            <a:r>
              <a:rPr lang="ja-JP" altLang="en-US" dirty="0">
                <a:solidFill>
                  <a:srgbClr val="00B050"/>
                </a:solidFill>
              </a:rPr>
              <a:t>も</a:t>
            </a:r>
            <a:r>
              <a:rPr lang="ja-JP" altLang="en-US" dirty="0"/>
              <a:t>お考え下さい</a:t>
            </a:r>
            <a:endParaRPr lang="en-US" altLang="ja-JP" dirty="0"/>
          </a:p>
          <a:p>
            <a:r>
              <a:rPr lang="ja-JP" altLang="en-US" dirty="0">
                <a:solidFill>
                  <a:srgbClr val="00B050"/>
                </a:solidFill>
              </a:rPr>
              <a:t>機密性が重要な会議</a:t>
            </a:r>
            <a:r>
              <a:rPr lang="ja-JP" altLang="en-US" dirty="0"/>
              <a:t>にも</a:t>
            </a:r>
            <a:r>
              <a:rPr lang="en-US" altLang="ja-JP" dirty="0" err="1"/>
              <a:t>Webex</a:t>
            </a:r>
            <a:r>
              <a:rPr lang="ja-JP" altLang="en-US" dirty="0"/>
              <a:t>（</a:t>
            </a:r>
            <a:r>
              <a:rPr lang="en-US" altLang="ja-JP" dirty="0"/>
              <a:t>Encrypted Meeting</a:t>
            </a:r>
            <a:r>
              <a:rPr lang="ja-JP" altLang="en-US" dirty="0"/>
              <a:t>）をお考え下さい</a:t>
            </a:r>
            <a:endParaRPr lang="en-US" altLang="ja-JP" dirty="0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39A5C4A1-60C5-4CDD-A9D4-CEE05B18E2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3555550"/>
              </p:ext>
            </p:extLst>
          </p:nvPr>
        </p:nvGraphicFramePr>
        <p:xfrm>
          <a:off x="1403648" y="1196752"/>
          <a:ext cx="7056784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2166208166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61235815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61918008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874047997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739433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Zoom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Webex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Meet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Teams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228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デフォルト収容人数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901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国境問題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中国でアプリ提供停止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中国から使えない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443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E2E </a:t>
                      </a:r>
                      <a:r>
                        <a:rPr kumimoji="1" lang="ja-JP" altLang="en-US" dirty="0"/>
                        <a:t>暗号化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483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同時に複数参加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r>
                        <a:rPr kumimoji="1" lang="ja-JP" altLang="en-US" dirty="0"/>
                        <a:t>まで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865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待機室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611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手上げ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239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投票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888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00404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9A33F-140E-4BEE-96DD-041E1BE1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</a:t>
            </a:r>
            <a:r>
              <a:rPr kumimoji="1" lang="en-US" altLang="ja-JP" dirty="0"/>
              <a:t>li.do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CC24CF-E82D-437C-9EAB-424F7F8B9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Q&amp;A</a:t>
            </a:r>
            <a:r>
              <a:rPr lang="ja-JP" altLang="en-US" dirty="0"/>
              <a:t>、アンケート</a:t>
            </a:r>
            <a:r>
              <a:rPr kumimoji="1" lang="ja-JP" altLang="en-US" dirty="0"/>
              <a:t>ツール</a:t>
            </a:r>
            <a:endParaRPr kumimoji="1" lang="en-US" altLang="ja-JP" dirty="0"/>
          </a:p>
          <a:p>
            <a:pPr lvl="1"/>
            <a:r>
              <a:rPr lang="ja-JP" altLang="en-US" dirty="0"/>
              <a:t>これをすると学生がよく</a:t>
            </a:r>
            <a:r>
              <a:rPr lang="en-US" altLang="ja-JP" dirty="0"/>
              <a:t>Q</a:t>
            </a:r>
            <a:r>
              <a:rPr lang="ja-JP" altLang="en-US" dirty="0"/>
              <a:t>をするようになるという噂です</a:t>
            </a:r>
            <a:endParaRPr kumimoji="1" lang="en-US" altLang="ja-JP" dirty="0"/>
          </a:p>
          <a:p>
            <a:r>
              <a:rPr lang="ja-JP" altLang="en-US" dirty="0"/>
              <a:t>このたび</a:t>
            </a:r>
            <a:r>
              <a:rPr lang="en-US" altLang="ja-JP" dirty="0"/>
              <a:t>UTokyo Account</a:t>
            </a:r>
            <a:r>
              <a:rPr lang="ja-JP" altLang="en-US" dirty="0"/>
              <a:t>で有料機能が使えるようになりました</a:t>
            </a:r>
            <a:endParaRPr lang="en-US" altLang="ja-JP" dirty="0"/>
          </a:p>
          <a:p>
            <a:r>
              <a:rPr kumimoji="1" lang="ja-JP" altLang="en-US" dirty="0"/>
              <a:t>サインイン方法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Log in </a:t>
            </a:r>
            <a:r>
              <a:rPr kumimoji="1" lang="en-US" altLang="ja-JP" dirty="0">
                <a:sym typeface="Symbol" panose="05050102010706020507" pitchFamily="18" charset="2"/>
              </a:rPr>
              <a:t></a:t>
            </a:r>
            <a:r>
              <a:rPr kumimoji="1" lang="ja-JP" altLang="en-US" dirty="0"/>
              <a:t>                                     を選択</a:t>
            </a:r>
            <a:endParaRPr kumimoji="1" lang="en-US" altLang="ja-JP" dirty="0"/>
          </a:p>
          <a:p>
            <a:pPr lvl="1"/>
            <a:r>
              <a:rPr lang="ja-JP" altLang="en-US" dirty="0"/>
              <a:t>あとは</a:t>
            </a:r>
            <a:r>
              <a:rPr lang="en-US" altLang="ja-JP" dirty="0" err="1"/>
              <a:t>Webex</a:t>
            </a:r>
            <a:r>
              <a:rPr lang="ja-JP" altLang="en-US" dirty="0"/>
              <a:t>同様（</a:t>
            </a:r>
            <a:r>
              <a:rPr lang="en-US" altLang="ja-JP" dirty="0"/>
              <a:t>UTokyo Account</a:t>
            </a:r>
            <a:r>
              <a:rPr lang="ja-JP" altLang="en-US" dirty="0"/>
              <a:t>を利用）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B11BCD-F0E5-4CDD-811F-87C304ACD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9A6012-C4DB-42F2-998A-94B85101F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F30B10-9CF0-448D-BF8B-1EE00D2A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45</a:t>
            </a:fld>
            <a:endParaRPr kumimoji="1" lang="ja-JP" altLang="en-US"/>
          </a:p>
        </p:txBody>
      </p:sp>
      <p:pic>
        <p:nvPicPr>
          <p:cNvPr id="9" name="図 8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1042E7BE-64E3-428F-B8AA-65300D18F1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87" t="16667" r="14421" b="16667"/>
          <a:stretch/>
        </p:blipFill>
        <p:spPr>
          <a:xfrm>
            <a:off x="2699792" y="4581128"/>
            <a:ext cx="2736304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931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65FCE7-C2A7-48F9-BEF7-B8B35E40A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サインイン方法</a:t>
            </a:r>
            <a:endParaRPr kumimoji="1" lang="ja-JP" altLang="en-US" dirty="0"/>
          </a:p>
        </p:txBody>
      </p:sp>
      <p:pic>
        <p:nvPicPr>
          <p:cNvPr id="30" name="コンテンツ プレースホルダー 29" descr="グラフィカル ユーザー インターフェイス, Web サイト&#10;&#10;自動的に生成された説明">
            <a:extLst>
              <a:ext uri="{FF2B5EF4-FFF2-40B4-BE49-F238E27FC236}">
                <a16:creationId xmlns:a16="http://schemas.microsoft.com/office/drawing/2014/main" id="{CDC6C55E-D285-4D20-9C90-9A77E4CF63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37" y="1372554"/>
            <a:ext cx="2599753" cy="1900317"/>
          </a:xfrm>
        </p:spPr>
      </p:pic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AA42B0-30AE-4182-BBEB-E787C361E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71B3DC-50C4-40A9-AF72-F68FE770A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C90983-6937-464B-823C-A3A281CA1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46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8EAAE2B-B9C8-4453-8147-9CEB9273BD92}"/>
              </a:ext>
            </a:extLst>
          </p:cNvPr>
          <p:cNvGrpSpPr/>
          <p:nvPr/>
        </p:nvGrpSpPr>
        <p:grpSpPr>
          <a:xfrm>
            <a:off x="3490070" y="3168465"/>
            <a:ext cx="4898354" cy="3140854"/>
            <a:chOff x="3490070" y="3168465"/>
            <a:chExt cx="4898354" cy="3140854"/>
          </a:xfrm>
        </p:grpSpPr>
        <p:pic>
          <p:nvPicPr>
            <p:cNvPr id="8" name="図 7" descr="utokyo-account.png">
              <a:extLst>
                <a:ext uri="{FF2B5EF4-FFF2-40B4-BE49-F238E27FC236}">
                  <a16:creationId xmlns:a16="http://schemas.microsoft.com/office/drawing/2014/main" id="{B00FB3FB-81C5-4D25-B4B9-111F626E9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26541" y="4267195"/>
              <a:ext cx="2261883" cy="2042124"/>
            </a:xfrm>
            <a:prstGeom prst="rect">
              <a:avLst/>
            </a:prstGeom>
          </p:spPr>
        </p:pic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E36F977A-CF60-4891-A15E-7C66715E77C4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7257482" y="3168465"/>
              <a:ext cx="1" cy="1098730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A9099D19-A763-4BDA-ADC3-24C42CAC50F2}"/>
                </a:ext>
              </a:extLst>
            </p:cNvPr>
            <p:cNvSpPr/>
            <p:nvPr/>
          </p:nvSpPr>
          <p:spPr>
            <a:xfrm>
              <a:off x="6022991" y="3995988"/>
              <a:ext cx="528768" cy="3848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C.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51AFFFD7-D7FB-49F9-92D3-7881EB0812C3}"/>
                </a:ext>
              </a:extLst>
            </p:cNvPr>
            <p:cNvSpPr/>
            <p:nvPr/>
          </p:nvSpPr>
          <p:spPr>
            <a:xfrm>
              <a:off x="3490070" y="4443203"/>
              <a:ext cx="2335317" cy="5101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 dirty="0">
                  <a:solidFill>
                    <a:srgbClr val="7030A0"/>
                  </a:solidFill>
                </a:rPr>
                <a:t>入力</a:t>
              </a:r>
              <a:r>
                <a:rPr kumimoji="1" lang="en-US" altLang="ja-JP" sz="1600" dirty="0">
                  <a:solidFill>
                    <a:srgbClr val="7030A0"/>
                  </a:solidFill>
                </a:rPr>
                <a:t>: </a:t>
              </a:r>
              <a:r>
                <a:rPr kumimoji="1" lang="en-US" altLang="ja-JP" sz="1600" dirty="0">
                  <a:solidFill>
                    <a:srgbClr val="00B050"/>
                  </a:solidFill>
                </a:rPr>
                <a:t>UTokyo Account</a:t>
              </a:r>
              <a:r>
                <a:rPr kumimoji="1" lang="ja-JP" altLang="en-US" sz="1600" dirty="0">
                  <a:solidFill>
                    <a:srgbClr val="00B050"/>
                  </a:solidFill>
                </a:rPr>
                <a:t>名、パスワード</a:t>
              </a:r>
              <a:endParaRPr kumimoji="1" lang="en-US" altLang="ja-JP" sz="1600" dirty="0">
                <a:solidFill>
                  <a:srgbClr val="00B050"/>
                </a:solidFill>
              </a:endParaRPr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B664E1DB-5050-429A-9225-3CF9C73FFA47}"/>
                </a:ext>
              </a:extLst>
            </p:cNvPr>
            <p:cNvCxnSpPr>
              <a:stCxn id="11" idx="3"/>
            </p:cNvCxnSpPr>
            <p:nvPr/>
          </p:nvCxnSpPr>
          <p:spPr>
            <a:xfrm>
              <a:off x="5825387" y="4698278"/>
              <a:ext cx="1770949" cy="47084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CAF29CA5-9901-4616-96C2-2B7B9E764FC7}"/>
              </a:ext>
            </a:extLst>
          </p:cNvPr>
          <p:cNvGrpSpPr/>
          <p:nvPr/>
        </p:nvGrpSpPr>
        <p:grpSpPr>
          <a:xfrm>
            <a:off x="251252" y="1330723"/>
            <a:ext cx="5040828" cy="1378197"/>
            <a:chOff x="251252" y="1330723"/>
            <a:chExt cx="5040828" cy="1378197"/>
          </a:xfrm>
        </p:grpSpPr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5F42F6F0-BC9C-408E-ABC4-61B0108D74A5}"/>
                </a:ext>
              </a:extLst>
            </p:cNvPr>
            <p:cNvSpPr txBox="1"/>
            <p:nvPr/>
          </p:nvSpPr>
          <p:spPr>
            <a:xfrm>
              <a:off x="463602" y="2339588"/>
              <a:ext cx="482847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dirty="0">
                  <a:hlinkClick r:id="rId4"/>
                </a:rPr>
                <a:t>https://sli.do</a:t>
              </a:r>
              <a:r>
                <a:rPr kumimoji="1" lang="en-US" altLang="ja-JP" dirty="0">
                  <a:hlinkClick r:id="rId4"/>
                </a:rPr>
                <a:t>/</a:t>
              </a:r>
              <a:endParaRPr lang="ja-JP" altLang="en-US" dirty="0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999F19B6-94DD-496A-99CE-9113C6957495}"/>
                </a:ext>
              </a:extLst>
            </p:cNvPr>
            <p:cNvSpPr/>
            <p:nvPr/>
          </p:nvSpPr>
          <p:spPr>
            <a:xfrm>
              <a:off x="251252" y="1330723"/>
              <a:ext cx="1368151" cy="3534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A.</a:t>
              </a:r>
              <a:r>
                <a:rPr kumimoji="1" lang="ja-JP" altLang="en-US" dirty="0">
                  <a:solidFill>
                    <a:schemeClr val="tx1"/>
                  </a:solidFill>
                </a:rPr>
                <a:t> </a:t>
              </a:r>
              <a:r>
                <a:rPr lang="ja-JP" altLang="en-US" dirty="0">
                  <a:solidFill>
                    <a:schemeClr val="tx1"/>
                  </a:solidFill>
                </a:rPr>
                <a:t>スタート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BE33E7E8-FD15-4679-94B4-60A7FA0FDE16}"/>
                </a:ext>
              </a:extLst>
            </p:cNvPr>
            <p:cNvSpPr/>
            <p:nvPr/>
          </p:nvSpPr>
          <p:spPr>
            <a:xfrm>
              <a:off x="2195736" y="1490873"/>
              <a:ext cx="432048" cy="341387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13C9E723-CB1F-4318-8F14-677EE734E395}"/>
              </a:ext>
            </a:extLst>
          </p:cNvPr>
          <p:cNvGrpSpPr/>
          <p:nvPr/>
        </p:nvGrpSpPr>
        <p:grpSpPr>
          <a:xfrm>
            <a:off x="179513" y="4077072"/>
            <a:ext cx="5947028" cy="1907308"/>
            <a:chOff x="179513" y="4077072"/>
            <a:chExt cx="5947028" cy="1907308"/>
          </a:xfrm>
        </p:grpSpPr>
        <p:pic>
          <p:nvPicPr>
            <p:cNvPr id="26" name="図 25" descr="グラフィカル ユーザー インターフェイス, テキスト, アプリケーション, チャットまたはテキスト メッセージ&#10;&#10;自動的に生成された説明">
              <a:extLst>
                <a:ext uri="{FF2B5EF4-FFF2-40B4-BE49-F238E27FC236}">
                  <a16:creationId xmlns:a16="http://schemas.microsoft.com/office/drawing/2014/main" id="{EFE511E4-45DF-4E87-ABBF-0CBC9E81B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977" y="4380846"/>
              <a:ext cx="2239240" cy="1603534"/>
            </a:xfrm>
            <a:prstGeom prst="rect">
              <a:avLst/>
            </a:prstGeom>
          </p:spPr>
        </p:pic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39E4EE31-733E-4FDB-8B5E-192408E3C097}"/>
                </a:ext>
              </a:extLst>
            </p:cNvPr>
            <p:cNvCxnSpPr>
              <a:stCxn id="8" idx="1"/>
            </p:cNvCxnSpPr>
            <p:nvPr/>
          </p:nvCxnSpPr>
          <p:spPr>
            <a:xfrm flipH="1" flipV="1">
              <a:off x="2758860" y="5261718"/>
              <a:ext cx="3367681" cy="26539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CEA63F2E-43E9-4480-8E3D-316AA535B927}"/>
                </a:ext>
              </a:extLst>
            </p:cNvPr>
            <p:cNvSpPr/>
            <p:nvPr/>
          </p:nvSpPr>
          <p:spPr>
            <a:xfrm>
              <a:off x="179513" y="4077072"/>
              <a:ext cx="1995563" cy="3848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D. (sign in</a:t>
              </a:r>
              <a:r>
                <a:rPr kumimoji="1" lang="ja-JP" altLang="en-US" dirty="0">
                  <a:solidFill>
                    <a:schemeClr val="tx1"/>
                  </a:solidFill>
                </a:rPr>
                <a:t>成功</a:t>
              </a:r>
              <a:r>
                <a:rPr kumimoji="1" lang="en-US" altLang="ja-JP" dirty="0">
                  <a:solidFill>
                    <a:schemeClr val="tx1"/>
                  </a:solidFill>
                </a:rPr>
                <a:t>)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33" name="図 32" descr="グラフィカル ユーザー インターフェイス, アプリケーション, Web サイト&#10;&#10;自動的に生成された説明">
            <a:extLst>
              <a:ext uri="{FF2B5EF4-FFF2-40B4-BE49-F238E27FC236}">
                <a16:creationId xmlns:a16="http://schemas.microsoft.com/office/drawing/2014/main" id="{C0E518A1-A495-42B9-BEC6-3B730F61993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39" r="7452"/>
          <a:stretch/>
        </p:blipFill>
        <p:spPr>
          <a:xfrm>
            <a:off x="2702459" y="1721412"/>
            <a:ext cx="1687315" cy="2339955"/>
          </a:xfrm>
          <a:prstGeom prst="rect">
            <a:avLst/>
          </a:prstGeom>
        </p:spPr>
      </p:pic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F86492B-17EE-4546-BAFC-32FA3858BA07}"/>
              </a:ext>
            </a:extLst>
          </p:cNvPr>
          <p:cNvGrpSpPr/>
          <p:nvPr/>
        </p:nvGrpSpPr>
        <p:grpSpPr>
          <a:xfrm>
            <a:off x="3121010" y="1268760"/>
            <a:ext cx="5453507" cy="2010114"/>
            <a:chOff x="3121010" y="1268760"/>
            <a:chExt cx="5453507" cy="2010114"/>
          </a:xfrm>
        </p:grpSpPr>
        <p:pic>
          <p:nvPicPr>
            <p:cNvPr id="19" name="図 18" descr="グラフィカル ユーザー インターフェイス, テキスト, アプリケーション, チャットまたはテキスト メッセージ&#10;&#10;自動的に生成された説明">
              <a:extLst>
                <a:ext uri="{FF2B5EF4-FFF2-40B4-BE49-F238E27FC236}">
                  <a16:creationId xmlns:a16="http://schemas.microsoft.com/office/drawing/2014/main" id="{6FDE5C3C-16C0-4CD1-9F59-4B8D75A30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3945" y="1372555"/>
              <a:ext cx="2600572" cy="1906319"/>
            </a:xfrm>
            <a:prstGeom prst="rect">
              <a:avLst/>
            </a:prstGeom>
          </p:spPr>
        </p:pic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C7789627-CE4B-41BF-8857-F1FE3BAA1B2C}"/>
                </a:ext>
              </a:extLst>
            </p:cNvPr>
            <p:cNvGrpSpPr/>
            <p:nvPr/>
          </p:nvGrpSpPr>
          <p:grpSpPr>
            <a:xfrm>
              <a:off x="3121010" y="1268760"/>
              <a:ext cx="4136472" cy="1426964"/>
              <a:chOff x="3121010" y="1268760"/>
              <a:chExt cx="4136472" cy="1426964"/>
            </a:xfrm>
          </p:grpSpPr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6B94E774-80E5-407D-B9A7-094C1E6C33BB}"/>
                  </a:ext>
                </a:extLst>
              </p:cNvPr>
              <p:cNvSpPr/>
              <p:nvPr/>
            </p:nvSpPr>
            <p:spPr>
              <a:xfrm>
                <a:off x="3121010" y="1372555"/>
                <a:ext cx="3073438" cy="5101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600" dirty="0">
                    <a:solidFill>
                      <a:srgbClr val="7030A0"/>
                    </a:solidFill>
                  </a:rPr>
                  <a:t>入力</a:t>
                </a:r>
                <a:r>
                  <a:rPr lang="en-US" altLang="ja-JP" sz="1600" dirty="0">
                    <a:solidFill>
                      <a:srgbClr val="7030A0"/>
                    </a:solidFill>
                  </a:rPr>
                  <a:t>: </a:t>
                </a:r>
                <a:r>
                  <a:rPr lang="en-US" altLang="ja-JP" sz="1600" dirty="0">
                    <a:solidFill>
                      <a:srgbClr val="00B050"/>
                    </a:solidFill>
                  </a:rPr>
                  <a:t>10</a:t>
                </a:r>
                <a:r>
                  <a:rPr lang="ja-JP" altLang="en-US" sz="1600" dirty="0">
                    <a:solidFill>
                      <a:srgbClr val="00B050"/>
                    </a:solidFill>
                  </a:rPr>
                  <a:t>桁</a:t>
                </a:r>
                <a:r>
                  <a:rPr kumimoji="1" lang="en-US" altLang="ja-JP" sz="1600" dirty="0">
                    <a:solidFill>
                      <a:srgbClr val="00B050"/>
                    </a:solidFill>
                  </a:rPr>
                  <a:t>@utac.u-tokyo.ac.jp</a:t>
                </a:r>
              </a:p>
              <a:p>
                <a:pPr algn="ctr"/>
                <a:r>
                  <a:rPr lang="ja-JP" altLang="en-US" sz="1600" dirty="0">
                    <a:solidFill>
                      <a:srgbClr val="7030A0"/>
                    </a:solidFill>
                  </a:rPr>
                  <a:t>（所属組織を明示）</a:t>
                </a:r>
                <a:endParaRPr kumimoji="1" lang="en-US" altLang="ja-JP" sz="1600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FF7715CC-CBCC-4B22-B0AA-66D53C3FB041}"/>
                  </a:ext>
                </a:extLst>
              </p:cNvPr>
              <p:cNvCxnSpPr>
                <a:cxnSpLocks/>
                <a:stCxn id="22" idx="2"/>
              </p:cNvCxnSpPr>
              <p:nvPr/>
            </p:nvCxnSpPr>
            <p:spPr>
              <a:xfrm>
                <a:off x="4657729" y="1882704"/>
                <a:ext cx="2599753" cy="81302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20E25E91-0B51-452B-9EE8-E476DD69DEA5}"/>
                  </a:ext>
                </a:extLst>
              </p:cNvPr>
              <p:cNvSpPr/>
              <p:nvPr/>
            </p:nvSpPr>
            <p:spPr>
              <a:xfrm>
                <a:off x="6022991" y="1268760"/>
                <a:ext cx="528768" cy="3848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B.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" name="直線矢印コネクタ 20">
                <a:extLst>
                  <a:ext uri="{FF2B5EF4-FFF2-40B4-BE49-F238E27FC236}">
                    <a16:creationId xmlns:a16="http://schemas.microsoft.com/office/drawing/2014/main" id="{F200548C-7992-471D-9D09-3952871C4C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89774" y="2440649"/>
                <a:ext cx="1736767" cy="0"/>
              </a:xfrm>
              <a:prstGeom prst="straightConnector1">
                <a:avLst/>
              </a:prstGeom>
              <a:ln w="381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楕円 34">
            <a:extLst>
              <a:ext uri="{FF2B5EF4-FFF2-40B4-BE49-F238E27FC236}">
                <a16:creationId xmlns:a16="http://schemas.microsoft.com/office/drawing/2014/main" id="{FB22D433-CDB8-4818-ACF9-10426D430B7F}"/>
              </a:ext>
            </a:extLst>
          </p:cNvPr>
          <p:cNvSpPr/>
          <p:nvPr/>
        </p:nvSpPr>
        <p:spPr>
          <a:xfrm>
            <a:off x="2927620" y="2584729"/>
            <a:ext cx="1140324" cy="26820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87E4F4EE-5D54-4D61-8E8E-FE7874EBE1CF}"/>
              </a:ext>
            </a:extLst>
          </p:cNvPr>
          <p:cNvCxnSpPr>
            <a:cxnSpLocks/>
          </p:cNvCxnSpPr>
          <p:nvPr/>
        </p:nvCxnSpPr>
        <p:spPr>
          <a:xfrm>
            <a:off x="2590800" y="1763902"/>
            <a:ext cx="906982" cy="808824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6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CFCFD2-0D8D-41AB-83B4-243351A47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137C69-E387-4805-803B-93F982C9B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多くのシステムが</a:t>
            </a:r>
            <a:r>
              <a:rPr kumimoji="1" lang="en-US" altLang="ja-JP" dirty="0"/>
              <a:t>UTokyo Account</a:t>
            </a:r>
            <a:r>
              <a:rPr kumimoji="1" lang="ja-JP" altLang="en-US" dirty="0"/>
              <a:t>だけでつかえます</a:t>
            </a:r>
            <a:endParaRPr kumimoji="1" lang="en-US" altLang="ja-JP" dirty="0"/>
          </a:p>
          <a:p>
            <a:r>
              <a:rPr kumimoji="1" lang="ja-JP" altLang="en-US" dirty="0"/>
              <a:t>システムごとに異なる</a:t>
            </a:r>
            <a:r>
              <a:rPr lang="ja-JP" altLang="en-US" dirty="0"/>
              <a:t>名前や</a:t>
            </a:r>
            <a:r>
              <a:rPr kumimoji="1" lang="en-US" altLang="ja-JP" dirty="0"/>
              <a:t>PW</a:t>
            </a:r>
            <a:r>
              <a:rPr lang="ja-JP" altLang="en-US" dirty="0"/>
              <a:t>が不要</a:t>
            </a:r>
            <a:endParaRPr lang="en-US" altLang="ja-JP" dirty="0"/>
          </a:p>
          <a:p>
            <a:r>
              <a:rPr lang="ja-JP" altLang="en-US" dirty="0"/>
              <a:t>ユーザ名：</a:t>
            </a:r>
            <a:r>
              <a:rPr lang="en-US" altLang="ja-JP" dirty="0">
                <a:hlinkClick r:id="rId2"/>
              </a:rPr>
              <a:t>10</a:t>
            </a:r>
            <a:r>
              <a:rPr lang="ja-JP" altLang="en-US" dirty="0">
                <a:hlinkClick r:id="rId2"/>
              </a:rPr>
              <a:t>桁</a:t>
            </a:r>
            <a:r>
              <a:rPr lang="en-US" altLang="ja-JP" dirty="0">
                <a:hlinkClick r:id="rId2"/>
              </a:rPr>
              <a:t>@utac.u-tokyo.ac.jp</a:t>
            </a:r>
            <a:endParaRPr lang="en-US" altLang="ja-JP" dirty="0"/>
          </a:p>
          <a:p>
            <a:r>
              <a:rPr kumimoji="1" lang="ja-JP" altLang="en-US" dirty="0"/>
              <a:t>ドメイン名：</a:t>
            </a:r>
            <a:r>
              <a:rPr kumimoji="1" lang="en-US" altLang="ja-JP" dirty="0"/>
              <a:t>u-</a:t>
            </a:r>
            <a:r>
              <a:rPr kumimoji="1" lang="en-US" altLang="ja-JP" dirty="0" err="1"/>
              <a:t>tokyo</a:t>
            </a:r>
            <a:r>
              <a:rPr kumimoji="1" lang="en-US" altLang="ja-JP" dirty="0"/>
              <a:t>-ac-</a:t>
            </a:r>
            <a:r>
              <a:rPr kumimoji="1" lang="en-US" altLang="ja-JP" dirty="0" err="1"/>
              <a:t>jp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B53097-9048-462E-B48F-244DF299B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44A2D6-5981-4C04-8E46-96DD4F2F3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1FB97D-8CEE-458A-9228-835604CFA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47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7541633-4C49-4734-82A5-F793FF42F483}"/>
              </a:ext>
            </a:extLst>
          </p:cNvPr>
          <p:cNvSpPr/>
          <p:nvPr/>
        </p:nvSpPr>
        <p:spPr>
          <a:xfrm>
            <a:off x="8041314" y="3039880"/>
            <a:ext cx="129097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400" dirty="0"/>
              <a:t>🙇‍♂️</a:t>
            </a:r>
          </a:p>
        </p:txBody>
      </p:sp>
    </p:spTree>
    <p:extLst>
      <p:ext uri="{BB962C8B-B14F-4D97-AF65-F5344CB8AC3E}">
        <p14:creationId xmlns:p14="http://schemas.microsoft.com/office/powerpoint/2010/main" val="3864205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E460F8-7AB9-4D0D-8BFD-309002EC8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以降の内容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057DA4-8C42-4EDF-A41B-F47C8FB3C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UTokyo Account</a:t>
            </a:r>
          </a:p>
          <a:p>
            <a:r>
              <a:rPr kumimoji="1" lang="en-US" altLang="ja-JP" dirty="0">
                <a:solidFill>
                  <a:schemeClr val="bg2">
                    <a:lumMod val="75000"/>
                  </a:schemeClr>
                </a:solidFill>
              </a:rPr>
              <a:t>UTAS</a:t>
            </a:r>
            <a:r>
              <a:rPr kumimoji="1" lang="ja-JP" altLang="en-US" dirty="0">
                <a:solidFill>
                  <a:schemeClr val="bg2">
                    <a:lumMod val="75000"/>
                  </a:schemeClr>
                </a:solidFill>
              </a:rPr>
              <a:t>と</a:t>
            </a:r>
            <a:r>
              <a:rPr kumimoji="1" lang="en-US" altLang="ja-JP" dirty="0">
                <a:solidFill>
                  <a:schemeClr val="bg2">
                    <a:lumMod val="75000"/>
                  </a:schemeClr>
                </a:solidFill>
              </a:rPr>
              <a:t>ITC-LMS</a:t>
            </a:r>
            <a:r>
              <a:rPr kumimoji="1" lang="ja-JP" altLang="en-US" dirty="0">
                <a:solidFill>
                  <a:schemeClr val="bg2">
                    <a:lumMod val="75000"/>
                  </a:schemeClr>
                </a:solidFill>
              </a:rPr>
              <a:t>（柴山）</a:t>
            </a:r>
            <a:endParaRPr lang="en-US" altLang="ja-JP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altLang="ja-JP" dirty="0"/>
              <a:t>Microsoft 365</a:t>
            </a:r>
            <a:r>
              <a:rPr lang="ja-JP" altLang="en-US" dirty="0"/>
              <a:t>と</a:t>
            </a:r>
            <a:r>
              <a:rPr kumimoji="1" lang="en-US" altLang="ja-JP" dirty="0"/>
              <a:t>Google Workspace</a:t>
            </a:r>
          </a:p>
          <a:p>
            <a:r>
              <a:rPr kumimoji="1" lang="en-US" altLang="ja-JP" dirty="0"/>
              <a:t>Zoom</a:t>
            </a:r>
            <a:r>
              <a:rPr kumimoji="1" lang="ja-JP" altLang="en-US" dirty="0"/>
              <a:t>と</a:t>
            </a:r>
            <a:r>
              <a:rPr lang="en-US" altLang="ja-JP" dirty="0"/>
              <a:t>WebEx</a:t>
            </a:r>
          </a:p>
          <a:p>
            <a:r>
              <a:rPr kumimoji="1" lang="en-US" altLang="ja-JP" dirty="0"/>
              <a:t>Sli.do</a:t>
            </a:r>
            <a:endParaRPr lang="en-US" altLang="ja-JP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4D119D-7447-4627-8D69-8314F9CFD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A74F5E-E062-45BB-9375-9678532E6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75AC50-8E6D-4A35-B9D7-CDC6CE8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7" name="爆発: 8 pt 6">
            <a:extLst>
              <a:ext uri="{FF2B5EF4-FFF2-40B4-BE49-F238E27FC236}">
                <a16:creationId xmlns:a16="http://schemas.microsoft.com/office/drawing/2014/main" id="{7A210760-10ED-44E3-8C40-400F56489DE0}"/>
              </a:ext>
            </a:extLst>
          </p:cNvPr>
          <p:cNvSpPr/>
          <p:nvPr/>
        </p:nvSpPr>
        <p:spPr>
          <a:xfrm>
            <a:off x="1972072" y="3792091"/>
            <a:ext cx="1152128" cy="76808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new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8240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r>
              <a:rPr kumimoji="1" lang="en-US" altLang="ja-JP" dirty="0"/>
              <a:t>UTokyo Account</a:t>
            </a:r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4DBC51CD-88A3-412E-B0DB-143B32100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752" y="3020017"/>
            <a:ext cx="4079902" cy="3339667"/>
          </a:xfrm>
          <a:prstGeom prst="rect">
            <a:avLst/>
          </a:prstGeom>
          <a:noFill/>
        </p:spPr>
      </p:pic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 anchor="ctr"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DF77D8D-9987-453A-9A05-EB91CA595C68}" type="slidenum">
              <a:rPr kumimoji="1" lang="ja-JP" altLang="en-US" smtClean="0"/>
              <a:pPr>
                <a:spcAft>
                  <a:spcPts val="600"/>
                </a:spcAft>
              </a:pPr>
              <a:t>6</a:t>
            </a:fld>
            <a:endParaRPr kumimoji="1" lang="ja-JP" altLang="en-US"/>
          </a:p>
        </p:txBody>
      </p:sp>
      <p:sp>
        <p:nvSpPr>
          <p:cNvPr id="9" name="コンテンツ プレースホルダ 2">
            <a:extLst>
              <a:ext uri="{FF2B5EF4-FFF2-40B4-BE49-F238E27FC236}">
                <a16:creationId xmlns:a16="http://schemas.microsoft.com/office/drawing/2014/main" id="{3229BFF4-CE3F-40E7-849D-5016E28D1434}"/>
              </a:ext>
            </a:extLst>
          </p:cNvPr>
          <p:cNvSpPr txBox="1">
            <a:spLocks/>
          </p:cNvSpPr>
          <p:nvPr/>
        </p:nvSpPr>
        <p:spPr>
          <a:xfrm>
            <a:off x="457200" y="1556792"/>
            <a:ext cx="8686800" cy="3744416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u"/>
              <a:defRPr kumimoji="1" sz="28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>
                  <a:tint val="75000"/>
                </a:schemeClr>
              </a:buClr>
              <a:buSzPct val="55000"/>
              <a:buFont typeface="Wingdings"/>
              <a:buChar char="u"/>
              <a:defRPr kumimoji="1" sz="2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SzPct val="55000"/>
              <a:buFont typeface="Wingdings"/>
              <a:buChar char="u"/>
              <a:defRPr kumimoji="1" sz="20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50000"/>
              <a:buFont typeface="Wingdings"/>
              <a:buChar char="u"/>
              <a:defRPr kumimoji="1" sz="18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5">
                  <a:shade val="75000"/>
                </a:schemeClr>
              </a:buClr>
              <a:buSzPct val="45000"/>
              <a:buFont typeface="Wingdings"/>
              <a:buChar char="u"/>
              <a:defRPr kumimoji="1" sz="18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6">
                  <a:shade val="75000"/>
                </a:schemeClr>
              </a:buClr>
              <a:buSzPct val="60000"/>
              <a:buFont typeface="Wingdings"/>
              <a:buChar char="u"/>
              <a:defRPr kumimoji="1" sz="1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50000"/>
              <a:buFont typeface="Wingdings"/>
              <a:buChar char="u"/>
              <a:defRPr kumimoji="1" sz="1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tx2">
                  <a:tint val="50000"/>
                </a:schemeClr>
              </a:buClr>
              <a:buSzPct val="50000"/>
              <a:buFont typeface="Wingdings"/>
              <a:buChar char="u"/>
              <a:defRPr kumimoji="1" sz="1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50000"/>
              <a:buFont typeface="Wingdings"/>
              <a:buChar char="u"/>
              <a:defRPr kumimoji="1" sz="1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ja-JP" altLang="en-US" sz="2400" kern="0" dirty="0"/>
              <a:t>「はじめに</a:t>
            </a:r>
            <a:r>
              <a:rPr lang="en-US" altLang="ja-JP" sz="2400" kern="0" dirty="0"/>
              <a:t>UTokyo Account</a:t>
            </a:r>
            <a:r>
              <a:rPr lang="ja-JP" altLang="en-US" sz="2400" kern="0" dirty="0"/>
              <a:t>ありき」</a:t>
            </a:r>
            <a:endParaRPr lang="en-US" altLang="ja-JP" sz="2400" kern="0" dirty="0"/>
          </a:p>
          <a:p>
            <a:pPr>
              <a:lnSpc>
                <a:spcPct val="90000"/>
              </a:lnSpc>
            </a:pPr>
            <a:r>
              <a:rPr lang="ja-JP" altLang="en-US" sz="2400" kern="0" dirty="0"/>
              <a:t>どこかにサインインしようとしてこの画面になったらそれは</a:t>
            </a:r>
            <a:r>
              <a:rPr lang="en-US" altLang="ja-JP" sz="2400" kern="0" dirty="0"/>
              <a:t>UTokyo Account</a:t>
            </a:r>
            <a:r>
              <a:rPr lang="ja-JP" altLang="en-US" sz="2400" kern="0" dirty="0"/>
              <a:t>でサインイン（</a:t>
            </a:r>
            <a:r>
              <a:rPr lang="en-US" altLang="ja-JP" sz="2400" kern="0" dirty="0"/>
              <a:t>SSO</a:t>
            </a:r>
            <a:r>
              <a:rPr lang="ja-JP" altLang="en-US" sz="2400" kern="0" dirty="0"/>
              <a:t>）しようとしている印</a:t>
            </a:r>
            <a:endParaRPr lang="en-US" altLang="ja-JP" sz="2400" kern="0" dirty="0"/>
          </a:p>
          <a:p>
            <a:pPr>
              <a:lnSpc>
                <a:spcPct val="90000"/>
              </a:lnSpc>
            </a:pPr>
            <a:r>
              <a:rPr lang="ja-JP" altLang="en-US" sz="2400" kern="0" dirty="0">
                <a:solidFill>
                  <a:srgbClr val="00B050"/>
                </a:solidFill>
              </a:rPr>
              <a:t>通称「安田講堂」</a:t>
            </a:r>
            <a:endParaRPr lang="en-US" altLang="ja-JP" sz="2400" kern="0" dirty="0">
              <a:solidFill>
                <a:srgbClr val="00B05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ja-JP" sz="2000" kern="0" dirty="0">
                <a:solidFill>
                  <a:srgbClr val="00B050"/>
                </a:solidFill>
                <a:sym typeface="Symbol" panose="05050102010706020507" pitchFamily="18" charset="2"/>
              </a:rPr>
              <a:t>  </a:t>
            </a:r>
            <a:r>
              <a:rPr lang="ja-JP" altLang="en-US" sz="2000" kern="0" dirty="0">
                <a:solidFill>
                  <a:srgbClr val="00B050"/>
                </a:solidFill>
                <a:sym typeface="Symbol" panose="05050102010706020507" pitchFamily="18" charset="2"/>
              </a:rPr>
              <a:t>画面</a:t>
            </a:r>
            <a:endParaRPr lang="en-US" altLang="ja-JP" sz="2000" kern="0" dirty="0">
              <a:solidFill>
                <a:srgbClr val="00B050"/>
              </a:solidFill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ja-JP" sz="2000" kern="0" dirty="0">
                <a:solidFill>
                  <a:srgbClr val="00B050"/>
                </a:solidFill>
                <a:sym typeface="Symbol" panose="05050102010706020507" pitchFamily="18" charset="2"/>
              </a:rPr>
              <a:t>  </a:t>
            </a:r>
            <a:r>
              <a:rPr lang="ja-JP" altLang="en-US" sz="2000" kern="0" dirty="0">
                <a:solidFill>
                  <a:srgbClr val="00B050"/>
                </a:solidFill>
                <a:sym typeface="Symbol" panose="05050102010706020507" pitchFamily="18" charset="2"/>
              </a:rPr>
              <a:t>に飛ばされる</a:t>
            </a:r>
            <a:endParaRPr lang="en-US" altLang="ja-JP" sz="2000" kern="0" dirty="0">
              <a:solidFill>
                <a:srgbClr val="00B050"/>
              </a:solidFill>
            </a:endParaRPr>
          </a:p>
          <a:p>
            <a:pPr lvl="1">
              <a:lnSpc>
                <a:spcPct val="90000"/>
              </a:lnSpc>
            </a:pPr>
            <a:r>
              <a:rPr lang="ja-JP" altLang="en-US" sz="1600" kern="0" dirty="0"/>
              <a:t>スマホだと安田講堂の絵は出ませんが</a:t>
            </a:r>
            <a:endParaRPr lang="en-US" altLang="ja-JP" kern="0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A6D25624-D202-4D56-B564-184B80AF8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712" y="27527"/>
            <a:ext cx="2268942" cy="667224"/>
          </a:xfrm>
          <a:prstGeom prst="rect">
            <a:avLst/>
          </a:prstGeom>
        </p:spPr>
      </p:pic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6A8830F5-25F6-438C-8669-B681C460429C}"/>
              </a:ext>
            </a:extLst>
          </p:cNvPr>
          <p:cNvSpPr/>
          <p:nvPr/>
        </p:nvSpPr>
        <p:spPr>
          <a:xfrm>
            <a:off x="6804248" y="541001"/>
            <a:ext cx="2279038" cy="1537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u="sng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276BE7-B176-4296-99B8-C72C76BA8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UTokyo Account</a:t>
            </a:r>
            <a:r>
              <a:rPr kumimoji="1" lang="ja-JP" altLang="en-US" dirty="0"/>
              <a:t>の正体</a:t>
            </a:r>
            <a:r>
              <a:rPr kumimoji="1" lang="en-US" altLang="ja-JP" dirty="0"/>
              <a:t>(1)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884A56-C03E-4053-B7DF-4D86145D2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solidFill>
                  <a:srgbClr val="00B050"/>
                </a:solidFill>
              </a:rPr>
              <a:t>数字</a:t>
            </a:r>
            <a:r>
              <a:rPr kumimoji="1" lang="en-US" altLang="ja-JP" dirty="0">
                <a:solidFill>
                  <a:srgbClr val="00B050"/>
                </a:solidFill>
              </a:rPr>
              <a:t>10</a:t>
            </a:r>
            <a:r>
              <a:rPr kumimoji="1" lang="ja-JP" altLang="en-US" dirty="0">
                <a:solidFill>
                  <a:srgbClr val="00B050"/>
                </a:solidFill>
              </a:rPr>
              <a:t>桁</a:t>
            </a:r>
            <a:r>
              <a:rPr kumimoji="1" lang="ja-JP" altLang="en-US" dirty="0"/>
              <a:t>です</a:t>
            </a:r>
            <a:endParaRPr kumimoji="1" lang="en-US" altLang="ja-JP" dirty="0"/>
          </a:p>
          <a:p>
            <a:pPr lvl="1"/>
            <a:r>
              <a:rPr lang="en-US" altLang="ja-JP" dirty="0"/>
              <a:t>2519285617 </a:t>
            </a:r>
            <a:r>
              <a:rPr lang="ja-JP" altLang="en-US" dirty="0"/>
              <a:t>みたいな</a:t>
            </a:r>
            <a:endParaRPr lang="en-US" altLang="ja-JP" dirty="0"/>
          </a:p>
          <a:p>
            <a:pPr lvl="1"/>
            <a:r>
              <a:rPr lang="en-US" altLang="ja-JP" dirty="0"/>
              <a:t>10</a:t>
            </a:r>
            <a:r>
              <a:rPr lang="ja-JP" altLang="en-US" dirty="0"/>
              <a:t>桁は</a:t>
            </a:r>
            <a:r>
              <a:rPr kumimoji="1" lang="ja-JP" altLang="en-US" dirty="0"/>
              <a:t>常勤教職員の場合、</a:t>
            </a:r>
            <a:r>
              <a:rPr lang="ja-JP" altLang="en-US" dirty="0"/>
              <a:t>職員</a:t>
            </a:r>
            <a:r>
              <a:rPr kumimoji="1" lang="ja-JP" altLang="en-US" dirty="0"/>
              <a:t>証に書かれています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6767D1-68B5-47D3-9C0F-4A4068E22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DA7371-CA7D-4F4A-A81D-05282B70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C3D002-458D-437A-85D3-8E6EDD1A4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3599C180-003B-47F7-BF28-34784A9760CA}"/>
              </a:ext>
            </a:extLst>
          </p:cNvPr>
          <p:cNvGrpSpPr/>
          <p:nvPr/>
        </p:nvGrpSpPr>
        <p:grpSpPr>
          <a:xfrm>
            <a:off x="6037264" y="4149080"/>
            <a:ext cx="2943027" cy="2207270"/>
            <a:chOff x="5292080" y="3463206"/>
            <a:chExt cx="3637384" cy="2728038"/>
          </a:xfrm>
        </p:grpSpPr>
        <p:pic>
          <p:nvPicPr>
            <p:cNvPr id="10" name="図 9" descr="文字の書かれた紙&#10;&#10;自動的に生成された説明">
              <a:extLst>
                <a:ext uri="{FF2B5EF4-FFF2-40B4-BE49-F238E27FC236}">
                  <a16:creationId xmlns:a16="http://schemas.microsoft.com/office/drawing/2014/main" id="{245F307D-8D0E-412D-96F1-849CE1B52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746753" y="3008533"/>
              <a:ext cx="2728038" cy="3637384"/>
            </a:xfrm>
            <a:prstGeom prst="rect">
              <a:avLst/>
            </a:prstGeom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AE79E380-2727-4589-8AA4-FD2708D58BE5}"/>
                </a:ext>
              </a:extLst>
            </p:cNvPr>
            <p:cNvSpPr/>
            <p:nvPr/>
          </p:nvSpPr>
          <p:spPr>
            <a:xfrm>
              <a:off x="7956376" y="5568944"/>
              <a:ext cx="973088" cy="375417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EF059376-8C23-4CF4-8870-A3210B351E8A}"/>
                </a:ext>
              </a:extLst>
            </p:cNvPr>
            <p:cNvSpPr txBox="1"/>
            <p:nvPr/>
          </p:nvSpPr>
          <p:spPr>
            <a:xfrm>
              <a:off x="7886109" y="5229200"/>
              <a:ext cx="798822" cy="4564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b="1" dirty="0">
                  <a:solidFill>
                    <a:srgbClr val="00B050"/>
                  </a:solidFill>
                </a:rPr>
                <a:t>ココ</a:t>
              </a:r>
              <a:endParaRPr kumimoji="1" lang="ja-JP" altLang="en-US" b="1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5D91655F-EBAD-4547-A4ED-EC2ECDF0809A}"/>
              </a:ext>
            </a:extLst>
          </p:cNvPr>
          <p:cNvCxnSpPr>
            <a:cxnSpLocks/>
          </p:cNvCxnSpPr>
          <p:nvPr/>
        </p:nvCxnSpPr>
        <p:spPr>
          <a:xfrm>
            <a:off x="6553200" y="3068960"/>
            <a:ext cx="1979240" cy="280782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068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F89913-07BD-433E-958F-569E0C23F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UTokyo Account</a:t>
            </a:r>
            <a:r>
              <a:rPr kumimoji="1" lang="ja-JP" altLang="en-US" dirty="0"/>
              <a:t>の正体</a:t>
            </a:r>
            <a:r>
              <a:rPr kumimoji="1" lang="en-US" altLang="ja-JP" dirty="0"/>
              <a:t>(2)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F1AFEE-6CF4-49D6-A01B-3810A5FF7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実は正式には</a:t>
            </a:r>
            <a:endParaRPr lang="en-US" altLang="ja-JP" dirty="0"/>
          </a:p>
          <a:p>
            <a:pPr lvl="1"/>
            <a:r>
              <a:rPr lang="en-US" altLang="ja-JP" dirty="0"/>
              <a:t>10</a:t>
            </a:r>
            <a:r>
              <a:rPr lang="ja-JP" altLang="en-US" dirty="0"/>
              <a:t>桁</a:t>
            </a:r>
            <a:r>
              <a:rPr lang="en-US" altLang="ja-JP" dirty="0">
                <a:solidFill>
                  <a:srgbClr val="00B050"/>
                </a:solidFill>
              </a:rPr>
              <a:t>@</a:t>
            </a:r>
            <a:r>
              <a:rPr lang="en-US" altLang="ja-JP" u="sng" dirty="0">
                <a:solidFill>
                  <a:srgbClr val="00B050"/>
                </a:solidFill>
              </a:rPr>
              <a:t>utac</a:t>
            </a:r>
            <a:r>
              <a:rPr lang="en-US" altLang="ja-JP" dirty="0">
                <a:solidFill>
                  <a:srgbClr val="00B050"/>
                </a:solidFill>
              </a:rPr>
              <a:t>.u-tokyo.ac.jp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77CCA6-0F8A-4975-B415-204F86E40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CC4F56-AE1E-4F8A-9C9B-1769C5E13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C1F194-5C70-4BEE-A0F8-9B1E1AC8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pic>
        <p:nvPicPr>
          <p:cNvPr id="8" name="図 7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73AC596E-55F6-4D94-BA04-2B49F373B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854" y="2372160"/>
            <a:ext cx="2895600" cy="2985666"/>
          </a:xfrm>
          <a:prstGeom prst="rect">
            <a:avLst/>
          </a:prstGeom>
        </p:spPr>
      </p:pic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0FA069BA-43EB-4727-A879-8CCF1C34A438}"/>
              </a:ext>
            </a:extLst>
          </p:cNvPr>
          <p:cNvSpPr txBox="1">
            <a:spLocks/>
          </p:cNvSpPr>
          <p:nvPr/>
        </p:nvSpPr>
        <p:spPr>
          <a:xfrm>
            <a:off x="457200" y="3151509"/>
            <a:ext cx="5842992" cy="4525963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u"/>
              <a:defRPr kumimoji="1" sz="3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>
                  <a:tint val="75000"/>
                </a:schemeClr>
              </a:buClr>
              <a:buSzPct val="55000"/>
              <a:buFont typeface="Wingdings"/>
              <a:buChar char="u"/>
              <a:defRPr kumimoji="1" sz="28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SzPct val="55000"/>
              <a:buFont typeface="Wingdings"/>
              <a:buChar char="u"/>
              <a:defRPr kumimoji="1" sz="2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50000"/>
              <a:buFont typeface="Wingdings"/>
              <a:buChar char="u"/>
              <a:defRPr kumimoji="1" sz="20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5">
                  <a:shade val="75000"/>
                </a:schemeClr>
              </a:buClr>
              <a:buSzPct val="45000"/>
              <a:buFont typeface="Wingdings"/>
              <a:buChar char="u"/>
              <a:defRPr kumimoji="1" sz="20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6">
                  <a:shade val="75000"/>
                </a:schemeClr>
              </a:buClr>
              <a:buSzPct val="60000"/>
              <a:buFont typeface="Wingdings"/>
              <a:buChar char="u"/>
              <a:defRPr kumimoji="1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50000"/>
              <a:buFont typeface="Wingdings"/>
              <a:buChar char="u"/>
              <a:defRPr kumimoji="1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tx2">
                  <a:tint val="50000"/>
                </a:schemeClr>
              </a:buClr>
              <a:buSzPct val="50000"/>
              <a:buFont typeface="Wingdings"/>
              <a:buChar char="u"/>
              <a:defRPr kumimoji="1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50000"/>
              <a:buFont typeface="Wingdings"/>
              <a:buChar char="u"/>
              <a:defRPr kumimoji="1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kern="0" dirty="0">
                <a:solidFill>
                  <a:srgbClr val="00B050"/>
                </a:solidFill>
              </a:rPr>
              <a:t>@</a:t>
            </a:r>
            <a:r>
              <a:rPr lang="ja-JP" altLang="en-US" kern="0" dirty="0">
                <a:solidFill>
                  <a:srgbClr val="00B050"/>
                </a:solidFill>
              </a:rPr>
              <a:t>以降が必要なとき</a:t>
            </a:r>
            <a:endParaRPr lang="en-US" altLang="ja-JP" kern="0" dirty="0">
              <a:solidFill>
                <a:srgbClr val="00B050"/>
              </a:solidFill>
            </a:endParaRPr>
          </a:p>
          <a:p>
            <a:pPr lvl="1"/>
            <a:r>
              <a:rPr lang="en-US" altLang="ja-JP" kern="0" dirty="0"/>
              <a:t>Microsoft</a:t>
            </a:r>
            <a:r>
              <a:rPr lang="ja-JP" altLang="en-US" kern="0" dirty="0"/>
              <a:t>のような、「東大外も対象のサービス」にサインインするときのように「自分は東大のアカウントを使います」と明示しなくてはならないとき</a:t>
            </a:r>
            <a:endParaRPr lang="en-US" altLang="ja-JP" kern="0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1AC37CB9-D973-45AB-9D53-8EA15A552BA5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2699792" y="2492896"/>
            <a:ext cx="4994234" cy="304013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8E0C179-0941-47D8-8EAE-8B13B95FBD5B}"/>
              </a:ext>
            </a:extLst>
          </p:cNvPr>
          <p:cNvSpPr txBox="1"/>
          <p:nvPr/>
        </p:nvSpPr>
        <p:spPr>
          <a:xfrm>
            <a:off x="6145854" y="5533034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ちなみに</a:t>
            </a:r>
            <a:r>
              <a:rPr lang="en-US" altLang="ja-JP" dirty="0" err="1">
                <a:solidFill>
                  <a:srgbClr val="00B050"/>
                </a:solidFill>
              </a:rPr>
              <a:t>ut</a:t>
            </a:r>
            <a:r>
              <a:rPr lang="en-US" altLang="ja-JP" dirty="0" err="1"/>
              <a:t>okyo</a:t>
            </a:r>
            <a:r>
              <a:rPr lang="en-US" altLang="ja-JP" dirty="0"/>
              <a:t> </a:t>
            </a:r>
            <a:r>
              <a:rPr lang="en-US" altLang="ja-JP" dirty="0">
                <a:solidFill>
                  <a:srgbClr val="00B050"/>
                </a:solidFill>
              </a:rPr>
              <a:t>ac</a:t>
            </a:r>
            <a:r>
              <a:rPr lang="en-US" altLang="ja-JP" dirty="0"/>
              <a:t>count</a:t>
            </a:r>
            <a:r>
              <a:rPr lang="ja-JP" altLang="en-US" dirty="0"/>
              <a:t>の略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6267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4F2BC5-0A3C-4503-B203-3CC3A4B19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非常勤</a:t>
            </a:r>
            <a:r>
              <a:rPr lang="ja-JP" altLang="en-US" dirty="0"/>
              <a:t>の場合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16F663-E579-471F-815B-BD64D4BF6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00174"/>
            <a:ext cx="8507288" cy="4525963"/>
          </a:xfrm>
        </p:spPr>
        <p:txBody>
          <a:bodyPr>
            <a:normAutofit fontScale="92500" lnSpcReduction="20000"/>
          </a:bodyPr>
          <a:lstStyle/>
          <a:p>
            <a:r>
              <a:rPr lang="ja-JP" altLang="en-US" dirty="0"/>
              <a:t>常勤・非常勤問わず、</a:t>
            </a:r>
            <a:r>
              <a:rPr lang="ja-JP" altLang="en-US" dirty="0">
                <a:solidFill>
                  <a:srgbClr val="00B050"/>
                </a:solidFill>
              </a:rPr>
              <a:t>授業に必要ならば割り当てるのが基本</a:t>
            </a:r>
            <a:r>
              <a:rPr lang="ja-JP" altLang="en-US" dirty="0"/>
              <a:t>です</a:t>
            </a:r>
            <a:endParaRPr lang="en-US" altLang="ja-JP" dirty="0"/>
          </a:p>
          <a:p>
            <a:r>
              <a:rPr lang="ja-JP" altLang="en-US" dirty="0">
                <a:solidFill>
                  <a:srgbClr val="00B050"/>
                </a:solidFill>
              </a:rPr>
              <a:t>非常勤（又はアレンジご担当）の先生へ：</a:t>
            </a:r>
            <a:r>
              <a:rPr lang="ja-JP" altLang="en-US" dirty="0"/>
              <a:t>必要なのに割り当てられていないということがあったら、事務へご連絡ください</a:t>
            </a:r>
            <a:endParaRPr lang="en-US" altLang="ja-JP" dirty="0"/>
          </a:p>
          <a:p>
            <a:pPr lvl="1"/>
            <a:r>
              <a:rPr lang="ja-JP" altLang="en-US" dirty="0"/>
              <a:t>必要な例：シラバス登録、成績をつける、</a:t>
            </a:r>
            <a:r>
              <a:rPr lang="en-US" altLang="ja-JP" dirty="0"/>
              <a:t>LMS</a:t>
            </a:r>
            <a:r>
              <a:rPr lang="ja-JP" altLang="en-US" dirty="0"/>
              <a:t>で課題を出す、</a:t>
            </a:r>
            <a:r>
              <a:rPr lang="en-US" altLang="ja-JP" dirty="0"/>
              <a:t>Zoom</a:t>
            </a:r>
            <a:r>
              <a:rPr lang="ja-JP" altLang="en-US" dirty="0"/>
              <a:t>授業をホストする、</a:t>
            </a:r>
            <a:r>
              <a:rPr lang="en-US" altLang="ja-JP" dirty="0"/>
              <a:t>etc.</a:t>
            </a:r>
          </a:p>
          <a:p>
            <a:pPr lvl="1"/>
            <a:r>
              <a:rPr lang="ja-JP" altLang="en-US" dirty="0"/>
              <a:t>不要な例：ホストの先生に招かれてゲスト講演をする（だけ）</a:t>
            </a:r>
            <a:endParaRPr lang="en-US" altLang="ja-JP" dirty="0"/>
          </a:p>
          <a:p>
            <a:r>
              <a:rPr kumimoji="1" lang="ja-JP" altLang="en-US" dirty="0">
                <a:solidFill>
                  <a:srgbClr val="00B050"/>
                </a:solidFill>
              </a:rPr>
              <a:t>専攻・部局事務のみなさま：</a:t>
            </a:r>
            <a:r>
              <a:rPr kumimoji="1" lang="ja-JP" altLang="en-US" dirty="0"/>
              <a:t>必要な先生には割り当てるようお願いします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90F8C6-1D7E-486C-9AEC-25042B83D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48B6CA-1FE0-45D4-884D-82B3D6827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5C96E1-96FC-49BF-BB3B-6BBC77629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16324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雪藤">
  <a:themeElements>
    <a:clrScheme name="紫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ユーザー定義 1">
      <a:majorFont>
        <a:latin typeface="Cambria"/>
        <a:ea typeface="メイリオ"/>
        <a:cs typeface=""/>
      </a:majorFont>
      <a:minorFont>
        <a:latin typeface="Cambria"/>
        <a:ea typeface="メイリオ"/>
        <a:cs typeface=""/>
      </a:minorFont>
    </a:fontScheme>
    <a:fmtScheme name="雪藤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13000"/>
                <a:lum val="79000"/>
              </a:schemeClr>
            </a:gs>
            <a:gs pos="100000">
              <a:schemeClr val="phClr">
                <a:sat val="100000"/>
                <a:lum val="95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</a:blipFill>
      </a:fillStyleLst>
      <a:lnStyleLst>
        <a:ln w="9525">
          <a:solidFill>
            <a:schemeClr val="phClr">
              <a:alpha val="100000"/>
            </a:schemeClr>
          </a:solidFill>
          <a:prstDash val="solid"/>
        </a:ln>
        <a:ln w="12700">
          <a:solidFill>
            <a:schemeClr val="phClr">
              <a:alpha val="100000"/>
            </a:schemeClr>
          </a:solidFill>
          <a:prstDash val="solid"/>
        </a:ln>
        <a:ln w="38100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glow rad="101600">
              <a:schemeClr val="phClr">
                <a:alpha val="10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/>
            <a:lightRig rig="threePt" dir="t">
              <a:rot lat="0" lon="0" rev="18900000"/>
            </a:lightRig>
          </a:scene3d>
          <a:sp3d/>
        </a:effectStyle>
        <a:effectStyle>
          <a:effectLst>
            <a:glow rad="101600">
              <a:schemeClr val="phClr">
                <a:alpha val="15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 fov="0"/>
            <a:lightRig rig="glow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0"/>
                <a:lum val="100000"/>
              </a:schemeClr>
            </a:gs>
            <a:gs pos="100000">
              <a:schemeClr val="phClr">
                <a:sat val="100000"/>
                <a:lum val="9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8000"/>
                <a:satMod val="250000"/>
              </a:schemeClr>
              <a:schemeClr val="phClr">
                <a:tint val="9235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5375</TotalTime>
  <Words>3088</Words>
  <Application>Microsoft Office PowerPoint</Application>
  <PresentationFormat>画面に合わせる (4:3)</PresentationFormat>
  <Paragraphs>533</Paragraphs>
  <Slides>47</Slides>
  <Notes>0</Notes>
  <HiddenSlides>2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47</vt:i4>
      </vt:variant>
    </vt:vector>
  </HeadingPairs>
  <TitlesOfParts>
    <vt:vector size="52" baseType="lpstr">
      <vt:lpstr>Meiryo UI</vt:lpstr>
      <vt:lpstr>Calibri</vt:lpstr>
      <vt:lpstr>Cambria</vt:lpstr>
      <vt:lpstr>Wingdings</vt:lpstr>
      <vt:lpstr>雪藤</vt:lpstr>
      <vt:lpstr>授業に必要なICTシステムの概要</vt:lpstr>
      <vt:lpstr>授業関連ICTシステム概要</vt:lpstr>
      <vt:lpstr>疑問?  まずはuteleconをご覧ください</vt:lpstr>
      <vt:lpstr>質問? サポート窓口</vt:lpstr>
      <vt:lpstr>以降の内容</vt:lpstr>
      <vt:lpstr>UTokyo Account</vt:lpstr>
      <vt:lpstr>UTokyo Accountの正体(1)</vt:lpstr>
      <vt:lpstr>UTokyo Accountの正体(2)</vt:lpstr>
      <vt:lpstr>非常勤の場合</vt:lpstr>
      <vt:lpstr>新入生への発行</vt:lpstr>
      <vt:lpstr>UTAS</vt:lpstr>
      <vt:lpstr>UTAS</vt:lpstr>
      <vt:lpstr>ITC-LMS</vt:lpstr>
      <vt:lpstr>ITC-LMS</vt:lpstr>
      <vt:lpstr>Microsoft 365</vt:lpstr>
      <vt:lpstr>Microsoft 365</vt:lpstr>
      <vt:lpstr>Microsoftサインイン全パターン</vt:lpstr>
      <vt:lpstr>これはSSOする際の共通パターン</vt:lpstr>
      <vt:lpstr>Google Workspace</vt:lpstr>
      <vt:lpstr>Google Workspace</vt:lpstr>
      <vt:lpstr>Google Workspaceサインイン時の罠</vt:lpstr>
      <vt:lpstr>Google Workspace機能</vt:lpstr>
      <vt:lpstr>M と G 整理</vt:lpstr>
      <vt:lpstr>MとG大学組織契約の存在価値</vt:lpstr>
      <vt:lpstr>GoogleもUTokyo Accountへ統合予定</vt:lpstr>
      <vt:lpstr>Zoom</vt:lpstr>
      <vt:lpstr>Zoomサインイン方法1</vt:lpstr>
      <vt:lpstr>サインイン方法1: 流れ</vt:lpstr>
      <vt:lpstr>サインイン方法2</vt:lpstr>
      <vt:lpstr>サインイン方法2: 流れ</vt:lpstr>
      <vt:lpstr>サインイン方法3</vt:lpstr>
      <vt:lpstr>サインイン方法3: 流れ</vt:lpstr>
      <vt:lpstr>まとめ</vt:lpstr>
      <vt:lpstr>Zoomに関する重要アナウンス</vt:lpstr>
      <vt:lpstr>9か月のリリース期間</vt:lpstr>
      <vt:lpstr>最新版にする方法</vt:lpstr>
      <vt:lpstr>本学におけるZoomの「正しい」ユーザ名は10桁@utac.. のみ</vt:lpstr>
      <vt:lpstr>自分が「正しい」ユーザ名を使っているかわからないのですが…</vt:lpstr>
      <vt:lpstr>大規模会議、ウェビナーの運用（割り当てポリシー）</vt:lpstr>
      <vt:lpstr>FAQ</vt:lpstr>
      <vt:lpstr>Webex</vt:lpstr>
      <vt:lpstr>Webex</vt:lpstr>
      <vt:lpstr>サインイン: 流れ</vt:lpstr>
      <vt:lpstr>Web会議比較</vt:lpstr>
      <vt:lpstr>sli.do</vt:lpstr>
      <vt:lpstr>サインイン方法</vt:lpstr>
      <vt:lpstr>まとめ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授業に必要なICTシステムの概要</dc:title>
  <dc:creator>田浦　健次朗</dc:creator>
  <cp:lastModifiedBy>田浦　健次朗</cp:lastModifiedBy>
  <cp:revision>376</cp:revision>
  <dcterms:created xsi:type="dcterms:W3CDTF">2020-09-08T15:01:11Z</dcterms:created>
  <dcterms:modified xsi:type="dcterms:W3CDTF">2021-09-13T14:00:52Z</dcterms:modified>
</cp:coreProperties>
</file>