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1195" r:id="rId3"/>
    <p:sldId id="1216" r:id="rId4"/>
    <p:sldId id="1196" r:id="rId5"/>
    <p:sldId id="365" r:id="rId6"/>
    <p:sldId id="386" r:id="rId7"/>
    <p:sldId id="387" r:id="rId8"/>
    <p:sldId id="374" r:id="rId9"/>
    <p:sldId id="1209" r:id="rId10"/>
    <p:sldId id="1197" r:id="rId11"/>
    <p:sldId id="1210" r:id="rId12"/>
    <p:sldId id="1198" r:id="rId13"/>
    <p:sldId id="1202" r:id="rId14"/>
    <p:sldId id="1201" r:id="rId15"/>
    <p:sldId id="1211" r:id="rId16"/>
    <p:sldId id="1199" r:id="rId17"/>
    <p:sldId id="1204" r:id="rId18"/>
    <p:sldId id="378" r:id="rId19"/>
    <p:sldId id="1212" r:id="rId20"/>
    <p:sldId id="1200" r:id="rId21"/>
    <p:sldId id="367" r:id="rId22"/>
    <p:sldId id="377" r:id="rId23"/>
    <p:sldId id="1203" r:id="rId24"/>
    <p:sldId id="1219" r:id="rId25"/>
    <p:sldId id="1213" r:id="rId26"/>
    <p:sldId id="379" r:id="rId27"/>
    <p:sldId id="1207" r:id="rId28"/>
    <p:sldId id="383" r:id="rId29"/>
    <p:sldId id="1205" r:id="rId30"/>
    <p:sldId id="1206" r:id="rId31"/>
    <p:sldId id="1214" r:id="rId32"/>
    <p:sldId id="1217" r:id="rId33"/>
    <p:sldId id="1208" r:id="rId34"/>
    <p:sldId id="1218" r:id="rId35"/>
    <p:sldId id="382" r:id="rId36"/>
    <p:sldId id="385" r:id="rId37"/>
    <p:sldId id="372" r:id="rId38"/>
    <p:sldId id="384"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0" autoAdjust="0"/>
    <p:restoredTop sz="86381" autoAdjust="0"/>
  </p:normalViewPr>
  <p:slideViewPr>
    <p:cSldViewPr>
      <p:cViewPr>
        <p:scale>
          <a:sx n="90" d="100"/>
          <a:sy n="90" d="100"/>
        </p:scale>
        <p:origin x="804" y="66"/>
      </p:cViewPr>
      <p:guideLst>
        <p:guide orient="horz" pos="2160"/>
        <p:guide pos="2880"/>
      </p:guideLst>
    </p:cSldViewPr>
  </p:slideViewPr>
  <p:outlineViewPr>
    <p:cViewPr>
      <p:scale>
        <a:sx n="33" d="100"/>
        <a:sy n="33" d="100"/>
      </p:scale>
      <p:origin x="0" y="-1828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hyperlink" Target="https://utelecon.github.io/notice/onedrive20200702.html"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www.office.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utacm.adm.u-tokyo.ac.jp/webmtn/LoginServlet" TargetMode="External"/><Relationship Id="rId3" Type="http://schemas.openxmlformats.org/officeDocument/2006/relationships/hyperlink" Target="https://itc-lms.ecc.u-tokyo.ac.jp/" TargetMode="External"/><Relationship Id="rId7" Type="http://schemas.openxmlformats.org/officeDocument/2006/relationships/hyperlink" Target="https://utelecon.webex.com/" TargetMode="External"/><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6" Type="http://schemas.openxmlformats.org/officeDocument/2006/relationships/hyperlink" Target="https://zoom.us/" TargetMode="External"/><Relationship Id="rId5" Type="http://schemas.openxmlformats.org/officeDocument/2006/relationships/hyperlink" Target="https://mail.google.com/a/g.ecc.u-tokyo.ac.jp" TargetMode="External"/><Relationship Id="rId4" Type="http://schemas.openxmlformats.org/officeDocument/2006/relationships/hyperlink" Target="https://www.office.com/" TargetMode="External"/><Relationship Id="rId9" Type="http://schemas.openxmlformats.org/officeDocument/2006/relationships/hyperlink" Target="https://utacm.adm.u-tokyo.ac.jp/webmtn/multi/jpn/reset.html"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pic>
        <p:nvPicPr>
          <p:cNvPr id="8" name="Picture 7" descr="A close up of text on a white surface&#10;&#10;Description automatically generated">
            <a:extLst>
              <a:ext uri="{FF2B5EF4-FFF2-40B4-BE49-F238E27FC236}">
                <a16:creationId xmlns:a16="http://schemas.microsoft.com/office/drawing/2014/main" id="{88128595-716E-4333-ACFE-C380CB6D0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080" y="4043896"/>
            <a:ext cx="2342857" cy="23428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pSp>
        <p:nvGrpSpPr>
          <p:cNvPr id="7" name="グループ化 6">
            <a:extLst>
              <a:ext uri="{FF2B5EF4-FFF2-40B4-BE49-F238E27FC236}">
                <a16:creationId xmlns:a16="http://schemas.microsoft.com/office/drawing/2014/main" id="{6470894C-57A4-4B87-8F9F-CEFDDD6A244D}"/>
              </a:ext>
            </a:extLst>
          </p:cNvPr>
          <p:cNvGrpSpPr/>
          <p:nvPr/>
        </p:nvGrpSpPr>
        <p:grpSpPr>
          <a:xfrm>
            <a:off x="1691680" y="2143802"/>
            <a:ext cx="6480720" cy="3475942"/>
            <a:chOff x="127631" y="1045257"/>
            <a:chExt cx="8888738" cy="4767485"/>
          </a:xfrm>
        </p:grpSpPr>
        <p:pic>
          <p:nvPicPr>
            <p:cNvPr id="8" name="図 7">
              <a:extLst>
                <a:ext uri="{FF2B5EF4-FFF2-40B4-BE49-F238E27FC236}">
                  <a16:creationId xmlns:a16="http://schemas.microsoft.com/office/drawing/2014/main" id="{0CFB6703-0320-4687-95F6-883BA98D0DC0}"/>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2C0AC162-44AB-4DB6-8087-52CE23EA0CEC}"/>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9876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chemeClr val="accent5">
                    <a:lumMod val="75000"/>
                  </a:schemeClr>
                </a:solidFill>
              </a:rPr>
              <a:t>ITC-LMS</a:t>
            </a:r>
            <a:r>
              <a:rPr lang="ja-JP" altLang="en-US" dirty="0">
                <a:solidFill>
                  <a:schemeClr val="accent5">
                    <a:lumMod val="75000"/>
                  </a:schemeClr>
                </a:solidFill>
              </a:rPr>
              <a:t>ではクラスのメンバーの登録も、教員がやる必要がない（履修学生を登録してくれる）</a:t>
            </a:r>
            <a:endParaRPr kumimoji="1" lang="ja-JP" altLang="en-US"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a:t>
            </a:r>
            <a:r>
              <a:rPr kumimoji="1" lang="ja-JP" altLang="en-US" dirty="0">
                <a:solidFill>
                  <a:schemeClr val="accent5">
                    <a:lumMod val="75000"/>
                  </a:schemeClr>
                </a:solidFill>
              </a:rPr>
              <a:t>前</a:t>
            </a:r>
            <a:r>
              <a:rPr kumimoji="1" lang="ja-JP" altLang="en-US" dirty="0"/>
              <a:t>、学期</a:t>
            </a:r>
            <a:r>
              <a:rPr kumimoji="1" lang="ja-JP" altLang="en-US" dirty="0">
                <a:solidFill>
                  <a:schemeClr val="accent5">
                    <a:lumMod val="75000"/>
                  </a:schemeClr>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a:t>
            </a:r>
            <a:r>
              <a:rPr lang="ja-JP" altLang="en-US" dirty="0"/>
              <a:t>期（授業）</a:t>
            </a:r>
            <a:r>
              <a:rPr kumimoji="1" lang="ja-JP" altLang="en-US" dirty="0">
                <a:solidFill>
                  <a:schemeClr val="accent5">
                    <a:lumMod val="75000"/>
                  </a:schemeClr>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grpSp>
        <p:nvGrpSpPr>
          <p:cNvPr id="7" name="グループ化 6">
            <a:extLst>
              <a:ext uri="{FF2B5EF4-FFF2-40B4-BE49-F238E27FC236}">
                <a16:creationId xmlns:a16="http://schemas.microsoft.com/office/drawing/2014/main" id="{3CAFC385-6995-4F48-8CFE-DC9EF349BF5D}"/>
              </a:ext>
            </a:extLst>
          </p:cNvPr>
          <p:cNvGrpSpPr/>
          <p:nvPr/>
        </p:nvGrpSpPr>
        <p:grpSpPr>
          <a:xfrm>
            <a:off x="1691680" y="2132856"/>
            <a:ext cx="6501126" cy="3486887"/>
            <a:chOff x="127631" y="1045257"/>
            <a:chExt cx="8888738" cy="4767485"/>
          </a:xfrm>
        </p:grpSpPr>
        <p:pic>
          <p:nvPicPr>
            <p:cNvPr id="8" name="図 7">
              <a:extLst>
                <a:ext uri="{FF2B5EF4-FFF2-40B4-BE49-F238E27FC236}">
                  <a16:creationId xmlns:a16="http://schemas.microsoft.com/office/drawing/2014/main" id="{1E6B8129-325F-4ED9-B983-AEEF52B133D7}"/>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7590BD2F-7BFF-4301-A000-30A477D24B6C}"/>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012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sz="2300" dirty="0">
                <a:hlinkClick r:id="rId2"/>
              </a:rPr>
              <a:t>https://utacm.adm.u-tokyo.ac.jp/webmtn/LoginServlet</a:t>
            </a:r>
            <a:endParaRPr lang="en-US" altLang="ja-JP" sz="2300"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sz="3100" dirty="0"/>
              <a:t>機能</a:t>
            </a:r>
            <a:endParaRPr lang="en-US" altLang="ja-JP" sz="3100" dirty="0"/>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2120" y="2711805"/>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sz="2800" dirty="0">
                <a:solidFill>
                  <a:srgbClr val="00B0F0"/>
                </a:solidFill>
              </a:rPr>
              <a:t>A.</a:t>
            </a:r>
            <a:r>
              <a:rPr lang="ja-JP" altLang="en-US" sz="2800" dirty="0">
                <a:solidFill>
                  <a:srgbClr val="00B0F0"/>
                </a:solidFill>
              </a:rPr>
              <a:t> サインイン画面</a:t>
            </a:r>
            <a:r>
              <a:rPr kumimoji="1" lang="ja-JP" altLang="en-US" sz="2800" dirty="0"/>
              <a:t>から</a:t>
            </a:r>
            <a:r>
              <a:rPr kumimoji="1" lang="en-US" altLang="ja-JP" sz="2800" dirty="0">
                <a:solidFill>
                  <a:srgbClr val="00B0F0"/>
                </a:solidFill>
              </a:rPr>
              <a:t>B. </a:t>
            </a:r>
            <a:r>
              <a:rPr lang="en-US" altLang="ja-JP" sz="2800" dirty="0">
                <a:solidFill>
                  <a:srgbClr val="00B0F0"/>
                </a:solidFill>
              </a:rPr>
              <a:t>Microsoft</a:t>
            </a:r>
            <a:r>
              <a:rPr lang="ja-JP" altLang="en-US" sz="2800" dirty="0">
                <a:solidFill>
                  <a:srgbClr val="00B0F0"/>
                </a:solidFill>
              </a:rPr>
              <a:t>の画面</a:t>
            </a:r>
            <a:r>
              <a:rPr kumimoji="1" lang="ja-JP" altLang="en-US" sz="2800" dirty="0"/>
              <a:t>を経由する場合と </a:t>
            </a:r>
            <a:r>
              <a:rPr kumimoji="1" lang="en-US" altLang="ja-JP" sz="2800" dirty="0">
                <a:solidFill>
                  <a:srgbClr val="00B0F0"/>
                </a:solidFill>
              </a:rPr>
              <a:t>C. </a:t>
            </a:r>
            <a:r>
              <a:rPr kumimoji="1" lang="en-US" altLang="ja-JP" sz="2800" dirty="0" err="1">
                <a:solidFill>
                  <a:srgbClr val="00B0F0"/>
                </a:solidFill>
              </a:rPr>
              <a:t>UTokyo</a:t>
            </a:r>
            <a:r>
              <a:rPr kumimoji="1" lang="en-US" altLang="ja-JP" sz="2800" dirty="0">
                <a:solidFill>
                  <a:srgbClr val="00B0F0"/>
                </a:solidFill>
              </a:rPr>
              <a:t> Account</a:t>
            </a:r>
            <a:r>
              <a:rPr kumimoji="1" lang="ja-JP" altLang="en-US" sz="2800" dirty="0">
                <a:solidFill>
                  <a:srgbClr val="00B0F0"/>
                </a:solidFill>
              </a:rPr>
              <a:t>認証画面</a:t>
            </a:r>
            <a:r>
              <a:rPr kumimoji="1" lang="ja-JP" altLang="en-US" sz="2800"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lstStyle/>
          <a:p>
            <a:r>
              <a:rPr kumimoji="1" lang="en-US" altLang="ja-JP" dirty="0"/>
              <a:t>Microsoft</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353471"/>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pic>
        <p:nvPicPr>
          <p:cNvPr id="11" name="Picture 10" descr="A screenshot of a cell phone&#10;&#10;Description automatically generated">
            <a:extLst>
              <a:ext uri="{FF2B5EF4-FFF2-40B4-BE49-F238E27FC236}">
                <a16:creationId xmlns:a16="http://schemas.microsoft.com/office/drawing/2014/main" id="{61243F78-1E83-451C-B7D3-CCF636CA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510" y="5354960"/>
            <a:ext cx="6146490" cy="1022919"/>
          </a:xfrm>
          <a:prstGeom prst="rect">
            <a:avLst/>
          </a:prstGeom>
        </p:spPr>
      </p:pic>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a:xfrm>
            <a:off x="457200" y="1207293"/>
            <a:ext cx="8363272" cy="4525963"/>
          </a:xfrm>
          <a:solidFill>
            <a:schemeClr val="bg2">
              <a:alpha val="50000"/>
            </a:schemeClr>
          </a:solidFill>
        </p:spPr>
        <p:txBody>
          <a:bodyPr>
            <a:normAutofit fontScale="92500"/>
          </a:bodyPr>
          <a:lstStyle/>
          <a:p>
            <a:r>
              <a:rPr lang="en-US" altLang="ja-JP" dirty="0"/>
              <a:t>Microsoft OneDrive</a:t>
            </a:r>
            <a:r>
              <a:rPr lang="ja-JP" altLang="en-US" dirty="0"/>
              <a:t>で</a:t>
            </a:r>
            <a:r>
              <a:rPr lang="ja-JP" altLang="en-US" dirty="0">
                <a:solidFill>
                  <a:srgbClr val="00B0F0"/>
                </a:solidFill>
                <a:hlinkClick r:id="rId3"/>
              </a:rPr>
              <a:t>組織外とのファイル共有</a:t>
            </a:r>
            <a:r>
              <a:rPr lang="ja-JP" altLang="en-US" dirty="0"/>
              <a:t>を可能にしました</a:t>
            </a:r>
            <a:endParaRPr lang="en-US" altLang="ja-JP" dirty="0"/>
          </a:p>
          <a:p>
            <a:r>
              <a:rPr kumimoji="1" lang="ja-JP" altLang="en-US" dirty="0"/>
              <a:t>それにより</a:t>
            </a:r>
            <a:r>
              <a:rPr kumimoji="1" lang="en-US" altLang="ja-JP" dirty="0"/>
              <a:t>Microsoft OneDrive</a:t>
            </a:r>
            <a:r>
              <a:rPr kumimoji="1" lang="ja-JP" altLang="en-US" dirty="0"/>
              <a:t>で</a:t>
            </a:r>
            <a:r>
              <a:rPr kumimoji="1" lang="ja-JP" altLang="en-US" dirty="0">
                <a:solidFill>
                  <a:srgbClr val="00B0F0"/>
                </a:solidFill>
              </a:rPr>
              <a:t>ファイルのアップロード</a:t>
            </a:r>
            <a:r>
              <a:rPr kumimoji="1" lang="ja-JP" altLang="en-US" dirty="0"/>
              <a:t>機能が有効になりました</a:t>
            </a:r>
            <a:endParaRPr kumimoji="1" lang="en-US" altLang="ja-JP" dirty="0"/>
          </a:p>
          <a:p>
            <a:pPr lvl="1"/>
            <a:r>
              <a:rPr kumimoji="1" lang="ja-JP" altLang="en-US" dirty="0"/>
              <a:t>フォルダ上を右クリック </a:t>
            </a:r>
            <a:r>
              <a:rPr kumimoji="1" lang="ja-JP" altLang="en-US" dirty="0">
                <a:sym typeface="Symbol" panose="05050102010706020507" pitchFamily="18" charset="2"/>
              </a:rPr>
              <a:t> </a:t>
            </a:r>
            <a:r>
              <a:rPr kumimoji="1" lang="ja-JP" altLang="en-US" dirty="0"/>
              <a:t>ファイルをリクエスト</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4"/>
              </a:rPr>
              <a:t>サインイン</a:t>
            </a:r>
            <a:r>
              <a:rPr lang="ja-JP" altLang="en-US" dirty="0"/>
              <a:t>後の画面でその他のアイコンとならんで</a:t>
            </a:r>
            <a:r>
              <a:rPr lang="en-US" altLang="ja-JP" dirty="0"/>
              <a:t>Teams</a:t>
            </a:r>
            <a:r>
              <a:rPr lang="ja-JP" altLang="en-US" dirty="0"/>
              <a:t>のアイコンが出ます</a:t>
            </a:r>
            <a:endParaRPr lang="en-US" altLang="ja-JP" dirty="0"/>
          </a:p>
        </p:txBody>
      </p:sp>
    </p:spTree>
    <p:extLst>
      <p:ext uri="{BB962C8B-B14F-4D97-AF65-F5344CB8AC3E}">
        <p14:creationId xmlns:p14="http://schemas.microsoft.com/office/powerpoint/2010/main" val="106950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grpSp>
        <p:nvGrpSpPr>
          <p:cNvPr id="7" name="グループ化 11">
            <a:extLst>
              <a:ext uri="{FF2B5EF4-FFF2-40B4-BE49-F238E27FC236}">
                <a16:creationId xmlns:a16="http://schemas.microsoft.com/office/drawing/2014/main" id="{D503856D-D1F4-4396-A87E-5ADE36E7BE8D}"/>
              </a:ext>
            </a:extLst>
          </p:cNvPr>
          <p:cNvGrpSpPr/>
          <p:nvPr/>
        </p:nvGrpSpPr>
        <p:grpSpPr>
          <a:xfrm>
            <a:off x="1691680" y="2105180"/>
            <a:ext cx="6552728" cy="3514564"/>
            <a:chOff x="127631" y="1045257"/>
            <a:chExt cx="8888738" cy="4767485"/>
          </a:xfrm>
        </p:grpSpPr>
        <p:pic>
          <p:nvPicPr>
            <p:cNvPr id="8" name="図 12">
              <a:extLst>
                <a:ext uri="{FF2B5EF4-FFF2-40B4-BE49-F238E27FC236}">
                  <a16:creationId xmlns:a16="http://schemas.microsoft.com/office/drawing/2014/main" id="{ED380801-738E-455E-835A-0239204BF99E}"/>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3">
              <a:extLst>
                <a:ext uri="{FF2B5EF4-FFF2-40B4-BE49-F238E27FC236}">
                  <a16:creationId xmlns:a16="http://schemas.microsoft.com/office/drawing/2014/main" id="{08805913-7449-4D6F-92B9-2730A35897C4}"/>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41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lstStyle/>
          <a:p>
            <a:r>
              <a:rPr kumimoji="1" lang="ja-JP" altLang="en-US" dirty="0"/>
              <a:t>概要</a:t>
            </a:r>
          </a:p>
        </p:txBody>
      </p:sp>
      <p:grpSp>
        <p:nvGrpSpPr>
          <p:cNvPr id="23" name="Group 22">
            <a:extLst>
              <a:ext uri="{FF2B5EF4-FFF2-40B4-BE49-F238E27FC236}">
                <a16:creationId xmlns:a16="http://schemas.microsoft.com/office/drawing/2014/main" id="{B9E663C9-C5FF-4114-9964-9CFC672DF5D0}"/>
              </a:ext>
            </a:extLst>
          </p:cNvPr>
          <p:cNvGrpSpPr/>
          <p:nvPr/>
        </p:nvGrpSpPr>
        <p:grpSpPr>
          <a:xfrm>
            <a:off x="179512" y="2060848"/>
            <a:ext cx="8856984" cy="4680520"/>
            <a:chOff x="179512" y="2060848"/>
            <a:chExt cx="8856984" cy="4680520"/>
          </a:xfrm>
        </p:grpSpPr>
        <p:cxnSp>
          <p:nvCxnSpPr>
            <p:cNvPr id="11" name="Straight Connector 10">
              <a:extLst>
                <a:ext uri="{FF2B5EF4-FFF2-40B4-BE49-F238E27FC236}">
                  <a16:creationId xmlns:a16="http://schemas.microsoft.com/office/drawing/2014/main" id="{9FBF5E07-F101-49E7-BDAC-7875666EEA1B}"/>
                </a:ext>
              </a:extLst>
            </p:cNvPr>
            <p:cNvCxnSpPr>
              <a:cxnSpLocks/>
              <a:stCxn id="3" idx="3"/>
              <a:endCxn id="31" idx="1"/>
            </p:cNvCxnSpPr>
            <p:nvPr/>
          </p:nvCxnSpPr>
          <p:spPr>
            <a:xfrm>
              <a:off x="4333432" y="2825370"/>
              <a:ext cx="2146568" cy="88263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グループ化 39">
              <a:extLst>
                <a:ext uri="{FF2B5EF4-FFF2-40B4-BE49-F238E27FC236}">
                  <a16:creationId xmlns:a16="http://schemas.microsoft.com/office/drawing/2014/main" id="{99223583-67D2-4F4C-9493-38D9CBD564A4}"/>
                </a:ext>
              </a:extLst>
            </p:cNvPr>
            <p:cNvGrpSpPr/>
            <p:nvPr/>
          </p:nvGrpSpPr>
          <p:grpSpPr>
            <a:xfrm>
              <a:off x="179512" y="2060848"/>
              <a:ext cx="8856984" cy="4680520"/>
              <a:chOff x="179512" y="2060848"/>
              <a:chExt cx="8856984" cy="4680520"/>
            </a:xfrm>
          </p:grpSpPr>
          <p:sp>
            <p:nvSpPr>
              <p:cNvPr id="5" name="正方形/長方形 4">
                <a:extLst>
                  <a:ext uri="{FF2B5EF4-FFF2-40B4-BE49-F238E27FC236}">
                    <a16:creationId xmlns:a16="http://schemas.microsoft.com/office/drawing/2014/main" id="{AE27CF84-E232-4118-99A0-5DBA5C8E1063}"/>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4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400" dirty="0">
                    <a:solidFill>
                      <a:schemeClr val="tx1"/>
                    </a:solidFill>
                    <a:latin typeface="Meiryo UI" panose="020B0604030504040204" pitchFamily="50" charset="-128"/>
                    <a:ea typeface="Meiryo UI" panose="020B0604030504040204" pitchFamily="50" charset="-128"/>
                  </a:rPr>
                  <a:t>: </a:t>
                </a:r>
                <a:r>
                  <a:rPr lang="ja-JP" altLang="en-US" sz="24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数字</a:t>
                </a:r>
                <a:r>
                  <a:rPr lang="en-US" altLang="ja-JP" sz="2400" dirty="0">
                    <a:solidFill>
                      <a:schemeClr val="tx1"/>
                    </a:solidFill>
                    <a:latin typeface="Meiryo UI" panose="020B0604030504040204" pitchFamily="50" charset="-128"/>
                    <a:ea typeface="Meiryo UI" panose="020B0604030504040204" pitchFamily="50" charset="-128"/>
                  </a:rPr>
                  <a:t>10</a:t>
                </a:r>
                <a:r>
                  <a:rPr lang="ja-JP" altLang="en-US" sz="2400" dirty="0">
                    <a:solidFill>
                      <a:schemeClr val="tx1"/>
                    </a:solidFill>
                    <a:latin typeface="Meiryo UI" panose="020B0604030504040204" pitchFamily="50" charset="-128"/>
                    <a:ea typeface="Meiryo UI" panose="020B0604030504040204" pitchFamily="50" charset="-128"/>
                  </a:rPr>
                  <a:t>桁</a:t>
                </a:r>
                <a:r>
                  <a:rPr lang="en-US" altLang="ja-JP" sz="2400" dirty="0">
                    <a:solidFill>
                      <a:schemeClr val="tx1"/>
                    </a:solidFill>
                    <a:latin typeface="Meiryo UI" panose="020B0604030504040204" pitchFamily="50" charset="-128"/>
                    <a:ea typeface="Meiryo UI" panose="020B0604030504040204" pitchFamily="50" charset="-128"/>
                  </a:rPr>
                  <a:t>)</a:t>
                </a:r>
                <a:endParaRPr kumimoji="1" lang="ja-JP" altLang="en-US" sz="24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シラバス登録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履修登録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成績登録</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レポート回収</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出席管理</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お知らせ</a:t>
                </a:r>
              </a:p>
              <a:p>
                <a:pPr algn="ctr"/>
                <a:r>
                  <a:rPr lang="ja-JP" altLang="en-US" sz="2000" dirty="0">
                    <a:solidFill>
                      <a:schemeClr val="tx1"/>
                    </a:solidFill>
                    <a:latin typeface="Meiryo UI" panose="020B0604030504040204" pitchFamily="50" charset="-128"/>
                    <a:ea typeface="Meiryo UI" panose="020B0604030504040204" pitchFamily="50" charset="-128"/>
                  </a:rPr>
                  <a:t>教材配布</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005E6EF2-DCD3-4CDC-B00D-1F34503AF35C}"/>
                  </a:ext>
                </a:extLst>
              </p:cNvPr>
              <p:cNvGrpSpPr/>
              <p:nvPr/>
            </p:nvGrpSpPr>
            <p:grpSpPr>
              <a:xfrm>
                <a:off x="7116771" y="2060848"/>
                <a:ext cx="1847717" cy="1172500"/>
                <a:chOff x="7116771" y="2060848"/>
                <a:chExt cx="1847717" cy="1172500"/>
              </a:xfrm>
            </p:grpSpPr>
            <p:sp>
              <p:nvSpPr>
                <p:cNvPr id="10" name="正方形/長方形 9">
                  <a:extLst>
                    <a:ext uri="{FF2B5EF4-FFF2-40B4-BE49-F238E27FC236}">
                      <a16:creationId xmlns:a16="http://schemas.microsoft.com/office/drawing/2014/main" id="{A9429973-44F3-42C2-9929-62265DDA7173}"/>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dirty="0">
                      <a:solidFill>
                        <a:schemeClr val="tx1"/>
                      </a:solidFill>
                      <a:latin typeface="Meiryo UI" panose="020B0604030504040204" pitchFamily="50" charset="-128"/>
                      <a:ea typeface="Meiryo UI" panose="020B0604030504040204" pitchFamily="50" charset="-128"/>
                    </a:rPr>
                    <a:t>Web</a:t>
                  </a:r>
                  <a:r>
                    <a:rPr kumimoji="1"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6"/>
                    </a:rPr>
                    <a:t>要有効化</a:t>
                  </a:r>
                  <a:endParaRPr kumimoji="1" lang="ja-JP" altLang="en-US" sz="1400" dirty="0">
                    <a:solidFill>
                      <a:schemeClr val="tx1"/>
                    </a:solidFill>
                  </a:endParaRPr>
                </a:p>
              </p:txBody>
            </p:sp>
          </p:grpSp>
          <p:grpSp>
            <p:nvGrpSpPr>
              <p:cNvPr id="33" name="グループ化 32">
                <a:extLst>
                  <a:ext uri="{FF2B5EF4-FFF2-40B4-BE49-F238E27FC236}">
                    <a16:creationId xmlns:a16="http://schemas.microsoft.com/office/drawing/2014/main" id="{C35EB1A1-05C9-4EF9-BC3E-DCCB033AE8A6}"/>
                  </a:ext>
                </a:extLst>
              </p:cNvPr>
              <p:cNvGrpSpPr/>
              <p:nvPr/>
            </p:nvGrpSpPr>
            <p:grpSpPr>
              <a:xfrm>
                <a:off x="3900000" y="3600000"/>
                <a:ext cx="2520001" cy="2160000"/>
                <a:chOff x="3959999" y="3960000"/>
                <a:chExt cx="2520001" cy="216000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59999"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480000" y="3600000"/>
                <a:ext cx="2520280" cy="2160000"/>
                <a:chOff x="6480000" y="3960000"/>
                <a:chExt cx="2520280" cy="216000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480000"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2C60FC9A-B8F2-4D4A-BAA7-3763A7CD9507}"/>
                  </a:ext>
                </a:extLst>
              </p:cNvPr>
              <p:cNvGrpSpPr/>
              <p:nvPr/>
            </p:nvGrpSpPr>
            <p:grpSpPr>
              <a:xfrm>
                <a:off x="5148064" y="2074803"/>
                <a:ext cx="1847717" cy="1172500"/>
                <a:chOff x="7116771" y="2060848"/>
                <a:chExt cx="1847717" cy="1172500"/>
              </a:xfrm>
            </p:grpSpPr>
            <p:sp>
              <p:nvSpPr>
                <p:cNvPr id="37" name="正方形/長方形 36">
                  <a:extLst>
                    <a:ext uri="{FF2B5EF4-FFF2-40B4-BE49-F238E27FC236}">
                      <a16:creationId xmlns:a16="http://schemas.microsoft.com/office/drawing/2014/main" id="{FDA77FBE-1B2E-4210-8080-9BF79E3D3507}"/>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10"/>
                    </a:rPr>
                    <a:t>要有効化</a:t>
                  </a:r>
                  <a:endParaRPr kumimoji="1" lang="ja-JP" altLang="en-US" sz="1400" dirty="0">
                    <a:solidFill>
                      <a:schemeClr val="tx1"/>
                    </a:solidFill>
                  </a:endParaRPr>
                </a:p>
              </p:txBody>
            </p:sp>
          </p:grpSp>
        </p:grpSp>
        <p:sp>
          <p:nvSpPr>
            <p:cNvPr id="2" name="TextBox 1">
              <a:extLst>
                <a:ext uri="{FF2B5EF4-FFF2-40B4-BE49-F238E27FC236}">
                  <a16:creationId xmlns:a16="http://schemas.microsoft.com/office/drawing/2014/main" id="{8EC8B875-8DA8-4EEC-BD6D-491766AAA42E}"/>
                </a:ext>
              </a:extLst>
            </p:cNvPr>
            <p:cNvSpPr txBox="1"/>
            <p:nvPr/>
          </p:nvSpPr>
          <p:spPr>
            <a:xfrm>
              <a:off x="2499853" y="3138334"/>
              <a:ext cx="2318840" cy="307777"/>
            </a:xfrm>
            <a:prstGeom prst="rect">
              <a:avLst/>
            </a:prstGeom>
            <a:noFill/>
          </p:spPr>
          <p:txBody>
            <a:bodyPr wrap="none" rtlCol="0">
              <a:spAutoFit/>
            </a:bodyPr>
            <a:lstStyle/>
            <a:p>
              <a:r>
                <a:rPr kumimoji="1" lang="en-US" altLang="ja-JP" sz="1400" dirty="0">
                  <a:solidFill>
                    <a:schemeClr val="accent5">
                      <a:lumMod val="75000"/>
                    </a:schemeClr>
                  </a:solidFill>
                </a:rPr>
                <a:t>Office 365 </a:t>
              </a:r>
              <a:r>
                <a:rPr kumimoji="1" lang="en-US" altLang="ja-JP" sz="1400" dirty="0" err="1">
                  <a:solidFill>
                    <a:schemeClr val="accent5">
                      <a:lumMod val="75000"/>
                    </a:schemeClr>
                  </a:solidFill>
                </a:rPr>
                <a:t>ProPlus</a:t>
              </a:r>
              <a:r>
                <a:rPr kumimoji="1" lang="ja-JP" altLang="en-US" sz="1400" dirty="0">
                  <a:solidFill>
                    <a:schemeClr val="accent5">
                      <a:lumMod val="75000"/>
                    </a:schemeClr>
                  </a:solidFill>
                </a:rPr>
                <a:t>利用許諾</a:t>
              </a:r>
            </a:p>
          </p:txBody>
        </p:sp>
        <p:sp>
          <p:nvSpPr>
            <p:cNvPr id="3" name="TextBox 2">
              <a:extLst>
                <a:ext uri="{FF2B5EF4-FFF2-40B4-BE49-F238E27FC236}">
                  <a16:creationId xmlns:a16="http://schemas.microsoft.com/office/drawing/2014/main" id="{D657523A-D067-4BB1-8445-3C90CE01C166}"/>
                </a:ext>
              </a:extLst>
            </p:cNvPr>
            <p:cNvSpPr txBox="1"/>
            <p:nvPr/>
          </p:nvSpPr>
          <p:spPr>
            <a:xfrm>
              <a:off x="2499853" y="2671481"/>
              <a:ext cx="1833579" cy="307777"/>
            </a:xfrm>
            <a:prstGeom prst="rect">
              <a:avLst/>
            </a:prstGeom>
            <a:noFill/>
          </p:spPr>
          <p:txBody>
            <a:bodyPr wrap="none" rtlCol="0">
              <a:spAutoFit/>
            </a:bodyPr>
            <a:lstStyle/>
            <a:p>
              <a:r>
                <a:rPr kumimoji="1" lang="en-US" altLang="ja-JP" sz="1400" dirty="0">
                  <a:solidFill>
                    <a:schemeClr val="accent5">
                      <a:lumMod val="75000"/>
                    </a:schemeClr>
                  </a:solidFill>
                </a:rPr>
                <a:t>ECCS</a:t>
              </a:r>
              <a:r>
                <a:rPr kumimoji="1" lang="ja-JP" altLang="en-US" sz="1400" dirty="0">
                  <a:solidFill>
                    <a:schemeClr val="accent5">
                      <a:lumMod val="75000"/>
                    </a:schemeClr>
                  </a:solidFill>
                </a:rPr>
                <a:t>クラウドメール</a:t>
              </a:r>
            </a:p>
          </p:txBody>
        </p:sp>
        <p:cxnSp>
          <p:nvCxnSpPr>
            <p:cNvPr id="20" name="Straight Connector 19">
              <a:extLst>
                <a:ext uri="{FF2B5EF4-FFF2-40B4-BE49-F238E27FC236}">
                  <a16:creationId xmlns:a16="http://schemas.microsoft.com/office/drawing/2014/main" id="{50BE1354-D69E-4D07-BE4C-28EA806F4C41}"/>
                </a:ext>
              </a:extLst>
            </p:cNvPr>
            <p:cNvCxnSpPr>
              <a:stCxn id="29" idx="0"/>
              <a:endCxn id="2" idx="2"/>
            </p:cNvCxnSpPr>
            <p:nvPr/>
          </p:nvCxnSpPr>
          <p:spPr>
            <a:xfrm flipH="1" flipV="1">
              <a:off x="3659273" y="3446111"/>
              <a:ext cx="708727" cy="15388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37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 Suite</a:t>
            </a:r>
            <a:r>
              <a:rPr kumimoji="1" lang="ja-JP" altLang="en-US" dirty="0"/>
              <a:t> </a:t>
            </a:r>
            <a:r>
              <a:rPr kumimoji="1" lang="ja-JP" altLang="en-US" dirty="0">
                <a:sym typeface="Symbol" panose="05050102010706020507" pitchFamily="18" charset="2"/>
              </a:rPr>
              <a:t></a:t>
            </a:r>
            <a:r>
              <a:rPr kumimoji="1" lang="ja-JP" altLang="en-US" dirty="0"/>
              <a:t> 組織で契約する</a:t>
            </a:r>
            <a:r>
              <a:rPr kumimoji="1" lang="en-US" altLang="ja-JP" dirty="0"/>
              <a:t>Google</a:t>
            </a:r>
            <a:r>
              <a:rPr lang="ja-JP" altLang="en-US" dirty="0"/>
              <a:t>サービス</a:t>
            </a:r>
            <a:endParaRPr lang="en-US" altLang="ja-JP" dirty="0"/>
          </a:p>
          <a:p>
            <a:pPr>
              <a:lnSpc>
                <a:spcPct val="90000"/>
              </a:lnSpc>
            </a:pPr>
            <a:r>
              <a:rPr lang="ja-JP" altLang="en-US" dirty="0"/>
              <a:t>本</a:t>
            </a:r>
            <a:r>
              <a:rPr kumimoji="1" lang="ja-JP" altLang="en-US" dirty="0"/>
              <a:t>学が契約している</a:t>
            </a:r>
            <a:r>
              <a:rPr kumimoji="1" lang="en-US" altLang="ja-JP" dirty="0"/>
              <a:t>G Suite = </a:t>
            </a:r>
            <a:r>
              <a:rPr kumimoji="1" lang="en-US" altLang="ja-JP" dirty="0">
                <a:solidFill>
                  <a:srgbClr val="00B0F0"/>
                </a:solidFill>
              </a:rPr>
              <a:t>ECCS</a:t>
            </a:r>
            <a:r>
              <a:rPr kumimoji="1" lang="ja-JP" altLang="en-US" dirty="0">
                <a:solidFill>
                  <a:srgbClr val="00B0F0"/>
                </a:solidFill>
              </a:rPr>
              <a:t>クラウドメール</a:t>
            </a:r>
            <a:endParaRPr kumimoji="1" lang="en-US" altLang="ja-JP" dirty="0">
              <a:solidFill>
                <a:srgbClr val="00B0F0"/>
              </a:solidFill>
            </a:endParaRPr>
          </a:p>
          <a:p>
            <a:pPr lvl="1">
              <a:lnSpc>
                <a:spcPct val="90000"/>
              </a:lnSpc>
            </a:pPr>
            <a:r>
              <a:rPr lang="en-US" altLang="ja-JP" dirty="0"/>
              <a:t>G Suite</a:t>
            </a:r>
            <a:r>
              <a:rPr lang="ja-JP" altLang="en-US" dirty="0"/>
              <a:t>は様々なアプリの集合で、〇〇メールという呼び方はややミスマッチ</a:t>
            </a:r>
            <a:endParaRPr lang="en-US" altLang="ja-JP" dirty="0"/>
          </a:p>
          <a:p>
            <a:pPr>
              <a:lnSpc>
                <a:spcPct val="90000"/>
              </a:lnSpc>
            </a:pPr>
            <a:r>
              <a:rPr lang="ja-JP" altLang="en-US" dirty="0"/>
              <a:t>有効化</a:t>
            </a:r>
            <a:endParaRPr lang="en-US" altLang="ja-JP" dirty="0"/>
          </a:p>
          <a:p>
            <a:pPr lvl="1"/>
            <a:r>
              <a:rPr lang="en-US" altLang="ja-JP" sz="1800" dirty="0"/>
              <a:t>UTokyo Account</a:t>
            </a:r>
            <a:r>
              <a:rPr lang="ja-JP" altLang="en-US" sz="1800" dirty="0"/>
              <a:t>利用者メニュー </a:t>
            </a:r>
            <a:r>
              <a:rPr lang="ja-JP" altLang="en-US" sz="1800" dirty="0">
                <a:sym typeface="Symbol" panose="05050102010706020507" pitchFamily="18" charset="2"/>
              </a:rPr>
              <a:t> </a:t>
            </a:r>
            <a:r>
              <a:rPr lang="en-US" altLang="ja-JP" sz="1800" dirty="0">
                <a:solidFill>
                  <a:srgbClr val="00B0F0"/>
                </a:solidFill>
              </a:rPr>
              <a:t>ECCS</a:t>
            </a:r>
            <a:r>
              <a:rPr lang="ja-JP" altLang="en-US" sz="1800" dirty="0">
                <a:solidFill>
                  <a:srgbClr val="00B0F0"/>
                </a:solidFill>
              </a:rPr>
              <a:t>クラウドメール</a:t>
            </a:r>
            <a:endParaRPr lang="en-US" altLang="ja-JP" sz="1800" dirty="0">
              <a:solidFill>
                <a:srgbClr val="00B0F0"/>
              </a:solidFill>
              <a:hlinkClick r:id="rId2"/>
            </a:endParaRPr>
          </a:p>
          <a:p>
            <a:pPr lvl="1"/>
            <a:r>
              <a:rPr lang="en-US" altLang="ja-JP" sz="1800" dirty="0">
                <a:hlinkClick r:id="rId2"/>
              </a:rPr>
              <a:t>https://utacm.adm.u-tokyo.ac.jp/webmtn/LoginServlet</a:t>
            </a:r>
            <a:endParaRPr lang="en-US" altLang="ja-JP" dirty="0"/>
          </a:p>
          <a:p>
            <a:pPr>
              <a:lnSpc>
                <a:spcPct val="90000"/>
              </a:lnSpc>
            </a:pPr>
            <a:r>
              <a:rPr lang="ja-JP" altLang="en-US" dirty="0"/>
              <a:t>サインイン</a:t>
            </a:r>
            <a:endParaRPr lang="en-US" altLang="ja-JP" dirty="0"/>
          </a:p>
          <a:p>
            <a:pPr lvl="1">
              <a:lnSpc>
                <a:spcPct val="90000"/>
              </a:lnSpc>
            </a:pPr>
            <a:r>
              <a:rPr lang="en-US" altLang="ja-JP" sz="1800" dirty="0">
                <a:hlinkClick r:id="rId3"/>
              </a:rPr>
              <a:t>https://mail.google.com/a/g.ecc.u-tokyo.ac.jp</a:t>
            </a:r>
            <a:endParaRPr lang="en-US" altLang="ja-JP" sz="1800" dirty="0"/>
          </a:p>
          <a:p>
            <a:pPr lvl="1">
              <a:lnSpc>
                <a:spcPct val="90000"/>
              </a:lnSpc>
            </a:pPr>
            <a:r>
              <a:rPr lang="ja-JP" altLang="en-US" sz="1800" dirty="0"/>
              <a:t>アカウント名 </a:t>
            </a:r>
            <a:r>
              <a:rPr lang="en-US" altLang="ja-JP" sz="1800" i="1" dirty="0">
                <a:solidFill>
                  <a:srgbClr val="00B0F0"/>
                </a:solidFill>
              </a:rPr>
              <a:t>xxxx</a:t>
            </a:r>
            <a:r>
              <a:rPr lang="en-US" altLang="ja-JP" sz="1800" dirty="0">
                <a:solidFill>
                  <a:srgbClr val="00B0F0"/>
                </a:solidFill>
              </a:rPr>
              <a:t>@g.ecc.u-tokyo.ac.jp</a:t>
            </a:r>
          </a:p>
          <a:p>
            <a:pPr lvl="1">
              <a:lnSpc>
                <a:spcPct val="90000"/>
              </a:lnSpc>
            </a:pPr>
            <a:r>
              <a:rPr lang="en-US" altLang="ja-JP" sz="1800" i="1" dirty="0" err="1"/>
              <a:t>xxxx</a:t>
            </a:r>
            <a:r>
              <a:rPr lang="ja-JP" altLang="en-US" sz="1800" dirty="0"/>
              <a:t>部分、パスワード</a:t>
            </a:r>
            <a:r>
              <a:rPr lang="en-US" altLang="ja-JP" sz="1800" dirty="0"/>
              <a:t>: </a:t>
            </a:r>
            <a:r>
              <a:rPr lang="ja-JP" altLang="en-US" sz="1800" dirty="0"/>
              <a:t>自分で設定</a:t>
            </a:r>
            <a:endParaRPr kumimoji="1" lang="en-US" altLang="ja-JP" sz="20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20</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a:extLst>
              <a:ext uri="{FF2B5EF4-FFF2-40B4-BE49-F238E27FC236}">
                <a16:creationId xmlns:a16="http://schemas.microsoft.com/office/drawing/2014/main" id="{BB04BE31-6682-4C20-9E2E-18AB7DCD3F08}"/>
              </a:ext>
            </a:extLst>
          </p:cNvPr>
          <p:cNvSpPr/>
          <p:nvPr/>
        </p:nvSpPr>
        <p:spPr>
          <a:xfrm>
            <a:off x="4246574" y="278092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132104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p:txBody>
          <a:bodyPr>
            <a:normAutofit lnSpcReduction="10000"/>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3566069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a:t>
            </a:r>
            <a:r>
              <a:rPr lang="en-US" altLang="ja-JP" dirty="0"/>
              <a:t>Google</a:t>
            </a:r>
            <a:r>
              <a:rPr lang="ja-JP" altLang="en-US" dirty="0"/>
              <a:t>）</a:t>
            </a:r>
            <a:endParaRPr lang="en-US" altLang="ja-JP" dirty="0"/>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B19-1E18-4D7B-B326-616DFD494D6A}"/>
              </a:ext>
            </a:extLst>
          </p:cNvPr>
          <p:cNvSpPr>
            <a:spLocks noGrp="1"/>
          </p:cNvSpPr>
          <p:nvPr>
            <p:ph type="title"/>
          </p:nvPr>
        </p:nvSpPr>
        <p:spPr/>
        <p:txBody>
          <a:bodyPr/>
          <a:lstStyle/>
          <a:p>
            <a:r>
              <a:rPr lang="ja-JP" altLang="en-US" dirty="0"/>
              <a:t>安全な情報共有のために</a:t>
            </a:r>
            <a:endParaRPr kumimoji="1" lang="ja-JP" altLang="en-US" dirty="0"/>
          </a:p>
        </p:txBody>
      </p:sp>
      <p:sp>
        <p:nvSpPr>
          <p:cNvPr id="3" name="Content Placeholder 2">
            <a:extLst>
              <a:ext uri="{FF2B5EF4-FFF2-40B4-BE49-F238E27FC236}">
                <a16:creationId xmlns:a16="http://schemas.microsoft.com/office/drawing/2014/main" id="{10D4B60E-4ED7-40A3-AE1D-63490A276F39}"/>
              </a:ext>
            </a:extLst>
          </p:cNvPr>
          <p:cNvSpPr>
            <a:spLocks noGrp="1"/>
          </p:cNvSpPr>
          <p:nvPr>
            <p:ph idx="1"/>
          </p:nvPr>
        </p:nvSpPr>
        <p:spPr/>
        <p:txBody>
          <a:bodyPr>
            <a:normAutofit/>
          </a:bodyPr>
          <a:lstStyle/>
          <a:p>
            <a:r>
              <a:rPr kumimoji="1" lang="ja-JP" altLang="en-US" dirty="0"/>
              <a:t>スマホがある人は</a:t>
            </a:r>
            <a:r>
              <a:rPr kumimoji="1" lang="en-US" altLang="ja-JP" dirty="0"/>
              <a:t>: G Suite 2</a:t>
            </a:r>
            <a:r>
              <a:rPr kumimoji="1" lang="ja-JP" altLang="en-US" dirty="0"/>
              <a:t>要素認証設定</a:t>
            </a:r>
            <a:endParaRPr kumimoji="1" lang="en-US" altLang="ja-JP" dirty="0"/>
          </a:p>
          <a:p>
            <a:pPr lvl="1"/>
            <a:r>
              <a:rPr kumimoji="1" lang="en-US" altLang="ja-JP" dirty="0"/>
              <a:t>Google</a:t>
            </a:r>
            <a:r>
              <a:rPr kumimoji="1" lang="ja-JP" altLang="en-US" dirty="0"/>
              <a:t>にサインイン</a:t>
            </a:r>
            <a:r>
              <a:rPr lang="ja-JP" altLang="en-US" dirty="0">
                <a:sym typeface="Symbol" panose="05050102010706020507" pitchFamily="18" charset="2"/>
              </a:rPr>
              <a:t> </a:t>
            </a:r>
            <a:r>
              <a:rPr kumimoji="1" lang="en-US" altLang="ja-JP" dirty="0"/>
              <a:t>Google</a:t>
            </a:r>
            <a:r>
              <a:rPr kumimoji="1" lang="ja-JP" altLang="en-US" dirty="0"/>
              <a:t>アカウントを管理</a:t>
            </a:r>
            <a:r>
              <a:rPr lang="ja-JP" altLang="en-US" dirty="0">
                <a:sym typeface="Symbol" panose="05050102010706020507" pitchFamily="18" charset="2"/>
              </a:rPr>
              <a:t></a:t>
            </a:r>
            <a:r>
              <a:rPr kumimoji="1" lang="ja-JP" altLang="en-US" dirty="0"/>
              <a:t>セキュリティ</a:t>
            </a:r>
            <a:endParaRPr kumimoji="1" lang="en-US" altLang="ja-JP" dirty="0"/>
          </a:p>
          <a:p>
            <a:pPr lvl="1"/>
            <a:r>
              <a:rPr lang="en-US" altLang="ja-JP" dirty="0"/>
              <a:t>Microsoft</a:t>
            </a:r>
            <a:r>
              <a:rPr lang="ja-JP" altLang="en-US" dirty="0"/>
              <a:t>は現在できませんができるように準備中です</a:t>
            </a:r>
            <a:endParaRPr lang="en-US" altLang="ja-JP" dirty="0"/>
          </a:p>
          <a:p>
            <a:r>
              <a:rPr lang="ja-JP" altLang="en-US"/>
              <a:t>常に「</a:t>
            </a:r>
            <a:r>
              <a:rPr kumimoji="1" lang="ja-JP" altLang="en-US"/>
              <a:t>リ</a:t>
            </a:r>
            <a:r>
              <a:rPr kumimoji="1" lang="ja-JP" altLang="en-US" dirty="0"/>
              <a:t>ンクを</a:t>
            </a:r>
            <a:r>
              <a:rPr kumimoji="1" lang="ja-JP" altLang="en-US"/>
              <a:t>共有」で</a:t>
            </a:r>
            <a:r>
              <a:rPr kumimoji="1" lang="ja-JP" altLang="en-US" dirty="0"/>
              <a:t>はなく「特定の人とのみ共有」が使える場面では使</a:t>
            </a:r>
            <a:r>
              <a:rPr kumimoji="1" lang="ja-JP" altLang="en-US"/>
              <a:t>う（少人数）</a:t>
            </a:r>
            <a:endParaRPr kumimoji="1" lang="ja-JP" altLang="en-US" dirty="0"/>
          </a:p>
        </p:txBody>
      </p:sp>
      <p:sp>
        <p:nvSpPr>
          <p:cNvPr id="4" name="Date Placeholder 3">
            <a:extLst>
              <a:ext uri="{FF2B5EF4-FFF2-40B4-BE49-F238E27FC236}">
                <a16:creationId xmlns:a16="http://schemas.microsoft.com/office/drawing/2014/main" id="{FB254B39-C570-4F8B-9F55-DCCCDCCEF9AF}"/>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AAE39E0D-8CF2-4FD1-99E6-A05EB4112564}"/>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D8D4627D-4F10-4D2C-A6E2-4A5073D0505C}"/>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193470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grpSp>
        <p:nvGrpSpPr>
          <p:cNvPr id="7" name="グループ化 6">
            <a:extLst>
              <a:ext uri="{FF2B5EF4-FFF2-40B4-BE49-F238E27FC236}">
                <a16:creationId xmlns:a16="http://schemas.microsoft.com/office/drawing/2014/main" id="{244A442C-BBA8-404E-92EE-C432462BF0BF}"/>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9F7C5E91-D60D-43A5-A304-5E593B68EC96}"/>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6C660539-AEAA-4FF9-A09B-720699641180}"/>
                </a:ext>
              </a:extLst>
            </p:cNvPr>
            <p:cNvSpPr/>
            <p:nvPr/>
          </p:nvSpPr>
          <p:spPr>
            <a:xfrm>
              <a:off x="5059795"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3534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515500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r>
              <a:rPr lang="en-US" altLang="ja-JP" dirty="0"/>
              <a:t>Zoom App Marketplace</a:t>
            </a:r>
            <a:r>
              <a:rPr lang="ja-JP" altLang="en-US" dirty="0"/>
              <a:t>について</a:t>
            </a:r>
            <a:endParaRPr lang="en-US" altLang="ja-JP" dirty="0"/>
          </a:p>
          <a:p>
            <a:endParaRPr kumimoji="1" lang="en-US" altLang="ja-JP" dirty="0"/>
          </a:p>
          <a:p>
            <a:r>
              <a:rPr lang="ja-JP" altLang="en-US" dirty="0">
                <a:hlinkClick r:id="rId2"/>
              </a:rPr>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ja-JP" altLang="en-US" dirty="0"/>
              <a:t>       </a:t>
            </a:r>
            <a:r>
              <a:rPr lang="en-US" altLang="ja-JP" dirty="0"/>
              <a:t>Zoom</a:t>
            </a:r>
            <a:r>
              <a:rPr lang="ja-JP" altLang="en-US" dirty="0"/>
              <a:t>アカウント名（サインイン用メールアドレス）について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a:t>
            </a:r>
            <a:endParaRPr lang="en-US" altLang="ja-JP" dirty="0"/>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でない人には、お知らせを流しますが、なくてもお早目の対応をお願いします。方法：</a:t>
            </a:r>
            <a:endParaRPr lang="en-US" altLang="ja-JP" dirty="0"/>
          </a:p>
          <a:p>
            <a:pPr lvl="1"/>
            <a:r>
              <a:rPr lang="en-US" altLang="ja-JP" dirty="0">
                <a:hlinkClick r:id="rId2"/>
              </a:rPr>
              <a:t>https://zoom.us/profile</a:t>
            </a:r>
            <a:r>
              <a:rPr lang="ja-JP" altLang="en-US" dirty="0"/>
              <a:t>ページの</a:t>
            </a:r>
            <a:r>
              <a:rPr lang="en-US" altLang="ja-JP" dirty="0"/>
              <a:t>Sign-In Email</a:t>
            </a:r>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a:t>
            </a:r>
            <a:r>
              <a:rPr lang="ja-JP" altLang="en-US" dirty="0">
                <a:solidFill>
                  <a:schemeClr val="accent5">
                    <a:lumMod val="75000"/>
                  </a:schemeClr>
                </a:solidFill>
              </a:rPr>
              <a:t>全員</a:t>
            </a:r>
            <a:r>
              <a:rPr lang="ja-JP" altLang="en-US" dirty="0"/>
              <a:t>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sym typeface="Symbol" panose="05050102010706020507" pitchFamily="18" charset="2"/>
              </a:rPr>
              <a:t> </a:t>
            </a:r>
            <a:r>
              <a:rPr kumimoji="1" lang="ja-JP" altLang="en-US" dirty="0"/>
              <a:t>変更後：</a:t>
            </a:r>
            <a:endParaRPr kumimoji="1" lang="en-US" altLang="ja-JP" dirty="0"/>
          </a:p>
          <a:p>
            <a:pPr lvl="1"/>
            <a:r>
              <a:rPr lang="ja-JP" altLang="en-US" dirty="0"/>
              <a:t>大規模会議</a:t>
            </a:r>
            <a:r>
              <a:rPr lang="ja-JP" altLang="en-US" dirty="0">
                <a:solidFill>
                  <a:schemeClr val="accent5">
                    <a:lumMod val="75000"/>
                  </a:schemeClr>
                </a:solidFill>
              </a:rPr>
              <a:t>（</a:t>
            </a:r>
            <a:r>
              <a:rPr lang="en-US" altLang="ja-JP" dirty="0">
                <a:solidFill>
                  <a:schemeClr val="accent5">
                    <a:lumMod val="75000"/>
                  </a:schemeClr>
                </a:solidFill>
              </a:rPr>
              <a:t>500</a:t>
            </a:r>
            <a:r>
              <a:rPr lang="ja-JP" altLang="en-US" dirty="0">
                <a:solidFill>
                  <a:schemeClr val="accent5">
                    <a:lumMod val="75000"/>
                  </a:schemeClr>
                </a:solidFill>
              </a:rPr>
              <a:t>人収容）</a:t>
            </a:r>
            <a:r>
              <a:rPr lang="en-US" altLang="ja-JP" dirty="0">
                <a:solidFill>
                  <a:schemeClr val="accent5">
                    <a:lumMod val="75000"/>
                  </a:schemeClr>
                </a:solidFill>
              </a:rPr>
              <a:t>300</a:t>
            </a:r>
            <a:r>
              <a:rPr lang="ja-JP" altLang="en-US" dirty="0">
                <a:solidFill>
                  <a:schemeClr val="accent5">
                    <a:lumMod val="75000"/>
                  </a:schemeClr>
                </a:solidFill>
              </a:rPr>
              <a:t>アカウント</a:t>
            </a:r>
            <a:r>
              <a:rPr lang="ja-JP" altLang="en-US" dirty="0"/>
              <a:t>まで</a:t>
            </a:r>
            <a:endParaRPr lang="en-US" altLang="ja-JP" dirty="0"/>
          </a:p>
          <a:p>
            <a:pPr lvl="1"/>
            <a:r>
              <a:rPr kumimoji="1" lang="ja-JP" altLang="en-US" dirty="0"/>
              <a:t>ウェビナー</a:t>
            </a:r>
            <a:r>
              <a:rPr kumimoji="1" lang="ja-JP" altLang="en-US" dirty="0">
                <a:solidFill>
                  <a:schemeClr val="accent5">
                    <a:lumMod val="75000"/>
                  </a:schemeClr>
                </a:solidFill>
              </a:rPr>
              <a:t>（</a:t>
            </a:r>
            <a:r>
              <a:rPr kumimoji="1" lang="en-US" altLang="ja-JP" dirty="0">
                <a:solidFill>
                  <a:schemeClr val="accent5">
                    <a:lumMod val="75000"/>
                  </a:schemeClr>
                </a:solidFill>
              </a:rPr>
              <a:t>500</a:t>
            </a:r>
            <a:r>
              <a:rPr kumimoji="1" lang="ja-JP" altLang="en-US" dirty="0">
                <a:solidFill>
                  <a:schemeClr val="accent5">
                    <a:lumMod val="75000"/>
                  </a:schemeClr>
                </a:solidFill>
              </a:rPr>
              <a:t>人収容）</a:t>
            </a:r>
            <a:r>
              <a:rPr kumimoji="1" lang="en-US" altLang="ja-JP" dirty="0">
                <a:solidFill>
                  <a:schemeClr val="accent5">
                    <a:lumMod val="75000"/>
                  </a:schemeClr>
                </a:solidFill>
              </a:rPr>
              <a:t>50</a:t>
            </a:r>
            <a:r>
              <a:rPr kumimoji="1" lang="ja-JP" altLang="en-US" dirty="0">
                <a:solidFill>
                  <a:schemeClr val="accent5">
                    <a:lumMod val="75000"/>
                  </a:schemeClr>
                </a:solidFill>
              </a:rPr>
              <a:t>アカウント</a:t>
            </a:r>
            <a:r>
              <a:rPr kumimoji="1" lang="ja-JP" altLang="en-US" dirty="0"/>
              <a:t>まで</a:t>
            </a:r>
            <a:endParaRPr kumimoji="1" lang="en-US" altLang="ja-JP" dirty="0"/>
          </a:p>
          <a:p>
            <a:pPr lvl="1"/>
            <a:r>
              <a:rPr lang="ja-JP" altLang="en-US" dirty="0"/>
              <a:t>ウェビナー</a:t>
            </a:r>
            <a:r>
              <a:rPr lang="ja-JP" altLang="en-US" dirty="0">
                <a:solidFill>
                  <a:schemeClr val="accent5">
                    <a:lumMod val="75000"/>
                  </a:schemeClr>
                </a:solidFill>
              </a:rPr>
              <a:t>（</a:t>
            </a:r>
            <a:r>
              <a:rPr lang="en-US" altLang="ja-JP" dirty="0">
                <a:solidFill>
                  <a:schemeClr val="accent5">
                    <a:lumMod val="75000"/>
                  </a:schemeClr>
                </a:solidFill>
              </a:rPr>
              <a:t>3000</a:t>
            </a:r>
            <a:r>
              <a:rPr lang="ja-JP" altLang="en-US" dirty="0">
                <a:solidFill>
                  <a:schemeClr val="accent5">
                    <a:lumMod val="75000"/>
                  </a:schemeClr>
                </a:solidFill>
              </a:rPr>
              <a:t>人収容）若干</a:t>
            </a:r>
            <a:endParaRPr lang="en-US" altLang="ja-JP"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lstStyle/>
          <a:p>
            <a:r>
              <a:rPr kumimoji="1" lang="ja-JP" altLang="en-US" dirty="0"/>
              <a:t>始める前に</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lstStyle/>
          <a:p>
            <a:r>
              <a:rPr kumimoji="1" lang="ja-JP" altLang="en-US" dirty="0"/>
              <a:t>様々な情報はサイト </a:t>
            </a:r>
            <a:r>
              <a:rPr kumimoji="1" lang="en-US" altLang="ja-JP" dirty="0">
                <a:hlinkClick r:id="rId2"/>
              </a:rPr>
              <a:t>https://utelecon.github.io/</a:t>
            </a:r>
            <a:r>
              <a:rPr kumimoji="1" lang="ja-JP" altLang="en-US" dirty="0"/>
              <a:t> へ集約を目指しています</a:t>
            </a:r>
            <a:endParaRPr kumimoji="1" lang="en-US" altLang="ja-JP" dirty="0"/>
          </a:p>
          <a:p>
            <a:r>
              <a:rPr lang="ja-JP" altLang="en-US" dirty="0"/>
              <a:t>現在、</a:t>
            </a:r>
            <a:r>
              <a:rPr lang="en-US" altLang="ja-JP" dirty="0"/>
              <a:t>S </a:t>
            </a:r>
            <a:r>
              <a:rPr lang="ja-JP" altLang="en-US" dirty="0"/>
              <a:t>セメスタ準備当初のものが多数残っていますが</a:t>
            </a:r>
            <a:r>
              <a:rPr lang="en-US" altLang="ja-JP" dirty="0"/>
              <a:t>A</a:t>
            </a:r>
            <a:r>
              <a:rPr lang="ja-JP" altLang="en-US" dirty="0"/>
              <a:t>セメスタ用に整理します（おそらくこの会の直後から）</a:t>
            </a:r>
            <a:endParaRPr lang="en-US" altLang="ja-JP" dirty="0"/>
          </a:p>
          <a:p>
            <a:r>
              <a:rPr lang="ja-JP" altLang="en-US" u="sng" dirty="0"/>
              <a:t>検索ボックス</a:t>
            </a:r>
            <a:r>
              <a:rPr lang="ja-JP" altLang="en-US" dirty="0"/>
              <a:t>と</a:t>
            </a:r>
            <a:r>
              <a:rPr lang="ja-JP" altLang="en-US" u="sng" dirty="0"/>
              <a:t>プルダウンメニュー</a:t>
            </a:r>
            <a:r>
              <a:rPr lang="ja-JP" altLang="en-US" dirty="0"/>
              <a:t>を使いこなすとよく見つかります</a:t>
            </a:r>
            <a:endParaRPr kumimoji="1" lang="ja-JP" altLang="en-US"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B1B3BADE-46CB-410D-AA04-8787DABE3D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5664343"/>
            <a:ext cx="3179340" cy="1133230"/>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6019800" y="5664343"/>
            <a:ext cx="1000472"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9C90C30-19B2-46E1-BA70-8A9999FFCDD4}"/>
              </a:ext>
            </a:extLst>
          </p:cNvPr>
          <p:cNvSpPr/>
          <p:nvPr/>
        </p:nvSpPr>
        <p:spPr>
          <a:xfrm>
            <a:off x="5842064" y="6508546"/>
            <a:ext cx="2895599"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endCxn id="9" idx="1"/>
          </p:cNvCxnSpPr>
          <p:nvPr/>
        </p:nvCxnSpPr>
        <p:spPr>
          <a:xfrm>
            <a:off x="2051720" y="5013176"/>
            <a:ext cx="3968080" cy="757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97DCFD1-85E4-457A-B722-DCF9A7EC758C}"/>
              </a:ext>
            </a:extLst>
          </p:cNvPr>
          <p:cNvCxnSpPr>
            <a:cxnSpLocks/>
          </p:cNvCxnSpPr>
          <p:nvPr/>
        </p:nvCxnSpPr>
        <p:spPr>
          <a:xfrm>
            <a:off x="4841592" y="5013176"/>
            <a:ext cx="1000472" cy="1570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D8D1-26E1-42A1-8923-27A0ADA71A34}"/>
              </a:ext>
            </a:extLst>
          </p:cNvPr>
          <p:cNvSpPr>
            <a:spLocks noGrp="1"/>
          </p:cNvSpPr>
          <p:nvPr>
            <p:ph type="title"/>
          </p:nvPr>
        </p:nvSpPr>
        <p:spPr/>
        <p:txBody>
          <a:bodyPr/>
          <a:lstStyle/>
          <a:p>
            <a:r>
              <a:rPr kumimoji="1" lang="en-US" altLang="ja-JP" dirty="0"/>
              <a:t>Q.</a:t>
            </a:r>
            <a:r>
              <a:rPr kumimoji="1" lang="ja-JP" altLang="en-US" dirty="0"/>
              <a:t>「変更」はいつ起きるか</a:t>
            </a:r>
          </a:p>
        </p:txBody>
      </p:sp>
      <p:sp>
        <p:nvSpPr>
          <p:cNvPr id="3" name="Content Placeholder 2">
            <a:extLst>
              <a:ext uri="{FF2B5EF4-FFF2-40B4-BE49-F238E27FC236}">
                <a16:creationId xmlns:a16="http://schemas.microsoft.com/office/drawing/2014/main" id="{25AA026C-C221-4D71-AA0D-E2258123C412}"/>
              </a:ext>
            </a:extLst>
          </p:cNvPr>
          <p:cNvSpPr>
            <a:spLocks noGrp="1"/>
          </p:cNvSpPr>
          <p:nvPr>
            <p:ph idx="1"/>
          </p:nvPr>
        </p:nvSpPr>
        <p:spPr>
          <a:xfrm>
            <a:off x="0" y="1500174"/>
            <a:ext cx="9144000" cy="4525963"/>
          </a:xfrm>
        </p:spPr>
        <p:txBody>
          <a:bodyPr>
            <a:normAutofit lnSpcReduction="10000"/>
          </a:bodyPr>
          <a:lstStyle/>
          <a:p>
            <a:r>
              <a:rPr lang="en-US" altLang="ja-JP" dirty="0"/>
              <a:t>8/1</a:t>
            </a:r>
            <a:r>
              <a:rPr lang="ja-JP" altLang="en-US" dirty="0"/>
              <a:t> </a:t>
            </a:r>
            <a:r>
              <a:rPr lang="ja-JP" altLang="en-US" dirty="0">
                <a:sym typeface="Symbol" panose="05050102010706020507" pitchFamily="18" charset="2"/>
              </a:rPr>
              <a:t> </a:t>
            </a:r>
            <a:r>
              <a:rPr lang="en-US" altLang="ja-JP" dirty="0"/>
              <a:t>8/8</a:t>
            </a:r>
            <a:r>
              <a:rPr lang="ja-JP" altLang="en-US" dirty="0"/>
              <a:t> </a:t>
            </a:r>
            <a:r>
              <a:rPr lang="ja-JP" altLang="en-US" dirty="0">
                <a:sym typeface="Symbol" panose="05050102010706020507" pitchFamily="18" charset="2"/>
              </a:rPr>
              <a:t> </a:t>
            </a:r>
            <a:r>
              <a:rPr lang="en-US" altLang="ja-JP" dirty="0"/>
              <a:t>9/15</a:t>
            </a:r>
            <a:r>
              <a:rPr lang="ja-JP" altLang="en-US" dirty="0"/>
              <a:t> </a:t>
            </a:r>
            <a:r>
              <a:rPr lang="ja-JP" altLang="en-US" dirty="0">
                <a:sym typeface="Symbol" panose="05050102010706020507" pitchFamily="18" charset="2"/>
              </a:rPr>
              <a:t> 未定（二転三転）</a:t>
            </a:r>
            <a:endParaRPr lang="en-US" altLang="ja-JP" dirty="0">
              <a:sym typeface="Symbol" panose="05050102010706020507" pitchFamily="18" charset="2"/>
            </a:endParaRPr>
          </a:p>
          <a:p>
            <a:pPr lvl="1"/>
            <a:r>
              <a:rPr lang="en-US" altLang="ja-JP" dirty="0">
                <a:sym typeface="Symbol" panose="05050102010706020507" pitchFamily="18" charset="2"/>
              </a:rPr>
              <a:t>9/11 </a:t>
            </a:r>
            <a:r>
              <a:rPr lang="ja-JP" altLang="en-US" dirty="0">
                <a:sym typeface="Symbol" panose="05050102010706020507" pitchFamily="18" charset="2"/>
              </a:rPr>
              <a:t>現在、</a:t>
            </a:r>
            <a:r>
              <a:rPr lang="en-US" altLang="ja-JP" dirty="0">
                <a:sym typeface="Symbol" panose="05050102010706020507" pitchFamily="18" charset="2"/>
              </a:rPr>
              <a:t>Zoom</a:t>
            </a:r>
            <a:r>
              <a:rPr lang="ja-JP" altLang="en-US" dirty="0">
                <a:sym typeface="Symbol" panose="05050102010706020507" pitchFamily="18" charset="2"/>
              </a:rPr>
              <a:t>のアカウント管理画面の不具合により作業が不可能になっている</a:t>
            </a:r>
            <a:endParaRPr lang="en-US" altLang="ja-JP" dirty="0">
              <a:sym typeface="Symbol" panose="05050102010706020507" pitchFamily="18" charset="2"/>
            </a:endParaRPr>
          </a:p>
          <a:p>
            <a:r>
              <a:rPr kumimoji="1" lang="ja-JP" altLang="en-US" dirty="0"/>
              <a:t>「変更の日」に</a:t>
            </a:r>
            <a:r>
              <a:rPr lang="ja-JP" altLang="en-US" dirty="0"/>
              <a:t>かかわらず</a:t>
            </a:r>
            <a:r>
              <a:rPr kumimoji="1" lang="en-US" altLang="ja-JP" dirty="0"/>
              <a:t>Zoom</a:t>
            </a:r>
            <a:r>
              <a:rPr kumimoji="1" lang="ja-JP" altLang="en-US" dirty="0"/>
              <a:t>で大規模会議の開催、</a:t>
            </a:r>
            <a:r>
              <a:rPr lang="ja-JP" altLang="en-US" dirty="0"/>
              <a:t>ウェビナー</a:t>
            </a:r>
            <a:r>
              <a:rPr kumimoji="1" lang="ja-JP" altLang="en-US" dirty="0"/>
              <a:t>が必要な場合、</a:t>
            </a:r>
            <a:r>
              <a:rPr kumimoji="1" lang="ja-JP" altLang="en-US" dirty="0">
                <a:solidFill>
                  <a:schemeClr val="accent5">
                    <a:lumMod val="75000"/>
                  </a:schemeClr>
                </a:solidFill>
              </a:rPr>
              <a:t>今のうちに申し込み</a:t>
            </a:r>
            <a:r>
              <a:rPr kumimoji="1" lang="ja-JP" altLang="en-US" dirty="0"/>
              <a:t>をお願いします（前スライドのリンクより）</a:t>
            </a:r>
            <a:endParaRPr kumimoji="1" lang="en-US" altLang="ja-JP" dirty="0"/>
          </a:p>
          <a:p>
            <a:r>
              <a:rPr lang="ja-JP" altLang="en-US" dirty="0"/>
              <a:t>変更に先立って申し込みすれば変更の日に影響はありません</a:t>
            </a:r>
            <a:endParaRPr kumimoji="1" lang="en-US" altLang="ja-JP" dirty="0"/>
          </a:p>
        </p:txBody>
      </p:sp>
      <p:sp>
        <p:nvSpPr>
          <p:cNvPr id="4" name="Date Placeholder 3">
            <a:extLst>
              <a:ext uri="{FF2B5EF4-FFF2-40B4-BE49-F238E27FC236}">
                <a16:creationId xmlns:a16="http://schemas.microsoft.com/office/drawing/2014/main" id="{DB59CC75-B255-4BFB-96C9-8248CC8F499A}"/>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305F21B4-4680-42D6-816F-B09CBED3C30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D0841FD4-9659-497A-BA80-55A188409104}"/>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
        <p:nvSpPr>
          <p:cNvPr id="8" name="正方形/長方形 7">
            <a:extLst>
              <a:ext uri="{FF2B5EF4-FFF2-40B4-BE49-F238E27FC236}">
                <a16:creationId xmlns:a16="http://schemas.microsoft.com/office/drawing/2014/main" id="{3BF7C04F-B8F0-4EC0-A523-A2E26638338C}"/>
              </a:ext>
            </a:extLst>
          </p:cNvPr>
          <p:cNvSpPr/>
          <p:nvPr/>
        </p:nvSpPr>
        <p:spPr>
          <a:xfrm>
            <a:off x="7308304" y="141763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635176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28EA-5ECA-49E7-8BE2-0152CE75E69C}"/>
              </a:ext>
            </a:extLst>
          </p:cNvPr>
          <p:cNvSpPr>
            <a:spLocks noGrp="1"/>
          </p:cNvSpPr>
          <p:nvPr>
            <p:ph type="title"/>
          </p:nvPr>
        </p:nvSpPr>
        <p:spPr/>
        <p:txBody>
          <a:bodyPr/>
          <a:lstStyle/>
          <a:p>
            <a:r>
              <a:rPr kumimoji="1" lang="en-US" altLang="ja-JP" dirty="0"/>
              <a:t>Zoom App Marketplace</a:t>
            </a:r>
            <a:endParaRPr kumimoji="1" lang="ja-JP" altLang="en-US" dirty="0"/>
          </a:p>
        </p:txBody>
      </p:sp>
      <p:sp>
        <p:nvSpPr>
          <p:cNvPr id="3" name="Content Placeholder 2">
            <a:extLst>
              <a:ext uri="{FF2B5EF4-FFF2-40B4-BE49-F238E27FC236}">
                <a16:creationId xmlns:a16="http://schemas.microsoft.com/office/drawing/2014/main" id="{F5B0468B-8F54-422A-ACEF-C32F37814B80}"/>
              </a:ext>
            </a:extLst>
          </p:cNvPr>
          <p:cNvSpPr>
            <a:spLocks noGrp="1"/>
          </p:cNvSpPr>
          <p:nvPr>
            <p:ph idx="1"/>
          </p:nvPr>
        </p:nvSpPr>
        <p:spPr/>
        <p:txBody>
          <a:bodyPr>
            <a:normAutofit fontScale="85000" lnSpcReduction="10000"/>
          </a:bodyPr>
          <a:lstStyle/>
          <a:p>
            <a:r>
              <a:rPr kumimoji="1" lang="en-US" altLang="ja-JP" dirty="0"/>
              <a:t>Zoom</a:t>
            </a:r>
            <a:r>
              <a:rPr kumimoji="1" lang="ja-JP" altLang="en-US" dirty="0"/>
              <a:t>と連携</a:t>
            </a:r>
            <a:r>
              <a:rPr lang="ja-JP" altLang="en-US" dirty="0"/>
              <a:t>する様々なアプリケーション</a:t>
            </a:r>
            <a:endParaRPr lang="en-US" altLang="ja-JP" dirty="0"/>
          </a:p>
          <a:p>
            <a:pPr lvl="1"/>
            <a:r>
              <a:rPr kumimoji="1" lang="ja-JP" altLang="en-US" dirty="0"/>
              <a:t>翻訳</a:t>
            </a:r>
            <a:endParaRPr kumimoji="1" lang="en-US" altLang="ja-JP" dirty="0"/>
          </a:p>
          <a:p>
            <a:pPr lvl="1"/>
            <a:r>
              <a:rPr lang="ja-JP" altLang="en-US" dirty="0"/>
              <a:t>文字おこし</a:t>
            </a:r>
            <a:endParaRPr lang="en-US" altLang="ja-JP" dirty="0"/>
          </a:p>
          <a:p>
            <a:pPr lvl="1"/>
            <a:r>
              <a:rPr kumimoji="1" lang="en-US" altLang="ja-JP" dirty="0"/>
              <a:t>Email</a:t>
            </a:r>
            <a:r>
              <a:rPr lang="en-US" altLang="ja-JP" dirty="0"/>
              <a:t>, Slack</a:t>
            </a:r>
            <a:r>
              <a:rPr lang="ja-JP" altLang="en-US" dirty="0"/>
              <a:t>などとの連携</a:t>
            </a:r>
            <a:endParaRPr lang="en-US" altLang="ja-JP" dirty="0"/>
          </a:p>
          <a:p>
            <a:pPr lvl="1"/>
            <a:r>
              <a:rPr lang="ja-JP" altLang="en-US" dirty="0"/>
              <a:t>など</a:t>
            </a:r>
            <a:endParaRPr lang="en-US" altLang="ja-JP" dirty="0"/>
          </a:p>
          <a:p>
            <a:r>
              <a:rPr kumimoji="1" lang="ja-JP" altLang="en-US" dirty="0"/>
              <a:t>ユーザが使うには</a:t>
            </a:r>
            <a:r>
              <a:rPr kumimoji="1" lang="ja-JP" altLang="en-US" dirty="0">
                <a:solidFill>
                  <a:schemeClr val="accent5">
                    <a:lumMod val="75000"/>
                  </a:schemeClr>
                </a:solidFill>
              </a:rPr>
              <a:t>管理者の承認（</a:t>
            </a:r>
            <a:r>
              <a:rPr lang="en-US" altLang="ja-JP" dirty="0">
                <a:solidFill>
                  <a:schemeClr val="accent5">
                    <a:lumMod val="75000"/>
                  </a:schemeClr>
                </a:solidFill>
              </a:rPr>
              <a:t>Pre-Approve</a:t>
            </a:r>
            <a:r>
              <a:rPr lang="ja-JP" altLang="en-US" dirty="0">
                <a:solidFill>
                  <a:schemeClr val="accent5">
                    <a:lumMod val="75000"/>
                  </a:schemeClr>
                </a:solidFill>
              </a:rPr>
              <a:t>）</a:t>
            </a:r>
            <a:r>
              <a:rPr lang="ja-JP" altLang="en-US" dirty="0"/>
              <a:t>が必要</a:t>
            </a:r>
            <a:endParaRPr lang="en-US" altLang="ja-JP" dirty="0"/>
          </a:p>
          <a:p>
            <a:r>
              <a:rPr lang="ja-JP" altLang="en-US" dirty="0"/>
              <a:t>セキュリティへの潜在的懸念（</a:t>
            </a:r>
            <a:r>
              <a:rPr lang="en-US" altLang="ja-JP" dirty="0"/>
              <a:t>review</a:t>
            </a:r>
            <a:r>
              <a:rPr lang="ja-JP" altLang="en-US" dirty="0"/>
              <a:t>の必要）、管理（問題が見つかったアプリの利用停止など）のリソースがなく承認をしてきませんでしたが、</a:t>
            </a:r>
            <a:r>
              <a:rPr lang="ja-JP" altLang="en-US" dirty="0">
                <a:solidFill>
                  <a:schemeClr val="accent5">
                    <a:lumMod val="75000"/>
                  </a:schemeClr>
                </a:solidFill>
              </a:rPr>
              <a:t>今後承認・管理方式をしていく方向</a:t>
            </a:r>
            <a:r>
              <a:rPr lang="ja-JP" altLang="en-US" dirty="0"/>
              <a:t>です</a:t>
            </a:r>
            <a:endParaRPr kumimoji="1" lang="en-US" altLang="ja-JP" dirty="0"/>
          </a:p>
        </p:txBody>
      </p:sp>
      <p:sp>
        <p:nvSpPr>
          <p:cNvPr id="4" name="Date Placeholder 3">
            <a:extLst>
              <a:ext uri="{FF2B5EF4-FFF2-40B4-BE49-F238E27FC236}">
                <a16:creationId xmlns:a16="http://schemas.microsoft.com/office/drawing/2014/main" id="{2A4FEE7F-800B-459D-ABE7-B9342C2914A2}"/>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D9995410-C060-48BC-8C12-99EF4BBA15D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30013850-AC84-4756-B2B3-16D4CAFC6984}"/>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464531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a:solidFill>
                  <a:schemeClr val="accent5">
                    <a:lumMod val="75000"/>
                  </a:schemeClr>
                </a:solidFill>
              </a:rPr>
              <a:t>WebEx</a:t>
            </a:r>
            <a:r>
              <a:rPr lang="ja-JP" altLang="en-US" dirty="0">
                <a:solidFill>
                  <a:schemeClr val="accent5">
                    <a:lumMod val="75000"/>
                  </a:schemeClr>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grpSp>
        <p:nvGrpSpPr>
          <p:cNvPr id="7" name="グループ化 6">
            <a:extLst>
              <a:ext uri="{FF2B5EF4-FFF2-40B4-BE49-F238E27FC236}">
                <a16:creationId xmlns:a16="http://schemas.microsoft.com/office/drawing/2014/main" id="{C89851B4-D3F0-4CC6-89AE-8DAC1D00AE62}"/>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1C137584-D3FF-4A48-92CB-E7F7E2FC3774}"/>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A7854E38-7F06-498A-B12D-9962A41F80D5}"/>
                </a:ext>
              </a:extLst>
            </p:cNvPr>
            <p:cNvSpPr/>
            <p:nvPr/>
          </p:nvSpPr>
          <p:spPr>
            <a:xfrm>
              <a:off x="7123040"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90507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grpSp>
        <p:nvGrpSpPr>
          <p:cNvPr id="9" name="グループ化 6">
            <a:extLst>
              <a:ext uri="{FF2B5EF4-FFF2-40B4-BE49-F238E27FC236}">
                <a16:creationId xmlns:a16="http://schemas.microsoft.com/office/drawing/2014/main" id="{2F1C60E6-9A28-49CD-9481-E50B5A59B194}"/>
              </a:ext>
            </a:extLst>
          </p:cNvPr>
          <p:cNvGrpSpPr/>
          <p:nvPr/>
        </p:nvGrpSpPr>
        <p:grpSpPr>
          <a:xfrm>
            <a:off x="6977436" y="29120"/>
            <a:ext cx="2131068" cy="1143001"/>
            <a:chOff x="127631" y="1045257"/>
            <a:chExt cx="8888738" cy="4767485"/>
          </a:xfrm>
        </p:grpSpPr>
        <p:pic>
          <p:nvPicPr>
            <p:cNvPr id="10" name="図 7">
              <a:extLst>
                <a:ext uri="{FF2B5EF4-FFF2-40B4-BE49-F238E27FC236}">
                  <a16:creationId xmlns:a16="http://schemas.microsoft.com/office/drawing/2014/main" id="{3BCDAF50-7130-465B-8FC7-5E786E0C0A83}"/>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8">
              <a:extLst>
                <a:ext uri="{FF2B5EF4-FFF2-40B4-BE49-F238E27FC236}">
                  <a16:creationId xmlns:a16="http://schemas.microsoft.com/office/drawing/2014/main" id="{075EA54E-B66F-463C-9097-27064EF2F7FB}"/>
                </a:ext>
              </a:extLst>
            </p:cNvPr>
            <p:cNvSpPr/>
            <p:nvPr/>
          </p:nvSpPr>
          <p:spPr>
            <a:xfrm>
              <a:off x="725743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86158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chemeClr val="accent5">
                    <a:lumMod val="75000"/>
                  </a:schemeClr>
                </a:solidFill>
              </a:rPr>
              <a:t>人数の大きい会議には</a:t>
            </a:r>
            <a:r>
              <a:rPr lang="en-US" altLang="ja-JP" dirty="0">
                <a:solidFill>
                  <a:schemeClr val="accent5">
                    <a:lumMod val="75000"/>
                  </a:schemeClr>
                </a:solidFill>
              </a:rPr>
              <a:t>WebEx</a:t>
            </a:r>
            <a:r>
              <a:rPr lang="ja-JP" altLang="en-US" dirty="0">
                <a:solidFill>
                  <a:schemeClr val="accent5">
                    <a:lumMod val="75000"/>
                  </a:schemeClr>
                </a:solidFill>
              </a:rPr>
              <a:t>も</a:t>
            </a:r>
            <a:r>
              <a:rPr lang="ja-JP" altLang="en-US" dirty="0"/>
              <a:t>お考え下さい</a:t>
            </a:r>
            <a:endParaRPr lang="en-US" altLang="ja-JP" dirty="0"/>
          </a:p>
          <a:p>
            <a:r>
              <a:rPr lang="ja-JP" altLang="en-US" dirty="0">
                <a:solidFill>
                  <a:schemeClr val="accent5">
                    <a:lumMod val="75000"/>
                  </a:schemeClr>
                </a:solidFill>
              </a:rPr>
              <a:t>機密性が重要な会議</a:t>
            </a:r>
            <a:r>
              <a:rPr lang="ja-JP" altLang="en-US" dirty="0"/>
              <a:t>にも</a:t>
            </a:r>
            <a:r>
              <a:rPr lang="en-US" altLang="ja-JP" dirty="0"/>
              <a:t>WebEx (Encrypted Meeting)</a:t>
            </a:r>
            <a:r>
              <a:rPr lang="ja-JP" altLang="en-US" dirty="0"/>
              <a:t>をお考え下さい</a:t>
            </a:r>
            <a:endParaRPr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411141434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a:xfrm>
            <a:off x="457200" y="5177061"/>
            <a:ext cx="8229600" cy="1276275"/>
          </a:xfrm>
        </p:spPr>
        <p:txBody>
          <a:bodyPr>
            <a:normAutofit/>
          </a:bodyPr>
          <a:lstStyle/>
          <a:p>
            <a:r>
              <a:rPr lang="en-US" altLang="ja-JP" sz="1800" dirty="0"/>
              <a:t>(*) Microsoft Sign-In</a:t>
            </a:r>
            <a:r>
              <a:rPr lang="ja-JP" altLang="en-US" sz="1800" dirty="0"/>
              <a:t>画面では </a:t>
            </a:r>
            <a:r>
              <a:rPr lang="en-US" altLang="ja-JP" sz="1800" dirty="0"/>
              <a:t>@utac </a:t>
            </a:r>
            <a:r>
              <a:rPr lang="ja-JP" altLang="en-US" sz="1800" dirty="0"/>
              <a:t>以降が必須（</a:t>
            </a:r>
            <a:r>
              <a:rPr lang="en-US" altLang="ja-JP" sz="1800" dirty="0"/>
              <a:t>@</a:t>
            </a:r>
            <a:r>
              <a:rPr lang="ja-JP" altLang="en-US" sz="1800" dirty="0"/>
              <a:t>以前はどうでもよい）</a:t>
            </a:r>
            <a:endParaRPr lang="en-US" altLang="ja-JP" sz="1800"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2955657958"/>
              </p:ext>
            </p:extLst>
          </p:nvPr>
        </p:nvGraphicFramePr>
        <p:xfrm>
          <a:off x="467544" y="1254368"/>
          <a:ext cx="6768752" cy="36982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3312368">
                  <a:extLst>
                    <a:ext uri="{9D8B030D-6E8A-4147-A177-3AD203B41FA5}">
                      <a16:colId xmlns:a16="http://schemas.microsoft.com/office/drawing/2014/main" val="2258829827"/>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hlinkClick r:id="rId2"/>
                        </a:rPr>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hlinkClick r:id="rId3"/>
                        </a:rPr>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hlinkClick r:id="rId4"/>
                        </a:rPr>
                        <a:t>Microsoft 365</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hlinkClick r:id="rId5"/>
                        </a:rPr>
                        <a:t>G Suite</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hlinkClick r:id="rId6"/>
                        </a:rPr>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hlinkClick r:id="rId7"/>
                        </a:rPr>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hlinkClick r:id="rId8"/>
                        </a:rPr>
                        <a:t>UTokyo Account</a:t>
                      </a:r>
                      <a:r>
                        <a:rPr kumimoji="1" lang="ja-JP" altLang="en-US" dirty="0">
                          <a:hlinkClick r:id="rId8"/>
                        </a:rPr>
                        <a:t>利用者メニュー</a:t>
                      </a:r>
                      <a:endParaRPr kumimoji="1" lang="en-US" altLang="ja-JP" dirty="0"/>
                    </a:p>
                    <a:p>
                      <a:r>
                        <a:rPr kumimoji="1" lang="ja-JP" altLang="en-US" sz="1200" dirty="0"/>
                        <a:t>（</a:t>
                      </a:r>
                      <a:r>
                        <a:rPr kumimoji="1" lang="en-US" altLang="ja-JP" sz="1200" dirty="0"/>
                        <a:t>Microsoft 365, G Suite</a:t>
                      </a:r>
                      <a:r>
                        <a:rPr kumimoji="1" lang="ja-JP" altLang="en-US" sz="1200" dirty="0"/>
                        <a:t>の有効化、</a:t>
                      </a:r>
                      <a:r>
                        <a:rPr kumimoji="1" lang="en-US" altLang="ja-JP" sz="1200"/>
                        <a:t>UTokyo</a:t>
                      </a:r>
                      <a:r>
                        <a:rPr kumimoji="1" lang="en-US" altLang="ja-JP" sz="1200" dirty="0"/>
                        <a:t> Account</a:t>
                      </a:r>
                      <a:r>
                        <a:rPr kumimoji="1" lang="ja-JP" altLang="en-US" sz="1200" dirty="0"/>
                        <a:t>パスワード変更）</a:t>
                      </a:r>
                      <a:endParaRPr kumimoji="1" lang="ja-JP" altLang="en-US" dirty="0"/>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r h="370840">
                <a:tc>
                  <a:txBody>
                    <a:bodyPr/>
                    <a:lstStyle/>
                    <a:p>
                      <a:r>
                        <a:rPr kumimoji="1" lang="en-US" altLang="ja-JP" sz="1600" dirty="0" err="1">
                          <a:hlinkClick r:id="rId9"/>
                        </a:rPr>
                        <a:t>UTokyo</a:t>
                      </a:r>
                      <a:r>
                        <a:rPr kumimoji="1" lang="en-US" altLang="ja-JP" sz="1600" dirty="0">
                          <a:hlinkClick r:id="rId9"/>
                        </a:rPr>
                        <a:t> Account</a:t>
                      </a:r>
                      <a:r>
                        <a:rPr kumimoji="1" lang="ja-JP" altLang="en-US" sz="1600" dirty="0">
                          <a:hlinkClick r:id="rId9"/>
                        </a:rPr>
                        <a:t>パスワードリセット</a:t>
                      </a:r>
                      <a:endParaRPr kumimoji="1" lang="ja-JP" altLang="en-US" sz="1600" dirty="0"/>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extLst>
                  <a:ext uri="{0D108BD9-81ED-4DB2-BD59-A6C34878D82A}">
                    <a16:rowId xmlns:a16="http://schemas.microsoft.com/office/drawing/2014/main" val="1786360086"/>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7175775" y="1641527"/>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7222004" y="1946412"/>
            <a:ext cx="1800493" cy="369332"/>
          </a:xfrm>
          <a:prstGeom prst="rect">
            <a:avLst/>
          </a:prstGeom>
          <a:noFill/>
        </p:spPr>
        <p:txBody>
          <a:bodyPr wrap="none" rtlCol="0">
            <a:spAutoFit/>
          </a:bodyPr>
          <a:lstStyle/>
          <a:p>
            <a:r>
              <a:rPr kumimoji="1" lang="ja-JP" altLang="en-US" dirty="0"/>
              <a:t>パスワード連動</a:t>
            </a:r>
            <a:endParaRPr kumimoji="1" lang="en-US" altLang="ja-JP" dirty="0"/>
          </a:p>
        </p:txBody>
      </p:sp>
    </p:spTree>
    <p:extLst>
      <p:ext uri="{BB962C8B-B14F-4D97-AF65-F5344CB8AC3E}">
        <p14:creationId xmlns:p14="http://schemas.microsoft.com/office/powerpoint/2010/main" val="3149567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470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t>UTAS</a:t>
            </a:r>
            <a:r>
              <a:rPr kumimoji="1" lang="ja-JP" altLang="en-US" dirty="0"/>
              <a:t>と</a:t>
            </a:r>
            <a:r>
              <a:rPr kumimoji="1" lang="en-US" altLang="ja-JP" dirty="0"/>
              <a:t>ITC-LMS</a:t>
            </a:r>
          </a:p>
          <a:p>
            <a:r>
              <a:rPr lang="en-US" altLang="ja-JP" dirty="0"/>
              <a:t>Microsoft 365</a:t>
            </a:r>
            <a:r>
              <a:rPr lang="ja-JP" altLang="en-US" dirty="0"/>
              <a:t>と</a:t>
            </a:r>
            <a:r>
              <a:rPr kumimoji="1" lang="en-US" altLang="ja-JP" dirty="0"/>
              <a:t>G Suite</a:t>
            </a:r>
            <a:r>
              <a:rPr kumimoji="1" lang="ja-JP" altLang="en-US" dirty="0"/>
              <a:t>（</a:t>
            </a:r>
            <a:r>
              <a:rPr kumimoji="1" lang="en-US" altLang="ja-JP" dirty="0"/>
              <a:t>Google</a:t>
            </a:r>
            <a:r>
              <a:rPr lang="ja-JP" altLang="en-US" dirty="0"/>
              <a:t>）</a:t>
            </a:r>
            <a:endParaRPr lang="en-US" altLang="ja-JP" dirty="0"/>
          </a:p>
          <a:p>
            <a:r>
              <a:rPr kumimoji="1" lang="en-US" altLang="ja-JP" dirty="0"/>
              <a:t>Zoom</a:t>
            </a:r>
            <a:r>
              <a:rPr kumimoji="1" lang="ja-JP" altLang="en-US" dirty="0"/>
              <a:t>と</a:t>
            </a:r>
            <a:r>
              <a:rPr lang="en-US" altLang="ja-JP" dirty="0"/>
              <a:t>WebEx</a:t>
            </a:r>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pic>
        <p:nvPicPr>
          <p:cNvPr id="8" name="図 7">
            <a:extLst>
              <a:ext uri="{FF2B5EF4-FFF2-40B4-BE49-F238E27FC236}">
                <a16:creationId xmlns:a16="http://schemas.microsoft.com/office/drawing/2014/main" id="{FB29A390-224E-4B56-AD06-2C0E73BC6EB4}"/>
              </a:ext>
            </a:extLst>
          </p:cNvPr>
          <p:cNvPicPr>
            <a:picLocks noChangeAspect="1"/>
          </p:cNvPicPr>
          <p:nvPr/>
        </p:nvPicPr>
        <p:blipFill>
          <a:blip r:embed="rId2"/>
          <a:stretch>
            <a:fillRect/>
          </a:stretch>
        </p:blipFill>
        <p:spPr>
          <a:xfrm>
            <a:off x="3776784" y="3429000"/>
            <a:ext cx="5150066" cy="2762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824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sp>
        <p:nvSpPr>
          <p:cNvPr id="3" name="コンテンツ プレースホルダ 2"/>
          <p:cNvSpPr>
            <a:spLocks noGrp="1"/>
          </p:cNvSpPr>
          <p:nvPr>
            <p:ph sz="half" idx="1"/>
          </p:nvPr>
        </p:nvSpPr>
        <p:spPr>
          <a:xfrm>
            <a:off x="457200" y="2210252"/>
            <a:ext cx="4258816" cy="3915911"/>
          </a:xfrm>
        </p:spPr>
        <p:txBody>
          <a:bodyPr>
            <a:normAutofit/>
          </a:bodyPr>
          <a:lstStyle/>
          <a:p>
            <a:pPr>
              <a:lnSpc>
                <a:spcPct val="90000"/>
              </a:lnSpc>
            </a:pPr>
            <a:r>
              <a:rPr lang="ja-JP" altLang="en-US" sz="2400" dirty="0"/>
              <a:t>すべてのサービスの</a:t>
            </a:r>
            <a:r>
              <a:rPr lang="ja-JP" altLang="en-US" sz="2400" dirty="0">
                <a:solidFill>
                  <a:srgbClr val="00B0F0"/>
                </a:solidFill>
              </a:rPr>
              <a:t>根っこ</a:t>
            </a:r>
            <a:endParaRPr lang="en-US" altLang="ja-JP" sz="2400" dirty="0">
              <a:solidFill>
                <a:srgbClr val="00B0F0"/>
              </a:solidFill>
            </a:endParaRPr>
          </a:p>
          <a:p>
            <a:pPr lvl="1">
              <a:lnSpc>
                <a:spcPct val="90000"/>
              </a:lnSpc>
            </a:pPr>
            <a:r>
              <a:rPr lang="ja-JP" altLang="en-US" dirty="0"/>
              <a:t>大学アカウントで</a:t>
            </a:r>
            <a:r>
              <a:rPr lang="en-US" altLang="ja-JP" dirty="0"/>
              <a:t>Zoom</a:t>
            </a:r>
            <a:r>
              <a:rPr lang="ja-JP" altLang="en-US" dirty="0"/>
              <a:t>を主催</a:t>
            </a:r>
            <a:endParaRPr lang="en-US" altLang="ja-JP" dirty="0"/>
          </a:p>
          <a:p>
            <a:pPr lvl="1">
              <a:lnSpc>
                <a:spcPct val="90000"/>
              </a:lnSpc>
            </a:pPr>
            <a:r>
              <a:rPr lang="ja-JP" altLang="en-US" dirty="0"/>
              <a:t>シラバスや成績を（自分で）登録（</a:t>
            </a:r>
            <a:r>
              <a:rPr lang="en-US" altLang="ja-JP" dirty="0"/>
              <a:t>UTAS</a:t>
            </a:r>
            <a:r>
              <a:rPr lang="ja-JP" altLang="en-US" dirty="0"/>
              <a:t>）</a:t>
            </a:r>
            <a:endParaRPr lang="en-US" altLang="ja-JP" dirty="0"/>
          </a:p>
          <a:p>
            <a:pPr lvl="1">
              <a:lnSpc>
                <a:spcPct val="90000"/>
              </a:lnSpc>
            </a:pPr>
            <a:r>
              <a:rPr lang="ja-JP" altLang="en-US" dirty="0"/>
              <a:t>授業</a:t>
            </a:r>
            <a:r>
              <a:rPr lang="en-US" altLang="ja-JP" dirty="0"/>
              <a:t>URL</a:t>
            </a:r>
            <a:r>
              <a:rPr lang="ja-JP" altLang="en-US" dirty="0"/>
              <a:t>の通知やレポート回収で</a:t>
            </a:r>
            <a:r>
              <a:rPr lang="en-US" altLang="ja-JP" dirty="0"/>
              <a:t>LMS</a:t>
            </a:r>
            <a:r>
              <a:rPr lang="ja-JP" altLang="en-US" dirty="0"/>
              <a:t>を使う</a:t>
            </a:r>
            <a:endParaRPr lang="en-US" altLang="ja-JP" dirty="0"/>
          </a:p>
          <a:p>
            <a:pPr lvl="1">
              <a:lnSpc>
                <a:spcPct val="90000"/>
              </a:lnSpc>
            </a:pPr>
            <a:r>
              <a:rPr lang="en-US" altLang="ja-JP" dirty="0"/>
              <a:t>…</a:t>
            </a:r>
          </a:p>
          <a:p>
            <a:pPr marL="0" indent="0">
              <a:lnSpc>
                <a:spcPct val="90000"/>
              </a:lnSpc>
              <a:buNone/>
            </a:pPr>
            <a:r>
              <a:rPr lang="ja-JP" altLang="en-US" dirty="0"/>
              <a:t>すべてに必要</a:t>
            </a:r>
            <a:endParaRPr lang="en-US" altLang="ja-JP"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176326" y="2127232"/>
            <a:ext cx="3602219" cy="2948652"/>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5</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r>
              <a:rPr kumimoji="1" lang="ja-JP" altLang="en-US" dirty="0"/>
              <a:t>常勤教職員全員に発行され、身分証明証に書かれています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578401" y="3172845"/>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4788024" y="5733256"/>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6973669" y="512681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cxnSp>
        <p:nvCxnSpPr>
          <p:cNvPr id="14" name="直線コネクタ 13">
            <a:extLst>
              <a:ext uri="{FF2B5EF4-FFF2-40B4-BE49-F238E27FC236}">
                <a16:creationId xmlns:a16="http://schemas.microsoft.com/office/drawing/2014/main" id="{D7764EAD-A800-466E-A4C3-55B326A0CC8D}"/>
              </a:ext>
            </a:extLst>
          </p:cNvPr>
          <p:cNvCxnSpPr>
            <a:stCxn id="11" idx="3"/>
            <a:endCxn id="12" idx="1"/>
          </p:cNvCxnSpPr>
          <p:nvPr/>
        </p:nvCxnSpPr>
        <p:spPr>
          <a:xfrm flipV="1">
            <a:off x="5761112" y="5311476"/>
            <a:ext cx="1212557" cy="6094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solidFill>
                  <a:srgbClr val="00B0F0"/>
                </a:solidFill>
              </a:rPr>
              <a:t>非常勤（あるいはアレンジご担当）の先生へ：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F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kumimoji="1" lang="en-US" altLang="ja-JP" dirty="0"/>
              <a:t>2020</a:t>
            </a:r>
            <a:r>
              <a:rPr kumimoji="1" lang="ja-JP" altLang="en-US" dirty="0"/>
              <a:t>年</a:t>
            </a:r>
            <a:r>
              <a:rPr lang="en-US" altLang="ja-JP" dirty="0"/>
              <a:t>9</a:t>
            </a:r>
            <a:r>
              <a:rPr lang="ja-JP" altLang="en-US" dirty="0"/>
              <a:t>月入学の学生への発行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F0"/>
                </a:solidFill>
              </a:rPr>
              <a:t>研究科・専攻事務の皆様</a:t>
            </a:r>
            <a:endParaRPr kumimoji="1" lang="en-US" altLang="ja-JP" dirty="0">
              <a:solidFill>
                <a:srgbClr val="00B0F0"/>
              </a:solidFill>
            </a:endParaRPr>
          </a:p>
          <a:p>
            <a:pPr lvl="1"/>
            <a:r>
              <a:rPr kumimoji="1" lang="en-US" altLang="ja-JP" dirty="0"/>
              <a:t>9</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en-US" altLang="ja-JP" dirty="0"/>
              <a:t>9/8</a:t>
            </a:r>
            <a:r>
              <a:rPr kumimoji="1" lang="ja-JP" altLang="en-US" dirty="0"/>
              <a:t>付け 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u="sng" dirty="0">
              <a:solidFill>
                <a:srgbClr val="7030A0"/>
              </a:solidFill>
            </a:endParaRPr>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13">
            <a:extLst>
              <a:ext uri="{FF2B5EF4-FFF2-40B4-BE49-F238E27FC236}">
                <a16:creationId xmlns:a16="http://schemas.microsoft.com/office/drawing/2014/main" id="{E5B9DFEC-28BA-45DC-924E-52CBECC225D9}"/>
              </a:ext>
            </a:extLst>
          </p:cNvPr>
          <p:cNvGrpSpPr/>
          <p:nvPr/>
        </p:nvGrpSpPr>
        <p:grpSpPr>
          <a:xfrm>
            <a:off x="1691679" y="2132856"/>
            <a:ext cx="6427237" cy="3447257"/>
            <a:chOff x="127631" y="1045257"/>
            <a:chExt cx="8888738" cy="4767485"/>
          </a:xfrm>
        </p:grpSpPr>
        <p:pic>
          <p:nvPicPr>
            <p:cNvPr id="8" name="図 14">
              <a:extLst>
                <a:ext uri="{FF2B5EF4-FFF2-40B4-BE49-F238E27FC236}">
                  <a16:creationId xmlns:a16="http://schemas.microsoft.com/office/drawing/2014/main" id="{171BD261-A147-4B30-A03C-3DAAA26AEF1D}"/>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5">
              <a:extLst>
                <a:ext uri="{FF2B5EF4-FFF2-40B4-BE49-F238E27FC236}">
                  <a16:creationId xmlns:a16="http://schemas.microsoft.com/office/drawing/2014/main" id="{F4574E71-49C9-45D7-840D-CBB441D7294E}"/>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07527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1869</TotalTime>
  <Words>4135</Words>
  <Application>Microsoft Office PowerPoint</Application>
  <PresentationFormat>On-screen Show (4:3)</PresentationFormat>
  <Paragraphs>470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Meiryo UI</vt:lpstr>
      <vt:lpstr>Calibri</vt:lpstr>
      <vt:lpstr>Cambria</vt:lpstr>
      <vt:lpstr>Wingdings</vt:lpstr>
      <vt:lpstr>雪藤</vt:lpstr>
      <vt:lpstr>授業に必要なICTシステムの概要</vt:lpstr>
      <vt:lpstr>概要</vt:lpstr>
      <vt:lpstr>始める前に</vt:lpstr>
      <vt:lpstr>以降の内容</vt:lpstr>
      <vt:lpstr>UTokyo Account</vt:lpstr>
      <vt:lpstr>UTokyo Accountの正体</vt:lpstr>
      <vt:lpstr>非常勤の場合</vt:lpstr>
      <vt:lpstr>2020年9月入学の学生への発行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Microsoftサインイン時の罠</vt:lpstr>
      <vt:lpstr>夏学期当初からのサービス変更</vt:lpstr>
      <vt:lpstr>G Suite（Google）</vt:lpstr>
      <vt:lpstr>G Suite（Google）</vt:lpstr>
      <vt:lpstr>G Suite機能</vt:lpstr>
      <vt:lpstr>M と G 整理</vt:lpstr>
      <vt:lpstr>MとG大学組織契約の存在価値</vt:lpstr>
      <vt:lpstr>安全な情報共有のために</vt:lpstr>
      <vt:lpstr>Zoom</vt:lpstr>
      <vt:lpstr>Zoom</vt:lpstr>
      <vt:lpstr>Zoomアカウントの今後</vt:lpstr>
      <vt:lpstr>       Zoomアカウント名（サインイン用メールアドレス）について</vt:lpstr>
      <vt:lpstr>大規模会議とウェビナー</vt:lpstr>
      <vt:lpstr>大規模会議、ウェビナーの運用（割り当てポリシー）</vt:lpstr>
      <vt:lpstr>Q.「変更」はいつ起きるか</vt:lpstr>
      <vt:lpstr>Zoom App Marketplace</vt:lpstr>
      <vt:lpstr>FAQ</vt:lpstr>
      <vt:lpstr>WebEx</vt:lpstr>
      <vt:lpstr>WebEx</vt:lpstr>
      <vt:lpstr>Web会議比較</vt:lpstr>
      <vt:lpstr>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たうら けんじろう</cp:lastModifiedBy>
  <cp:revision>129</cp:revision>
  <dcterms:created xsi:type="dcterms:W3CDTF">2020-09-08T15:01:11Z</dcterms:created>
  <dcterms:modified xsi:type="dcterms:W3CDTF">2020-09-11T05:24:05Z</dcterms:modified>
</cp:coreProperties>
</file>