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256" r:id="rId2"/>
    <p:sldId id="1299" r:id="rId3"/>
    <p:sldId id="1278" r:id="rId4"/>
    <p:sldId id="1282" r:id="rId5"/>
    <p:sldId id="1279" r:id="rId6"/>
    <p:sldId id="1281" r:id="rId7"/>
    <p:sldId id="1283" r:id="rId8"/>
    <p:sldId id="1291" r:id="rId9"/>
    <p:sldId id="1289" r:id="rId10"/>
    <p:sldId id="1300" r:id="rId11"/>
    <p:sldId id="1302" r:id="rId12"/>
    <p:sldId id="1312" r:id="rId13"/>
    <p:sldId id="1288" r:id="rId14"/>
    <p:sldId id="1315" r:id="rId15"/>
    <p:sldId id="1296" r:id="rId16"/>
    <p:sldId id="1316" r:id="rId17"/>
    <p:sldId id="1304" r:id="rId18"/>
    <p:sldId id="1314" r:id="rId19"/>
    <p:sldId id="1303" r:id="rId20"/>
    <p:sldId id="1292" r:id="rId21"/>
    <p:sldId id="1290" r:id="rId22"/>
    <p:sldId id="1293" r:id="rId23"/>
    <p:sldId id="1311" r:id="rId24"/>
    <p:sldId id="1309" r:id="rId25"/>
    <p:sldId id="1310" r:id="rId2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6" autoAdjust="0"/>
    <p:restoredTop sz="86451" autoAdjust="0"/>
  </p:normalViewPr>
  <p:slideViewPr>
    <p:cSldViewPr>
      <p:cViewPr varScale="1">
        <p:scale>
          <a:sx n="86" d="100"/>
          <a:sy n="86" d="100"/>
        </p:scale>
        <p:origin x="1164" y="96"/>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2023/3/14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7</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17</a:t>
            </a:fld>
            <a:endParaRPr kumimoji="1" lang="ja-JP" altLang="en-US"/>
          </a:p>
        </p:txBody>
      </p:sp>
    </p:spTree>
    <p:extLst>
      <p:ext uri="{BB962C8B-B14F-4D97-AF65-F5344CB8AC3E}">
        <p14:creationId xmlns:p14="http://schemas.microsoft.com/office/powerpoint/2010/main" val="1040781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2023/3/15</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2023/3/15</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2023/3/15</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2023/3/15</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2023/3/15</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cc.u-tokyo.ac.jp/announcement/2022/09/02_34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youtu.be/45dfkzQMPYE" TargetMode="External"/><Relationship Id="rId1" Type="http://schemas.openxmlformats.org/officeDocument/2006/relationships/slideLayout" Target="../slideLayouts/slideLayout2.xml"/><Relationship Id="rId5" Type="http://schemas.openxmlformats.org/officeDocument/2006/relationships/hyperlink" Target="https://www.ecc.u-tokyo.ac.jp/announcement/2019/03/19_2935.html" TargetMode="External"/><Relationship Id="rId4" Type="http://schemas.openxmlformats.org/officeDocument/2006/relationships/hyperlink" Target="https://utacm.adm.u-tokyo.ac.jp/webmtn/LoginServl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univtokyo.sharepoint.com/sites/utokyoportal/wiki/d/Mobile_Phone.aspx" TargetMode="External"/><Relationship Id="rId7" Type="http://schemas.openxmlformats.org/officeDocument/2006/relationships/image" Target="../media/image2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hyperlink" Target="https://www.yubico.com/yubikey/?lang=ja" TargetMode="External"/><Relationship Id="rId4" Type="http://schemas.openxmlformats.org/officeDocument/2006/relationships/hyperlink" Target="https://univtokyo.sharepoint.com/sites/utokyoportal/wiki/d/UTokyo_Account_Token.aspx"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www.softbank.jp/mobile/service/global/overseas/area-rat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telecon.adm.u-tokyo.ac.jp/utokyo_account/mfa/others#msauth-totp" TargetMode="External"/><Relationship Id="rId2" Type="http://schemas.openxmlformats.org/officeDocument/2006/relationships/hyperlink" Target="https://youtu.be/Dwcfbs6R6Ac" TargetMode="External"/><Relationship Id="rId1" Type="http://schemas.openxmlformats.org/officeDocument/2006/relationships/slideLayout" Target="../slideLayouts/slideLayout2.xml"/><Relationship Id="rId4" Type="http://schemas.openxmlformats.org/officeDocument/2006/relationships/hyperlink" Target="https://youtube.com/shorts/GaaO5GgkObY?feature=shar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utelecon.adm.u-tokyo.ac.jp/utokyo_account/mfa/reregister_and_terminat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ivtokyo.sharepoint.com/sites/utokyoportal/wiki/d/Work_from_home.aspx"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events/2022-09-14/slides/pwgen.xls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utelecon.adm.u-tokyo.ac.jp/events/2022-09-14/slides/hoge.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lang="ja-JP" altLang="en-US" dirty="0"/>
              <a:t>特に学科で事務で</a:t>
            </a:r>
            <a:r>
              <a:rPr lang="en-US" altLang="ja-JP" dirty="0"/>
              <a:t>Slack</a:t>
            </a:r>
            <a:r>
              <a:rPr lang="ja-JP" altLang="en-US" dirty="0"/>
              <a:t>を使う場合</a:t>
            </a:r>
            <a:r>
              <a:rPr kumimoji="1" lang="ja-JP" altLang="en-US" dirty="0"/>
              <a:t>「多要素認証はセキュリティ向上のため」と伝え、これを機に普及にご協力ください</a:t>
            </a:r>
            <a:endParaRPr kumimoji="1" lang="en-US" altLang="ja-JP" dirty="0"/>
          </a:p>
          <a:p>
            <a:pPr lvl="1"/>
            <a:r>
              <a:rPr lang="ja-JP" altLang="en-US" dirty="0">
                <a:solidFill>
                  <a:srgbClr val="F010D5"/>
                </a:solidFill>
              </a:rPr>
              <a:t>多要素は</a:t>
            </a:r>
            <a:r>
              <a:rPr lang="en-US" altLang="ja-JP" dirty="0">
                <a:solidFill>
                  <a:srgbClr val="F010D5"/>
                </a:solidFill>
              </a:rPr>
              <a:t>Slack</a:t>
            </a:r>
            <a:r>
              <a:rPr lang="ja-JP" altLang="en-US" dirty="0">
                <a:solidFill>
                  <a:srgbClr val="F010D5"/>
                </a:solidFill>
              </a:rPr>
              <a:t>のためならず</a:t>
            </a:r>
            <a:endParaRPr kumimoji="1" lang="en-US" altLang="ja-JP" dirty="0">
              <a:solidFill>
                <a:srgbClr val="F010D5"/>
              </a:solidFill>
            </a:endParaRPr>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grpSp>
        <p:nvGrpSpPr>
          <p:cNvPr id="18" name="グループ化 17">
            <a:extLst>
              <a:ext uri="{FF2B5EF4-FFF2-40B4-BE49-F238E27FC236}">
                <a16:creationId xmlns:a16="http://schemas.microsoft.com/office/drawing/2014/main" id="{4CCABF4A-08ED-B01D-01D2-39ECDD5BCA7E}"/>
              </a:ext>
            </a:extLst>
          </p:cNvPr>
          <p:cNvGrpSpPr/>
          <p:nvPr/>
        </p:nvGrpSpPr>
        <p:grpSpPr>
          <a:xfrm>
            <a:off x="4962528" y="4304084"/>
            <a:ext cx="3296930" cy="2279278"/>
            <a:chOff x="4962528" y="4304084"/>
            <a:chExt cx="3296930" cy="2279278"/>
          </a:xfrm>
        </p:grpSpPr>
        <p:pic>
          <p:nvPicPr>
            <p:cNvPr id="7" name="図 6" descr="スーツを着た人の絵&#10;&#10;中程度の精度で自動的に生成された説明">
              <a:extLst>
                <a:ext uri="{FF2B5EF4-FFF2-40B4-BE49-F238E27FC236}">
                  <a16:creationId xmlns:a16="http://schemas.microsoft.com/office/drawing/2014/main" id="{963FC310-DF17-7DFF-FE80-EC2068FA21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8" name="テキスト ボックス 7">
              <a:extLst>
                <a:ext uri="{FF2B5EF4-FFF2-40B4-BE49-F238E27FC236}">
                  <a16:creationId xmlns:a16="http://schemas.microsoft.com/office/drawing/2014/main" id="{C1256919-5F78-24C7-2088-E2D11D26B013}"/>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0" name="直線コネクタ 9">
              <a:extLst>
                <a:ext uri="{FF2B5EF4-FFF2-40B4-BE49-F238E27FC236}">
                  <a16:creationId xmlns:a16="http://schemas.microsoft.com/office/drawing/2014/main" id="{7966F284-4624-1AA9-D1B6-A82E46BE99A4}"/>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8329967-CC7A-1C31-38BE-5ED3788484E4}"/>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53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fontScale="90000"/>
          </a:bodyPr>
          <a:lstStyle/>
          <a:p>
            <a:r>
              <a:rPr kumimoji="1" lang="en-US" altLang="ja-JP" dirty="0"/>
              <a:t>Google</a:t>
            </a:r>
            <a:r>
              <a:rPr kumimoji="1" lang="ja-JP" altLang="en-US" dirty="0"/>
              <a:t>も多要素（</a:t>
            </a:r>
            <a:r>
              <a:rPr kumimoji="1" lang="en-US" altLang="ja-JP" dirty="0"/>
              <a:t>2</a:t>
            </a:r>
            <a:r>
              <a:rPr kumimoji="1" lang="ja-JP" altLang="en-US" dirty="0"/>
              <a:t>段階）認証</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a:xfrm>
            <a:off x="457200" y="1500174"/>
            <a:ext cx="8435280" cy="4525963"/>
          </a:xfrm>
        </p:spPr>
        <p:txBody>
          <a:bodyPr>
            <a:normAutofit/>
          </a:bodyPr>
          <a:lstStyle/>
          <a:p>
            <a:r>
              <a:rPr lang="ja-JP" altLang="en-US" dirty="0"/>
              <a:t>スマホでの認証操作は</a:t>
            </a:r>
            <a:r>
              <a:rPr lang="en-US" altLang="ja-JP" dirty="0"/>
              <a:t>Microsoft Authenticator</a:t>
            </a:r>
            <a:r>
              <a:rPr lang="ja-JP" altLang="en-US" dirty="0"/>
              <a:t>同様簡単です</a:t>
            </a:r>
            <a:endParaRPr lang="en-US" altLang="ja-JP" dirty="0"/>
          </a:p>
          <a:p>
            <a:r>
              <a:rPr kumimoji="1" lang="ja-JP" altLang="en-US" dirty="0"/>
              <a:t>スマホに特別なアプリのインストール不要</a:t>
            </a:r>
            <a:endParaRPr kumimoji="1" lang="en-US" altLang="ja-JP" dirty="0"/>
          </a:p>
          <a:p>
            <a:pPr lvl="1"/>
            <a:r>
              <a:rPr lang="ja-JP" altLang="en-US" dirty="0"/>
              <a:t>スマホ上で</a:t>
            </a:r>
            <a:r>
              <a:rPr lang="en-US" altLang="ja-JP" dirty="0"/>
              <a:t>Google</a:t>
            </a:r>
            <a:r>
              <a:rPr lang="ja-JP" altLang="en-US" dirty="0"/>
              <a:t>アプリ（</a:t>
            </a:r>
            <a:r>
              <a:rPr lang="en-US" altLang="ja-JP" dirty="0"/>
              <a:t>Gmail</a:t>
            </a:r>
            <a:r>
              <a:rPr lang="ja-JP" altLang="en-US" dirty="0"/>
              <a:t>など）、</a:t>
            </a:r>
            <a:r>
              <a:rPr lang="en-US" altLang="ja-JP" dirty="0"/>
              <a:t>Google</a:t>
            </a:r>
            <a:r>
              <a:rPr lang="ja-JP" altLang="en-US" dirty="0"/>
              <a:t>アカウントを設定しておけばよい</a:t>
            </a:r>
            <a:endParaRPr lang="en-US" altLang="ja-JP" dirty="0"/>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pic>
        <p:nvPicPr>
          <p:cNvPr id="8" name="図 7">
            <a:extLst>
              <a:ext uri="{FF2B5EF4-FFF2-40B4-BE49-F238E27FC236}">
                <a16:creationId xmlns:a16="http://schemas.microsoft.com/office/drawing/2014/main" id="{46A8D1F5-12AF-C00C-8662-DC12A56554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9793" y="4039435"/>
            <a:ext cx="1302013" cy="2335486"/>
          </a:xfrm>
          <a:prstGeom prst="rect">
            <a:avLst/>
          </a:prstGeom>
        </p:spPr>
      </p:pic>
      <p:pic>
        <p:nvPicPr>
          <p:cNvPr id="10" name="図 9">
            <a:extLst>
              <a:ext uri="{FF2B5EF4-FFF2-40B4-BE49-F238E27FC236}">
                <a16:creationId xmlns:a16="http://schemas.microsoft.com/office/drawing/2014/main" id="{61684576-1C73-080A-0ECF-A759D98A44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021285"/>
            <a:ext cx="1302013" cy="2335486"/>
          </a:xfrm>
          <a:prstGeom prst="rect">
            <a:avLst/>
          </a:prstGeom>
        </p:spPr>
      </p:pic>
      <p:sp>
        <p:nvSpPr>
          <p:cNvPr id="7" name="テキスト ボックス 6">
            <a:extLst>
              <a:ext uri="{FF2B5EF4-FFF2-40B4-BE49-F238E27FC236}">
                <a16:creationId xmlns:a16="http://schemas.microsoft.com/office/drawing/2014/main" id="{186B5D2A-D8E0-EB36-5786-4808F0863770}"/>
              </a:ext>
            </a:extLst>
          </p:cNvPr>
          <p:cNvSpPr txBox="1"/>
          <p:nvPr/>
        </p:nvSpPr>
        <p:spPr>
          <a:xfrm rot="196969">
            <a:off x="3798607" y="4620089"/>
            <a:ext cx="2492990" cy="369332"/>
          </a:xfrm>
          <a:prstGeom prst="rect">
            <a:avLst/>
          </a:prstGeom>
          <a:noFill/>
        </p:spPr>
        <p:txBody>
          <a:bodyPr wrap="none" rtlCol="0">
            <a:spAutoFit/>
          </a:bodyPr>
          <a:lstStyle/>
          <a:p>
            <a:r>
              <a:rPr kumimoji="1" lang="ja-JP" altLang="en-US" dirty="0"/>
              <a:t>よし多要素認証だっ！</a:t>
            </a:r>
          </a:p>
        </p:txBody>
      </p:sp>
      <p:cxnSp>
        <p:nvCxnSpPr>
          <p:cNvPr id="11" name="直線コネクタ 10">
            <a:extLst>
              <a:ext uri="{FF2B5EF4-FFF2-40B4-BE49-F238E27FC236}">
                <a16:creationId xmlns:a16="http://schemas.microsoft.com/office/drawing/2014/main" id="{65FC0157-2AD7-9B97-4FCE-EC151D65F66B}"/>
              </a:ext>
            </a:extLst>
          </p:cNvPr>
          <p:cNvCxnSpPr>
            <a:cxnSpLocks/>
          </p:cNvCxnSpPr>
          <p:nvPr/>
        </p:nvCxnSpPr>
        <p:spPr>
          <a:xfrm flipV="1">
            <a:off x="3124200" y="4431658"/>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1B29C40-7284-025E-2D2D-CE9284759801}"/>
              </a:ext>
            </a:extLst>
          </p:cNvPr>
          <p:cNvCxnSpPr>
            <a:cxnSpLocks/>
          </p:cNvCxnSpPr>
          <p:nvPr/>
        </p:nvCxnSpPr>
        <p:spPr>
          <a:xfrm>
            <a:off x="3176831" y="4914266"/>
            <a:ext cx="1547568" cy="690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28A7ECA-F851-A08B-D4CD-5273C73BFBB4}"/>
              </a:ext>
            </a:extLst>
          </p:cNvPr>
          <p:cNvCxnSpPr>
            <a:cxnSpLocks/>
          </p:cNvCxnSpPr>
          <p:nvPr/>
        </p:nvCxnSpPr>
        <p:spPr>
          <a:xfrm flipH="1" flipV="1">
            <a:off x="5418437" y="4500741"/>
            <a:ext cx="1550640" cy="221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6DC195E-BBB3-17CE-BC85-29F6CED4FB32}"/>
              </a:ext>
            </a:extLst>
          </p:cNvPr>
          <p:cNvCxnSpPr>
            <a:cxnSpLocks/>
          </p:cNvCxnSpPr>
          <p:nvPr/>
        </p:nvCxnSpPr>
        <p:spPr>
          <a:xfrm flipH="1">
            <a:off x="5471068" y="4983349"/>
            <a:ext cx="1547568" cy="690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03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55AF-F3E9-E242-9FE6-81FD6D543FDD}"/>
              </a:ext>
            </a:extLst>
          </p:cNvPr>
          <p:cNvSpPr>
            <a:spLocks noGrp="1"/>
          </p:cNvSpPr>
          <p:nvPr>
            <p:ph type="title"/>
          </p:nvPr>
        </p:nvSpPr>
        <p:spPr>
          <a:xfrm>
            <a:off x="457200" y="274638"/>
            <a:ext cx="7931224" cy="1143000"/>
          </a:xfrm>
        </p:spPr>
        <p:txBody>
          <a:bodyPr>
            <a:normAutofit fontScale="90000"/>
          </a:bodyPr>
          <a:lstStyle/>
          <a:p>
            <a:r>
              <a:rPr kumimoji="1" lang="en-US" altLang="ja-JP" dirty="0"/>
              <a:t>Google</a:t>
            </a:r>
            <a:r>
              <a:rPr kumimoji="1" lang="ja-JP" altLang="en-US" dirty="0"/>
              <a:t>の</a:t>
            </a:r>
            <a:r>
              <a:rPr kumimoji="1" lang="en-US" altLang="ja-JP" dirty="0"/>
              <a:t>2</a:t>
            </a:r>
            <a:r>
              <a:rPr kumimoji="1" lang="ja-JP" altLang="en-US" dirty="0"/>
              <a:t>段階認証が推奨されるなるほどな理由</a:t>
            </a:r>
          </a:p>
        </p:txBody>
      </p:sp>
      <p:sp>
        <p:nvSpPr>
          <p:cNvPr id="3" name="コンテンツ プレースホルダー 2">
            <a:extLst>
              <a:ext uri="{FF2B5EF4-FFF2-40B4-BE49-F238E27FC236}">
                <a16:creationId xmlns:a16="http://schemas.microsoft.com/office/drawing/2014/main" id="{CD8D2E1D-867A-B4EC-C4FF-8C4479F7059F}"/>
              </a:ext>
            </a:extLst>
          </p:cNvPr>
          <p:cNvSpPr>
            <a:spLocks noGrp="1"/>
          </p:cNvSpPr>
          <p:nvPr>
            <p:ph idx="1"/>
          </p:nvPr>
        </p:nvSpPr>
        <p:spPr>
          <a:xfrm>
            <a:off x="457200" y="1500174"/>
            <a:ext cx="8363272" cy="4525963"/>
          </a:xfrm>
        </p:spPr>
        <p:txBody>
          <a:bodyPr>
            <a:normAutofit fontScale="92500" lnSpcReduction="20000"/>
          </a:bodyPr>
          <a:lstStyle/>
          <a:p>
            <a:r>
              <a:rPr kumimoji="1" lang="en-US" altLang="ja-JP" dirty="0"/>
              <a:t>Google</a:t>
            </a:r>
            <a:r>
              <a:rPr kumimoji="1" lang="ja-JP" altLang="en-US" dirty="0"/>
              <a:t>はこちらの知らない「総合的な」基準で</a:t>
            </a:r>
            <a:r>
              <a:rPr kumimoji="1" lang="ja-JP" altLang="en-US" dirty="0">
                <a:hlinkClick r:id="rId2"/>
              </a:rPr>
              <a:t>怪しげなサインインを</a:t>
            </a:r>
            <a:r>
              <a:rPr lang="ja-JP" altLang="en-US" dirty="0">
                <a:hlinkClick r:id="rId2"/>
              </a:rPr>
              <a:t>拒絶</a:t>
            </a:r>
            <a:r>
              <a:rPr kumimoji="1" lang="ja-JP" altLang="en-US" dirty="0"/>
              <a:t>しています</a:t>
            </a:r>
            <a:endParaRPr kumimoji="1" lang="en-US" altLang="ja-JP" dirty="0"/>
          </a:p>
          <a:p>
            <a:pPr lvl="1"/>
            <a:r>
              <a:rPr lang="ja-JP" altLang="en-US" dirty="0"/>
              <a:t>パスワードが合っていても、いつもと違う場所、端末、</a:t>
            </a:r>
            <a:r>
              <a:rPr lang="en-US" altLang="ja-JP" dirty="0"/>
              <a:t>IP</a:t>
            </a:r>
            <a:r>
              <a:rPr lang="ja-JP" altLang="en-US" dirty="0"/>
              <a:t>アドレスからのサインインを「怪しい」として拒絶している模様</a:t>
            </a:r>
            <a:endParaRPr lang="en-US" altLang="ja-JP" dirty="0"/>
          </a:p>
          <a:p>
            <a:pPr lvl="1"/>
            <a:r>
              <a:rPr lang="ja-JP" altLang="en-US" i="1" dirty="0">
                <a:solidFill>
                  <a:srgbClr val="F010D5"/>
                </a:solidFill>
              </a:rPr>
              <a:t>お客様が所有するアカウントであることを確認できませんでした。</a:t>
            </a:r>
            <a:endParaRPr lang="en-US" altLang="ja-JP" i="1" dirty="0">
              <a:solidFill>
                <a:srgbClr val="F010D5"/>
              </a:solidFill>
            </a:endParaRPr>
          </a:p>
          <a:p>
            <a:pPr lvl="1"/>
            <a:r>
              <a:rPr lang="en-US" altLang="ja-JP" i="1" dirty="0">
                <a:solidFill>
                  <a:srgbClr val="F010D5"/>
                </a:solidFill>
              </a:rPr>
              <a:t>Google couldn't verify this account belongs to you. Try again later or use Account Recovery for help. </a:t>
            </a:r>
          </a:p>
          <a:p>
            <a:r>
              <a:rPr lang="en-US" altLang="ja-JP" dirty="0"/>
              <a:t>2</a:t>
            </a:r>
            <a:r>
              <a:rPr lang="ja-JP" altLang="en-US" dirty="0"/>
              <a:t>段階認証設定すると「怪しさ」が減り、拒絶されることがなくなるようです</a:t>
            </a:r>
          </a:p>
          <a:p>
            <a:pPr lvl="1"/>
            <a:r>
              <a:rPr kumimoji="1" lang="ja-JP" altLang="en-US" dirty="0">
                <a:solidFill>
                  <a:srgbClr val="F010D5"/>
                </a:solidFill>
              </a:rPr>
              <a:t>中国からの学生</a:t>
            </a:r>
            <a:r>
              <a:rPr lang="ja-JP" altLang="en-US" dirty="0">
                <a:solidFill>
                  <a:srgbClr val="F010D5"/>
                </a:solidFill>
              </a:rPr>
              <a:t>で</a:t>
            </a:r>
            <a:r>
              <a:rPr kumimoji="1" lang="ja-JP" altLang="en-US" dirty="0">
                <a:solidFill>
                  <a:srgbClr val="F010D5"/>
                </a:solidFill>
              </a:rPr>
              <a:t>複数の事例</a:t>
            </a:r>
            <a:r>
              <a:rPr kumimoji="1" lang="ja-JP" altLang="en-US" dirty="0"/>
              <a:t>が観測されています</a:t>
            </a:r>
            <a:endParaRPr kumimoji="1" lang="en-US" altLang="ja-JP" dirty="0"/>
          </a:p>
        </p:txBody>
      </p:sp>
      <p:sp>
        <p:nvSpPr>
          <p:cNvPr id="4" name="日付プレースホルダー 3">
            <a:extLst>
              <a:ext uri="{FF2B5EF4-FFF2-40B4-BE49-F238E27FC236}">
                <a16:creationId xmlns:a16="http://schemas.microsoft.com/office/drawing/2014/main" id="{D9D37A8A-0C72-4E36-EBC4-BA7994A1D21C}"/>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70DFB7FB-D50C-64BC-9424-B0A6C5AFF4A5}"/>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F81D89B-675B-B0B8-7596-2D65BBAC7C84}"/>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15498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a:xfrm>
            <a:off x="457200" y="3717032"/>
            <a:ext cx="8229600" cy="2309105"/>
          </a:xfrm>
        </p:spPr>
        <p:txBody>
          <a:bodyPr/>
          <a:lstStyle/>
          <a:p>
            <a:r>
              <a:rPr lang="en-US" altLang="ja-JP" dirty="0" err="1">
                <a:hlinkClick r:id="rId2"/>
              </a:rPr>
              <a:t>utac</a:t>
            </a:r>
            <a:r>
              <a:rPr lang="ja-JP" altLang="en-US" dirty="0">
                <a:hlinkClick r:id="rId2"/>
              </a:rPr>
              <a:t>多要素認証設定方法</a:t>
            </a:r>
            <a:r>
              <a:rPr lang="ja-JP" altLang="en-US" dirty="0"/>
              <a:t>（初めての方向けに「ゆっくり」解説していますので後ほどご覧ください）</a:t>
            </a:r>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設定方法説明ページ・動画</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1909922980"/>
              </p:ext>
            </p:extLst>
          </p:nvPr>
        </p:nvGraphicFramePr>
        <p:xfrm>
          <a:off x="143508" y="1710576"/>
          <a:ext cx="8856984" cy="192532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utac</a:t>
                      </a:r>
                      <a:endParaRPr kumimoji="1" lang="ja-JP" altLang="en-US" dirty="0"/>
                    </a:p>
                  </a:txBody>
                  <a:tcPr/>
                </a:tc>
                <a:tc>
                  <a:txBody>
                    <a:bodyPr/>
                    <a:lstStyle/>
                    <a:p>
                      <a:r>
                        <a:rPr kumimoji="1" lang="en-US" altLang="ja-JP" dirty="0" err="1">
                          <a:sym typeface="Symbol" panose="05050102010706020507" pitchFamily="18" charset="2"/>
                          <a:hlinkClick r:id="rId3"/>
                        </a:rPr>
                        <a:t>utelecon</a:t>
                      </a:r>
                      <a:r>
                        <a:rPr kumimoji="1" lang="en-US" altLang="ja-JP" dirty="0">
                          <a:sym typeface="Symbol" panose="05050102010706020507" pitchFamily="18" charset="2"/>
                          <a:hlinkClick r:id="rId3"/>
                        </a:rPr>
                        <a:t>: UTokyo Account</a:t>
                      </a:r>
                      <a:r>
                        <a:rPr kumimoji="1" lang="ja-JP" altLang="en-US" dirty="0">
                          <a:sym typeface="Symbol" panose="05050102010706020507" pitchFamily="18" charset="2"/>
                          <a:hlinkClick r:id="rId3"/>
                        </a:rPr>
                        <a:t>における多要素認証の利用</a:t>
                      </a:r>
                      <a:endParaRPr kumimoji="1" lang="en-US" altLang="ja-JP" dirty="0">
                        <a:sym typeface="Symbol" panose="05050102010706020507" pitchFamily="18" charset="2"/>
                      </a:endParaRP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hlinkClick r:id="rId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UTokyo Account</a:t>
                      </a:r>
                      <a:r>
                        <a:rPr kumimoji="1" lang="ja-JP" altLang="en-US" dirty="0">
                          <a:hlinkClick r:id="rId4"/>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ja-JP" altLang="en-US" dirty="0">
                          <a:hlinkClick r:id="rId5"/>
                        </a:rPr>
                        <a:t>クラウドメール </a:t>
                      </a:r>
                      <a:r>
                        <a:rPr kumimoji="1" lang="en-US" altLang="ja-JP" dirty="0">
                          <a:hlinkClick r:id="rId5"/>
                        </a:rPr>
                        <a:t>(</a:t>
                      </a:r>
                      <a:r>
                        <a:rPr kumimoji="1" lang="en-US" altLang="ja-JP" dirty="0" err="1">
                          <a:hlinkClick r:id="rId5"/>
                        </a:rPr>
                        <a:t>GSuite</a:t>
                      </a:r>
                      <a:r>
                        <a:rPr kumimoji="1" lang="en-US" altLang="ja-JP" dirty="0">
                          <a:hlinkClick r:id="rId5"/>
                        </a:rPr>
                        <a:t> for Education) </a:t>
                      </a:r>
                      <a:r>
                        <a:rPr kumimoji="1" lang="ja-JP" altLang="en-US" dirty="0">
                          <a:hlinkClick r:id="rId5"/>
                        </a:rPr>
                        <a:t>アカウントにおける</a:t>
                      </a:r>
                      <a:r>
                        <a:rPr kumimoji="1" lang="en-US" altLang="ja-JP" dirty="0">
                          <a:hlinkClick r:id="rId5"/>
                        </a:rPr>
                        <a:t>2</a:t>
                      </a:r>
                      <a:r>
                        <a:rPr kumimoji="1" lang="ja-JP" altLang="en-US" dirty="0">
                          <a:hlinkClick r:id="rId5"/>
                        </a:rPr>
                        <a:t>段階認証設定のお願い</a:t>
                      </a:r>
                      <a:endParaRPr kumimoji="1" lang="en-US" altLang="ja-JP" dirty="0"/>
                    </a:p>
                  </a:txBody>
                  <a:tcPr/>
                </a:tc>
                <a:tc vMerge="1">
                  <a:txBody>
                    <a:bodyPr/>
                    <a:lstStyle/>
                    <a:p>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9E99FC-E33B-AB84-08C3-22816BAF65A7}"/>
              </a:ext>
            </a:extLst>
          </p:cNvPr>
          <p:cNvSpPr>
            <a:spLocks noGrp="1"/>
          </p:cNvSpPr>
          <p:nvPr>
            <p:ph type="title"/>
          </p:nvPr>
        </p:nvSpPr>
        <p:spPr/>
        <p:txBody>
          <a:bodyPr/>
          <a:lstStyle/>
          <a:p>
            <a:r>
              <a:rPr kumimoji="1" lang="ja-JP" altLang="en-US" dirty="0"/>
              <a:t>いくつかの注意・罠</a:t>
            </a:r>
          </a:p>
        </p:txBody>
      </p:sp>
      <p:sp>
        <p:nvSpPr>
          <p:cNvPr id="3" name="コンテンツ プレースホルダー 2">
            <a:extLst>
              <a:ext uri="{FF2B5EF4-FFF2-40B4-BE49-F238E27FC236}">
                <a16:creationId xmlns:a16="http://schemas.microsoft.com/office/drawing/2014/main" id="{27526774-8E7F-EF7B-8F27-EA8BEC41D865}"/>
              </a:ext>
            </a:extLst>
          </p:cNvPr>
          <p:cNvSpPr>
            <a:spLocks noGrp="1"/>
          </p:cNvSpPr>
          <p:nvPr>
            <p:ph idx="1"/>
          </p:nvPr>
        </p:nvSpPr>
        <p:spPr/>
        <p:txBody>
          <a:bodyPr/>
          <a:lstStyle/>
          <a:p>
            <a:r>
              <a:rPr kumimoji="1" lang="ja-JP" altLang="en-US" dirty="0"/>
              <a:t>初期設定時の罠</a:t>
            </a:r>
            <a:endParaRPr kumimoji="1" lang="en-US" altLang="ja-JP" dirty="0"/>
          </a:p>
          <a:p>
            <a:r>
              <a:rPr lang="ja-JP" altLang="en-US" dirty="0"/>
              <a:t>スマホ買い替え</a:t>
            </a:r>
            <a:endParaRPr lang="en-US" altLang="ja-JP" dirty="0"/>
          </a:p>
          <a:p>
            <a:r>
              <a:rPr kumimoji="1" lang="ja-JP" altLang="en-US" dirty="0"/>
              <a:t>スマホ・携帯電話を持っていない（持たない主義）</a:t>
            </a:r>
            <a:endParaRPr kumimoji="1" lang="en-US" altLang="ja-JP" dirty="0"/>
          </a:p>
          <a:p>
            <a:r>
              <a:rPr lang="ja-JP" altLang="en-US" dirty="0"/>
              <a:t>海外出張</a:t>
            </a:r>
            <a:endParaRPr lang="en-US" altLang="ja-JP" dirty="0"/>
          </a:p>
          <a:p>
            <a:r>
              <a:rPr lang="ja-JP" altLang="en-US" dirty="0"/>
              <a:t>携帯会社の通信障害</a:t>
            </a:r>
            <a:endParaRPr kumimoji="1" lang="ja-JP" altLang="en-US" dirty="0"/>
          </a:p>
        </p:txBody>
      </p:sp>
      <p:sp>
        <p:nvSpPr>
          <p:cNvPr id="4" name="日付プレースホルダー 3">
            <a:extLst>
              <a:ext uri="{FF2B5EF4-FFF2-40B4-BE49-F238E27FC236}">
                <a16:creationId xmlns:a16="http://schemas.microsoft.com/office/drawing/2014/main" id="{4E5BD20D-8869-59BA-AE8C-E8220A407B2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979E3179-7C4A-FD78-DD6B-7FE3C4B72F3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45B946E-0742-16C6-4035-D3D7C8AD3161}"/>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073993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初期設定時の罠</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solidFill>
                  <a:srgbClr val="F010D5"/>
                </a:solidFill>
              </a:rPr>
              <a:t>「多要素認証</a:t>
            </a:r>
            <a:r>
              <a:rPr lang="en-US" altLang="ja-JP" dirty="0">
                <a:solidFill>
                  <a:srgbClr val="F010D5"/>
                </a:solidFill>
              </a:rPr>
              <a:t>ON</a:t>
            </a:r>
            <a:r>
              <a:rPr lang="ja-JP" altLang="en-US" dirty="0">
                <a:solidFill>
                  <a:srgbClr val="F010D5"/>
                </a:solidFill>
              </a:rPr>
              <a:t>」というフラグ</a:t>
            </a:r>
            <a:r>
              <a:rPr lang="ja-JP" altLang="en-US" dirty="0"/>
              <a:t>の設定</a:t>
            </a:r>
            <a:endParaRPr lang="en-US" altLang="ja-JP" dirty="0"/>
          </a:p>
          <a:p>
            <a:pPr lvl="1"/>
            <a:r>
              <a:rPr lang="en-US" altLang="ja-JP" dirty="0"/>
              <a:t>(c) </a:t>
            </a:r>
            <a:r>
              <a:rPr lang="en-US" altLang="ja-JP" dirty="0">
                <a:solidFill>
                  <a:srgbClr val="F010D5"/>
                </a:solidFill>
              </a:rPr>
              <a:t>40</a:t>
            </a:r>
            <a:r>
              <a:rPr lang="ja-JP" altLang="en-US" dirty="0">
                <a:solidFill>
                  <a:srgbClr val="F010D5"/>
                </a:solidFill>
              </a:rPr>
              <a:t>分</a:t>
            </a:r>
            <a:r>
              <a:rPr lang="ja-JP" altLang="en-US" dirty="0"/>
              <a:t>待つ</a:t>
            </a:r>
            <a:endParaRPr lang="en-US" altLang="ja-JP" dirty="0"/>
          </a:p>
          <a:p>
            <a:r>
              <a:rPr lang="en-US" altLang="ja-JP" dirty="0"/>
              <a:t>(a)</a:t>
            </a:r>
            <a:r>
              <a:rPr lang="ja-JP" altLang="en-US" dirty="0"/>
              <a:t>を終えて</a:t>
            </a:r>
            <a:r>
              <a:rPr lang="en-US" altLang="ja-JP" dirty="0">
                <a:solidFill>
                  <a:srgbClr val="F010D5"/>
                </a:solidFill>
              </a:rPr>
              <a:t>(b)</a:t>
            </a:r>
            <a:r>
              <a:rPr lang="ja-JP" altLang="en-US" dirty="0">
                <a:solidFill>
                  <a:srgbClr val="F010D5"/>
                </a:solidFill>
              </a:rPr>
              <a:t> を忘れてしまうケース</a:t>
            </a:r>
            <a:r>
              <a:rPr lang="ja-JP" altLang="en-US" dirty="0"/>
              <a:t>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b="1" dirty="0"/>
              <a:t>初期設定ページに従い最後</a:t>
            </a:r>
            <a:r>
              <a:rPr lang="en-US" altLang="ja-JP" b="1" dirty="0"/>
              <a:t>(b)</a:t>
            </a:r>
            <a:r>
              <a:rPr lang="ja-JP" altLang="en-US" b="1" dirty="0"/>
              <a:t>までやり遂げてください</a:t>
            </a:r>
            <a:endParaRPr lang="en-US" altLang="ja-JP" b="1"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C2882-36D3-7E3F-88C9-CEE90FFEACAB}"/>
              </a:ext>
            </a:extLst>
          </p:cNvPr>
          <p:cNvSpPr>
            <a:spLocks noGrp="1"/>
          </p:cNvSpPr>
          <p:nvPr>
            <p:ph type="title"/>
          </p:nvPr>
        </p:nvSpPr>
        <p:spPr/>
        <p:txBody>
          <a:bodyPr/>
          <a:lstStyle/>
          <a:p>
            <a:r>
              <a:rPr kumimoji="1" lang="ja-JP" altLang="en-US" dirty="0"/>
              <a:t>スマホ買い替え</a:t>
            </a:r>
          </a:p>
        </p:txBody>
      </p:sp>
      <p:sp>
        <p:nvSpPr>
          <p:cNvPr id="3" name="コンテンツ プレースホルダー 2">
            <a:extLst>
              <a:ext uri="{FF2B5EF4-FFF2-40B4-BE49-F238E27FC236}">
                <a16:creationId xmlns:a16="http://schemas.microsoft.com/office/drawing/2014/main" id="{523F79F5-89E5-4E6E-7BEE-A65BD34F1C7B}"/>
              </a:ext>
            </a:extLst>
          </p:cNvPr>
          <p:cNvSpPr>
            <a:spLocks noGrp="1"/>
          </p:cNvSpPr>
          <p:nvPr>
            <p:ph idx="1"/>
          </p:nvPr>
        </p:nvSpPr>
        <p:spPr>
          <a:xfrm>
            <a:off x="179512" y="1500174"/>
            <a:ext cx="8856984" cy="4525963"/>
          </a:xfrm>
        </p:spPr>
        <p:txBody>
          <a:bodyPr>
            <a:normAutofit/>
          </a:bodyPr>
          <a:lstStyle/>
          <a:p>
            <a:r>
              <a:rPr kumimoji="1" lang="ja-JP" altLang="en-US" dirty="0"/>
              <a:t>アプリ（</a:t>
            </a:r>
            <a:r>
              <a:rPr kumimoji="1" lang="en-US" altLang="ja-JP" dirty="0"/>
              <a:t>Microsoft</a:t>
            </a:r>
            <a:r>
              <a:rPr lang="ja-JP" altLang="en-US" dirty="0"/>
              <a:t> </a:t>
            </a:r>
            <a:r>
              <a:rPr kumimoji="1" lang="en-US" altLang="ja-JP" dirty="0"/>
              <a:t>Authenticator, Google</a:t>
            </a:r>
            <a:r>
              <a:rPr kumimoji="1" lang="ja-JP" altLang="en-US" dirty="0"/>
              <a:t>認証アプリ）の設定はスマホを</a:t>
            </a:r>
            <a:r>
              <a:rPr kumimoji="1" lang="ja-JP" altLang="en-US" dirty="0">
                <a:solidFill>
                  <a:srgbClr val="F010D5"/>
                </a:solidFill>
              </a:rPr>
              <a:t>買い替えると引き継がれない</a:t>
            </a:r>
            <a:endParaRPr kumimoji="1" lang="en-US" altLang="ja-JP" dirty="0">
              <a:solidFill>
                <a:srgbClr val="F010D5"/>
              </a:solidFill>
            </a:endParaRPr>
          </a:p>
          <a:p>
            <a:r>
              <a:rPr lang="ja-JP" altLang="en-US" dirty="0"/>
              <a:t>本人確認方法が</a:t>
            </a:r>
            <a:r>
              <a:rPr lang="ja-JP" altLang="en-US" dirty="0">
                <a:solidFill>
                  <a:srgbClr val="F010D5"/>
                </a:solidFill>
              </a:rPr>
              <a:t>アプリ「だけ」だとそこで詰んで</a:t>
            </a:r>
            <a:r>
              <a:rPr lang="ja-JP" altLang="en-US" dirty="0"/>
              <a:t>しまう</a:t>
            </a:r>
            <a:r>
              <a:rPr lang="en-US" altLang="ja-JP" dirty="0"/>
              <a:t>!</a:t>
            </a:r>
            <a:endParaRPr kumimoji="1" lang="en-US" altLang="ja-JP" dirty="0"/>
          </a:p>
          <a:p>
            <a:r>
              <a:rPr kumimoji="1" lang="ja-JP" altLang="en-US" dirty="0"/>
              <a:t>対策</a:t>
            </a:r>
            <a:endParaRPr kumimoji="1" lang="en-US" altLang="ja-JP" dirty="0"/>
          </a:p>
          <a:p>
            <a:pPr lvl="1"/>
            <a:r>
              <a:rPr kumimoji="1" lang="ja-JP" altLang="en-US" dirty="0">
                <a:solidFill>
                  <a:srgbClr val="00B050"/>
                </a:solidFill>
              </a:rPr>
              <a:t>本人確認方法をもう一つ（電話など）</a:t>
            </a:r>
            <a:r>
              <a:rPr kumimoji="1" lang="ja-JP" altLang="en-US" dirty="0"/>
              <a:t>登録する</a:t>
            </a:r>
            <a:endParaRPr kumimoji="1" lang="en-US" altLang="ja-JP" dirty="0"/>
          </a:p>
          <a:p>
            <a:pPr lvl="1"/>
            <a:r>
              <a:rPr kumimoji="1" lang="ja-JP" altLang="en-US" dirty="0"/>
              <a:t>アプリの設定は</a:t>
            </a:r>
            <a:r>
              <a:rPr kumimoji="1" lang="ja-JP" altLang="en-US" dirty="0">
                <a:hlinkClick r:id="rId2"/>
              </a:rPr>
              <a:t>設定ページ</a:t>
            </a:r>
            <a:r>
              <a:rPr kumimoji="1" lang="ja-JP" altLang="en-US" dirty="0"/>
              <a:t>で一旦消してやり直す</a:t>
            </a:r>
          </a:p>
        </p:txBody>
      </p:sp>
      <p:sp>
        <p:nvSpPr>
          <p:cNvPr id="4" name="日付プレースホルダー 3">
            <a:extLst>
              <a:ext uri="{FF2B5EF4-FFF2-40B4-BE49-F238E27FC236}">
                <a16:creationId xmlns:a16="http://schemas.microsoft.com/office/drawing/2014/main" id="{D1A56B0A-9F4C-1EE9-953A-E437D447463E}"/>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42F895DE-DD72-5B55-EC5D-F2CB3DFCB8A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7CC1C3F-7B65-5C16-3099-002484356FFC}"/>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417348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a:t>
            </a:r>
            <a:r>
              <a:rPr lang="ja-JP" altLang="en-US" dirty="0"/>
              <a:t>や</a:t>
            </a:r>
            <a:r>
              <a:rPr kumimoji="1" lang="ja-JP" altLang="en-US" dirty="0"/>
              <a:t>携帯を持っていない（持たない主義）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fontScale="92500" lnSpcReduction="10000"/>
          </a:bodyPr>
          <a:lstStyle/>
          <a:p>
            <a:r>
              <a:rPr kumimoji="1" lang="ja-JP" altLang="en-US" dirty="0"/>
              <a:t>多要素認証専用に以下いずれか</a:t>
            </a:r>
            <a:r>
              <a:rPr lang="ja-JP" altLang="en-US" dirty="0"/>
              <a:t>をご検討ください</a:t>
            </a:r>
            <a:endParaRPr kumimoji="1" lang="en-US" altLang="ja-JP" dirty="0"/>
          </a:p>
          <a:p>
            <a:pPr lvl="1"/>
            <a:r>
              <a:rPr lang="ja-JP" altLang="en-US" sz="1700" dirty="0">
                <a:hlinkClick r:id="rId3"/>
              </a:rPr>
              <a:t>大学貸し出し</a:t>
            </a:r>
            <a:r>
              <a:rPr lang="ja-JP" altLang="en-US" b="1" dirty="0"/>
              <a:t>ガラ</a:t>
            </a:r>
            <a:r>
              <a:rPr kumimoji="1" lang="ja-JP" altLang="en-US" b="1" dirty="0"/>
              <a:t>携電話</a:t>
            </a:r>
            <a:r>
              <a:rPr kumimoji="1" lang="ja-JP" altLang="en-US" dirty="0"/>
              <a:t>（</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sz="1700" dirty="0">
                <a:hlinkClick r:id="rId4"/>
              </a:rPr>
              <a:t>大学貸し出し</a:t>
            </a:r>
            <a:r>
              <a:rPr lang="ja-JP" altLang="en-US" b="1" dirty="0"/>
              <a:t>専用ハードウェアトークン</a:t>
            </a:r>
            <a:endParaRPr lang="en-US" altLang="ja-JP" b="1" dirty="0"/>
          </a:p>
          <a:p>
            <a:pPr lvl="2"/>
            <a:r>
              <a:rPr lang="ja-JP" altLang="en-US" dirty="0"/>
              <a:t>購入すると</a:t>
            </a:r>
            <a:r>
              <a:rPr lang="en-US" altLang="ja-JP" dirty="0"/>
              <a:t>10000</a:t>
            </a:r>
            <a:r>
              <a:rPr lang="ja-JP" altLang="en-US" dirty="0"/>
              <a:t>円</a:t>
            </a:r>
            <a:r>
              <a:rPr lang="en-US" altLang="ja-JP" dirty="0"/>
              <a:t>/</a:t>
            </a:r>
            <a:r>
              <a:rPr lang="ja-JP" altLang="en-US" dirty="0"/>
              <a:t>台程度。費用負担方式検討中</a:t>
            </a:r>
            <a:endParaRPr lang="en-US" altLang="ja-JP" dirty="0"/>
          </a:p>
          <a:p>
            <a:pPr lvl="1"/>
            <a:r>
              <a:rPr kumimoji="1" lang="ja-JP" altLang="en-US" b="1" dirty="0"/>
              <a:t>専用セキュリティキー</a:t>
            </a:r>
            <a:r>
              <a:rPr kumimoji="1" lang="ja-JP" altLang="en-US" dirty="0"/>
              <a:t> </a:t>
            </a:r>
            <a:r>
              <a:rPr kumimoji="1" lang="en-US" altLang="ja-JP" dirty="0">
                <a:hlinkClick r:id="rId5"/>
              </a:rPr>
              <a:t>YubiKey</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lang="en-US" altLang="ja-JP" dirty="0"/>
          </a:p>
          <a:p>
            <a:pPr lvl="2"/>
            <a:r>
              <a:rPr kumimoji="1" lang="ja-JP" altLang="en-US" dirty="0"/>
              <a:t>自費購入下さい（</a:t>
            </a:r>
            <a:r>
              <a:rPr kumimoji="1" lang="en-US" altLang="ja-JP" dirty="0"/>
              <a:t>Amazon</a:t>
            </a:r>
            <a:r>
              <a:rPr kumimoji="1" lang="ja-JP" altLang="en-US" dirty="0"/>
              <a:t>など）</a:t>
            </a:r>
            <a:endParaRPr kumimoji="1" lang="en-US" altLang="ja-JP" dirty="0"/>
          </a:p>
          <a:p>
            <a:pPr lvl="2"/>
            <a:r>
              <a:rPr kumimoji="1" lang="ja-JP" altLang="en-US" dirty="0"/>
              <a:t>設定方法案内は少々お待ちください（巷に溢れていますが</a:t>
            </a:r>
            <a:r>
              <a:rPr kumimoji="1" lang="en-US" altLang="ja-JP" dirty="0"/>
              <a:t>utac</a:t>
            </a:r>
            <a:r>
              <a:rPr kumimoji="1" lang="ja-JP" altLang="en-US" dirty="0"/>
              <a:t>での正解がわかりにくい）</a:t>
            </a:r>
          </a:p>
          <a:p>
            <a:pPr lvl="1"/>
            <a:r>
              <a:rPr lang="ja-JP" altLang="en-US" b="1" dirty="0"/>
              <a:t>固定電話</a:t>
            </a:r>
            <a:r>
              <a:rPr lang="en-US" altLang="ja-JP" b="1" dirty="0"/>
              <a:t>x2</a:t>
            </a:r>
            <a:r>
              <a:rPr lang="ja-JP" altLang="en-US" dirty="0"/>
              <a:t>（いえでんと職場電話）</a:t>
            </a:r>
            <a:endParaRPr lang="en-US" altLang="ja-JP" dirty="0"/>
          </a:p>
          <a:p>
            <a:pPr lvl="2"/>
            <a:r>
              <a:rPr lang="ja-JP" altLang="en-US" dirty="0"/>
              <a:t>出張時に困るので結局持ち歩ける方法を推奨</a:t>
            </a:r>
            <a:endParaRPr lang="en-US" altLang="ja-JP" dirty="0"/>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pic>
        <p:nvPicPr>
          <p:cNvPr id="10" name="図 9">
            <a:extLst>
              <a:ext uri="{FF2B5EF4-FFF2-40B4-BE49-F238E27FC236}">
                <a16:creationId xmlns:a16="http://schemas.microsoft.com/office/drawing/2014/main" id="{F2FD8220-F48C-5FC6-4B46-3A5A23DB81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5641423" y="3169466"/>
            <a:ext cx="1329497" cy="519067"/>
          </a:xfrm>
          <a:prstGeom prst="rect">
            <a:avLst/>
          </a:prstGeom>
        </p:spPr>
      </p:pic>
      <p:pic>
        <p:nvPicPr>
          <p:cNvPr id="8" name="図 7" descr="テキスト&#10;&#10;中程度の精度で自動的に生成された説明">
            <a:extLst>
              <a:ext uri="{FF2B5EF4-FFF2-40B4-BE49-F238E27FC236}">
                <a16:creationId xmlns:a16="http://schemas.microsoft.com/office/drawing/2014/main" id="{2AEEF52B-2D8C-52DE-88F1-2C24FBBDF07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a:stretch/>
        </p:blipFill>
        <p:spPr>
          <a:xfrm>
            <a:off x="6294421" y="2204864"/>
            <a:ext cx="1166956" cy="464538"/>
          </a:xfrm>
          <a:prstGeom prst="rect">
            <a:avLst/>
          </a:prstGeom>
        </p:spPr>
      </p:pic>
    </p:spTree>
    <p:extLst>
      <p:ext uri="{BB962C8B-B14F-4D97-AF65-F5344CB8AC3E}">
        <p14:creationId xmlns:p14="http://schemas.microsoft.com/office/powerpoint/2010/main" val="225668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4CD7D-F3D1-CD62-43A3-813DB2E18124}"/>
              </a:ext>
            </a:extLst>
          </p:cNvPr>
          <p:cNvSpPr>
            <a:spLocks noGrp="1"/>
          </p:cNvSpPr>
          <p:nvPr>
            <p:ph type="title"/>
          </p:nvPr>
        </p:nvSpPr>
        <p:spPr/>
        <p:txBody>
          <a:bodyPr/>
          <a:lstStyle/>
          <a:p>
            <a:r>
              <a:rPr kumimoji="1" lang="ja-JP" altLang="en-US" dirty="0"/>
              <a:t>（海外）出張</a:t>
            </a:r>
          </a:p>
        </p:txBody>
      </p:sp>
      <p:sp>
        <p:nvSpPr>
          <p:cNvPr id="3" name="コンテンツ プレースホルダー 2">
            <a:extLst>
              <a:ext uri="{FF2B5EF4-FFF2-40B4-BE49-F238E27FC236}">
                <a16:creationId xmlns:a16="http://schemas.microsoft.com/office/drawing/2014/main" id="{06C8379D-8DEC-7E47-4810-0DA45BFA4759}"/>
              </a:ext>
            </a:extLst>
          </p:cNvPr>
          <p:cNvSpPr>
            <a:spLocks noGrp="1"/>
          </p:cNvSpPr>
          <p:nvPr>
            <p:ph idx="1"/>
          </p:nvPr>
        </p:nvSpPr>
        <p:spPr>
          <a:xfrm>
            <a:off x="457200" y="1500174"/>
            <a:ext cx="8435280" cy="4525963"/>
          </a:xfrm>
        </p:spPr>
        <p:txBody>
          <a:bodyPr>
            <a:normAutofit fontScale="92500" lnSpcReduction="10000"/>
          </a:bodyPr>
          <a:lstStyle/>
          <a:p>
            <a:r>
              <a:rPr kumimoji="1" lang="en-US" altLang="ja-JP" dirty="0">
                <a:solidFill>
                  <a:srgbClr val="F010D5"/>
                </a:solidFill>
              </a:rPr>
              <a:t>NG</a:t>
            </a:r>
            <a:r>
              <a:rPr lang="ja-JP" altLang="en-US" dirty="0">
                <a:solidFill>
                  <a:srgbClr val="F010D5"/>
                </a:solidFill>
              </a:rPr>
              <a:t> </a:t>
            </a:r>
            <a:r>
              <a:rPr kumimoji="1" lang="ja-JP" altLang="en-US" dirty="0"/>
              <a:t>固定電話（職場・いえ）だけだと</a:t>
            </a:r>
            <a:endParaRPr kumimoji="1" lang="en-US" altLang="ja-JP" dirty="0"/>
          </a:p>
          <a:p>
            <a:r>
              <a:rPr kumimoji="1" lang="en-US" altLang="ja-JP" dirty="0">
                <a:solidFill>
                  <a:srgbClr val="00B050"/>
                </a:solidFill>
              </a:rPr>
              <a:t>OK</a:t>
            </a:r>
            <a:r>
              <a:rPr kumimoji="1" lang="en-US" altLang="ja-JP" dirty="0"/>
              <a:t> </a:t>
            </a:r>
            <a:r>
              <a:rPr kumimoji="1" lang="ja-JP" altLang="en-US" dirty="0"/>
              <a:t>持ち歩き型の道具</a:t>
            </a:r>
            <a:endParaRPr kumimoji="1" lang="en-US" altLang="ja-JP" dirty="0"/>
          </a:p>
          <a:p>
            <a:pPr lvl="1"/>
            <a:r>
              <a:rPr kumimoji="1" lang="ja-JP" altLang="en-US" dirty="0"/>
              <a:t>自分のスマホ（</a:t>
            </a:r>
            <a:r>
              <a:rPr kumimoji="1" lang="en-US" altLang="ja-JP" dirty="0"/>
              <a:t>※</a:t>
            </a:r>
            <a:r>
              <a:rPr kumimoji="1" lang="ja-JP" altLang="en-US" dirty="0"/>
              <a:t>）</a:t>
            </a:r>
            <a:endParaRPr kumimoji="1" lang="en-US" altLang="ja-JP" dirty="0"/>
          </a:p>
          <a:p>
            <a:pPr lvl="1"/>
            <a:r>
              <a:rPr kumimoji="1" lang="ja-JP" altLang="en-US" dirty="0"/>
              <a:t>大学貸し出しガラ携（</a:t>
            </a:r>
            <a:r>
              <a:rPr kumimoji="1" lang="en-US" altLang="ja-JP" dirty="0"/>
              <a:t>※</a:t>
            </a:r>
            <a:r>
              <a:rPr kumimoji="1" lang="ja-JP" altLang="en-US" dirty="0"/>
              <a:t>）</a:t>
            </a:r>
            <a:endParaRPr lang="en-US" altLang="ja-JP" dirty="0"/>
          </a:p>
          <a:p>
            <a:pPr lvl="1"/>
            <a:r>
              <a:rPr kumimoji="1" lang="ja-JP" altLang="en-US" dirty="0"/>
              <a:t>専用ハードウェアトークン</a:t>
            </a:r>
            <a:endParaRPr kumimoji="1" lang="en-US" altLang="ja-JP" dirty="0"/>
          </a:p>
          <a:p>
            <a:pPr lvl="1"/>
            <a:r>
              <a:rPr lang="ja-JP" altLang="en-US" dirty="0"/>
              <a:t>専用セキュリティキー</a:t>
            </a:r>
            <a:endParaRPr lang="en-US" altLang="ja-JP" dirty="0"/>
          </a:p>
          <a:p>
            <a:r>
              <a:rPr kumimoji="1" lang="ja-JP" altLang="en-US" dirty="0"/>
              <a:t>（</a:t>
            </a:r>
            <a:r>
              <a:rPr kumimoji="1" lang="en-US" altLang="ja-JP" dirty="0"/>
              <a:t>※</a:t>
            </a:r>
            <a:r>
              <a:rPr kumimoji="1" lang="ja-JP" altLang="en-US" dirty="0"/>
              <a:t>）海外出張時はローミングサービスが通じている場合</a:t>
            </a:r>
            <a:endParaRPr kumimoji="1" lang="en-US" altLang="ja-JP" dirty="0"/>
          </a:p>
          <a:p>
            <a:pPr lvl="1"/>
            <a:r>
              <a:rPr lang="ja-JP" altLang="en-US" dirty="0"/>
              <a:t>大学ガラ携については</a:t>
            </a:r>
            <a:r>
              <a:rPr lang="en-US" altLang="ja-JP" dirty="0">
                <a:hlinkClick r:id="rId2"/>
              </a:rPr>
              <a:t>Softbank</a:t>
            </a:r>
            <a:r>
              <a:rPr lang="ja-JP" altLang="en-US" dirty="0">
                <a:hlinkClick r:id="rId2"/>
              </a:rPr>
              <a:t>のページ</a:t>
            </a:r>
            <a:r>
              <a:rPr lang="ja-JP" altLang="en-US" dirty="0"/>
              <a:t>で機種＝</a:t>
            </a:r>
            <a:r>
              <a:rPr lang="en-US" altLang="ja-JP" b="1" dirty="0"/>
              <a:t>Kyocera DINGO</a:t>
            </a:r>
            <a:r>
              <a:rPr lang="ja-JP" altLang="en-US" b="1" dirty="0"/>
              <a:t>ケータイ</a:t>
            </a:r>
            <a:r>
              <a:rPr lang="en-US" altLang="ja-JP" b="1" dirty="0"/>
              <a:t> for Biz</a:t>
            </a:r>
            <a:r>
              <a:rPr lang="en-US" altLang="ja-JP" dirty="0"/>
              <a:t> </a:t>
            </a:r>
            <a:r>
              <a:rPr lang="ja-JP" altLang="en-US" dirty="0"/>
              <a:t>で確認ください</a:t>
            </a:r>
            <a:endParaRPr kumimoji="1" lang="ja-JP" altLang="en-US" dirty="0"/>
          </a:p>
        </p:txBody>
      </p:sp>
      <p:sp>
        <p:nvSpPr>
          <p:cNvPr id="4" name="日付プレースホルダー 3">
            <a:extLst>
              <a:ext uri="{FF2B5EF4-FFF2-40B4-BE49-F238E27FC236}">
                <a16:creationId xmlns:a16="http://schemas.microsoft.com/office/drawing/2014/main" id="{CF4BE60F-92B5-9D58-9FA8-21EA87E555EE}"/>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356E2E29-3C8D-EE5E-F608-68B878363B16}"/>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F14D07F-94C5-DFF5-6834-E68B6E106590}"/>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350822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携帯電話会社のデータ通信障害</a:t>
            </a:r>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a:xfrm>
            <a:off x="251520" y="1500174"/>
            <a:ext cx="8892480" cy="4525963"/>
          </a:xfrm>
        </p:spPr>
        <p:txBody>
          <a:bodyPr>
            <a:normAutofit fontScale="85000" lnSpcReduction="10000"/>
          </a:bodyPr>
          <a:lstStyle/>
          <a:p>
            <a:r>
              <a:rPr lang="en-US" altLang="ja-JP" dirty="0">
                <a:solidFill>
                  <a:srgbClr val="F010D5"/>
                </a:solidFill>
              </a:rPr>
              <a:t>NG</a:t>
            </a:r>
            <a:r>
              <a:rPr lang="en-US" altLang="ja-JP" dirty="0"/>
              <a:t> </a:t>
            </a:r>
            <a:r>
              <a:rPr lang="ja-JP" altLang="en-US" dirty="0"/>
              <a:t>ショートメッセージ</a:t>
            </a:r>
            <a:endParaRPr lang="en-US" altLang="ja-JP" dirty="0"/>
          </a:p>
          <a:p>
            <a:r>
              <a:rPr lang="en-US" altLang="ja-JP" dirty="0">
                <a:solidFill>
                  <a:srgbClr val="F010D5"/>
                </a:solidFill>
              </a:rPr>
              <a:t>NG</a:t>
            </a:r>
            <a:r>
              <a:rPr lang="en-US" altLang="ja-JP" dirty="0"/>
              <a:t> Microsoft Authenticator</a:t>
            </a:r>
            <a:r>
              <a:rPr lang="ja-JP" altLang="en-US" dirty="0"/>
              <a:t>の</a:t>
            </a:r>
            <a:r>
              <a:rPr lang="en-US" altLang="ja-JP" dirty="0">
                <a:solidFill>
                  <a:srgbClr val="F010D5"/>
                </a:solidFill>
              </a:rPr>
              <a:t>2</a:t>
            </a:r>
            <a:r>
              <a:rPr lang="ja-JP" altLang="en-US" dirty="0">
                <a:solidFill>
                  <a:srgbClr val="F010D5"/>
                </a:solidFill>
              </a:rPr>
              <a:t>桁を入力</a:t>
            </a:r>
            <a:r>
              <a:rPr lang="ja-JP" altLang="en-US" dirty="0"/>
              <a:t>する方法</a:t>
            </a:r>
            <a:endParaRPr lang="en-US" altLang="ja-JP" dirty="0"/>
          </a:p>
          <a:p>
            <a:pPr lvl="1"/>
            <a:r>
              <a:rPr lang="ja-JP" altLang="en-US" dirty="0"/>
              <a:t>通知が届かなくなるため</a:t>
            </a:r>
            <a:endParaRPr lang="en-US" altLang="ja-JP" dirty="0"/>
          </a:p>
          <a:p>
            <a:r>
              <a:rPr lang="en-US" altLang="ja-JP" dirty="0">
                <a:solidFill>
                  <a:srgbClr val="F010D5"/>
                </a:solidFill>
              </a:rPr>
              <a:t>OK</a:t>
            </a:r>
            <a:r>
              <a:rPr lang="en-US" altLang="ja-JP" dirty="0"/>
              <a:t> </a:t>
            </a:r>
            <a:r>
              <a:rPr lang="ja-JP" altLang="en-US" dirty="0"/>
              <a:t>音声電話</a:t>
            </a:r>
            <a:endParaRPr lang="en-US" altLang="ja-JP" dirty="0"/>
          </a:p>
          <a:p>
            <a:pPr lvl="1"/>
            <a:r>
              <a:rPr lang="ja-JP" altLang="en-US" dirty="0"/>
              <a:t>音声通信が生きている前提</a:t>
            </a:r>
            <a:endParaRPr lang="en-US" altLang="ja-JP" dirty="0"/>
          </a:p>
          <a:p>
            <a:r>
              <a:rPr lang="en-US" altLang="ja-JP" dirty="0">
                <a:solidFill>
                  <a:srgbClr val="00B050"/>
                </a:solidFill>
              </a:rPr>
              <a:t>OK</a:t>
            </a:r>
            <a:r>
              <a:rPr lang="en-US" altLang="ja-JP" dirty="0"/>
              <a:t> 6</a:t>
            </a:r>
            <a:r>
              <a:rPr lang="ja-JP" altLang="en-US" dirty="0"/>
              <a:t>桁を入力する方式（通常、通信は不要）</a:t>
            </a:r>
            <a:endParaRPr lang="en-US" altLang="ja-JP" dirty="0">
              <a:hlinkClick r:id="rId2"/>
            </a:endParaRPr>
          </a:p>
          <a:p>
            <a:pPr lvl="1"/>
            <a:r>
              <a:rPr lang="ja-JP" altLang="en-US" dirty="0"/>
              <a:t>専用ハードウェアトークン、セキュリティキー</a:t>
            </a:r>
            <a:endParaRPr lang="en-US" altLang="ja-JP" dirty="0"/>
          </a:p>
          <a:p>
            <a:pPr lvl="1"/>
            <a:r>
              <a:rPr lang="en-US" altLang="ja-JP" dirty="0">
                <a:hlinkClick r:id="rId2"/>
              </a:rPr>
              <a:t>Google</a:t>
            </a:r>
            <a:r>
              <a:rPr lang="ja-JP" altLang="en-US" dirty="0">
                <a:hlinkClick r:id="rId2"/>
              </a:rPr>
              <a:t>認証システム</a:t>
            </a:r>
            <a:endParaRPr lang="en-US" altLang="ja-JP" dirty="0"/>
          </a:p>
          <a:p>
            <a:pPr lvl="1"/>
            <a:r>
              <a:rPr lang="ja-JP" altLang="en-US" dirty="0"/>
              <a:t>実は</a:t>
            </a:r>
            <a:r>
              <a:rPr lang="en-US" altLang="ja-JP" dirty="0">
                <a:hlinkClick r:id="rId3"/>
              </a:rPr>
              <a:t>Microsoft Authenticator</a:t>
            </a:r>
            <a:r>
              <a:rPr lang="ja-JP" altLang="en-US" dirty="0">
                <a:hlinkClick r:id="rId3"/>
              </a:rPr>
              <a:t>も</a:t>
            </a:r>
            <a:r>
              <a:rPr lang="en-US" altLang="ja-JP" dirty="0">
                <a:hlinkClick r:id="rId3"/>
              </a:rPr>
              <a:t>6</a:t>
            </a:r>
            <a:r>
              <a:rPr lang="ja-JP" altLang="en-US" dirty="0">
                <a:hlinkClick r:id="rId3"/>
              </a:rPr>
              <a:t>桁入力方式</a:t>
            </a:r>
            <a:r>
              <a:rPr lang="ja-JP" altLang="en-US" dirty="0"/>
              <a:t>がある（</a:t>
            </a:r>
            <a:r>
              <a:rPr lang="ja-JP" altLang="en-US" dirty="0">
                <a:hlinkClick r:id="rId4"/>
              </a:rPr>
              <a:t>動画</a:t>
            </a:r>
            <a:r>
              <a:rPr lang="ja-JP" altLang="en-US" dirty="0"/>
              <a:t>）</a:t>
            </a:r>
            <a:endParaRPr lang="en-US" altLang="ja-JP" dirty="0"/>
          </a:p>
          <a:p>
            <a:pPr lvl="2"/>
            <a:r>
              <a:rPr lang="ja-JP" altLang="en-US" dirty="0"/>
              <a:t>スマホで</a:t>
            </a:r>
            <a:r>
              <a:rPr lang="en-US" altLang="ja-JP" dirty="0"/>
              <a:t>Microsoft Authenticator</a:t>
            </a:r>
            <a:r>
              <a:rPr lang="ja-JP" altLang="en-US" dirty="0"/>
              <a:t>をタップして起動</a:t>
            </a:r>
            <a:endParaRPr lang="en-US" altLang="ja-JP" dirty="0"/>
          </a:p>
          <a:p>
            <a:pPr lvl="2"/>
            <a:r>
              <a:rPr lang="en-US" altLang="ja-JP" dirty="0"/>
              <a:t>The University of Tokyo</a:t>
            </a:r>
            <a:r>
              <a:rPr lang="ja-JP" altLang="en-US" dirty="0"/>
              <a:t>を選択、</a:t>
            </a:r>
            <a:r>
              <a:rPr lang="en-US" altLang="ja-JP" dirty="0"/>
              <a:t>6</a:t>
            </a:r>
            <a:r>
              <a:rPr lang="ja-JP" altLang="en-US" dirty="0"/>
              <a:t>桁を表示</a:t>
            </a:r>
            <a:endParaRPr lang="en-US" altLang="ja-JP" dirty="0"/>
          </a:p>
          <a:p>
            <a:pPr lvl="2"/>
            <a:endParaRPr lang="en-US" altLang="ja-JP"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010D5"/>
                  </a:solidFill>
                </a:rPr>
                <a:t>今日も</a:t>
              </a:r>
              <a:r>
                <a:rPr lang="en-US" altLang="ja-JP" dirty="0">
                  <a:solidFill>
                    <a:srgbClr val="F010D5"/>
                  </a:solidFill>
                </a:rPr>
                <a:t>50000</a:t>
              </a:r>
              <a:r>
                <a:rPr lang="ja-JP" altLang="en-US" dirty="0">
                  <a:solidFill>
                    <a:srgbClr val="F010D5"/>
                  </a:solidFill>
                </a:rPr>
                <a:t>人の</a:t>
              </a:r>
              <a:endParaRPr lang="en-US" altLang="ja-JP" dirty="0">
                <a:solidFill>
                  <a:srgbClr val="F010D5"/>
                </a:solidFill>
              </a:endParaRPr>
            </a:p>
            <a:p>
              <a:pPr marL="285750" indent="-285750">
                <a:buFont typeface="Arial" panose="020B0604020202020204" pitchFamily="34" charset="0"/>
                <a:buChar char="•"/>
              </a:pPr>
              <a:r>
                <a:rPr lang="en-US" altLang="ja-JP" dirty="0">
                  <a:solidFill>
                    <a:srgbClr val="F010D5"/>
                  </a:solidFill>
                </a:rPr>
                <a:t>UTokyo Account</a:t>
              </a:r>
              <a:r>
                <a:rPr lang="ja-JP" altLang="en-US" dirty="0">
                  <a:solidFill>
                    <a:srgbClr val="F010D5"/>
                  </a:solidFill>
                </a:rPr>
                <a:t> </a:t>
              </a:r>
              <a:r>
                <a:rPr lang="en-US" altLang="ja-JP" dirty="0">
                  <a:solidFill>
                    <a:srgbClr val="F010D5"/>
                  </a:solidFill>
                </a:rPr>
                <a:t>(10</a:t>
              </a:r>
              <a:r>
                <a:rPr lang="ja-JP" altLang="en-US" dirty="0">
                  <a:solidFill>
                    <a:srgbClr val="F010D5"/>
                  </a:solidFill>
                </a:rPr>
                <a:t>桁</a:t>
              </a:r>
              <a:r>
                <a:rPr lang="en-US" altLang="ja-JP" dirty="0">
                  <a:solidFill>
                    <a:srgbClr val="F010D5"/>
                  </a:solidFill>
                </a:rPr>
                <a:t>@utac.u-tokyo.ac.jp)</a:t>
              </a:r>
            </a:p>
            <a:p>
              <a:pPr marL="285750" indent="-285750">
                <a:buFont typeface="Arial" panose="020B0604020202020204" pitchFamily="34" charset="0"/>
                <a:buChar char="•"/>
              </a:pPr>
              <a:r>
                <a:rPr kumimoji="1" lang="en-US" altLang="ja-JP" dirty="0">
                  <a:solidFill>
                    <a:srgbClr val="F010D5"/>
                  </a:solidFill>
                </a:rPr>
                <a:t>Google Account (</a:t>
              </a:r>
              <a:r>
                <a:rPr kumimoji="1" lang="en-US" altLang="ja-JP" i="1" dirty="0">
                  <a:solidFill>
                    <a:srgbClr val="F010D5"/>
                  </a:solidFill>
                </a:rPr>
                <a:t>xxx</a:t>
              </a:r>
              <a:r>
                <a:rPr kumimoji="1" lang="en-US" altLang="ja-JP" dirty="0">
                  <a:solidFill>
                    <a:srgbClr val="F010D5"/>
                  </a:solidFill>
                </a:rPr>
                <a:t>@g.ecc.u-tokyo.ac.jp)</a:t>
              </a:r>
            </a:p>
            <a:p>
              <a:r>
                <a:rPr lang="ja-JP" altLang="en-US" dirty="0">
                  <a:solidFill>
                    <a:srgbClr val="F010D5"/>
                  </a:solidFill>
                </a:rPr>
                <a:t>がインターネットで口を開けている</a:t>
              </a:r>
              <a:endParaRPr kumimoji="1" lang="ja-JP" altLang="en-US" dirty="0">
                <a:solidFill>
                  <a:srgbClr val="F010D5"/>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251520" y="274638"/>
            <a:ext cx="8712968" cy="1143000"/>
          </a:xfrm>
        </p:spPr>
        <p:txBody>
          <a:bodyPr>
            <a:normAutofit fontScale="90000"/>
          </a:bodyPr>
          <a:lstStyle/>
          <a:p>
            <a:r>
              <a:rPr lang="ja-JP" altLang="en-US" dirty="0"/>
              <a:t>多要素認証の利用終了方法</a:t>
            </a:r>
            <a:br>
              <a:rPr lang="en-US" altLang="ja-JP" dirty="0"/>
            </a:br>
            <a:r>
              <a:rPr lang="ja-JP" altLang="en-US" dirty="0"/>
              <a:t>（</a:t>
            </a:r>
            <a:r>
              <a:rPr lang="en-US" altLang="ja-JP" dirty="0"/>
              <a:t>…</a:t>
            </a:r>
            <a:r>
              <a:rPr lang="ja-JP" altLang="en-US" dirty="0"/>
              <a:t>じゃなかったあの時に戻りたい）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a:xfrm>
            <a:off x="457200" y="1500174"/>
            <a:ext cx="7283152" cy="4525963"/>
          </a:xfrm>
        </p:spPr>
        <p:txBody>
          <a:bodyPr>
            <a:normAutofit/>
          </a:bodyPr>
          <a:lstStyle/>
          <a:p>
            <a:r>
              <a:rPr lang="ja-JP" altLang="en-US" dirty="0"/>
              <a:t>できるだけ思い止まって、と言った上で</a:t>
            </a:r>
            <a:r>
              <a:rPr lang="en-US" altLang="ja-JP" dirty="0"/>
              <a:t>…</a:t>
            </a:r>
          </a:p>
          <a:p>
            <a:r>
              <a:rPr lang="ja-JP" altLang="en-US" dirty="0"/>
              <a:t>それでも利用終了したい場合、</a:t>
            </a:r>
            <a:r>
              <a:rPr lang="ja-JP" altLang="en-US" dirty="0">
                <a:hlinkClick r:id="rId2"/>
              </a:rPr>
              <a:t>本人確認方法再登録および利用終了</a:t>
            </a:r>
            <a:r>
              <a:rPr lang="ja-JP" altLang="en-US" dirty="0"/>
              <a:t>ページからお申し込みください</a:t>
            </a:r>
            <a:endParaRPr lang="en-US" altLang="ja-JP" dirty="0"/>
          </a:p>
          <a:p>
            <a:r>
              <a:rPr lang="ja-JP" altLang="en-US" dirty="0">
                <a:sym typeface="Symbol" panose="05050102010706020507" pitchFamily="18" charset="2"/>
              </a:rPr>
              <a:t>トラブル時に設定をやり直（再登録）したい場合も</a:t>
            </a:r>
            <a:r>
              <a:rPr lang="ja-JP" altLang="en-US" dirty="0">
                <a:sym typeface="Symbol" panose="05050102010706020507" pitchFamily="18" charset="2"/>
                <a:hlinkClick r:id="rId2"/>
              </a:rPr>
              <a:t>同じページ</a:t>
            </a:r>
            <a:r>
              <a:rPr lang="ja-JP" altLang="en-US" dirty="0">
                <a:sym typeface="Symbol" panose="05050102010706020507" pitchFamily="18" charset="2"/>
              </a:rPr>
              <a:t>から</a:t>
            </a:r>
            <a:endParaRPr lang="en-US" altLang="ja-JP" dirty="0">
              <a:sym typeface="Symbol" panose="05050102010706020507" pitchFamily="18" charset="2"/>
            </a:endParaRPr>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pic>
        <p:nvPicPr>
          <p:cNvPr id="8" name="図 7" descr="ランプ が含まれている画像&#10;&#10;自動的に生成された説明">
            <a:extLst>
              <a:ext uri="{FF2B5EF4-FFF2-40B4-BE49-F238E27FC236}">
                <a16:creationId xmlns:a16="http://schemas.microsoft.com/office/drawing/2014/main" id="{CB6089C8-754C-DB99-6ACF-5E1C1B5F60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2238390"/>
            <a:ext cx="1383804" cy="1524765"/>
          </a:xfrm>
          <a:prstGeom prst="rect">
            <a:avLst/>
          </a:prstGeom>
        </p:spPr>
      </p:pic>
      <p:sp>
        <p:nvSpPr>
          <p:cNvPr id="9" name="テキスト ボックス 8">
            <a:extLst>
              <a:ext uri="{FF2B5EF4-FFF2-40B4-BE49-F238E27FC236}">
                <a16:creationId xmlns:a16="http://schemas.microsoft.com/office/drawing/2014/main" id="{CC50A858-C9D5-EF72-4570-D37B9262F1C6}"/>
              </a:ext>
            </a:extLst>
          </p:cNvPr>
          <p:cNvSpPr txBox="1"/>
          <p:nvPr/>
        </p:nvSpPr>
        <p:spPr>
          <a:xfrm>
            <a:off x="7625660" y="1723511"/>
            <a:ext cx="1338828" cy="369332"/>
          </a:xfrm>
          <a:prstGeom prst="rect">
            <a:avLst/>
          </a:prstGeom>
          <a:noFill/>
        </p:spPr>
        <p:txBody>
          <a:bodyPr wrap="none" rtlCol="0">
            <a:spAutoFit/>
          </a:bodyPr>
          <a:lstStyle/>
          <a:p>
            <a:r>
              <a:rPr kumimoji="1" lang="ja-JP" altLang="en-US" dirty="0"/>
              <a:t>やめないで</a:t>
            </a:r>
          </a:p>
        </p:txBody>
      </p:sp>
      <p:cxnSp>
        <p:nvCxnSpPr>
          <p:cNvPr id="11" name="直線コネクタ 10">
            <a:extLst>
              <a:ext uri="{FF2B5EF4-FFF2-40B4-BE49-F238E27FC236}">
                <a16:creationId xmlns:a16="http://schemas.microsoft.com/office/drawing/2014/main" id="{D17F5350-F533-9AA1-4CFB-6864DBC9072C}"/>
              </a:ext>
            </a:extLst>
          </p:cNvPr>
          <p:cNvCxnSpPr/>
          <p:nvPr/>
        </p:nvCxnSpPr>
        <p:spPr>
          <a:xfrm>
            <a:off x="7740352" y="2155854"/>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36B0D609-C226-32DC-4701-CB92FD50F0D1}"/>
              </a:ext>
            </a:extLst>
          </p:cNvPr>
          <p:cNvCxnSpPr>
            <a:stCxn id="9" idx="3"/>
          </p:cNvCxnSpPr>
          <p:nvPr/>
        </p:nvCxnSpPr>
        <p:spPr>
          <a:xfrm flipH="1">
            <a:off x="8748464" y="1908177"/>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DE35D72-A715-F561-024A-420E563678F7}"/>
              </a:ext>
            </a:extLst>
          </p:cNvPr>
          <p:cNvCxnSpPr/>
          <p:nvPr/>
        </p:nvCxnSpPr>
        <p:spPr>
          <a:xfrm>
            <a:off x="7738833" y="2035458"/>
            <a:ext cx="288032" cy="208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32F40B0-905A-D34E-4E0E-2F35E6BDF646}"/>
              </a:ext>
            </a:extLst>
          </p:cNvPr>
          <p:cNvCxnSpPr/>
          <p:nvPr/>
        </p:nvCxnSpPr>
        <p:spPr>
          <a:xfrm flipH="1">
            <a:off x="8839780" y="1918374"/>
            <a:ext cx="216024" cy="408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a:xfrm>
            <a:off x="127824" y="274638"/>
            <a:ext cx="8888352" cy="1143000"/>
          </a:xfrm>
        </p:spPr>
        <p:txBody>
          <a:bodyPr>
            <a:normAutofit fontScale="90000"/>
          </a:bodyPr>
          <a:lstStyle/>
          <a:p>
            <a:r>
              <a:rPr kumimoji="1" lang="ja-JP" altLang="en-US" dirty="0"/>
              <a:t>まとめ：多要素認証</a:t>
            </a:r>
            <a:r>
              <a:rPr lang="ja-JP" altLang="en-US" dirty="0"/>
              <a:t>で安心な暮らしを</a:t>
            </a:r>
            <a:endParaRPr kumimoji="1" lang="ja-JP" altLang="en-US" dirty="0"/>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5811146" y="1934427"/>
            <a:ext cx="2485654" cy="326697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ユータック</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パスワード入れ</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そのひと手間で</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春あたたかし</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6852914" y="1354324"/>
            <a:ext cx="1368152" cy="692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田浦作</a:t>
            </a:r>
            <a:endParaRPr kumimoji="1" lang="en-US" altLang="ja-JP" sz="1400" dirty="0"/>
          </a:p>
          <a:p>
            <a:pPr algn="ctr"/>
            <a:r>
              <a:rPr kumimoji="1" lang="ja-JP" altLang="en-US" sz="1400" dirty="0"/>
              <a:t>（凡人</a:t>
            </a:r>
            <a:r>
              <a:rPr kumimoji="1" lang="en-US" altLang="ja-JP" sz="1400" dirty="0"/>
              <a:t>?</a:t>
            </a:r>
            <a:r>
              <a:rPr kumimoji="1" lang="ja-JP" altLang="en-US" sz="1400" dirty="0"/>
              <a:t>）</a:t>
            </a:r>
          </a:p>
        </p:txBody>
      </p:sp>
      <p:sp>
        <p:nvSpPr>
          <p:cNvPr id="13" name="正方形/長方形 12">
            <a:extLst>
              <a:ext uri="{FF2B5EF4-FFF2-40B4-BE49-F238E27FC236}">
                <a16:creationId xmlns:a16="http://schemas.microsoft.com/office/drawing/2014/main" id="{BA38DFE4-2189-9D25-BC84-2637F23BCA2E}"/>
              </a:ext>
            </a:extLst>
          </p:cNvPr>
          <p:cNvSpPr/>
          <p:nvPr/>
        </p:nvSpPr>
        <p:spPr>
          <a:xfrm rot="20450801">
            <a:off x="2895505" y="4424030"/>
            <a:ext cx="1368152" cy="5459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t>ChatGPT</a:t>
            </a:r>
            <a:endParaRPr kumimoji="1" lang="en-US" altLang="ja-JP" sz="1400" dirty="0"/>
          </a:p>
          <a:p>
            <a:pPr algn="ctr"/>
            <a:r>
              <a:rPr kumimoji="1" lang="ja-JP" altLang="en-US" sz="1400" dirty="0"/>
              <a:t>（才能無し</a:t>
            </a:r>
            <a:r>
              <a:rPr kumimoji="1" lang="en-US" altLang="ja-JP" sz="1400" dirty="0"/>
              <a:t>?</a:t>
            </a:r>
            <a:r>
              <a:rPr kumimoji="1" lang="ja-JP" altLang="en-US" sz="1400" dirty="0"/>
              <a:t>）</a:t>
            </a:r>
          </a:p>
        </p:txBody>
      </p:sp>
      <p:pic>
        <p:nvPicPr>
          <p:cNvPr id="17" name="図 16" descr="グラフィカル ユーザー インターフェイス, テキスト, アプリケーション, メール&#10;&#10;自動的に生成された説明">
            <a:extLst>
              <a:ext uri="{FF2B5EF4-FFF2-40B4-BE49-F238E27FC236}">
                <a16:creationId xmlns:a16="http://schemas.microsoft.com/office/drawing/2014/main" id="{8E1DC771-FDBF-D51D-E822-2C544348F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89" y="1144663"/>
            <a:ext cx="4358799" cy="5630448"/>
          </a:xfrm>
          <a:prstGeom prst="rect">
            <a:avLst/>
          </a:prstGeom>
        </p:spPr>
      </p:pic>
      <p:sp>
        <p:nvSpPr>
          <p:cNvPr id="10" name="テキスト ボックス 9">
            <a:extLst>
              <a:ext uri="{FF2B5EF4-FFF2-40B4-BE49-F238E27FC236}">
                <a16:creationId xmlns:a16="http://schemas.microsoft.com/office/drawing/2014/main" id="{FE28FBC0-B86D-A556-736A-156B4F36EECC}"/>
              </a:ext>
            </a:extLst>
          </p:cNvPr>
          <p:cNvSpPr txBox="1"/>
          <p:nvPr/>
        </p:nvSpPr>
        <p:spPr>
          <a:xfrm>
            <a:off x="3987907" y="5427404"/>
            <a:ext cx="5050904" cy="923330"/>
          </a:xfrm>
          <a:prstGeom prst="rect">
            <a:avLst/>
          </a:prstGeom>
          <a:noFill/>
        </p:spPr>
        <p:txBody>
          <a:bodyPr wrap="square">
            <a:spAutoFit/>
          </a:bodyPr>
          <a:lstStyle/>
          <a:p>
            <a:r>
              <a:rPr lang="ja-JP" altLang="ja-JP" dirty="0">
                <a:hlinkClick r:id="rId3"/>
              </a:rPr>
              <a:t>在宅勤務の</a:t>
            </a:r>
            <a:r>
              <a:rPr lang="en-US" altLang="ja-JP" dirty="0">
                <a:hlinkClick r:id="rId3"/>
              </a:rPr>
              <a:t>PC</a:t>
            </a:r>
            <a:r>
              <a:rPr lang="ja-JP" altLang="ja-JP" dirty="0">
                <a:hlinkClick r:id="rId3"/>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20" name="正方形/長方形 19">
            <a:extLst>
              <a:ext uri="{FF2B5EF4-FFF2-40B4-BE49-F238E27FC236}">
                <a16:creationId xmlns:a16="http://schemas.microsoft.com/office/drawing/2014/main" id="{1555E566-1CA9-CF71-BD1D-3EC749C09130}"/>
              </a:ext>
            </a:extLst>
          </p:cNvPr>
          <p:cNvSpPr/>
          <p:nvPr/>
        </p:nvSpPr>
        <p:spPr>
          <a:xfrm rot="20450801">
            <a:off x="1748018" y="5575093"/>
            <a:ext cx="1368152" cy="69249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a:t>chatGPT</a:t>
            </a:r>
            <a:r>
              <a:rPr kumimoji="1" lang="ja-JP" altLang="en-US" sz="1400" dirty="0"/>
              <a:t>作</a:t>
            </a:r>
            <a:endParaRPr kumimoji="1" lang="en-US" altLang="ja-JP" sz="1400" dirty="0"/>
          </a:p>
          <a:p>
            <a:pPr algn="ctr"/>
            <a:r>
              <a:rPr lang="ja-JP" altLang="en-US" sz="1400" dirty="0"/>
              <a:t>（才能無し</a:t>
            </a:r>
            <a:r>
              <a:rPr lang="en-US" altLang="ja-JP" sz="1400" dirty="0"/>
              <a:t>?</a:t>
            </a:r>
            <a:r>
              <a:rPr lang="ja-JP" altLang="en-US" sz="1400" dirty="0"/>
              <a:t>）</a:t>
            </a:r>
            <a:endParaRPr kumimoji="1" lang="ja-JP" altLang="en-US" sz="1400" dirty="0"/>
          </a:p>
        </p:txBody>
      </p:sp>
    </p:spTree>
    <p:extLst>
      <p:ext uri="{BB962C8B-B14F-4D97-AF65-F5344CB8AC3E}">
        <p14:creationId xmlns:p14="http://schemas.microsoft.com/office/powerpoint/2010/main" val="2989109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normAutofit fontScale="85000" lnSpcReduction="20000"/>
          </a:bodyPr>
          <a:lstStyle/>
          <a:p>
            <a:r>
              <a:rPr lang="ja-JP" altLang="en-US" b="1" dirty="0"/>
              <a:t>あなただけに覚えられる</a:t>
            </a:r>
            <a:r>
              <a:rPr lang="ja-JP" altLang="en-US" dirty="0"/>
              <a:t>パスワード</a:t>
            </a:r>
            <a:endParaRPr lang="en-US" altLang="ja-JP" dirty="0"/>
          </a:p>
          <a:p>
            <a:pPr lvl="1"/>
            <a:r>
              <a:rPr kumimoji="1" lang="ja-JP" altLang="en-US" dirty="0"/>
              <a:t>巷で推奨（？）されている方法</a:t>
            </a:r>
            <a:endParaRPr kumimoji="1" lang="en-US" altLang="ja-JP" dirty="0"/>
          </a:p>
          <a:p>
            <a:pPr lvl="1"/>
            <a:r>
              <a:rPr lang="ja-JP" altLang="en-US" dirty="0"/>
              <a:t>自分に思い出せる長い文章を思い浮かべてある規則で文字を取り出す</a:t>
            </a:r>
            <a:endParaRPr lang="en-US" altLang="ja-JP" dirty="0"/>
          </a:p>
          <a:p>
            <a:pPr lvl="2"/>
            <a:r>
              <a:rPr lang="en-US" altLang="ja-JP" dirty="0">
                <a:solidFill>
                  <a:srgbClr val="F010D5"/>
                </a:solidFill>
              </a:rPr>
              <a:t>W</a:t>
            </a:r>
            <a:r>
              <a:rPr lang="en-US" altLang="ja-JP" dirty="0"/>
              <a:t>in</a:t>
            </a:r>
            <a:r>
              <a:rPr lang="en-US" altLang="ja-JP" dirty="0">
                <a:solidFill>
                  <a:srgbClr val="F010D5"/>
                </a:solidFill>
              </a:rPr>
              <a:t>d</a:t>
            </a:r>
            <a:r>
              <a:rPr lang="en-US" altLang="ja-JP" dirty="0"/>
              <a:t>ow</a:t>
            </a:r>
            <a:r>
              <a:rPr lang="en-US" altLang="ja-JP" dirty="0">
                <a:solidFill>
                  <a:srgbClr val="F010D5"/>
                </a:solidFill>
              </a:rPr>
              <a:t>s</a:t>
            </a:r>
            <a:r>
              <a:rPr lang="en-US" altLang="ja-JP" dirty="0"/>
              <a:t> </a:t>
            </a:r>
            <a:r>
              <a:rPr lang="en-US" altLang="ja-JP" dirty="0">
                <a:solidFill>
                  <a:srgbClr val="F010D5"/>
                </a:solidFill>
              </a:rPr>
              <a:t>g</a:t>
            </a:r>
            <a:r>
              <a:rPr lang="en-US" altLang="ja-JP" dirty="0"/>
              <a:t>a </a:t>
            </a:r>
            <a:r>
              <a:rPr lang="en-US" altLang="ja-JP" dirty="0">
                <a:solidFill>
                  <a:srgbClr val="F010D5"/>
                </a:solidFill>
              </a:rPr>
              <a:t>1</a:t>
            </a:r>
            <a:r>
              <a:rPr lang="en-US" altLang="ja-JP" dirty="0"/>
              <a:t> </a:t>
            </a:r>
            <a:r>
              <a:rPr lang="en-US" altLang="ja-JP" dirty="0">
                <a:solidFill>
                  <a:srgbClr val="F010D5"/>
                </a:solidFill>
              </a:rPr>
              <a:t>b</a:t>
            </a:r>
            <a:r>
              <a:rPr lang="en-US" altLang="ja-JP" dirty="0"/>
              <a:t>a</a:t>
            </a:r>
            <a:r>
              <a:rPr lang="en-US" altLang="ja-JP" dirty="0">
                <a:solidFill>
                  <a:srgbClr val="F010D5"/>
                </a:solidFill>
              </a:rPr>
              <a:t>n</a:t>
            </a:r>
            <a:r>
              <a:rPr lang="en-US" altLang="ja-JP" dirty="0"/>
              <a:t> </a:t>
            </a:r>
            <a:r>
              <a:rPr lang="en-US" altLang="ja-JP" dirty="0" err="1">
                <a:solidFill>
                  <a:srgbClr val="F010D5"/>
                </a:solidFill>
              </a:rPr>
              <a:t>t</a:t>
            </a:r>
            <a:r>
              <a:rPr lang="en-US" altLang="ja-JP" dirty="0" err="1"/>
              <a:t>e</a:t>
            </a:r>
            <a:r>
              <a:rPr lang="en-US" altLang="ja-JP" dirty="0"/>
              <a:t> </a:t>
            </a:r>
            <a:r>
              <a:rPr lang="en-US" altLang="ja-JP" dirty="0" err="1">
                <a:solidFill>
                  <a:srgbClr val="F010D5"/>
                </a:solidFill>
              </a:rPr>
              <a:t>k</a:t>
            </a:r>
            <a:r>
              <a:rPr lang="en-US" altLang="ja-JP" dirty="0" err="1"/>
              <a:t>o</a:t>
            </a:r>
            <a:r>
              <a:rPr lang="en-US" altLang="ja-JP" dirty="0" err="1">
                <a:solidFill>
                  <a:srgbClr val="F010D5"/>
                </a:solidFill>
              </a:rPr>
              <a:t>t</a:t>
            </a:r>
            <a:r>
              <a:rPr lang="en-US" altLang="ja-JP" dirty="0" err="1"/>
              <a:t>o</a:t>
            </a:r>
            <a:r>
              <a:rPr lang="en-US" altLang="ja-JP" dirty="0"/>
              <a:t> </a:t>
            </a:r>
            <a:r>
              <a:rPr lang="en-US" altLang="ja-JP" dirty="0">
                <a:solidFill>
                  <a:srgbClr val="F010D5"/>
                </a:solidFill>
              </a:rPr>
              <a:t>h</a:t>
            </a:r>
            <a:r>
              <a:rPr lang="en-US" altLang="ja-JP" dirty="0"/>
              <a:t>a </a:t>
            </a:r>
            <a:r>
              <a:rPr lang="en-US" altLang="ja-JP" dirty="0" err="1">
                <a:solidFill>
                  <a:srgbClr val="F010D5"/>
                </a:solidFill>
              </a:rPr>
              <a:t>n</a:t>
            </a:r>
            <a:r>
              <a:rPr lang="en-US" altLang="ja-JP" dirty="0" err="1"/>
              <a:t>ai</a:t>
            </a:r>
            <a:r>
              <a:rPr lang="en-US" altLang="ja-JP" dirty="0"/>
              <a:t> </a:t>
            </a:r>
            <a:r>
              <a:rPr lang="en-US" altLang="ja-JP" dirty="0">
                <a:solidFill>
                  <a:srgbClr val="F010D5"/>
                </a:solidFill>
              </a:rPr>
              <a:t>t</a:t>
            </a:r>
            <a:r>
              <a:rPr lang="en-US" altLang="ja-JP" dirty="0"/>
              <a:t>o </a:t>
            </a:r>
            <a:r>
              <a:rPr lang="en-US" altLang="ja-JP" dirty="0" err="1"/>
              <a:t>o</a:t>
            </a:r>
            <a:r>
              <a:rPr lang="en-US" altLang="ja-JP" dirty="0" err="1">
                <a:solidFill>
                  <a:srgbClr val="F010D5"/>
                </a:solidFill>
              </a:rPr>
              <a:t>m</a:t>
            </a:r>
            <a:r>
              <a:rPr lang="en-US" altLang="ja-JP" dirty="0" err="1"/>
              <a:t>oi</a:t>
            </a:r>
            <a:r>
              <a:rPr lang="en-US" altLang="ja-JP" dirty="0" err="1">
                <a:solidFill>
                  <a:srgbClr val="F010D5"/>
                </a:solidFill>
              </a:rPr>
              <a:t>m</a:t>
            </a:r>
            <a:r>
              <a:rPr lang="en-US" altLang="ja-JP" dirty="0" err="1"/>
              <a:t>a</a:t>
            </a:r>
            <a:r>
              <a:rPr lang="en-US" altLang="ja-JP" dirty="0" err="1">
                <a:solidFill>
                  <a:srgbClr val="F010D5"/>
                </a:solidFill>
              </a:rPr>
              <a:t>s</a:t>
            </a:r>
            <a:r>
              <a:rPr lang="en-US" altLang="ja-JP" dirty="0" err="1"/>
              <a:t>u</a:t>
            </a:r>
            <a:r>
              <a:rPr lang="en-US" altLang="ja-JP" dirty="0"/>
              <a:t> </a:t>
            </a:r>
            <a:r>
              <a:rPr lang="en-US" altLang="ja-JP" dirty="0">
                <a:sym typeface="Symbol" panose="05050102010706020507" pitchFamily="18" charset="2"/>
              </a:rPr>
              <a:t> </a:t>
            </a:r>
            <a:r>
              <a:rPr lang="en-US" altLang="ja-JP" dirty="0">
                <a:solidFill>
                  <a:srgbClr val="F010D5"/>
                </a:solidFill>
              </a:rPr>
              <a:t>Wdsg1bntkthntmms</a:t>
            </a:r>
          </a:p>
          <a:p>
            <a:pPr lvl="1"/>
            <a:r>
              <a:rPr lang="en-US" altLang="ja-JP" dirty="0"/>
              <a:t>AI</a:t>
            </a:r>
            <a:r>
              <a:rPr lang="ja-JP" altLang="en-US" dirty="0"/>
              <a:t>に生成されてしまう可能性は否定できないが</a:t>
            </a:r>
            <a:r>
              <a:rPr lang="en-US" altLang="ja-JP" dirty="0"/>
              <a:t>…</a:t>
            </a:r>
          </a:p>
          <a:p>
            <a:r>
              <a:rPr kumimoji="1" lang="ja-JP" altLang="en-US" b="1" dirty="0"/>
              <a:t>乱数</a:t>
            </a:r>
            <a:r>
              <a:rPr kumimoji="1" lang="ja-JP" altLang="en-US" dirty="0"/>
              <a:t>パスワード（王道）</a:t>
            </a:r>
            <a:endParaRPr kumimoji="1" lang="en-US" altLang="ja-JP" dirty="0"/>
          </a:p>
          <a:p>
            <a:pPr lvl="1"/>
            <a:r>
              <a:rPr lang="ja-JP" altLang="en-US" dirty="0"/>
              <a:t>一番安全（例：大文字小文字数字混ぜて</a:t>
            </a:r>
            <a:r>
              <a:rPr lang="en-US" altLang="ja-JP" dirty="0"/>
              <a:t>12</a:t>
            </a:r>
            <a:r>
              <a:rPr lang="ja-JP" altLang="en-US" dirty="0"/>
              <a:t>文字）</a:t>
            </a:r>
            <a:endParaRPr lang="en-US" altLang="ja-JP" dirty="0"/>
          </a:p>
          <a:p>
            <a:pPr lvl="1"/>
            <a:r>
              <a:rPr lang="ja-JP" altLang="en-US" dirty="0"/>
              <a:t>生成方法：例えばこの</a:t>
            </a:r>
            <a:r>
              <a:rPr lang="en-US" altLang="ja-JP" dirty="0">
                <a:hlinkClick r:id="rId2"/>
              </a:rPr>
              <a:t>Excel</a:t>
            </a:r>
            <a:endParaRPr lang="en-US" altLang="ja-JP" dirty="0"/>
          </a:p>
          <a:p>
            <a:pPr lvl="2"/>
            <a:r>
              <a:rPr lang="ja-JP" altLang="en-US" dirty="0"/>
              <a:t>注：</a:t>
            </a:r>
            <a:r>
              <a:rPr lang="en-US" altLang="ja-JP" dirty="0"/>
              <a:t>Linux </a:t>
            </a:r>
            <a:r>
              <a:rPr lang="en-US" altLang="ja-JP" dirty="0" err="1"/>
              <a:t>pwgen</a:t>
            </a:r>
            <a:r>
              <a:rPr lang="ja-JP" altLang="en-US" dirty="0"/>
              <a:t>コマンド、スクリプト言語などもっと普通な方法はあります（無理やり</a:t>
            </a:r>
            <a:r>
              <a:rPr lang="en-US" altLang="ja-JP" dirty="0"/>
              <a:t>Excel</a:t>
            </a:r>
            <a:r>
              <a:rPr lang="ja-JP" altLang="en-US" dirty="0"/>
              <a:t>でやってみただけです）</a:t>
            </a:r>
            <a:endParaRPr lang="en-US" altLang="ja-JP" dirty="0"/>
          </a:p>
          <a:p>
            <a:pPr lvl="1"/>
            <a:r>
              <a:rPr kumimoji="1" lang="ja-JP" altLang="en-US" dirty="0">
                <a:solidFill>
                  <a:srgbClr val="F010D5"/>
                </a:solidFill>
              </a:rPr>
              <a:t>問題：なかなか覚えられない</a:t>
            </a:r>
            <a:r>
              <a:rPr kumimoji="1" lang="ja-JP" altLang="en-US" dirty="0"/>
              <a:t>（次スライド）</a:t>
            </a:r>
            <a:endParaRPr kumimoji="1" lang="en-US" altLang="ja-JP" dirty="0"/>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22</a:t>
            </a:fld>
            <a:endParaRPr kumimoji="1" lang="ja-JP" altLang="en-US"/>
          </a:p>
        </p:txBody>
      </p:sp>
    </p:spTree>
    <p:extLst>
      <p:ext uri="{BB962C8B-B14F-4D97-AF65-F5344CB8AC3E}">
        <p14:creationId xmlns:p14="http://schemas.microsoft.com/office/powerpoint/2010/main" val="3727735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E3E18-2A62-E4F6-740A-942C2D89925A}"/>
              </a:ext>
            </a:extLst>
          </p:cNvPr>
          <p:cNvSpPr>
            <a:spLocks noGrp="1"/>
          </p:cNvSpPr>
          <p:nvPr>
            <p:ph type="title"/>
          </p:nvPr>
        </p:nvSpPr>
        <p:spPr/>
        <p:txBody>
          <a:bodyPr>
            <a:normAutofit fontScale="90000"/>
          </a:bodyPr>
          <a:lstStyle/>
          <a:p>
            <a:r>
              <a:rPr kumimoji="1" lang="ja-JP" altLang="en-US" dirty="0"/>
              <a:t>乱数パスワード覚えられない問題</a:t>
            </a:r>
          </a:p>
        </p:txBody>
      </p:sp>
      <p:sp>
        <p:nvSpPr>
          <p:cNvPr id="3" name="コンテンツ プレースホルダー 2">
            <a:extLst>
              <a:ext uri="{FF2B5EF4-FFF2-40B4-BE49-F238E27FC236}">
                <a16:creationId xmlns:a16="http://schemas.microsoft.com/office/drawing/2014/main" id="{F688813C-769C-086D-2BBE-73D9CF7B7297}"/>
              </a:ext>
            </a:extLst>
          </p:cNvPr>
          <p:cNvSpPr>
            <a:spLocks noGrp="1"/>
          </p:cNvSpPr>
          <p:nvPr>
            <p:ph idx="1"/>
          </p:nvPr>
        </p:nvSpPr>
        <p:spPr/>
        <p:txBody>
          <a:bodyPr>
            <a:normAutofit/>
          </a:bodyPr>
          <a:lstStyle/>
          <a:p>
            <a:r>
              <a:rPr kumimoji="1" lang="ja-JP" altLang="en-US" dirty="0"/>
              <a:t>紙に書いておく</a:t>
            </a:r>
            <a:r>
              <a:rPr kumimoji="1" lang="en-US" altLang="ja-JP" dirty="0"/>
              <a:t>?</a:t>
            </a:r>
          </a:p>
          <a:p>
            <a:r>
              <a:rPr lang="ja-JP" altLang="en-US" dirty="0"/>
              <a:t>「いざというとき」の手段としては〇</a:t>
            </a:r>
            <a:endParaRPr lang="en-US" altLang="ja-JP" dirty="0"/>
          </a:p>
          <a:p>
            <a:r>
              <a:rPr lang="ja-JP" altLang="en-US" dirty="0"/>
              <a:t>入力を要求されることが稀なら紙でも耐えられる</a:t>
            </a:r>
            <a:endParaRPr lang="en-US" altLang="ja-JP" dirty="0"/>
          </a:p>
          <a:p>
            <a:r>
              <a:rPr lang="ja-JP" altLang="en-US" dirty="0"/>
              <a:t>だが一般には解決策といえるかは怪しい</a:t>
            </a:r>
            <a:endParaRPr lang="en-US" altLang="ja-JP" dirty="0"/>
          </a:p>
          <a:p>
            <a:r>
              <a:rPr lang="ja-JP" altLang="en-US" dirty="0">
                <a:sym typeface="Symbol" panose="05050102010706020507" pitchFamily="18" charset="2"/>
              </a:rPr>
              <a:t> </a:t>
            </a:r>
            <a:r>
              <a:rPr kumimoji="1" lang="ja-JP" altLang="en-US" dirty="0"/>
              <a:t>コンピュータに保存（＋コピペ）したくなる</a:t>
            </a:r>
          </a:p>
        </p:txBody>
      </p:sp>
      <p:sp>
        <p:nvSpPr>
          <p:cNvPr id="4" name="日付プレースホルダー 3">
            <a:extLst>
              <a:ext uri="{FF2B5EF4-FFF2-40B4-BE49-F238E27FC236}">
                <a16:creationId xmlns:a16="http://schemas.microsoft.com/office/drawing/2014/main" id="{29194638-1C92-BA51-52ED-54D0CF20DB80}"/>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B4383C67-8CCC-48B0-FF36-51913F5187DD}"/>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97BC163-9AD2-1E75-BC49-C199FA806354}"/>
              </a:ext>
            </a:extLst>
          </p:cNvPr>
          <p:cNvSpPr>
            <a:spLocks noGrp="1"/>
          </p:cNvSpPr>
          <p:nvPr>
            <p:ph type="sldNum" sz="quarter" idx="12"/>
          </p:nvPr>
        </p:nvSpPr>
        <p:spPr/>
        <p:txBody>
          <a:bodyPr/>
          <a:lstStyle/>
          <a:p>
            <a:fld id="{EDF77D8D-9987-453A-9A05-EB91CA595C68}" type="slidenum">
              <a:rPr kumimoji="1" lang="ja-JP" altLang="en-US" smtClean="0"/>
              <a:pPr/>
              <a:t>23</a:t>
            </a:fld>
            <a:endParaRPr kumimoji="1" lang="ja-JP" altLang="en-US"/>
          </a:p>
        </p:txBody>
      </p:sp>
    </p:spTree>
    <p:extLst>
      <p:ext uri="{BB962C8B-B14F-4D97-AF65-F5344CB8AC3E}">
        <p14:creationId xmlns:p14="http://schemas.microsoft.com/office/powerpoint/2010/main" val="2434770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32B5E9-077A-06BE-D78B-3B9B76E5DCBE}"/>
              </a:ext>
            </a:extLst>
          </p:cNvPr>
          <p:cNvSpPr>
            <a:spLocks noGrp="1"/>
          </p:cNvSpPr>
          <p:nvPr>
            <p:ph type="title"/>
          </p:nvPr>
        </p:nvSpPr>
        <p:spPr/>
        <p:txBody>
          <a:bodyPr>
            <a:normAutofit fontScale="90000"/>
          </a:bodyPr>
          <a:lstStyle/>
          <a:p>
            <a:r>
              <a:rPr kumimoji="1" lang="ja-JP" altLang="en-US" dirty="0"/>
              <a:t>乱数パスワード覚えられない問題</a:t>
            </a:r>
            <a:br>
              <a:rPr kumimoji="1" lang="en-US" altLang="ja-JP" dirty="0"/>
            </a:br>
            <a:r>
              <a:rPr kumimoji="1" lang="ja-JP" altLang="en-US" dirty="0">
                <a:solidFill>
                  <a:srgbClr val="F010D5"/>
                </a:solidFill>
              </a:rPr>
              <a:t>ほげ</a:t>
            </a:r>
            <a:r>
              <a:rPr kumimoji="1" lang="en-US" altLang="ja-JP" dirty="0">
                <a:solidFill>
                  <a:srgbClr val="F010D5"/>
                </a:solidFill>
              </a:rPr>
              <a:t>.docx </a:t>
            </a:r>
            <a:r>
              <a:rPr kumimoji="1" lang="ja-JP" altLang="en-US" dirty="0"/>
              <a:t>方式</a:t>
            </a:r>
          </a:p>
        </p:txBody>
      </p:sp>
      <p:sp>
        <p:nvSpPr>
          <p:cNvPr id="3" name="コンテンツ プレースホルダー 2">
            <a:extLst>
              <a:ext uri="{FF2B5EF4-FFF2-40B4-BE49-F238E27FC236}">
                <a16:creationId xmlns:a16="http://schemas.microsoft.com/office/drawing/2014/main" id="{97CFEFAA-A113-3A84-DFC9-926267E00435}"/>
              </a:ext>
            </a:extLst>
          </p:cNvPr>
          <p:cNvSpPr>
            <a:spLocks noGrp="1"/>
          </p:cNvSpPr>
          <p:nvPr>
            <p:ph idx="1"/>
          </p:nvPr>
        </p:nvSpPr>
        <p:spPr/>
        <p:txBody>
          <a:bodyPr>
            <a:normAutofit/>
          </a:bodyPr>
          <a:lstStyle/>
          <a:p>
            <a:r>
              <a:rPr lang="ja-JP" altLang="en-US" dirty="0"/>
              <a:t>端末内（ローカルフォルダ）に</a:t>
            </a:r>
            <a:r>
              <a:rPr lang="ja-JP" altLang="en-US" dirty="0">
                <a:solidFill>
                  <a:srgbClr val="F010D5"/>
                </a:solidFill>
              </a:rPr>
              <a:t>暗号化されたファイル</a:t>
            </a:r>
            <a:r>
              <a:rPr lang="ja-JP" altLang="en-US" dirty="0"/>
              <a:t>（</a:t>
            </a:r>
            <a:r>
              <a:rPr lang="en-US" altLang="ja-JP" dirty="0"/>
              <a:t>word </a:t>
            </a:r>
            <a:r>
              <a:rPr lang="ja-JP" altLang="en-US" dirty="0"/>
              <a:t>で作成可能）を作り</a:t>
            </a:r>
            <a:r>
              <a:rPr lang="en-US" altLang="ja-JP" dirty="0"/>
              <a:t>UTokyo Account</a:t>
            </a:r>
            <a:r>
              <a:rPr lang="ja-JP" altLang="en-US" dirty="0"/>
              <a:t>のパスワードをメモしておく「</a:t>
            </a:r>
            <a:r>
              <a:rPr kumimoji="1" lang="ja-JP" altLang="en-US" dirty="0"/>
              <a:t>ほげ</a:t>
            </a:r>
            <a:r>
              <a:rPr lang="en-US" altLang="ja-JP" dirty="0"/>
              <a:t>.docx</a:t>
            </a:r>
            <a:r>
              <a:rPr lang="ja-JP" altLang="en-US" dirty="0"/>
              <a:t>」</a:t>
            </a:r>
            <a:endParaRPr lang="en-US" altLang="ja-JP" dirty="0"/>
          </a:p>
          <a:p>
            <a:pPr lvl="1"/>
            <a:r>
              <a:rPr lang="ja-JP" altLang="en-US" dirty="0">
                <a:hlinkClick r:id="rId2"/>
              </a:rPr>
              <a:t>見本</a:t>
            </a:r>
            <a:r>
              <a:rPr lang="ja-JP" altLang="en-US" dirty="0"/>
              <a:t> </a:t>
            </a:r>
            <a:r>
              <a:rPr lang="en-US" altLang="ja-JP" dirty="0"/>
              <a:t>(</a:t>
            </a:r>
            <a:r>
              <a:rPr lang="ja-JP" altLang="en-US" dirty="0"/>
              <a:t>パスワード：  </a:t>
            </a:r>
            <a:r>
              <a:rPr lang="en-US" altLang="ja-JP" dirty="0"/>
              <a:t>eeyoWei3)</a:t>
            </a:r>
          </a:p>
          <a:p>
            <a:r>
              <a:rPr lang="en-US" altLang="ja-JP" dirty="0"/>
              <a:t>Word:</a:t>
            </a:r>
            <a:r>
              <a:rPr lang="ja-JP" altLang="en-US" dirty="0"/>
              <a:t>「ファイル」</a:t>
            </a:r>
            <a:r>
              <a:rPr lang="ja-JP" altLang="en-US" dirty="0">
                <a:sym typeface="Symbol" panose="05050102010706020507" pitchFamily="18" charset="2"/>
              </a:rPr>
              <a:t></a:t>
            </a:r>
            <a:r>
              <a:rPr lang="ja-JP" altLang="en-US" dirty="0"/>
              <a:t>「情報」</a:t>
            </a:r>
            <a:r>
              <a:rPr lang="ja-JP" altLang="en-US" dirty="0">
                <a:sym typeface="Symbol" panose="05050102010706020507" pitchFamily="18" charset="2"/>
              </a:rPr>
              <a:t></a:t>
            </a:r>
            <a:r>
              <a:rPr lang="ja-JP" altLang="en-US" dirty="0"/>
              <a:t>「文書の保護」</a:t>
            </a:r>
            <a:r>
              <a:rPr lang="ja-JP" altLang="en-US" dirty="0">
                <a:sym typeface="Symbol" panose="05050102010706020507" pitchFamily="18" charset="2"/>
              </a:rPr>
              <a:t></a:t>
            </a:r>
            <a:r>
              <a:rPr lang="ja-JP" altLang="en-US" dirty="0"/>
              <a:t>「パスワードを使用して暗号化」</a:t>
            </a:r>
            <a:endParaRPr lang="en-US" altLang="ja-JP" dirty="0"/>
          </a:p>
        </p:txBody>
      </p:sp>
      <p:sp>
        <p:nvSpPr>
          <p:cNvPr id="4" name="日付プレースホルダー 3">
            <a:extLst>
              <a:ext uri="{FF2B5EF4-FFF2-40B4-BE49-F238E27FC236}">
                <a16:creationId xmlns:a16="http://schemas.microsoft.com/office/drawing/2014/main" id="{46CA1032-BBC1-072A-5020-1F3CFA0AA2F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8D4EAD5-1D4C-4C95-7DB0-D1755133A700}"/>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B9E232F-06C8-ADC6-15BD-67E21B8381E9}"/>
              </a:ext>
            </a:extLst>
          </p:cNvPr>
          <p:cNvSpPr>
            <a:spLocks noGrp="1"/>
          </p:cNvSpPr>
          <p:nvPr>
            <p:ph type="sldNum" sz="quarter" idx="12"/>
          </p:nvPr>
        </p:nvSpPr>
        <p:spPr/>
        <p:txBody>
          <a:bodyPr/>
          <a:lstStyle/>
          <a:p>
            <a:fld id="{EDF77D8D-9987-453A-9A05-EB91CA595C68}" type="slidenum">
              <a:rPr kumimoji="1" lang="ja-JP" altLang="en-US" smtClean="0"/>
              <a:pPr/>
              <a:t>24</a:t>
            </a:fld>
            <a:endParaRPr kumimoji="1" lang="ja-JP" altLang="en-US"/>
          </a:p>
        </p:txBody>
      </p:sp>
    </p:spTree>
    <p:extLst>
      <p:ext uri="{BB962C8B-B14F-4D97-AF65-F5344CB8AC3E}">
        <p14:creationId xmlns:p14="http://schemas.microsoft.com/office/powerpoint/2010/main" val="271649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3CB3F-4042-61BA-0FDE-E0066F56D327}"/>
              </a:ext>
            </a:extLst>
          </p:cNvPr>
          <p:cNvSpPr>
            <a:spLocks noGrp="1"/>
          </p:cNvSpPr>
          <p:nvPr>
            <p:ph type="title"/>
          </p:nvPr>
        </p:nvSpPr>
        <p:spPr/>
        <p:txBody>
          <a:bodyPr/>
          <a:lstStyle/>
          <a:p>
            <a:r>
              <a:rPr lang="ja-JP" altLang="en-US" dirty="0">
                <a:solidFill>
                  <a:srgbClr val="F010D5"/>
                </a:solidFill>
              </a:rPr>
              <a:t>ほげ</a:t>
            </a:r>
            <a:r>
              <a:rPr lang="en-US" altLang="ja-JP" dirty="0">
                <a:solidFill>
                  <a:srgbClr val="F010D5"/>
                </a:solidFill>
              </a:rPr>
              <a:t>.docx</a:t>
            </a:r>
            <a:r>
              <a:rPr lang="ja-JP" altLang="en-US" dirty="0"/>
              <a:t>のパスワードは</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264BFC81-5F2A-41F6-FB24-34CA7EF66ED6}"/>
              </a:ext>
            </a:extLst>
          </p:cNvPr>
          <p:cNvSpPr>
            <a:spLocks noGrp="1"/>
          </p:cNvSpPr>
          <p:nvPr>
            <p:ph idx="1"/>
          </p:nvPr>
        </p:nvSpPr>
        <p:spPr/>
        <p:txBody>
          <a:bodyPr>
            <a:normAutofit fontScale="85000" lnSpcReduction="20000"/>
          </a:bodyPr>
          <a:lstStyle/>
          <a:p>
            <a:r>
              <a:rPr kumimoji="1" lang="en-US" altLang="ja-JP" dirty="0"/>
              <a:t>A: </a:t>
            </a:r>
            <a:r>
              <a:rPr kumimoji="1" lang="ja-JP" altLang="en-US" dirty="0"/>
              <a:t>記憶可能なものに設定</a:t>
            </a:r>
            <a:endParaRPr kumimoji="1" lang="en-US" altLang="ja-JP" dirty="0"/>
          </a:p>
          <a:p>
            <a:r>
              <a:rPr lang="en-US" altLang="ja-JP" dirty="0"/>
              <a:t>Q: </a:t>
            </a:r>
            <a:r>
              <a:rPr lang="ja-JP" altLang="en-US" dirty="0"/>
              <a:t>え？それって（初めから</a:t>
            </a:r>
            <a:r>
              <a:rPr lang="en-US" altLang="ja-JP" dirty="0"/>
              <a:t>utac</a:t>
            </a:r>
            <a:r>
              <a:rPr lang="ja-JP" altLang="en-US" dirty="0"/>
              <a:t>に記憶可能なパスワードを使うのと）同じことでは</a:t>
            </a:r>
            <a:r>
              <a:rPr lang="en-US" altLang="ja-JP" dirty="0"/>
              <a:t>?</a:t>
            </a:r>
          </a:p>
          <a:p>
            <a:r>
              <a:rPr kumimoji="1" lang="en-US" altLang="ja-JP" dirty="0"/>
              <a:t>A: </a:t>
            </a:r>
            <a:r>
              <a:rPr kumimoji="1" lang="ja-JP" altLang="en-US" dirty="0"/>
              <a:t>否。「ほげ</a:t>
            </a:r>
            <a:r>
              <a:rPr kumimoji="1" lang="en-US" altLang="ja-JP" dirty="0"/>
              <a:t>.docx</a:t>
            </a:r>
            <a:r>
              <a:rPr kumimoji="1" lang="ja-JP" altLang="en-US" dirty="0"/>
              <a:t>」がその端末に物理的にさわら</a:t>
            </a:r>
            <a:r>
              <a:rPr lang="ja-JP" altLang="en-US" dirty="0"/>
              <a:t>ない</a:t>
            </a:r>
            <a:r>
              <a:rPr kumimoji="1" lang="ja-JP" altLang="en-US" dirty="0"/>
              <a:t>と開けられない</a:t>
            </a:r>
            <a:r>
              <a:rPr lang="ja-JP" altLang="en-US" dirty="0"/>
              <a:t>ようにしていれ</a:t>
            </a:r>
            <a:r>
              <a:rPr kumimoji="1" lang="ja-JP" altLang="en-US" dirty="0"/>
              <a:t>ば「ほげ</a:t>
            </a:r>
            <a:r>
              <a:rPr kumimoji="1" lang="en-US" altLang="ja-JP" dirty="0"/>
              <a:t>.docx</a:t>
            </a:r>
            <a:r>
              <a:rPr kumimoji="1" lang="ja-JP" altLang="en-US" dirty="0"/>
              <a:t>」はすでにある程度安全</a:t>
            </a:r>
            <a:endParaRPr kumimoji="1" lang="en-US" altLang="ja-JP" dirty="0"/>
          </a:p>
          <a:p>
            <a:r>
              <a:rPr kumimoji="1" lang="en-US" altLang="ja-JP" dirty="0"/>
              <a:t>UTokyo Account</a:t>
            </a:r>
            <a:r>
              <a:rPr kumimoji="1" lang="ja-JP" altLang="en-US" dirty="0"/>
              <a:t>パスワードはインターネットに開いた入口の鍵であることに注意</a:t>
            </a:r>
            <a:r>
              <a:rPr kumimoji="1" lang="en-US" altLang="ja-JP" dirty="0"/>
              <a:t>!</a:t>
            </a:r>
          </a:p>
          <a:p>
            <a:r>
              <a:rPr lang="en-US" altLang="ja-JP" dirty="0"/>
              <a:t>utac</a:t>
            </a:r>
            <a:r>
              <a:rPr lang="ja-JP" altLang="en-US" dirty="0"/>
              <a:t>は以下の</a:t>
            </a:r>
            <a:r>
              <a:rPr lang="en-US" altLang="ja-JP" dirty="0"/>
              <a:t>(a)(b)</a:t>
            </a:r>
            <a:r>
              <a:rPr lang="ja-JP" altLang="en-US" dirty="0"/>
              <a:t>（の弱い方）で守られている</a:t>
            </a:r>
            <a:endParaRPr lang="en-US" altLang="ja-JP" dirty="0"/>
          </a:p>
          <a:p>
            <a:pPr lvl="1"/>
            <a:r>
              <a:rPr lang="en-US" altLang="ja-JP" dirty="0"/>
              <a:t>(a) </a:t>
            </a:r>
            <a:r>
              <a:rPr lang="ja-JP" altLang="en-US" dirty="0"/>
              <a:t>乱数パスワード</a:t>
            </a:r>
            <a:endParaRPr lang="en-US" altLang="ja-JP" dirty="0"/>
          </a:p>
          <a:p>
            <a:pPr lvl="1"/>
            <a:r>
              <a:rPr lang="en-US" altLang="ja-JP" dirty="0"/>
              <a:t>(b) </a:t>
            </a:r>
            <a:r>
              <a:rPr lang="ja-JP" altLang="en-US" dirty="0"/>
              <a:t>端末の物理セキュリティ＋ログインセキュリティ＋ほげ</a:t>
            </a:r>
            <a:r>
              <a:rPr lang="en-US" altLang="ja-JP" dirty="0"/>
              <a:t>.docx</a:t>
            </a:r>
            <a:r>
              <a:rPr lang="ja-JP" altLang="en-US" dirty="0"/>
              <a:t>のパスワード</a:t>
            </a:r>
            <a:endParaRPr lang="en-US" altLang="ja-JP" dirty="0"/>
          </a:p>
        </p:txBody>
      </p:sp>
      <p:sp>
        <p:nvSpPr>
          <p:cNvPr id="4" name="日付プレースホルダー 3">
            <a:extLst>
              <a:ext uri="{FF2B5EF4-FFF2-40B4-BE49-F238E27FC236}">
                <a16:creationId xmlns:a16="http://schemas.microsoft.com/office/drawing/2014/main" id="{30C03E70-83A7-ABC5-1B4E-A28986445FD7}"/>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D506F66-6191-C358-BC92-DC02DA07B3F9}"/>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C4BADE5-F883-B205-7444-B7941686292E}"/>
              </a:ext>
            </a:extLst>
          </p:cNvPr>
          <p:cNvSpPr>
            <a:spLocks noGrp="1"/>
          </p:cNvSpPr>
          <p:nvPr>
            <p:ph type="sldNum" sz="quarter" idx="12"/>
          </p:nvPr>
        </p:nvSpPr>
        <p:spPr/>
        <p:txBody>
          <a:bodyPr/>
          <a:lstStyle/>
          <a:p>
            <a:fld id="{EDF77D8D-9987-453A-9A05-EB91CA595C68}" type="slidenum">
              <a:rPr kumimoji="1" lang="ja-JP" altLang="en-US" smtClean="0"/>
              <a:pPr/>
              <a:t>25</a:t>
            </a:fld>
            <a:endParaRPr kumimoji="1" lang="ja-JP" altLang="en-US"/>
          </a:p>
        </p:txBody>
      </p:sp>
    </p:spTree>
    <p:extLst>
      <p:ext uri="{BB962C8B-B14F-4D97-AF65-F5344CB8AC3E}">
        <p14:creationId xmlns:p14="http://schemas.microsoft.com/office/powerpoint/2010/main" val="120050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964488" cy="4525963"/>
          </a:xfrm>
        </p:spPr>
        <p:txBody>
          <a:bodyPr/>
          <a:lstStyle/>
          <a:p>
            <a:r>
              <a:rPr kumimoji="1" lang="ja-JP" altLang="en-US" b="1" dirty="0"/>
              <a:t>集約</a:t>
            </a:r>
            <a:r>
              <a:rPr kumimoji="1" lang="en-US" altLang="ja-JP" b="1" dirty="0"/>
              <a:t>:</a:t>
            </a:r>
            <a:r>
              <a:rPr kumimoji="1" lang="en-US" altLang="ja-JP" dirty="0"/>
              <a:t> </a:t>
            </a:r>
            <a:r>
              <a:rPr kumimoji="1" lang="ja-JP" altLang="en-US" dirty="0"/>
              <a:t>ほとんどのサービスに、</a:t>
            </a:r>
            <a:r>
              <a:rPr kumimoji="1" lang="en-US" altLang="ja-JP" dirty="0">
                <a:solidFill>
                  <a:srgbClr val="F010D5"/>
                </a:solidFill>
              </a:rPr>
              <a:t>UTokyo Account</a:t>
            </a:r>
            <a:r>
              <a:rPr kumimoji="1" lang="ja-JP" altLang="en-US" dirty="0"/>
              <a:t>（以下 </a:t>
            </a:r>
            <a:r>
              <a:rPr kumimoji="1" lang="en-US" altLang="ja-JP" dirty="0">
                <a:solidFill>
                  <a:srgbClr val="F010D5"/>
                </a:solidFill>
              </a:rPr>
              <a:t>utac</a:t>
            </a:r>
            <a:r>
              <a:rPr kumimoji="1" lang="ja-JP" altLang="en-US" dirty="0"/>
              <a:t>）だけで入れるようにする</a:t>
            </a:r>
            <a:endParaRPr lang="en-US" altLang="ja-JP" dirty="0"/>
          </a:p>
          <a:p>
            <a:r>
              <a:rPr lang="ja-JP" altLang="en-US" b="1" dirty="0"/>
              <a:t>どこでも</a:t>
            </a:r>
            <a:r>
              <a:rPr lang="en-US" altLang="ja-JP" b="1" dirty="0"/>
              <a:t>:</a:t>
            </a:r>
            <a:r>
              <a:rPr lang="en-US" altLang="ja-JP" dirty="0"/>
              <a:t> </a:t>
            </a:r>
            <a:r>
              <a:rPr lang="ja-JP" altLang="en-US" dirty="0"/>
              <a:t>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 (utac)</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F010D5"/>
                </a:solidFill>
              </a:rPr>
              <a:t>「格段に」</a:t>
            </a:r>
            <a:r>
              <a:rPr kumimoji="1" lang="ja-JP" altLang="en-US" dirty="0"/>
              <a:t>安全になる</a:t>
            </a:r>
            <a:endParaRPr kumimoji="1" lang="en-US" altLang="ja-JP" dirty="0"/>
          </a:p>
          <a:p>
            <a:pPr lvl="1"/>
            <a:r>
              <a:rPr kumimoji="1" lang="ja-JP" altLang="en-US" dirty="0"/>
              <a:t>特に、フィッシング（</a:t>
            </a:r>
            <a:r>
              <a:rPr kumimoji="1" lang="en-US" altLang="ja-JP" dirty="0"/>
              <a:t>※</a:t>
            </a:r>
            <a:r>
              <a:rPr kumimoji="1" lang="ja-JP" altLang="en-US" dirty="0"/>
              <a:t>）に対する防御</a:t>
            </a:r>
            <a:endParaRPr kumimoji="1" lang="en-US" altLang="ja-JP" dirty="0"/>
          </a:p>
          <a:p>
            <a:pPr lvl="1"/>
            <a:r>
              <a:rPr kumimoji="1" lang="ja-JP" altLang="en-US" sz="1400" dirty="0"/>
              <a:t>（</a:t>
            </a:r>
            <a:r>
              <a:rPr kumimoji="1" lang="en-US" altLang="ja-JP" sz="1400" dirty="0"/>
              <a:t>※</a:t>
            </a:r>
            <a:r>
              <a:rPr kumimoji="1" lang="ja-JP" altLang="en-US" sz="1400" dirty="0"/>
              <a:t>）メールに埋め込まれたリンクなどで攻撃者のサイトへ誘導しパスワードを入力させる</a:t>
            </a:r>
            <a:endParaRPr kumimoji="1" lang="en-US" altLang="ja-JP" sz="1400"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78234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52120" y="4702687"/>
            <a:ext cx="2898106" cy="2018788"/>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a:t>
            </a:r>
            <a:r>
              <a:rPr kumimoji="1" lang="en-US" altLang="ja-JP" dirty="0"/>
              <a:t>Microsoft Authenticator</a:t>
            </a:r>
            <a:r>
              <a:rPr kumimoji="1" lang="ja-JP" altLang="en-US" dirty="0"/>
              <a:t>を用いた方法は</a:t>
            </a:r>
            <a:r>
              <a:rPr lang="ja-JP" altLang="en-US" dirty="0"/>
              <a:t>そこそこ</a:t>
            </a:r>
            <a:r>
              <a:rPr kumimoji="1" lang="ja-JP" altLang="en-US" dirty="0"/>
              <a:t>楽</a:t>
            </a:r>
            <a:endParaRPr kumimoji="1" lang="en-US" altLang="ja-JP" dirty="0"/>
          </a:p>
          <a:p>
            <a:pPr lvl="1"/>
            <a:r>
              <a:rPr lang="en-US" altLang="ja-JP" dirty="0">
                <a:hlinkClick r:id="rId4"/>
              </a:rPr>
              <a:t>Android</a:t>
            </a:r>
            <a:r>
              <a:rPr lang="ja-JP" altLang="en-US" dirty="0"/>
              <a:t>（</a:t>
            </a:r>
            <a:r>
              <a:rPr lang="en-US" altLang="ja-JP" dirty="0"/>
              <a:t>Google Play Store</a:t>
            </a:r>
            <a:r>
              <a:rPr lang="ja-JP" altLang="en-US" dirty="0"/>
              <a:t>）</a:t>
            </a:r>
            <a:endParaRPr lang="en-US" altLang="ja-JP" dirty="0"/>
          </a:p>
          <a:p>
            <a:pPr lvl="1"/>
            <a:r>
              <a:rPr lang="en-US" altLang="ja-JP" dirty="0">
                <a:hlinkClick r:id="rId5"/>
              </a:rPr>
              <a:t>iOS</a:t>
            </a:r>
            <a:r>
              <a:rPr lang="ja-JP" altLang="en-US" dirty="0"/>
              <a:t>（</a:t>
            </a:r>
            <a:r>
              <a:rPr lang="en-US" altLang="ja-JP" dirty="0"/>
              <a:t>App Store</a:t>
            </a:r>
            <a:r>
              <a:rPr lang="ja-JP" altLang="en-US" dirty="0"/>
              <a:t>）</a:t>
            </a:r>
            <a:endParaRPr kumimoji="1" lang="en-US" altLang="ja-JP" dirty="0"/>
          </a:p>
          <a:p>
            <a:r>
              <a:rPr lang="ja-JP" altLang="en-US" dirty="0"/>
              <a:t>スマホを常に持ち歩いている人なら</a:t>
            </a:r>
            <a:r>
              <a:rPr lang="ja-JP" altLang="en-US" dirty="0">
                <a:sym typeface="Symbol" panose="05050102010706020507" pitchFamily="18" charset="2"/>
              </a:rPr>
              <a:t></a:t>
            </a:r>
            <a:r>
              <a:rPr lang="ja-JP" altLang="en-US" dirty="0">
                <a:solidFill>
                  <a:srgbClr val="F010D5"/>
                </a:solidFill>
              </a:rPr>
              <a:t>スマホを開く</a:t>
            </a:r>
            <a:r>
              <a:rPr lang="en-US" altLang="ja-JP" dirty="0">
                <a:solidFill>
                  <a:srgbClr val="F010D5"/>
                </a:solidFill>
              </a:rPr>
              <a:t>+ α</a:t>
            </a:r>
            <a:r>
              <a:rPr lang="ja-JP" altLang="en-US" dirty="0">
                <a:solidFill>
                  <a:srgbClr val="F010D5"/>
                </a:solidFill>
              </a:rPr>
              <a:t>程度の手間</a:t>
            </a:r>
            <a:endParaRPr lang="en-US" altLang="ja-JP" dirty="0">
              <a:solidFill>
                <a:srgbClr val="F010D5"/>
              </a:solidFill>
            </a:endParaRPr>
          </a:p>
        </p:txBody>
      </p:sp>
    </p:spTree>
    <p:extLst>
      <p:ext uri="{BB962C8B-B14F-4D97-AF65-F5344CB8AC3E}">
        <p14:creationId xmlns:p14="http://schemas.microsoft.com/office/powerpoint/2010/main" val="272367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a:bodyPr>
          <a:lstStyle/>
          <a:p>
            <a:r>
              <a:rPr kumimoji="1" lang="ja-JP" altLang="en-US" dirty="0"/>
              <a:t>多要素認証の方法色々（</a:t>
            </a:r>
            <a:r>
              <a:rPr kumimoji="1" lang="en-US" altLang="ja-JP" dirty="0"/>
              <a:t>utac</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20000"/>
          </a:bodyPr>
          <a:lstStyle/>
          <a:p>
            <a:r>
              <a:rPr lang="en-US" altLang="ja-JP" dirty="0">
                <a:hlinkClick r:id="rId2"/>
              </a:rPr>
              <a:t>Microsoft Authenticator</a:t>
            </a:r>
            <a:r>
              <a:rPr lang="ja-JP" altLang="en-US" dirty="0"/>
              <a:t>（携帯を開けて</a:t>
            </a:r>
            <a:r>
              <a:rPr lang="en-US" altLang="ja-JP" dirty="0"/>
              <a:t>2</a:t>
            </a:r>
            <a:r>
              <a:rPr lang="ja-JP" altLang="en-US" dirty="0"/>
              <a:t>桁の数字を入力。</a:t>
            </a:r>
            <a:r>
              <a:rPr lang="ja-JP" altLang="en-US" dirty="0">
                <a:solidFill>
                  <a:srgbClr val="F010D5"/>
                </a:solidFill>
              </a:rPr>
              <a:t>推奨</a:t>
            </a:r>
            <a:r>
              <a:rPr lang="en-US" altLang="ja-JP" dirty="0"/>
              <a:t> </a:t>
            </a:r>
            <a:r>
              <a:rPr lang="ja-JP" altLang="en-US" dirty="0"/>
              <a:t>）</a:t>
            </a:r>
            <a:endParaRPr kumimoji="1" lang="en-US" altLang="ja-JP" dirty="0">
              <a:hlinkClick r:id="rId3"/>
            </a:endParaRPr>
          </a:p>
          <a:p>
            <a:r>
              <a:rPr kumimoji="1" lang="ja-JP" altLang="en-US" dirty="0">
                <a:hlinkClick r:id="rId4"/>
              </a:rPr>
              <a:t>携帯のショートメッセージサービス（</a:t>
            </a:r>
            <a:r>
              <a:rPr kumimoji="1" lang="en-US" altLang="ja-JP" dirty="0">
                <a:hlinkClick r:id="rId4"/>
              </a:rPr>
              <a:t>SMS</a:t>
            </a:r>
            <a:r>
              <a:rPr kumimoji="1" lang="ja-JP" altLang="en-US" dirty="0">
                <a:hlinkClick r:id="rId4"/>
              </a:rPr>
              <a:t>）</a:t>
            </a:r>
            <a:r>
              <a:rPr kumimoji="1" lang="ja-JP" altLang="en-US" dirty="0"/>
              <a:t>（</a:t>
            </a:r>
            <a:r>
              <a:rPr lang="ja-JP" altLang="en-US" dirty="0"/>
              <a:t>携帯に</a:t>
            </a:r>
            <a:r>
              <a:rPr kumimoji="1" lang="ja-JP" altLang="en-US" dirty="0"/>
              <a:t>テキストで飛んでくる</a:t>
            </a:r>
            <a:r>
              <a:rPr kumimoji="1" lang="en-US" altLang="ja-JP" dirty="0"/>
              <a:t>6</a:t>
            </a:r>
            <a:r>
              <a:rPr kumimoji="1" lang="ja-JP" altLang="en-US" dirty="0"/>
              <a:t>桁の数字）</a:t>
            </a:r>
            <a:endParaRPr kumimoji="1" lang="en-US" altLang="ja-JP" dirty="0"/>
          </a:p>
          <a:p>
            <a:r>
              <a:rPr lang="ja-JP" altLang="en-US" dirty="0"/>
              <a:t>音声電話（スマホがなければ意外とおススメ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fontScale="92500" lnSpcReduction="10000"/>
          </a:bodyPr>
          <a:lstStyle/>
          <a:p>
            <a:r>
              <a:rPr lang="ja-JP" altLang="en-US" dirty="0">
                <a:solidFill>
                  <a:srgbClr val="F010D5"/>
                </a:solidFill>
              </a:rPr>
              <a:t>セキュリティ向上（フィッシングによるパスワード奪取、ランサムウェア被害防止）のため強く推奨</a:t>
            </a:r>
            <a:endParaRPr lang="en-US" altLang="ja-JP" dirty="0">
              <a:solidFill>
                <a:srgbClr val="F010D5"/>
              </a:solidFill>
            </a:endParaRPr>
          </a:p>
          <a:p>
            <a:pPr lvl="1"/>
            <a:r>
              <a:rPr lang="ja-JP" altLang="en-US" dirty="0">
                <a:solidFill>
                  <a:srgbClr val="F010D5"/>
                </a:solidFill>
              </a:rPr>
              <a:t>「必須」と言われる前に是非ご利用開始下さい</a:t>
            </a:r>
            <a:endParaRPr lang="en-US" altLang="ja-JP" dirty="0">
              <a:solidFill>
                <a:srgbClr val="F010D5"/>
              </a:solidFill>
            </a:endParaRPr>
          </a:p>
          <a:p>
            <a:r>
              <a:rPr lang="ja-JP" altLang="en-US" dirty="0"/>
              <a:t>利便性と両立し、普及率を高める（利用率</a:t>
            </a:r>
            <a:r>
              <a:rPr lang="en-US" altLang="ja-JP" dirty="0"/>
              <a:t>100%</a:t>
            </a:r>
            <a:r>
              <a:rPr lang="ja-JP" altLang="en-US" dirty="0"/>
              <a:t>に近づける）のが現在の目標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2023/3/15</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2023S</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grpSp>
        <p:nvGrpSpPr>
          <p:cNvPr id="7" name="グループ化 6">
            <a:extLst>
              <a:ext uri="{FF2B5EF4-FFF2-40B4-BE49-F238E27FC236}">
                <a16:creationId xmlns:a16="http://schemas.microsoft.com/office/drawing/2014/main" id="{FC0E3A0C-DF77-52C9-2B5B-B046CBF7CB34}"/>
              </a:ext>
            </a:extLst>
          </p:cNvPr>
          <p:cNvGrpSpPr/>
          <p:nvPr/>
        </p:nvGrpSpPr>
        <p:grpSpPr>
          <a:xfrm>
            <a:off x="4962528" y="4304084"/>
            <a:ext cx="3296930" cy="2279278"/>
            <a:chOff x="4962528" y="4304084"/>
            <a:chExt cx="3296930" cy="2279278"/>
          </a:xfrm>
        </p:grpSpPr>
        <p:pic>
          <p:nvPicPr>
            <p:cNvPr id="9" name="図 8" descr="スーツを着た人の絵&#10;&#10;中程度の精度で自動的に生成された説明">
              <a:extLst>
                <a:ext uri="{FF2B5EF4-FFF2-40B4-BE49-F238E27FC236}">
                  <a16:creationId xmlns:a16="http://schemas.microsoft.com/office/drawing/2014/main" id="{FA562CB5-1B5D-8315-1E13-071FFB400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0541" y="4304084"/>
              <a:ext cx="1278917" cy="2279278"/>
            </a:xfrm>
            <a:prstGeom prst="rect">
              <a:avLst/>
            </a:prstGeom>
          </p:spPr>
        </p:pic>
        <p:sp>
          <p:nvSpPr>
            <p:cNvPr id="10" name="テキスト ボックス 9">
              <a:extLst>
                <a:ext uri="{FF2B5EF4-FFF2-40B4-BE49-F238E27FC236}">
                  <a16:creationId xmlns:a16="http://schemas.microsoft.com/office/drawing/2014/main" id="{34951294-DC09-CDAC-8C32-D02981B7407F}"/>
                </a:ext>
              </a:extLst>
            </p:cNvPr>
            <p:cNvSpPr txBox="1"/>
            <p:nvPr/>
          </p:nvSpPr>
          <p:spPr>
            <a:xfrm rot="19722176">
              <a:off x="4962528" y="5645976"/>
              <a:ext cx="2339102" cy="307777"/>
            </a:xfrm>
            <a:prstGeom prst="rect">
              <a:avLst/>
            </a:prstGeom>
            <a:noFill/>
          </p:spPr>
          <p:txBody>
            <a:bodyPr wrap="none" rtlCol="0">
              <a:spAutoFit/>
            </a:bodyPr>
            <a:lstStyle/>
            <a:p>
              <a:r>
                <a:rPr kumimoji="1" lang="ja-JP" altLang="en-US" sz="1400" dirty="0"/>
                <a:t>多要素認証ご利用ください</a:t>
              </a:r>
            </a:p>
          </p:txBody>
        </p:sp>
        <p:cxnSp>
          <p:nvCxnSpPr>
            <p:cNvPr id="11" name="直線コネクタ 10">
              <a:extLst>
                <a:ext uri="{FF2B5EF4-FFF2-40B4-BE49-F238E27FC236}">
                  <a16:creationId xmlns:a16="http://schemas.microsoft.com/office/drawing/2014/main" id="{DA15ABBC-9FDB-7B2B-03D1-8AF149E29A2F}"/>
                </a:ext>
              </a:extLst>
            </p:cNvPr>
            <p:cNvCxnSpPr>
              <a:cxnSpLocks/>
            </p:cNvCxnSpPr>
            <p:nvPr/>
          </p:nvCxnSpPr>
          <p:spPr>
            <a:xfrm flipV="1">
              <a:off x="6177020" y="5085184"/>
              <a:ext cx="935818" cy="358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E461536-B151-8508-BEB4-28FB2CA35C00}"/>
                </a:ext>
              </a:extLst>
            </p:cNvPr>
            <p:cNvCxnSpPr>
              <a:cxnSpLocks/>
            </p:cNvCxnSpPr>
            <p:nvPr/>
          </p:nvCxnSpPr>
          <p:spPr>
            <a:xfrm flipV="1">
              <a:off x="6414900" y="5229200"/>
              <a:ext cx="893404" cy="63800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1944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2136</Words>
  <Application>Microsoft Office PowerPoint</Application>
  <PresentationFormat>画面に合わせる (4:3)</PresentationFormat>
  <Paragraphs>252</Paragraphs>
  <Slides>25</Slides>
  <Notes>2</Notes>
  <HiddenSlides>4</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多要素認証とは</vt:lpstr>
      <vt:lpstr>なぜ多要素認証?</vt:lpstr>
      <vt:lpstr>面倒くさくないですか?</vt:lpstr>
      <vt:lpstr>多要素認証の方法色々（utac）</vt:lpstr>
      <vt:lpstr>今後は多要素認証が必須ですか?</vt:lpstr>
      <vt:lpstr>お願い</vt:lpstr>
      <vt:lpstr>Googleも多要素（2段階）認証！</vt:lpstr>
      <vt:lpstr>Googleの2段階認証が推奨されるなるほどな理由</vt:lpstr>
      <vt:lpstr>設定方法説明ページ・動画</vt:lpstr>
      <vt:lpstr>いくつかの注意・罠</vt:lpstr>
      <vt:lpstr>初期設定時の罠</vt:lpstr>
      <vt:lpstr>スマホ買い替え</vt:lpstr>
      <vt:lpstr>スマホや携帯を持っていない（持たない主義）</vt:lpstr>
      <vt:lpstr>（海外）出張</vt:lpstr>
      <vt:lpstr>携帯電話会社のデータ通信障害</vt:lpstr>
      <vt:lpstr>多要素認証の利用終了方法 （…じゃなかったあの時に戻りたい）</vt:lpstr>
      <vt:lpstr>まとめ：多要素認証で安心な暮らしを</vt:lpstr>
      <vt:lpstr>ちゃんとしたパスワード</vt:lpstr>
      <vt:lpstr>乱数パスワード覚えられない問題</vt:lpstr>
      <vt:lpstr>乱数パスワード覚えられない問題 ほげ.docx 方式</vt:lpstr>
      <vt:lpstr>ほげ.docxのパスワードは?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2022-09-14T03:21:43Z</dcterms:created>
  <dcterms:modified xsi:type="dcterms:W3CDTF">2023-03-14T11:48:18Z</dcterms:modified>
</cp:coreProperties>
</file>