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1278" r:id="rId3"/>
    <p:sldId id="1282" r:id="rId4"/>
    <p:sldId id="1287" r:id="rId5"/>
    <p:sldId id="1279" r:id="rId6"/>
    <p:sldId id="1281" r:id="rId7"/>
    <p:sldId id="1283" r:id="rId8"/>
    <p:sldId id="1291" r:id="rId9"/>
    <p:sldId id="1289" r:id="rId10"/>
    <p:sldId id="1288" r:id="rId11"/>
    <p:sldId id="1286" r:id="rId12"/>
    <p:sldId id="1290" r:id="rId13"/>
    <p:sldId id="1284"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55" autoAdjust="0"/>
  </p:normalViewPr>
  <p:slideViewPr>
    <p:cSldViewPr>
      <p:cViewPr varScale="1">
        <p:scale>
          <a:sx n="62" d="100"/>
          <a:sy n="62" d="100"/>
        </p:scale>
        <p:origin x="174" y="60"/>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ysignins.microsoft.com/security-info?domain_hint=uta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hyperlink" Target="https://idm.ecc.u-tokyo.ac.jp/webmtn/sso-saml" TargetMode="External"/><Relationship Id="rId4" Type="http://schemas.openxmlformats.org/officeDocument/2006/relationships/hyperlink" Target="https://myaccount.google.com/securit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s.apple.com/jp/app/microsoft-authenticator/id983156458" TargetMode="External"/><Relationship Id="rId5" Type="http://schemas.openxmlformats.org/officeDocument/2006/relationships/hyperlink" Target="https://youtu.be/ye183PNxVYA"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GUKKp_2yNhU" TargetMode="External"/><Relationship Id="rId2" Type="http://schemas.openxmlformats.org/officeDocument/2006/relationships/hyperlink" Target="https://youtu.be/5QCnoXLSCrM" TargetMode="External"/><Relationship Id="rId1" Type="http://schemas.openxmlformats.org/officeDocument/2006/relationships/slideLayout" Target="../slideLayouts/slideLayout2.xml"/><Relationship Id="rId5" Type="http://schemas.openxmlformats.org/officeDocument/2006/relationships/hyperlink" Target="https://youtu.be/Dwcfbs6R6Ac" TargetMode="External"/><Relationship Id="rId4" Type="http://schemas.openxmlformats.org/officeDocument/2006/relationships/hyperlink" Target="https://youtu.be/QpeJezbmf5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r>
              <a:rPr kumimoji="1" lang="ja-JP" altLang="en-US" dirty="0"/>
              <a:t>後日 </a:t>
            </a:r>
            <a:r>
              <a:rPr kumimoji="1" lang="en-US" altLang="ja-JP" dirty="0" err="1"/>
              <a:t>utelecon</a:t>
            </a:r>
            <a:r>
              <a:rPr kumimoji="1" lang="en-US" altLang="ja-JP" dirty="0"/>
              <a:t> </a:t>
            </a:r>
            <a:r>
              <a:rPr kumimoji="1" lang="ja-JP" altLang="en-US" dirty="0"/>
              <a:t>にまとめます</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2693585583"/>
              </p:ext>
            </p:extLst>
          </p:nvPr>
        </p:nvGraphicFramePr>
        <p:xfrm>
          <a:off x="143508" y="2060848"/>
          <a:ext cx="8856984" cy="302260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ja-JP" altLang="en-US" dirty="0"/>
                        <a:t>（</a:t>
                      </a:r>
                      <a:r>
                        <a:rPr kumimoji="1" lang="en-US" altLang="ja-JP" dirty="0"/>
                        <a:t>9/27</a:t>
                      </a:r>
                      <a:r>
                        <a:rPr kumimoji="1" lang="ja-JP" altLang="en-US" dirty="0"/>
                        <a:t>以降）有効化 </a:t>
                      </a:r>
                      <a:r>
                        <a:rPr kumimoji="1" lang="en-US" altLang="ja-JP" dirty="0">
                          <a:hlinkClick r:id="rId2"/>
                        </a:rPr>
                        <a:t>https://utacm.adm.u-tokyo.ac.jp/webmtn/LoginServlet</a:t>
                      </a:r>
                      <a:r>
                        <a:rPr kumimoji="1" lang="ja-JP" altLang="en-US" dirty="0"/>
                        <a:t> </a:t>
                      </a:r>
                      <a:r>
                        <a:rPr kumimoji="1" lang="ja-JP" altLang="en-US" dirty="0">
                          <a:sym typeface="Symbol" panose="05050102010706020507" pitchFamily="18" charset="2"/>
                        </a:rPr>
                        <a:t> 設定 </a:t>
                      </a:r>
                      <a:r>
                        <a:rPr kumimoji="1" lang="en-US" altLang="ja-JP" dirty="0">
                          <a:sym typeface="Symbol" panose="05050102010706020507" pitchFamily="18" charset="2"/>
                          <a:hlinkClick r:id="rId3"/>
                        </a:rPr>
                        <a:t>https://mysignins.microsoft.com/security-info?domain_hint=utac.u-tokyo.ac.jp</a:t>
                      </a:r>
                      <a:endParaRPr kumimoji="1" lang="en-US" altLang="ja-JP" dirty="0">
                        <a:sym typeface="Symbol" panose="05050102010706020507" pitchFamily="18" charset="2"/>
                      </a:endParaRPr>
                    </a:p>
                  </a:txBody>
                  <a:tcPr/>
                </a:tc>
                <a:tc>
                  <a:txBody>
                    <a:bodyPr/>
                    <a:lstStyle/>
                    <a:p>
                      <a:r>
                        <a:rPr kumimoji="1" lang="en-US" altLang="ja-JP" dirty="0">
                          <a:hlinkClick r:id="rId2"/>
                        </a:rPr>
                        <a:t>https://utacm.adm.u-tokyo.ac.jp/webmtn/LoginServlet</a:t>
                      </a:r>
                      <a:r>
                        <a:rPr kumimoji="1" lang="ja-JP" altLang="en-US" dirty="0"/>
                        <a:t> </a:t>
                      </a:r>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https://myaccount.google.com/security</a:t>
                      </a:r>
                      <a:endParaRPr kumimoji="1" lang="en-US" altLang="ja-JP" dirty="0"/>
                    </a:p>
                  </a:txBody>
                  <a:tcPr/>
                </a:tc>
                <a:tc>
                  <a:txBody>
                    <a:bodyPr/>
                    <a:lstStyle/>
                    <a:p>
                      <a:r>
                        <a:rPr kumimoji="1" lang="en-US" altLang="ja-JP" dirty="0">
                          <a:hlinkClick r:id="rId5"/>
                        </a:rPr>
                        <a:t>https://idm.ecc.u-tokyo.ac.jp/webmtn/sso-saml</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fontScale="92500" lnSpcReduction="10000"/>
          </a:bodyPr>
          <a:lstStyle/>
          <a:p>
            <a:r>
              <a:rPr lang="ja-JP" altLang="en-US" dirty="0"/>
              <a:t>多要素認証をすると設定した後で、設定した認証手段が全部使えなくなるなど、多要素認証を取り消す必要が生じた場合</a:t>
            </a:r>
            <a:endParaRPr lang="en-US" altLang="ja-JP" dirty="0"/>
          </a:p>
          <a:p>
            <a:r>
              <a:rPr lang="ja-JP" altLang="en-US" dirty="0"/>
              <a:t>目的に照らすと、取り消しを自動で認めることはできず、改めての「本人確認」が必要</a:t>
            </a:r>
            <a:endParaRPr lang="en-US" altLang="ja-JP" dirty="0"/>
          </a:p>
          <a:p>
            <a:r>
              <a:rPr lang="ja-JP" altLang="en-US" dirty="0"/>
              <a:t>ご本人</a:t>
            </a:r>
            <a:r>
              <a:rPr lang="ja-JP" altLang="en-US" dirty="0">
                <a:sym typeface="Symbol" panose="05050102010706020507" pitchFamily="18" charset="2"/>
              </a:rPr>
              <a:t></a:t>
            </a:r>
            <a:r>
              <a:rPr lang="ja-JP" altLang="en-US" dirty="0"/>
              <a:t> 事務 </a:t>
            </a:r>
            <a:r>
              <a:rPr lang="ja-JP" altLang="en-US" dirty="0">
                <a:sym typeface="Symbol" panose="05050102010706020507" pitchFamily="18" charset="2"/>
              </a:rPr>
              <a:t> </a:t>
            </a:r>
            <a:r>
              <a:rPr lang="en-US" altLang="ja-JP" dirty="0" err="1"/>
              <a:t>utelecon</a:t>
            </a:r>
            <a:r>
              <a:rPr lang="ja-JP" altLang="en-US" dirty="0"/>
              <a:t>という経路で取り消しを受け付けます</a:t>
            </a:r>
            <a:endParaRPr lang="en-US" altLang="ja-JP" dirty="0"/>
          </a:p>
          <a:p>
            <a:pPr lvl="1"/>
            <a:r>
              <a:rPr lang="ja-JP" altLang="en-US" dirty="0"/>
              <a:t>専攻事務の皆様のご協力（取次ぎ）をお願いいたします</a:t>
            </a:r>
            <a:endParaRPr lang="en-US" altLang="ja-JP" dirty="0"/>
          </a:p>
          <a:p>
            <a:pPr lvl="1"/>
            <a:r>
              <a:rPr lang="en-US" altLang="ja-JP" dirty="0"/>
              <a:t>UTokyo Account</a:t>
            </a:r>
            <a:r>
              <a:rPr lang="ja-JP" altLang="en-US" dirty="0"/>
              <a:t>のパスワードリセットと同じ</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192595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1943072878"/>
              </p:ext>
            </p:extLst>
          </p:nvPr>
        </p:nvGraphicFramePr>
        <p:xfrm>
          <a:off x="107504" y="1340768"/>
          <a:ext cx="8888352" cy="1935480"/>
        </p:xfrm>
        <a:graphic>
          <a:graphicData uri="http://schemas.openxmlformats.org/drawingml/2006/table">
            <a:tbl>
              <a:tblPr firstRow="1" bandRow="1">
                <a:tableStyleId>{5C22544A-7EE6-4342-B048-85BDC9FD1C3A}</a:tableStyleId>
              </a:tblPr>
              <a:tblGrid>
                <a:gridCol w="2096715">
                  <a:extLst>
                    <a:ext uri="{9D8B030D-6E8A-4147-A177-3AD203B41FA5}">
                      <a16:colId xmlns:a16="http://schemas.microsoft.com/office/drawing/2014/main" val="2032980875"/>
                    </a:ext>
                  </a:extLst>
                </a:gridCol>
                <a:gridCol w="2111420">
                  <a:extLst>
                    <a:ext uri="{9D8B030D-6E8A-4147-A177-3AD203B41FA5}">
                      <a16:colId xmlns:a16="http://schemas.microsoft.com/office/drawing/2014/main" val="2822196753"/>
                    </a:ext>
                  </a:extLst>
                </a:gridCol>
                <a:gridCol w="4680217">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F0"/>
                          </a:solidFill>
                        </a:rPr>
                        <a:t>強固なパスワード・</a:t>
                      </a:r>
                      <a:r>
                        <a:rPr kumimoji="1" lang="ja-JP" altLang="en-US" sz="1600" dirty="0">
                          <a:solidFill>
                            <a:srgbClr val="00B050"/>
                          </a:solidFill>
                        </a:rPr>
                        <a:t>多要素認証</a:t>
                      </a:r>
                      <a:r>
                        <a:rPr kumimoji="1" lang="ja-JP" altLang="en-US" sz="1600" dirty="0"/>
                        <a:t>（スマホ・電話）</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7" name="図 6" descr="時計, 記号 が含まれている画像&#10;&#10;自動的に生成された説明">
            <a:extLst>
              <a:ext uri="{FF2B5EF4-FFF2-40B4-BE49-F238E27FC236}">
                <a16:creationId xmlns:a16="http://schemas.microsoft.com/office/drawing/2014/main" id="{5AC51D15-FBDC-407F-BAD0-404FB8E8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429000"/>
            <a:ext cx="2793322" cy="2924944"/>
          </a:xfrm>
          <a:prstGeom prst="rect">
            <a:avLst/>
          </a:prstGeom>
        </p:spPr>
      </p:pic>
      <p:pic>
        <p:nvPicPr>
          <p:cNvPr id="11" name="図 10" descr="文字と絵が描かれた絵&#10;&#10;中程度の精度で自動的に生成された説明">
            <a:extLst>
              <a:ext uri="{FF2B5EF4-FFF2-40B4-BE49-F238E27FC236}">
                <a16:creationId xmlns:a16="http://schemas.microsoft.com/office/drawing/2014/main" id="{0FF9C437-D809-41BB-B635-B5367F2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212" y="4035975"/>
            <a:ext cx="528055" cy="612805"/>
          </a:xfrm>
          <a:prstGeom prst="rect">
            <a:avLst/>
          </a:prstGeom>
        </p:spPr>
      </p:pic>
      <p:pic>
        <p:nvPicPr>
          <p:cNvPr id="13" name="図 12" descr="アイコン&#10;&#10;自動的に生成された説明">
            <a:extLst>
              <a:ext uri="{FF2B5EF4-FFF2-40B4-BE49-F238E27FC236}">
                <a16:creationId xmlns:a16="http://schemas.microsoft.com/office/drawing/2014/main" id="{A9389144-AFDF-473D-85F4-591F8A0D1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8474" y="5876007"/>
            <a:ext cx="528056" cy="612805"/>
          </a:xfrm>
          <a:prstGeom prst="rect">
            <a:avLst/>
          </a:prstGeom>
        </p:spPr>
      </p:pic>
      <p:pic>
        <p:nvPicPr>
          <p:cNvPr id="15" name="図 14" descr="アイコン&#10;&#10;自動的に生成された説明">
            <a:extLst>
              <a:ext uri="{FF2B5EF4-FFF2-40B4-BE49-F238E27FC236}">
                <a16:creationId xmlns:a16="http://schemas.microsoft.com/office/drawing/2014/main" id="{2BC67745-F9DA-4D37-8880-09BB45C86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27" y="5741138"/>
            <a:ext cx="528056" cy="612806"/>
          </a:xfrm>
          <a:prstGeom prst="rect">
            <a:avLst/>
          </a:prstGeom>
        </p:spPr>
      </p:pic>
      <p:pic>
        <p:nvPicPr>
          <p:cNvPr id="17" name="図 16" descr="文字が書かれている&#10;&#10;自動的に生成された説明">
            <a:extLst>
              <a:ext uri="{FF2B5EF4-FFF2-40B4-BE49-F238E27FC236}">
                <a16:creationId xmlns:a16="http://schemas.microsoft.com/office/drawing/2014/main" id="{00B5D686-3B66-4C5E-9658-8E73DE556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190" y="3759763"/>
            <a:ext cx="606946" cy="704357"/>
          </a:xfrm>
          <a:prstGeom prst="rect">
            <a:avLst/>
          </a:prstGeom>
        </p:spPr>
      </p:pic>
      <p:pic>
        <p:nvPicPr>
          <p:cNvPr id="19" name="図 18" descr="文字と絵が描かれた絵&#10;&#10;中程度の精度で自動的に生成された説明">
            <a:extLst>
              <a:ext uri="{FF2B5EF4-FFF2-40B4-BE49-F238E27FC236}">
                <a16:creationId xmlns:a16="http://schemas.microsoft.com/office/drawing/2014/main" id="{062D277B-E42D-4D04-A77D-B0F8D3682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7254" y="6033539"/>
            <a:ext cx="606946" cy="704357"/>
          </a:xfrm>
          <a:prstGeom prst="rect">
            <a:avLst/>
          </a:prstGeom>
        </p:spPr>
      </p:pic>
      <p:pic>
        <p:nvPicPr>
          <p:cNvPr id="21" name="図 20" descr="アイコン&#10;&#10;自動的に生成された説明">
            <a:extLst>
              <a:ext uri="{FF2B5EF4-FFF2-40B4-BE49-F238E27FC236}">
                <a16:creationId xmlns:a16="http://schemas.microsoft.com/office/drawing/2014/main" id="{6729F380-517E-4DA4-B691-960ED8CC11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034" y="4186064"/>
            <a:ext cx="528055" cy="612805"/>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8259" y="353648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2506" y="353648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8258" y="460786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46508" y="4689781"/>
            <a:ext cx="1547813" cy="1412040"/>
          </a:xfrm>
          <a:prstGeom prst="rect">
            <a:avLst/>
          </a:prstGeom>
        </p:spPr>
      </p:pic>
      <p:sp>
        <p:nvSpPr>
          <p:cNvPr id="30" name="テキスト ボックス 29">
            <a:extLst>
              <a:ext uri="{FF2B5EF4-FFF2-40B4-BE49-F238E27FC236}">
                <a16:creationId xmlns:a16="http://schemas.microsoft.com/office/drawing/2014/main" id="{35A5DCC1-75DA-4C73-B5CF-4AF9DF6A2B31}"/>
              </a:ext>
            </a:extLst>
          </p:cNvPr>
          <p:cNvSpPr txBox="1"/>
          <p:nvPr/>
        </p:nvSpPr>
        <p:spPr>
          <a:xfrm>
            <a:off x="2590800" y="3598540"/>
            <a:ext cx="1184940" cy="1200329"/>
          </a:xfrm>
          <a:prstGeom prst="rect">
            <a:avLst/>
          </a:prstGeom>
          <a:noFill/>
        </p:spPr>
        <p:txBody>
          <a:bodyPr wrap="none" rtlCol="0">
            <a:spAutoFit/>
          </a:bodyPr>
          <a:lstStyle/>
          <a:p>
            <a:r>
              <a:rPr kumimoji="1" lang="ja-JP" altLang="en-US" dirty="0"/>
              <a:t>データ</a:t>
            </a:r>
            <a:endParaRPr kumimoji="1" lang="en-US" altLang="ja-JP" dirty="0"/>
          </a:p>
          <a:p>
            <a:r>
              <a:rPr lang="en-US" altLang="ja-JP" dirty="0"/>
              <a:t>   </a:t>
            </a:r>
            <a:r>
              <a:rPr lang="ja-JP" altLang="en-US" dirty="0"/>
              <a:t>データ</a:t>
            </a:r>
            <a:endParaRPr lang="en-US" altLang="ja-JP" dirty="0"/>
          </a:p>
          <a:p>
            <a:r>
              <a:rPr kumimoji="1" lang="en-US" altLang="ja-JP" dirty="0"/>
              <a:t>      </a:t>
            </a:r>
            <a:r>
              <a:rPr kumimoji="1" lang="ja-JP" altLang="en-US" dirty="0"/>
              <a:t>データ</a:t>
            </a:r>
            <a:br>
              <a:rPr kumimoji="1" lang="en-US" altLang="ja-JP" dirty="0"/>
            </a:br>
            <a:r>
              <a:rPr kumimoji="1" lang="en-US" altLang="ja-JP" dirty="0"/>
              <a:t>   …</a:t>
            </a:r>
            <a:endParaRPr kumimoji="1" lang="ja-JP" altLang="en-US" dirty="0"/>
          </a:p>
        </p:txBody>
      </p:sp>
      <p:sp>
        <p:nvSpPr>
          <p:cNvPr id="31" name="テキスト ボックス 30">
            <a:extLst>
              <a:ext uri="{FF2B5EF4-FFF2-40B4-BE49-F238E27FC236}">
                <a16:creationId xmlns:a16="http://schemas.microsoft.com/office/drawing/2014/main" id="{81245031-3628-45EB-92F0-646F2263CB0F}"/>
              </a:ext>
            </a:extLst>
          </p:cNvPr>
          <p:cNvSpPr txBox="1"/>
          <p:nvPr/>
        </p:nvSpPr>
        <p:spPr>
          <a:xfrm>
            <a:off x="5609771" y="450912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5669190" y="489487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91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011FB-0940-4B36-B040-4E4BCB459ED3}"/>
              </a:ext>
            </a:extLst>
          </p:cNvPr>
          <p:cNvSpPr>
            <a:spLocks noGrp="1"/>
          </p:cNvSpPr>
          <p:nvPr>
            <p:ph type="title"/>
          </p:nvPr>
        </p:nvSpPr>
        <p:spPr/>
        <p:txBody>
          <a:bodyPr>
            <a:normAutofit/>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46908127-54E5-41F3-A0A7-C4C2CB7DBF9B}"/>
              </a:ext>
            </a:extLst>
          </p:cNvPr>
          <p:cNvSpPr>
            <a:spLocks noGrp="1"/>
          </p:cNvSpPr>
          <p:nvPr>
            <p:ph idx="1"/>
          </p:nvPr>
        </p:nvSpPr>
        <p:spPr/>
        <p:txBody>
          <a:bodyPr>
            <a:normAutofit/>
          </a:bodyPr>
          <a:lstStyle/>
          <a:p>
            <a:r>
              <a:rPr lang="en-US" altLang="ja-JP" dirty="0"/>
              <a:t>Google Drive, OneDrive</a:t>
            </a:r>
            <a:r>
              <a:rPr lang="ja-JP" altLang="en-US" dirty="0"/>
              <a:t>の共有ドキュメントの見直し（足元の見直し</a:t>
            </a:r>
            <a:r>
              <a:rPr lang="en-US" altLang="ja-JP" dirty="0"/>
              <a:t>!</a:t>
            </a:r>
            <a:r>
              <a:rPr lang="ja-JP" altLang="en-US" dirty="0"/>
              <a:t>）</a:t>
            </a:r>
            <a:endParaRPr lang="en-US" altLang="ja-JP" dirty="0"/>
          </a:p>
          <a:p>
            <a:pPr lvl="1"/>
            <a:r>
              <a:rPr lang="ja-JP" altLang="en-US" dirty="0"/>
              <a:t>不要になったものは削除・共有取り消し</a:t>
            </a:r>
            <a:endParaRPr lang="en-US" altLang="ja-JP" dirty="0"/>
          </a:p>
          <a:p>
            <a:pPr lvl="1"/>
            <a:r>
              <a:rPr lang="ja-JP" altLang="en-US" dirty="0"/>
              <a:t>できるなら相手を限定した共有を使う</a:t>
            </a:r>
            <a:endParaRPr lang="en-US" altLang="ja-JP" dirty="0"/>
          </a:p>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p>
        </p:txBody>
      </p:sp>
      <p:sp>
        <p:nvSpPr>
          <p:cNvPr id="4" name="日付プレースホルダー 3">
            <a:extLst>
              <a:ext uri="{FF2B5EF4-FFF2-40B4-BE49-F238E27FC236}">
                <a16:creationId xmlns:a16="http://schemas.microsoft.com/office/drawing/2014/main" id="{4A89A32F-873A-4937-AF65-D0ACBF1EEE4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6742DC4-B896-4681-B4CE-BE7EDA97BB4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EDB4822-A22E-42A2-89C0-8A2EE7A004F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8200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fontScale="90000"/>
          </a:bodyPr>
          <a:lstStyle/>
          <a:p>
            <a:r>
              <a:rPr lang="ja-JP" altLang="en-US" dirty="0"/>
              <a:t>決して破られてはならないアカウントがある</a:t>
            </a:r>
            <a:endParaRPr kumimoji="1" lang="ja-JP" altLang="en-US" dirty="0"/>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p:txBody>
          <a:bodyPr/>
          <a:lstStyle/>
          <a:p>
            <a:r>
              <a:rPr kumimoji="1" lang="ja-JP" altLang="en-US" dirty="0"/>
              <a:t>本学</a:t>
            </a:r>
            <a:r>
              <a:rPr kumimoji="1" lang="en-US" altLang="ja-JP" dirty="0"/>
              <a:t>50,000</a:t>
            </a:r>
            <a:r>
              <a:rPr kumimoji="1" lang="ja-JP" altLang="en-US" dirty="0"/>
              <a:t>人の</a:t>
            </a:r>
            <a:endParaRPr kumimoji="1" lang="en-US" altLang="ja-JP" dirty="0"/>
          </a:p>
          <a:p>
            <a:pPr lvl="1"/>
            <a:r>
              <a:rPr kumimoji="1" lang="en-US" altLang="ja-JP" dirty="0"/>
              <a:t>UTokyo Account</a:t>
            </a:r>
            <a:r>
              <a:rPr lang="ja-JP" altLang="en-US" dirty="0"/>
              <a:t> </a:t>
            </a:r>
            <a:r>
              <a:rPr lang="en-US" altLang="ja-JP" dirty="0"/>
              <a:t>(10</a:t>
            </a:r>
            <a:r>
              <a:rPr lang="ja-JP" altLang="en-US" dirty="0"/>
              <a:t>桁</a:t>
            </a:r>
            <a:r>
              <a:rPr lang="en-US" altLang="ja-JP" dirty="0"/>
              <a:t>@utac.u-tokyo.ac.jp)</a:t>
            </a:r>
            <a:endParaRPr kumimoji="1" lang="en-US" altLang="ja-JP" dirty="0"/>
          </a:p>
          <a:p>
            <a:pPr lvl="1"/>
            <a:r>
              <a:rPr kumimoji="1" lang="en-US" altLang="ja-JP" dirty="0"/>
              <a:t>Google Account (@g.ecc.u-tokyo.ac.jp)</a:t>
            </a:r>
          </a:p>
          <a:p>
            <a:r>
              <a:rPr kumimoji="1" lang="ja-JP" altLang="en-US" dirty="0"/>
              <a:t>が今日もインターネットに</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7" name="グループ化 6">
            <a:extLst>
              <a:ext uri="{FF2B5EF4-FFF2-40B4-BE49-F238E27FC236}">
                <a16:creationId xmlns:a16="http://schemas.microsoft.com/office/drawing/2014/main" id="{C24B2D81-213A-44E0-B2DA-96D890AB8E43}"/>
              </a:ext>
            </a:extLst>
          </p:cNvPr>
          <p:cNvGrpSpPr/>
          <p:nvPr/>
        </p:nvGrpSpPr>
        <p:grpSpPr>
          <a:xfrm>
            <a:off x="1043608" y="4176091"/>
            <a:ext cx="7286315" cy="2133229"/>
            <a:chOff x="1173765" y="3823228"/>
            <a:chExt cx="7286315" cy="2133229"/>
          </a:xfrm>
        </p:grpSpPr>
        <p:grpSp>
          <p:nvGrpSpPr>
            <p:cNvPr id="8" name="グループ化 39">
              <a:extLst>
                <a:ext uri="{FF2B5EF4-FFF2-40B4-BE49-F238E27FC236}">
                  <a16:creationId xmlns:a16="http://schemas.microsoft.com/office/drawing/2014/main" id="{4A11309C-D704-49BC-BD3E-223754374F4C}"/>
                </a:ext>
              </a:extLst>
            </p:cNvPr>
            <p:cNvGrpSpPr/>
            <p:nvPr/>
          </p:nvGrpSpPr>
          <p:grpSpPr>
            <a:xfrm>
              <a:off x="1173765" y="3823228"/>
              <a:ext cx="7286315" cy="2133229"/>
              <a:chOff x="179512" y="3599999"/>
              <a:chExt cx="8856984" cy="3141369"/>
            </a:xfrm>
          </p:grpSpPr>
          <p:sp>
            <p:nvSpPr>
              <p:cNvPr id="10" name="正方形/長方形 4">
                <a:extLst>
                  <a:ext uri="{FF2B5EF4-FFF2-40B4-BE49-F238E27FC236}">
                    <a16:creationId xmlns:a16="http://schemas.microsoft.com/office/drawing/2014/main" id="{6F770046-5F8F-4B31-A35D-09128570538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正方形/長方形 7">
                <a:extLst>
                  <a:ext uri="{FF2B5EF4-FFF2-40B4-BE49-F238E27FC236}">
                    <a16:creationId xmlns:a16="http://schemas.microsoft.com/office/drawing/2014/main" id="{1D176033-A44F-4021-AC17-F2A5970316E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20" name="正方形/長方形 8">
                <a:extLst>
                  <a:ext uri="{FF2B5EF4-FFF2-40B4-BE49-F238E27FC236}">
                    <a16:creationId xmlns:a16="http://schemas.microsoft.com/office/drawing/2014/main" id="{AAA439F4-C2FF-42AC-B903-0E875539D5AF}"/>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9" name="四角形: 角を丸くする 26">
              <a:extLst>
                <a:ext uri="{FF2B5EF4-FFF2-40B4-BE49-F238E27FC236}">
                  <a16:creationId xmlns:a16="http://schemas.microsoft.com/office/drawing/2014/main" id="{9DA1A2EE-DC76-4103-96EF-34574F2BAE09}"/>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Tree>
    <p:extLst>
      <p:ext uri="{BB962C8B-B14F-4D97-AF65-F5344CB8AC3E}">
        <p14:creationId xmlns:p14="http://schemas.microsoft.com/office/powerpoint/2010/main" val="1067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lstStyle/>
          <a:p>
            <a:r>
              <a:rPr kumimoji="1" lang="ja-JP" altLang="en-US" dirty="0"/>
              <a:t>守るための基本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kumimoji="1" lang="ja-JP" altLang="en-US" dirty="0"/>
              <a:t>安易なパスワードを</a:t>
            </a:r>
            <a:r>
              <a:rPr kumimoji="1" lang="ja-JP" altLang="en-US" dirty="0">
                <a:solidFill>
                  <a:srgbClr val="FF0000"/>
                </a:solidFill>
              </a:rPr>
              <a:t>決して</a:t>
            </a:r>
            <a:r>
              <a:rPr kumimoji="1" lang="ja-JP" altLang="en-US" dirty="0"/>
              <a:t>使わない</a:t>
            </a:r>
            <a:endParaRPr kumimoji="1" lang="en-US" altLang="ja-JP" dirty="0"/>
          </a:p>
          <a:p>
            <a:pPr lvl="1"/>
            <a:r>
              <a:rPr lang="ja-JP" altLang="en-US" dirty="0"/>
              <a:t>心当たりがある場合すぐに変更を</a:t>
            </a:r>
            <a:r>
              <a:rPr lang="en-US" altLang="ja-JP" dirty="0"/>
              <a:t>!</a:t>
            </a:r>
          </a:p>
          <a:p>
            <a:pPr lvl="1"/>
            <a:r>
              <a:rPr lang="ja-JP" altLang="en-US" dirty="0"/>
              <a:t>長く複雑なパスワード（</a:t>
            </a:r>
            <a:r>
              <a:rPr kumimoji="1" lang="ja-JP" altLang="en-US" dirty="0"/>
              <a:t>例えばこれで生成）に変更してください</a:t>
            </a:r>
            <a:endParaRPr kumimoji="1" lang="en-US" altLang="ja-JP" dirty="0"/>
          </a:p>
          <a:p>
            <a:r>
              <a:rPr lang="ja-JP" altLang="en-US" dirty="0">
                <a:solidFill>
                  <a:srgbClr val="F010D5"/>
                </a:solidFill>
              </a:rPr>
              <a:t>多要素認証（本日の      ） </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592168" y="335699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D39F9-206C-48EC-9A87-0A7359D58825}"/>
              </a:ext>
            </a:extLst>
          </p:cNvPr>
          <p:cNvSpPr>
            <a:spLocks noGrp="1"/>
          </p:cNvSpPr>
          <p:nvPr>
            <p:ph type="title"/>
          </p:nvPr>
        </p:nvSpPr>
        <p:spPr/>
        <p:txBody>
          <a:bodyPr/>
          <a:lstStyle/>
          <a:p>
            <a:r>
              <a:rPr kumimoji="1" lang="ja-JP" altLang="en-US" dirty="0"/>
              <a:t>以降</a:t>
            </a:r>
          </a:p>
        </p:txBody>
      </p:sp>
      <p:sp>
        <p:nvSpPr>
          <p:cNvPr id="3" name="コンテンツ プレースホルダー 2">
            <a:extLst>
              <a:ext uri="{FF2B5EF4-FFF2-40B4-BE49-F238E27FC236}">
                <a16:creationId xmlns:a16="http://schemas.microsoft.com/office/drawing/2014/main" id="{7190F2BF-039F-4E5E-80C0-B4298DFBC086}"/>
              </a:ext>
            </a:extLst>
          </p:cNvPr>
          <p:cNvSpPr>
            <a:spLocks noGrp="1"/>
          </p:cNvSpPr>
          <p:nvPr>
            <p:ph idx="1"/>
          </p:nvPr>
        </p:nvSpPr>
        <p:spPr/>
        <p:txBody>
          <a:bodyPr/>
          <a:lstStyle/>
          <a:p>
            <a:r>
              <a:rPr kumimoji="1" lang="ja-JP" altLang="en-US" dirty="0"/>
              <a:t>多要素認証</a:t>
            </a:r>
            <a:endParaRPr kumimoji="1" lang="en-US" altLang="ja-JP" dirty="0"/>
          </a:p>
          <a:p>
            <a:r>
              <a:rPr lang="ja-JP" altLang="en-US" dirty="0"/>
              <a:t>情報漏洩事故を起こさないための習慣、おすすめ</a:t>
            </a:r>
            <a:endParaRPr kumimoji="1" lang="ja-JP" altLang="en-US" dirty="0"/>
          </a:p>
        </p:txBody>
      </p:sp>
      <p:sp>
        <p:nvSpPr>
          <p:cNvPr id="4" name="日付プレースホルダー 3">
            <a:extLst>
              <a:ext uri="{FF2B5EF4-FFF2-40B4-BE49-F238E27FC236}">
                <a16:creationId xmlns:a16="http://schemas.microsoft.com/office/drawing/2014/main" id="{345DFE75-5AB5-48E0-83B4-AF50A47C3F6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5F3DAF8-9EB0-4BD4-AC48-2CB24E56A96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FD79CF3-EE69-44F6-9E80-3D9FC770A2A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12046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t>2</a:t>
            </a:r>
            <a:r>
              <a:rPr kumimoji="1" lang="ja-JP" altLang="en-US" dirty="0"/>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現状はパスワードを当てられたら・盗まれたら終わり</a:t>
            </a:r>
          </a:p>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pPr lvl="1"/>
            <a:r>
              <a:rPr lang="ja-JP" altLang="en-US" dirty="0"/>
              <a:t>イメージはアカウントを乗っ取られる確率が</a:t>
            </a:r>
            <a:r>
              <a:rPr lang="en-US" altLang="ja-JP" dirty="0"/>
              <a:t>0.001 </a:t>
            </a:r>
            <a:r>
              <a:rPr lang="ja-JP" altLang="en-US" dirty="0"/>
              <a:t>だったのが</a:t>
            </a:r>
            <a:r>
              <a:rPr lang="en-US" altLang="ja-JP" dirty="0"/>
              <a:t> 0.001 </a:t>
            </a:r>
            <a:r>
              <a:rPr lang="en-US" altLang="ja-JP" dirty="0">
                <a:sym typeface="Symbol" panose="05050102010706020507" pitchFamily="18" charset="2"/>
              </a:rPr>
              <a:t> </a:t>
            </a:r>
            <a:r>
              <a:rPr lang="en-US" altLang="ja-JP" dirty="0"/>
              <a:t>0.001 = 0.00001</a:t>
            </a:r>
            <a:r>
              <a:rPr lang="ja-JP" altLang="en-US" dirty="0"/>
              <a:t>になる</a:t>
            </a:r>
            <a:endParaRPr kumimoji="1" lang="en-US" altLang="ja-JP" dirty="0"/>
          </a:p>
          <a:p>
            <a:r>
              <a:rPr kumimoji="1" lang="ja-JP" altLang="en-US" dirty="0"/>
              <a:t>バラバラなアカウントを統一</a:t>
            </a:r>
            <a:r>
              <a:rPr lang="ja-JP" altLang="en-US" dirty="0"/>
              <a:t>＋それを強固に守ることで安全性と利便性を両立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lang="ja-JP" altLang="en-US" dirty="0"/>
              <a:t>スマホを常に持ち歩いている人ならスマホを開く一手間</a:t>
            </a:r>
            <a:endParaRPr lang="en-US" altLang="ja-JP" dirty="0"/>
          </a:p>
          <a:p>
            <a:pPr lvl="1"/>
            <a:r>
              <a:rPr lang="ja-JP" altLang="en-US" dirty="0"/>
              <a:t>スマホの認証アプリ</a:t>
            </a:r>
            <a:r>
              <a:rPr lang="en-US" altLang="ja-JP" dirty="0">
                <a:hlinkClick r:id="rId4"/>
              </a:rPr>
              <a:t>Microsoft Authenticator</a:t>
            </a:r>
            <a:r>
              <a:rPr lang="ja-JP" altLang="en-US" dirty="0"/>
              <a:t>で</a:t>
            </a:r>
            <a:r>
              <a:rPr lang="en-US" altLang="ja-JP" dirty="0">
                <a:hlinkClick r:id="rId5"/>
              </a:rPr>
              <a:t>ITC-LMS</a:t>
            </a:r>
            <a:r>
              <a:rPr lang="ja-JP" altLang="en-US" dirty="0">
                <a:hlinkClick r:id="rId5"/>
              </a:rPr>
              <a:t>にログインデモ</a:t>
            </a:r>
            <a:endParaRPr lang="en-US" altLang="ja-JP" dirty="0"/>
          </a:p>
          <a:p>
            <a:pPr lvl="1"/>
            <a:r>
              <a:rPr lang="en-US" altLang="ja-JP" dirty="0">
                <a:hlinkClick r:id="rId6"/>
              </a:rPr>
              <a:t>iOS</a:t>
            </a:r>
            <a:r>
              <a:rPr lang="ja-JP" altLang="en-US" dirty="0">
                <a:hlinkClick r:id="rId6"/>
              </a:rPr>
              <a:t>用</a:t>
            </a:r>
            <a:r>
              <a:rPr lang="ja-JP" altLang="en-US" dirty="0"/>
              <a:t>もあります</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p:txBody>
          <a:bodyPr>
            <a:normAutofit fontScale="90000"/>
          </a:bodyPr>
          <a:lstStyle/>
          <a:p>
            <a:r>
              <a:rPr kumimoji="1" lang="en-US" altLang="ja-JP" dirty="0"/>
              <a:t>Microsoft Authenticator</a:t>
            </a:r>
            <a:r>
              <a:rPr kumimoji="1" lang="ja-JP" altLang="en-US" dirty="0"/>
              <a:t>以外の手段</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kumimoji="1" lang="en-US" altLang="ja-JP" dirty="0">
                <a:hlinkClick r:id="rId2"/>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音声電話（電話に出て</a:t>
            </a:r>
            <a:r>
              <a:rPr lang="en-US" altLang="ja-JP" dirty="0"/>
              <a:t>#</a:t>
            </a:r>
            <a:r>
              <a:rPr lang="ja-JP" altLang="en-US" dirty="0"/>
              <a:t>キーを押す）</a:t>
            </a:r>
            <a:endParaRPr lang="en-US" altLang="ja-JP" dirty="0"/>
          </a:p>
          <a:p>
            <a:pPr lvl="1"/>
            <a:r>
              <a:rPr kumimoji="1" lang="ja-JP" altLang="en-US" dirty="0">
                <a:hlinkClick r:id="rId3"/>
              </a:rPr>
              <a:t>携帯</a:t>
            </a:r>
            <a:endParaRPr kumimoji="1" lang="en-US" altLang="ja-JP" dirty="0"/>
          </a:p>
          <a:p>
            <a:pPr lvl="1"/>
            <a:r>
              <a:rPr lang="ja-JP" altLang="en-US" dirty="0">
                <a:hlinkClick r:id="rId4"/>
              </a:rPr>
              <a:t>いえでん</a:t>
            </a:r>
            <a:endParaRPr lang="en-US" altLang="ja-JP" dirty="0"/>
          </a:p>
          <a:p>
            <a:r>
              <a:rPr lang="ja-JP" altLang="en-US" dirty="0"/>
              <a:t>あえて</a:t>
            </a:r>
            <a:r>
              <a:rPr lang="en-US" altLang="ja-JP" dirty="0">
                <a:hlinkClick r:id="rId5"/>
              </a:rPr>
              <a:t>Google</a:t>
            </a:r>
            <a:r>
              <a:rPr lang="ja-JP" altLang="en-US" dirty="0">
                <a:hlinkClick r:id="rId5"/>
              </a:rPr>
              <a:t>認証システム</a:t>
            </a:r>
            <a:endParaRPr lang="en-US" altLang="ja-JP" dirty="0"/>
          </a:p>
          <a:p>
            <a:pPr lvl="1"/>
            <a:r>
              <a:rPr lang="en-US" altLang="ja-JP" dirty="0"/>
              <a:t>Microsoft Authenticator</a:t>
            </a:r>
            <a:r>
              <a:rPr lang="ja-JP" altLang="en-US" dirty="0"/>
              <a:t>と役割は同じですが、</a:t>
            </a:r>
            <a:r>
              <a:rPr lang="en-US" altLang="ja-JP" dirty="0"/>
              <a:t>UTokyo Account</a:t>
            </a:r>
            <a:r>
              <a:rPr lang="ja-JP" altLang="en-US" dirty="0"/>
              <a:t>と相性がいいのは</a:t>
            </a:r>
            <a:r>
              <a:rPr lang="en-US" altLang="ja-JP" dirty="0"/>
              <a:t>Microsoft</a:t>
            </a:r>
            <a:r>
              <a:rPr lang="ja-JP" altLang="en-US" dirty="0"/>
              <a:t>です</a:t>
            </a:r>
            <a:endParaRPr lang="en-US" altLang="ja-JP" dirty="0"/>
          </a:p>
          <a:p>
            <a:r>
              <a:rPr lang="ja-JP" altLang="en-US" dirty="0"/>
              <a:t>携帯を買い替えた時のために</a:t>
            </a:r>
            <a:r>
              <a:rPr lang="en-US" altLang="ja-JP" dirty="0"/>
              <a:t>Microsoft Authenticator</a:t>
            </a:r>
            <a:r>
              <a:rPr lang="ja-JP" altLang="en-US" dirty="0"/>
              <a:t>以外の手段を登録しておいてください</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p:txBody>
          <a:bodyPr/>
          <a:lstStyle/>
          <a:p>
            <a:r>
              <a:rPr lang="ja-JP" altLang="en-US" dirty="0"/>
              <a:t>現時点：強く推奨</a:t>
            </a:r>
            <a:endParaRPr lang="en-US" altLang="ja-JP" dirty="0"/>
          </a:p>
          <a:p>
            <a:r>
              <a:rPr lang="ja-JP" altLang="en-US" dirty="0"/>
              <a:t>今後：様子を見つつ必須にして行きたい</a:t>
            </a:r>
            <a:endParaRPr lang="en-US" altLang="ja-JP" dirty="0"/>
          </a:p>
          <a:p>
            <a:r>
              <a:rPr kumimoji="1" lang="ja-JP" altLang="en-US" dirty="0"/>
              <a:t>しかし当面はこれまで通りの利用を可能にします</a:t>
            </a:r>
            <a:r>
              <a:rPr lang="ja-JP" altLang="en-US" dirty="0"/>
              <a:t>（十分な移行期間）</a:t>
            </a:r>
            <a:endParaRPr kumimoji="1" lang="en-US" altLang="ja-JP" dirty="0"/>
          </a:p>
          <a:p>
            <a:r>
              <a:rPr lang="en-US" altLang="ja-JP" dirty="0"/>
              <a:t>UTokyo Account</a:t>
            </a:r>
            <a:r>
              <a:rPr lang="ja-JP" altLang="en-US" dirty="0"/>
              <a:t>で今後新しく利用可能になるサービスについては必須とします</a:t>
            </a:r>
            <a:endParaRPr lang="en-US" altLang="ja-JP" dirty="0"/>
          </a:p>
          <a:p>
            <a:pPr lvl="1"/>
            <a:r>
              <a:rPr kumimoji="1" lang="en-US" altLang="ja-JP" dirty="0"/>
              <a:t>VPN</a:t>
            </a:r>
            <a:r>
              <a:rPr kumimoji="1" lang="ja-JP" altLang="en-US" dirty="0"/>
              <a:t>（</a:t>
            </a:r>
            <a:r>
              <a:rPr kumimoji="1" lang="en-US" altLang="ja-JP" dirty="0"/>
              <a:t>Chapter 3 </a:t>
            </a:r>
            <a:r>
              <a:rPr kumimoji="1" lang="ja-JP" altLang="en-US" dirty="0"/>
              <a:t>玉造）</a:t>
            </a:r>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5987</TotalTime>
  <Words>938</Words>
  <Application>Microsoft Office PowerPoint</Application>
  <PresentationFormat>画面に合わせる (4:3)</PresentationFormat>
  <Paragraphs>130</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Calibri</vt:lpstr>
      <vt:lpstr>Cambria</vt:lpstr>
      <vt:lpstr>Symbol</vt:lpstr>
      <vt:lpstr>Wingdings</vt:lpstr>
      <vt:lpstr>雪藤</vt:lpstr>
      <vt:lpstr>セキュリティの強化と多要素認証</vt:lpstr>
      <vt:lpstr>決して破られてはならないアカウントがある</vt:lpstr>
      <vt:lpstr>守るための基本</vt:lpstr>
      <vt:lpstr>以降</vt:lpstr>
      <vt:lpstr>多要素認証とは</vt:lpstr>
      <vt:lpstr>なぜ多要素認証?</vt:lpstr>
      <vt:lpstr>面倒くさくないですか?</vt:lpstr>
      <vt:lpstr>Microsoft Authenticator以外の手段</vt:lpstr>
      <vt:lpstr>今後は多要素認証が必須ですか?</vt:lpstr>
      <vt:lpstr>設定方法</vt:lpstr>
      <vt:lpstr>取り消し方法</vt:lpstr>
      <vt:lpstr>枕を高くして寝るには</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391</cp:revision>
  <dcterms:created xsi:type="dcterms:W3CDTF">2020-09-08T15:01:11Z</dcterms:created>
  <dcterms:modified xsi:type="dcterms:W3CDTF">2021-09-14T06:00:18Z</dcterms:modified>
</cp:coreProperties>
</file>