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56" r:id="rId2"/>
    <p:sldId id="321" r:id="rId3"/>
    <p:sldId id="330" r:id="rId4"/>
    <p:sldId id="331" r:id="rId5"/>
    <p:sldId id="365" r:id="rId6"/>
    <p:sldId id="368" r:id="rId7"/>
    <p:sldId id="361" r:id="rId8"/>
    <p:sldId id="366" r:id="rId9"/>
    <p:sldId id="367"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4656" autoAdjust="0"/>
  </p:normalViewPr>
  <p:slideViewPr>
    <p:cSldViewPr>
      <p:cViewPr>
        <p:scale>
          <a:sx n="50" d="100"/>
          <a:sy n="50" d="100"/>
        </p:scale>
        <p:origin x="-368" y="-144"/>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2020/4/12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2020/4/16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2020/4/16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2020/4/16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2020/4/16</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 TargetMode="External"/><Relationship Id="rId2" Type="http://schemas.openxmlformats.org/officeDocument/2006/relationships/hyperlink" Target="https://zoom.us/j/12345678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80528" y="2500306"/>
            <a:ext cx="9324528" cy="1512888"/>
          </a:xfrm>
        </p:spPr>
        <p:txBody>
          <a:bodyPr>
            <a:normAutofit/>
          </a:bodyPr>
          <a:lstStyle/>
          <a:p>
            <a:r>
              <a:rPr lang="ja-JP" altLang="en-US" dirty="0" smtClean="0"/>
              <a:t>オンライン授業</a:t>
            </a:r>
            <a:r>
              <a:rPr lang="en-US" altLang="ja-JP" dirty="0" smtClean="0"/>
              <a:t>URL</a:t>
            </a:r>
            <a:r>
              <a:rPr lang="ja-JP" altLang="en-US" dirty="0" smtClean="0"/>
              <a:t>通知方法</a:t>
            </a:r>
            <a:r>
              <a:rPr lang="en-US" altLang="ja-JP" dirty="0" smtClean="0"/>
              <a:t/>
            </a:r>
            <a:br>
              <a:rPr lang="en-US" altLang="ja-JP" dirty="0" smtClean="0"/>
            </a:br>
            <a:r>
              <a:rPr lang="ja-JP" altLang="en-US" dirty="0" smtClean="0"/>
              <a:t>（更新）</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情報基盤センター 田浦健次朗</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オンラインで授業を行う先生がその情報</a:t>
            </a:r>
            <a:r>
              <a:rPr lang="ja-JP" altLang="en-US" dirty="0" smtClean="0">
                <a:solidFill>
                  <a:schemeClr val="tx2">
                    <a:lumMod val="50000"/>
                    <a:lumOff val="50000"/>
                  </a:schemeClr>
                </a:solidFill>
              </a:rPr>
              <a:t>（会議室</a:t>
            </a:r>
            <a:r>
              <a:rPr lang="en-US" altLang="ja-JP" dirty="0" smtClean="0">
                <a:solidFill>
                  <a:schemeClr val="tx2">
                    <a:lumMod val="50000"/>
                    <a:lumOff val="50000"/>
                  </a:schemeClr>
                </a:solidFill>
              </a:rPr>
              <a:t>URL</a:t>
            </a:r>
            <a:r>
              <a:rPr lang="ja-JP" altLang="en-US" dirty="0" smtClean="0">
                <a:solidFill>
                  <a:schemeClr val="tx2">
                    <a:lumMod val="50000"/>
                    <a:lumOff val="50000"/>
                  </a:schemeClr>
                </a:solidFill>
              </a:rPr>
              <a:t>）</a:t>
            </a:r>
            <a:r>
              <a:rPr lang="ja-JP" altLang="en-US" dirty="0" smtClean="0"/>
              <a:t>をどう学生に伝えるか</a:t>
            </a:r>
            <a:r>
              <a:rPr lang="en-US" altLang="ja-JP" dirty="0" smtClean="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pic>
        <p:nvPicPr>
          <p:cNvPr id="11" name="図 10" descr="computer_side_man.png"/>
          <p:cNvPicPr>
            <a:picLocks noChangeAspect="1"/>
          </p:cNvPicPr>
          <p:nvPr/>
        </p:nvPicPr>
        <p:blipFill>
          <a:blip r:embed="rId2" cstate="print"/>
          <a:stretch>
            <a:fillRect/>
          </a:stretch>
        </p:blipFill>
        <p:spPr>
          <a:xfrm>
            <a:off x="7236296" y="3429000"/>
            <a:ext cx="1502097" cy="1397521"/>
          </a:xfrm>
          <a:prstGeom prst="rect">
            <a:avLst/>
          </a:prstGeom>
        </p:spPr>
      </p:pic>
      <p:cxnSp>
        <p:nvCxnSpPr>
          <p:cNvPr id="23" name="直線矢印コネクタ 22"/>
          <p:cNvCxnSpPr>
            <a:stCxn id="8" idx="3"/>
          </p:cNvCxnSpPr>
          <p:nvPr/>
        </p:nvCxnSpPr>
        <p:spPr>
          <a:xfrm>
            <a:off x="3311122" y="2994266"/>
            <a:ext cx="1836942" cy="101079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0" idx="3"/>
          </p:cNvCxnSpPr>
          <p:nvPr/>
        </p:nvCxnSpPr>
        <p:spPr>
          <a:xfrm>
            <a:off x="2915719" y="3449022"/>
            <a:ext cx="1872305" cy="62805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3"/>
          </p:cNvCxnSpPr>
          <p:nvPr/>
        </p:nvCxnSpPr>
        <p:spPr>
          <a:xfrm>
            <a:off x="1332416" y="3654249"/>
            <a:ext cx="3455608" cy="6388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9" idx="3"/>
          </p:cNvCxnSpPr>
          <p:nvPr/>
        </p:nvCxnSpPr>
        <p:spPr>
          <a:xfrm flipV="1">
            <a:off x="1643528" y="4445496"/>
            <a:ext cx="3296896" cy="54742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2" idx="3"/>
          </p:cNvCxnSpPr>
          <p:nvPr/>
        </p:nvCxnSpPr>
        <p:spPr>
          <a:xfrm flipV="1">
            <a:off x="2858930" y="4597897"/>
            <a:ext cx="2233894" cy="133634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a:off x="5796136" y="4221088"/>
            <a:ext cx="2232248" cy="7200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1" name="雲形吹き出し 20"/>
          <p:cNvSpPr/>
          <p:nvPr/>
        </p:nvSpPr>
        <p:spPr>
          <a:xfrm>
            <a:off x="3923928" y="3717032"/>
            <a:ext cx="2520280" cy="1152128"/>
          </a:xfrm>
          <a:prstGeom prst="cloudCallou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2483768" y="2564904"/>
            <a:ext cx="1183531" cy="1152128"/>
            <a:chOff x="1187624" y="3573016"/>
            <a:chExt cx="2016224" cy="1962726"/>
          </a:xfrm>
        </p:grpSpPr>
        <p:pic>
          <p:nvPicPr>
            <p:cNvPr id="15" name="図 14" descr="house_danmen_2kai.png"/>
            <p:cNvPicPr>
              <a:picLocks noChangeAspect="1"/>
            </p:cNvPicPr>
            <p:nvPr/>
          </p:nvPicPr>
          <p:blipFill>
            <a:blip r:embed="rId3" cstate="print"/>
            <a:stretch>
              <a:fillRect/>
            </a:stretch>
          </p:blipFill>
          <p:spPr>
            <a:xfrm>
              <a:off x="1187624" y="3573016"/>
              <a:ext cx="2016224" cy="1962726"/>
            </a:xfrm>
            <a:prstGeom prst="rect">
              <a:avLst/>
            </a:prstGeom>
          </p:spPr>
        </p:pic>
        <p:pic>
          <p:nvPicPr>
            <p:cNvPr id="8" name="図 7" descr="character_boy_normal.png"/>
            <p:cNvPicPr>
              <a:picLocks noChangeAspect="1"/>
            </p:cNvPicPr>
            <p:nvPr/>
          </p:nvPicPr>
          <p:blipFill>
            <a:blip r:embed="rId4" cstate="print"/>
            <a:stretch>
              <a:fillRect/>
            </a:stretch>
          </p:blipFill>
          <p:spPr>
            <a:xfrm>
              <a:off x="2051720" y="3933056"/>
              <a:ext cx="545356" cy="742812"/>
            </a:xfrm>
            <a:prstGeom prst="rect">
              <a:avLst/>
            </a:prstGeom>
          </p:spPr>
        </p:pic>
        <p:pic>
          <p:nvPicPr>
            <p:cNvPr id="10" name="図 9" descr="character_girl_normal.png"/>
            <p:cNvPicPr>
              <a:picLocks noChangeAspect="1"/>
            </p:cNvPicPr>
            <p:nvPr/>
          </p:nvPicPr>
          <p:blipFill>
            <a:blip r:embed="rId5" cstate="print"/>
            <a:stretch>
              <a:fillRect/>
            </a:stretch>
          </p:blipFill>
          <p:spPr>
            <a:xfrm>
              <a:off x="1403648" y="4725144"/>
              <a:ext cx="519834" cy="708050"/>
            </a:xfrm>
            <a:prstGeom prst="rect">
              <a:avLst/>
            </a:prstGeom>
          </p:spPr>
        </p:pic>
      </p:grpSp>
      <p:grpSp>
        <p:nvGrpSpPr>
          <p:cNvPr id="18" name="グループ化 17"/>
          <p:cNvGrpSpPr/>
          <p:nvPr/>
        </p:nvGrpSpPr>
        <p:grpSpPr>
          <a:xfrm>
            <a:off x="683568" y="3068960"/>
            <a:ext cx="1353431" cy="936104"/>
            <a:chOff x="1187624" y="2276872"/>
            <a:chExt cx="1967835" cy="1361058"/>
          </a:xfrm>
        </p:grpSpPr>
        <p:pic>
          <p:nvPicPr>
            <p:cNvPr id="13" name="図 12" descr="house_danmen_1kai.png"/>
            <p:cNvPicPr>
              <a:picLocks noChangeAspect="1"/>
            </p:cNvPicPr>
            <p:nvPr/>
          </p:nvPicPr>
          <p:blipFill>
            <a:blip r:embed="rId6" cstate="print"/>
            <a:stretch>
              <a:fillRect/>
            </a:stretch>
          </p:blipFill>
          <p:spPr>
            <a:xfrm>
              <a:off x="1187624" y="2276872"/>
              <a:ext cx="1967835" cy="1361058"/>
            </a:xfrm>
            <a:prstGeom prst="rect">
              <a:avLst/>
            </a:prstGeom>
          </p:spPr>
        </p:pic>
        <p:pic>
          <p:nvPicPr>
            <p:cNvPr id="7" name="図 6" descr="character_girl_normal.png"/>
            <p:cNvPicPr>
              <a:picLocks noChangeAspect="1"/>
            </p:cNvPicPr>
            <p:nvPr/>
          </p:nvPicPr>
          <p:blipFill>
            <a:blip r:embed="rId5" cstate="print"/>
            <a:stretch>
              <a:fillRect/>
            </a:stretch>
          </p:blipFill>
          <p:spPr>
            <a:xfrm>
              <a:off x="1611189" y="2773834"/>
              <a:ext cx="519834" cy="708050"/>
            </a:xfrm>
            <a:prstGeom prst="rect">
              <a:avLst/>
            </a:prstGeom>
          </p:spPr>
        </p:pic>
      </p:grpSp>
      <p:grpSp>
        <p:nvGrpSpPr>
          <p:cNvPr id="17" name="グループ化 16"/>
          <p:cNvGrpSpPr/>
          <p:nvPr/>
        </p:nvGrpSpPr>
        <p:grpSpPr>
          <a:xfrm>
            <a:off x="611560" y="4437112"/>
            <a:ext cx="1249321" cy="864096"/>
            <a:chOff x="2843808" y="3645024"/>
            <a:chExt cx="1967835" cy="1361058"/>
          </a:xfrm>
        </p:grpSpPr>
        <p:pic>
          <p:nvPicPr>
            <p:cNvPr id="14" name="図 13" descr="house_danmen_1kai.png"/>
            <p:cNvPicPr>
              <a:picLocks noChangeAspect="1"/>
            </p:cNvPicPr>
            <p:nvPr/>
          </p:nvPicPr>
          <p:blipFill>
            <a:blip r:embed="rId7" cstate="print"/>
            <a:stretch>
              <a:fillRect/>
            </a:stretch>
          </p:blipFill>
          <p:spPr>
            <a:xfrm>
              <a:off x="2843808" y="3645024"/>
              <a:ext cx="1967835" cy="1361058"/>
            </a:xfrm>
            <a:prstGeom prst="rect">
              <a:avLst/>
            </a:prstGeom>
          </p:spPr>
        </p:pic>
        <p:pic>
          <p:nvPicPr>
            <p:cNvPr id="9" name="図 8" descr="character_boy_normal.png"/>
            <p:cNvPicPr>
              <a:picLocks noChangeAspect="1"/>
            </p:cNvPicPr>
            <p:nvPr/>
          </p:nvPicPr>
          <p:blipFill>
            <a:blip r:embed="rId4" cstate="print"/>
            <a:stretch>
              <a:fillRect/>
            </a:stretch>
          </p:blipFill>
          <p:spPr>
            <a:xfrm>
              <a:off x="3923928" y="4149080"/>
              <a:ext cx="545356" cy="742812"/>
            </a:xfrm>
            <a:prstGeom prst="rect">
              <a:avLst/>
            </a:prstGeom>
          </p:spPr>
        </p:pic>
      </p:grpSp>
      <p:grpSp>
        <p:nvGrpSpPr>
          <p:cNvPr id="20" name="グループ化 19"/>
          <p:cNvGrpSpPr/>
          <p:nvPr/>
        </p:nvGrpSpPr>
        <p:grpSpPr>
          <a:xfrm>
            <a:off x="2339752" y="4797152"/>
            <a:ext cx="1109089" cy="1440160"/>
            <a:chOff x="2627784" y="4365104"/>
            <a:chExt cx="1626493" cy="2112013"/>
          </a:xfrm>
        </p:grpSpPr>
        <p:pic>
          <p:nvPicPr>
            <p:cNvPr id="19" name="図 18" descr="house_danmen_3kai.png"/>
            <p:cNvPicPr>
              <a:picLocks noChangeAspect="1"/>
            </p:cNvPicPr>
            <p:nvPr/>
          </p:nvPicPr>
          <p:blipFill>
            <a:blip r:embed="rId8" cstate="print"/>
            <a:stretch>
              <a:fillRect/>
            </a:stretch>
          </p:blipFill>
          <p:spPr>
            <a:xfrm>
              <a:off x="2627784" y="4365104"/>
              <a:ext cx="1626493" cy="2112013"/>
            </a:xfrm>
            <a:prstGeom prst="rect">
              <a:avLst/>
            </a:prstGeom>
          </p:spPr>
        </p:pic>
        <p:pic>
          <p:nvPicPr>
            <p:cNvPr id="12" name="図 11" descr="character_boy_normal.png"/>
            <p:cNvPicPr>
              <a:picLocks noChangeAspect="1"/>
            </p:cNvPicPr>
            <p:nvPr/>
          </p:nvPicPr>
          <p:blipFill>
            <a:blip r:embed="rId4" cstate="print"/>
            <a:stretch>
              <a:fillRect/>
            </a:stretch>
          </p:blipFill>
          <p:spPr>
            <a:xfrm>
              <a:off x="2843808" y="5661248"/>
              <a:ext cx="545356" cy="742812"/>
            </a:xfrm>
            <a:prstGeom prst="rect">
              <a:avLst/>
            </a:prstGeom>
          </p:spPr>
        </p:pic>
      </p:grpSp>
      <p:pic>
        <p:nvPicPr>
          <p:cNvPr id="40" name="図 39" descr="zoom.png"/>
          <p:cNvPicPr>
            <a:picLocks noChangeAspect="1"/>
          </p:cNvPicPr>
          <p:nvPr/>
        </p:nvPicPr>
        <p:blipFill>
          <a:blip r:embed="rId9" cstate="print"/>
          <a:stretch>
            <a:fillRect/>
          </a:stretch>
        </p:blipFill>
        <p:spPr>
          <a:xfrm>
            <a:off x="5004048" y="4503350"/>
            <a:ext cx="504056" cy="204654"/>
          </a:xfrm>
          <a:prstGeom prst="rect">
            <a:avLst/>
          </a:prstGeom>
        </p:spPr>
      </p:pic>
      <p:pic>
        <p:nvPicPr>
          <p:cNvPr id="41" name="図 40" descr="webex-meetings.png"/>
          <p:cNvPicPr>
            <a:picLocks noChangeAspect="1"/>
          </p:cNvPicPr>
          <p:nvPr/>
        </p:nvPicPr>
        <p:blipFill>
          <a:blip r:embed="rId10" cstate="print"/>
          <a:stretch>
            <a:fillRect/>
          </a:stretch>
        </p:blipFill>
        <p:spPr>
          <a:xfrm>
            <a:off x="4644008" y="4077072"/>
            <a:ext cx="515119" cy="293666"/>
          </a:xfrm>
          <a:prstGeom prst="rect">
            <a:avLst/>
          </a:prstGeom>
        </p:spPr>
      </p:pic>
      <p:pic>
        <p:nvPicPr>
          <p:cNvPr id="42" name="図 41" descr="meet.png"/>
          <p:cNvPicPr>
            <a:picLocks noChangeAspect="1"/>
          </p:cNvPicPr>
          <p:nvPr/>
        </p:nvPicPr>
        <p:blipFill>
          <a:blip r:embed="rId11" cstate="print"/>
          <a:stretch>
            <a:fillRect/>
          </a:stretch>
        </p:blipFill>
        <p:spPr>
          <a:xfrm>
            <a:off x="5508104" y="4005064"/>
            <a:ext cx="449833" cy="2646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3/26</a:t>
            </a:r>
            <a:r>
              <a:rPr lang="ja-JP" altLang="en-US" dirty="0" smtClean="0"/>
              <a:t>に述べたこと：</a:t>
            </a:r>
            <a:r>
              <a:rPr lang="en-US" altLang="ja-JP" dirty="0" smtClean="0"/>
              <a:t/>
            </a:r>
            <a:br>
              <a:rPr lang="en-US" altLang="ja-JP" dirty="0" smtClean="0"/>
            </a:br>
            <a:r>
              <a:rPr lang="en-US" altLang="ja-JP" dirty="0" smtClean="0"/>
              <a:t>UTAS</a:t>
            </a:r>
            <a:r>
              <a:rPr lang="ja-JP" altLang="en-US" dirty="0" smtClean="0"/>
              <a:t>が「約束の場所」</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grpSp>
        <p:nvGrpSpPr>
          <p:cNvPr id="28" name="グループ化 27"/>
          <p:cNvGrpSpPr/>
          <p:nvPr/>
        </p:nvGrpSpPr>
        <p:grpSpPr>
          <a:xfrm>
            <a:off x="-2556792" y="1700808"/>
            <a:ext cx="11223177" cy="3960440"/>
            <a:chOff x="-2556792" y="1700808"/>
            <a:chExt cx="11223177" cy="3960440"/>
          </a:xfrm>
        </p:grpSpPr>
        <p:grpSp>
          <p:nvGrpSpPr>
            <p:cNvPr id="48" name="グループ化 47"/>
            <p:cNvGrpSpPr/>
            <p:nvPr/>
          </p:nvGrpSpPr>
          <p:grpSpPr>
            <a:xfrm>
              <a:off x="-2556792" y="2204864"/>
              <a:ext cx="7848872" cy="2592288"/>
              <a:chOff x="-2556792" y="4077072"/>
              <a:chExt cx="7848872" cy="2592288"/>
            </a:xfrm>
          </p:grpSpPr>
          <p:sp>
            <p:nvSpPr>
              <p:cNvPr id="49" name="円弧 48"/>
              <p:cNvSpPr/>
              <p:nvPr/>
            </p:nvSpPr>
            <p:spPr>
              <a:xfrm>
                <a:off x="3059832" y="4077072"/>
                <a:ext cx="2232248" cy="2592288"/>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円弧 49"/>
              <p:cNvSpPr/>
              <p:nvPr/>
            </p:nvSpPr>
            <p:spPr>
              <a:xfrm>
                <a:off x="2195736" y="4437112"/>
                <a:ext cx="3096344" cy="1988840"/>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円弧 50"/>
              <p:cNvSpPr/>
              <p:nvPr/>
            </p:nvSpPr>
            <p:spPr>
              <a:xfrm>
                <a:off x="-2556792" y="4221088"/>
                <a:ext cx="7848872" cy="2276872"/>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55" name="グループ化 54"/>
            <p:cNvGrpSpPr/>
            <p:nvPr/>
          </p:nvGrpSpPr>
          <p:grpSpPr>
            <a:xfrm>
              <a:off x="179512" y="1700808"/>
              <a:ext cx="8486873" cy="3960440"/>
              <a:chOff x="179512" y="1700808"/>
              <a:chExt cx="8486873" cy="3960440"/>
            </a:xfrm>
          </p:grpSpPr>
          <p:pic>
            <p:nvPicPr>
              <p:cNvPr id="7" name="図 6" descr="utas.png"/>
              <p:cNvPicPr>
                <a:picLocks noChangeAspect="1"/>
              </p:cNvPicPr>
              <p:nvPr/>
            </p:nvPicPr>
            <p:blipFill>
              <a:blip r:embed="rId2" cstate="print"/>
              <a:stretch>
                <a:fillRect/>
              </a:stretch>
            </p:blipFill>
            <p:spPr>
              <a:xfrm>
                <a:off x="3746849" y="3573654"/>
                <a:ext cx="3417439" cy="2087594"/>
              </a:xfrm>
              <a:prstGeom prst="rect">
                <a:avLst/>
              </a:prstGeom>
            </p:spPr>
          </p:pic>
          <p:pic>
            <p:nvPicPr>
              <p:cNvPr id="29" name="図 28" descr="computer_side_man.png"/>
              <p:cNvPicPr>
                <a:picLocks noChangeAspect="1"/>
              </p:cNvPicPr>
              <p:nvPr/>
            </p:nvPicPr>
            <p:blipFill>
              <a:blip r:embed="rId3" cstate="print"/>
              <a:stretch>
                <a:fillRect/>
              </a:stretch>
            </p:blipFill>
            <p:spPr>
              <a:xfrm>
                <a:off x="7164288" y="1772816"/>
                <a:ext cx="1502097" cy="1397521"/>
              </a:xfrm>
              <a:prstGeom prst="rect">
                <a:avLst/>
              </a:prstGeom>
            </p:spPr>
          </p:pic>
          <p:grpSp>
            <p:nvGrpSpPr>
              <p:cNvPr id="30" name="グループ化 29"/>
              <p:cNvGrpSpPr/>
              <p:nvPr/>
            </p:nvGrpSpPr>
            <p:grpSpPr>
              <a:xfrm>
                <a:off x="2915816" y="1772816"/>
                <a:ext cx="1183531" cy="1152128"/>
                <a:chOff x="1187624" y="3573016"/>
                <a:chExt cx="2016224" cy="1962726"/>
              </a:xfrm>
            </p:grpSpPr>
            <p:pic>
              <p:nvPicPr>
                <p:cNvPr id="31" name="図 30" descr="house_danmen_2kai.png"/>
                <p:cNvPicPr>
                  <a:picLocks noChangeAspect="1"/>
                </p:cNvPicPr>
                <p:nvPr/>
              </p:nvPicPr>
              <p:blipFill>
                <a:blip r:embed="rId4" cstate="print"/>
                <a:stretch>
                  <a:fillRect/>
                </a:stretch>
              </p:blipFill>
              <p:spPr>
                <a:xfrm>
                  <a:off x="1187624" y="3573016"/>
                  <a:ext cx="2016224" cy="1962726"/>
                </a:xfrm>
                <a:prstGeom prst="rect">
                  <a:avLst/>
                </a:prstGeom>
              </p:spPr>
            </p:pic>
            <p:pic>
              <p:nvPicPr>
                <p:cNvPr id="32" name="図 31" descr="character_boy_normal.png"/>
                <p:cNvPicPr>
                  <a:picLocks noChangeAspect="1"/>
                </p:cNvPicPr>
                <p:nvPr/>
              </p:nvPicPr>
              <p:blipFill>
                <a:blip r:embed="rId5" cstate="print"/>
                <a:stretch>
                  <a:fillRect/>
                </a:stretch>
              </p:blipFill>
              <p:spPr>
                <a:xfrm>
                  <a:off x="2051720" y="3933056"/>
                  <a:ext cx="545356" cy="742812"/>
                </a:xfrm>
                <a:prstGeom prst="rect">
                  <a:avLst/>
                </a:prstGeom>
              </p:spPr>
            </p:pic>
            <p:pic>
              <p:nvPicPr>
                <p:cNvPr id="33" name="図 32" descr="character_girl_normal.png"/>
                <p:cNvPicPr>
                  <a:picLocks noChangeAspect="1"/>
                </p:cNvPicPr>
                <p:nvPr/>
              </p:nvPicPr>
              <p:blipFill>
                <a:blip r:embed="rId6" cstate="print"/>
                <a:stretch>
                  <a:fillRect/>
                </a:stretch>
              </p:blipFill>
              <p:spPr>
                <a:xfrm>
                  <a:off x="1403648" y="4725144"/>
                  <a:ext cx="519834" cy="708050"/>
                </a:xfrm>
                <a:prstGeom prst="rect">
                  <a:avLst/>
                </a:prstGeom>
              </p:spPr>
            </p:pic>
          </p:grpSp>
          <p:grpSp>
            <p:nvGrpSpPr>
              <p:cNvPr id="34" name="グループ化 33"/>
              <p:cNvGrpSpPr/>
              <p:nvPr/>
            </p:nvGrpSpPr>
            <p:grpSpPr>
              <a:xfrm>
                <a:off x="323528" y="1700808"/>
                <a:ext cx="1353431" cy="936104"/>
                <a:chOff x="1187624" y="2276872"/>
                <a:chExt cx="1967835" cy="1361058"/>
              </a:xfrm>
            </p:grpSpPr>
            <p:pic>
              <p:nvPicPr>
                <p:cNvPr id="35" name="図 34" descr="house_danmen_1kai.png"/>
                <p:cNvPicPr>
                  <a:picLocks noChangeAspect="1"/>
                </p:cNvPicPr>
                <p:nvPr/>
              </p:nvPicPr>
              <p:blipFill>
                <a:blip r:embed="rId7" cstate="print"/>
                <a:stretch>
                  <a:fillRect/>
                </a:stretch>
              </p:blipFill>
              <p:spPr>
                <a:xfrm>
                  <a:off x="1187624" y="2276872"/>
                  <a:ext cx="1967835" cy="1361058"/>
                </a:xfrm>
                <a:prstGeom prst="rect">
                  <a:avLst/>
                </a:prstGeom>
              </p:spPr>
            </p:pic>
            <p:pic>
              <p:nvPicPr>
                <p:cNvPr id="36" name="図 35" descr="character_girl_normal.png"/>
                <p:cNvPicPr>
                  <a:picLocks noChangeAspect="1"/>
                </p:cNvPicPr>
                <p:nvPr/>
              </p:nvPicPr>
              <p:blipFill>
                <a:blip r:embed="rId6" cstate="print"/>
                <a:stretch>
                  <a:fillRect/>
                </a:stretch>
              </p:blipFill>
              <p:spPr>
                <a:xfrm>
                  <a:off x="1611189" y="2773834"/>
                  <a:ext cx="519834" cy="708050"/>
                </a:xfrm>
                <a:prstGeom prst="rect">
                  <a:avLst/>
                </a:prstGeom>
              </p:spPr>
            </p:pic>
          </p:grpSp>
          <p:grpSp>
            <p:nvGrpSpPr>
              <p:cNvPr id="37" name="グループ化 36"/>
              <p:cNvGrpSpPr/>
              <p:nvPr/>
            </p:nvGrpSpPr>
            <p:grpSpPr>
              <a:xfrm>
                <a:off x="179512" y="2924944"/>
                <a:ext cx="1249321" cy="864096"/>
                <a:chOff x="2843808" y="3645024"/>
                <a:chExt cx="1967835" cy="1361058"/>
              </a:xfrm>
            </p:grpSpPr>
            <p:pic>
              <p:nvPicPr>
                <p:cNvPr id="38" name="図 37" descr="house_danmen_1kai.png"/>
                <p:cNvPicPr>
                  <a:picLocks noChangeAspect="1"/>
                </p:cNvPicPr>
                <p:nvPr/>
              </p:nvPicPr>
              <p:blipFill>
                <a:blip r:embed="rId8" cstate="print"/>
                <a:stretch>
                  <a:fillRect/>
                </a:stretch>
              </p:blipFill>
              <p:spPr>
                <a:xfrm>
                  <a:off x="2843808" y="3645024"/>
                  <a:ext cx="1967835" cy="1361058"/>
                </a:xfrm>
                <a:prstGeom prst="rect">
                  <a:avLst/>
                </a:prstGeom>
              </p:spPr>
            </p:pic>
            <p:pic>
              <p:nvPicPr>
                <p:cNvPr id="39" name="図 38" descr="character_boy_normal.png"/>
                <p:cNvPicPr>
                  <a:picLocks noChangeAspect="1"/>
                </p:cNvPicPr>
                <p:nvPr/>
              </p:nvPicPr>
              <p:blipFill>
                <a:blip r:embed="rId5" cstate="print"/>
                <a:stretch>
                  <a:fillRect/>
                </a:stretch>
              </p:blipFill>
              <p:spPr>
                <a:xfrm>
                  <a:off x="3923928" y="4149080"/>
                  <a:ext cx="545356" cy="742812"/>
                </a:xfrm>
                <a:prstGeom prst="rect">
                  <a:avLst/>
                </a:prstGeom>
              </p:spPr>
            </p:pic>
          </p:grpSp>
          <p:grpSp>
            <p:nvGrpSpPr>
              <p:cNvPr id="40" name="グループ化 39"/>
              <p:cNvGrpSpPr/>
              <p:nvPr/>
            </p:nvGrpSpPr>
            <p:grpSpPr>
              <a:xfrm>
                <a:off x="1763688" y="2204864"/>
                <a:ext cx="1109089" cy="1440160"/>
                <a:chOff x="2627784" y="4365104"/>
                <a:chExt cx="1626493" cy="2112013"/>
              </a:xfrm>
            </p:grpSpPr>
            <p:pic>
              <p:nvPicPr>
                <p:cNvPr id="41" name="図 40" descr="house_danmen_3kai.png"/>
                <p:cNvPicPr>
                  <a:picLocks noChangeAspect="1"/>
                </p:cNvPicPr>
                <p:nvPr/>
              </p:nvPicPr>
              <p:blipFill>
                <a:blip r:embed="rId9" cstate="print"/>
                <a:stretch>
                  <a:fillRect/>
                </a:stretch>
              </p:blipFill>
              <p:spPr>
                <a:xfrm>
                  <a:off x="2627784" y="4365104"/>
                  <a:ext cx="1626493" cy="2112013"/>
                </a:xfrm>
                <a:prstGeom prst="rect">
                  <a:avLst/>
                </a:prstGeom>
              </p:spPr>
            </p:pic>
            <p:pic>
              <p:nvPicPr>
                <p:cNvPr id="42" name="図 41" descr="character_boy_normal.png"/>
                <p:cNvPicPr>
                  <a:picLocks noChangeAspect="1"/>
                </p:cNvPicPr>
                <p:nvPr/>
              </p:nvPicPr>
              <p:blipFill>
                <a:blip r:embed="rId5" cstate="print"/>
                <a:stretch>
                  <a:fillRect/>
                </a:stretch>
              </p:blipFill>
              <p:spPr>
                <a:xfrm>
                  <a:off x="2843808" y="5661248"/>
                  <a:ext cx="545356" cy="742812"/>
                </a:xfrm>
                <a:prstGeom prst="rect">
                  <a:avLst/>
                </a:prstGeom>
              </p:spPr>
            </p:pic>
          </p:grpSp>
          <p:sp>
            <p:nvSpPr>
              <p:cNvPr id="45" name="円弧 44"/>
              <p:cNvSpPr/>
              <p:nvPr/>
            </p:nvSpPr>
            <p:spPr>
              <a:xfrm>
                <a:off x="5868144" y="2564904"/>
                <a:ext cx="2232248" cy="1800200"/>
              </a:xfrm>
              <a:prstGeom prst="arc">
                <a:avLst>
                  <a:gd name="adj1" fmla="val 10446091"/>
                  <a:gd name="adj2" fmla="val 16570164"/>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43" name="テキスト ボックス 42"/>
          <p:cNvSpPr txBox="1"/>
          <p:nvPr/>
        </p:nvSpPr>
        <p:spPr>
          <a:xfrm>
            <a:off x="467544" y="5805264"/>
            <a:ext cx="8109912" cy="523220"/>
          </a:xfrm>
          <a:prstGeom prst="rect">
            <a:avLst/>
          </a:prstGeom>
          <a:noFill/>
        </p:spPr>
        <p:txBody>
          <a:bodyPr wrap="none" rtlCol="0">
            <a:spAutoFit/>
          </a:bodyPr>
          <a:lstStyle/>
          <a:p>
            <a:r>
              <a:rPr kumimoji="1" lang="en-US" altLang="ja-JP" sz="2800" dirty="0" smtClean="0"/>
              <a:t>UTAS</a:t>
            </a:r>
            <a:r>
              <a:rPr kumimoji="1" lang="ja-JP" altLang="en-US" sz="2800" dirty="0" smtClean="0"/>
              <a:t>シラバスの</a:t>
            </a:r>
            <a:r>
              <a:rPr kumimoji="1" lang="ja-JP" altLang="en-US" sz="2800" dirty="0" smtClean="0">
                <a:solidFill>
                  <a:schemeClr val="bg2">
                    <a:lumMod val="50000"/>
                  </a:schemeClr>
                </a:solidFill>
              </a:rPr>
              <a:t>「オンライン授業</a:t>
            </a:r>
            <a:r>
              <a:rPr kumimoji="1" lang="en-US" altLang="ja-JP" sz="2800" dirty="0" smtClean="0">
                <a:solidFill>
                  <a:schemeClr val="bg2">
                    <a:lumMod val="50000"/>
                  </a:schemeClr>
                </a:solidFill>
              </a:rPr>
              <a:t>URL</a:t>
            </a:r>
            <a:r>
              <a:rPr kumimoji="1" lang="ja-JP" altLang="en-US" sz="2800" dirty="0" smtClean="0">
                <a:solidFill>
                  <a:schemeClr val="bg2">
                    <a:lumMod val="50000"/>
                  </a:schemeClr>
                </a:solidFill>
              </a:rPr>
              <a:t>」</a:t>
            </a:r>
            <a:r>
              <a:rPr kumimoji="1" lang="ja-JP" altLang="en-US" sz="2800" dirty="0" smtClean="0"/>
              <a:t>欄に書く</a:t>
            </a:r>
            <a:endParaRPr kumimoji="1" lang="ja-JP" alt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3/26</a:t>
            </a:r>
            <a:r>
              <a:rPr kumimoji="1" lang="ja-JP" altLang="en-US" dirty="0" smtClean="0"/>
              <a:t>の議論＋その後発覚した課題</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lang="en-US" altLang="ja-JP" dirty="0" smtClean="0">
                <a:solidFill>
                  <a:schemeClr val="tx1"/>
                </a:solidFill>
              </a:rPr>
              <a:t>3/26</a:t>
            </a:r>
            <a:r>
              <a:rPr lang="ja-JP" altLang="en-US" dirty="0" smtClean="0">
                <a:solidFill>
                  <a:schemeClr val="tx1"/>
                </a:solidFill>
              </a:rPr>
              <a:t>の議論</a:t>
            </a:r>
            <a:endParaRPr lang="en-US" altLang="ja-JP" dirty="0" smtClean="0">
              <a:solidFill>
                <a:schemeClr val="tx1"/>
              </a:solidFill>
            </a:endParaRPr>
          </a:p>
          <a:p>
            <a:pPr lvl="1"/>
            <a:r>
              <a:rPr lang="ja-JP" altLang="en-US" dirty="0" smtClean="0">
                <a:solidFill>
                  <a:srgbClr val="FF0000"/>
                </a:solidFill>
              </a:rPr>
              <a:t>「</a:t>
            </a:r>
            <a:r>
              <a:rPr lang="en-US" altLang="ja-JP" dirty="0" smtClean="0">
                <a:solidFill>
                  <a:srgbClr val="FF0000"/>
                </a:solidFill>
              </a:rPr>
              <a:t>『</a:t>
            </a:r>
            <a:r>
              <a:rPr lang="ja-JP" altLang="en-US" dirty="0" smtClean="0">
                <a:solidFill>
                  <a:srgbClr val="FF0000"/>
                </a:solidFill>
              </a:rPr>
              <a:t>オンライン授業</a:t>
            </a:r>
            <a:r>
              <a:rPr lang="en-US" altLang="ja-JP" dirty="0" smtClean="0">
                <a:solidFill>
                  <a:srgbClr val="FF0000"/>
                </a:solidFill>
              </a:rPr>
              <a:t>URL』</a:t>
            </a:r>
            <a:r>
              <a:rPr lang="ja-JP" altLang="en-US" dirty="0" smtClean="0">
                <a:solidFill>
                  <a:srgbClr val="FF0000"/>
                </a:solidFill>
              </a:rPr>
              <a:t>不便問題」</a:t>
            </a:r>
            <a:r>
              <a:rPr lang="ja-JP" altLang="en-US" dirty="0" smtClean="0"/>
              <a:t>同欄に書けるのが</a:t>
            </a:r>
            <a:r>
              <a:rPr lang="en-US" altLang="ja-JP" dirty="0" smtClean="0"/>
              <a:t>1 URL</a:t>
            </a:r>
            <a:r>
              <a:rPr lang="ja-JP" altLang="en-US" dirty="0" smtClean="0"/>
              <a:t>のみ、それ以外何も書けない</a:t>
            </a:r>
            <a:endParaRPr lang="en-US" altLang="ja-JP" dirty="0" smtClean="0"/>
          </a:p>
          <a:p>
            <a:pPr lvl="1"/>
            <a:r>
              <a:rPr lang="ja-JP" altLang="en-US" dirty="0" smtClean="0">
                <a:solidFill>
                  <a:srgbClr val="FF0000"/>
                </a:solidFill>
              </a:rPr>
              <a:t>「教室情報残ってる問題」</a:t>
            </a:r>
            <a:r>
              <a:rPr lang="ja-JP" altLang="en-US" dirty="0" smtClean="0"/>
              <a:t>対面用の教室情報が残っている。そもそも対面かオンライン化なども明示する規則も必要</a:t>
            </a:r>
            <a:endParaRPr lang="en-US" altLang="ja-JP" dirty="0" smtClean="0"/>
          </a:p>
          <a:p>
            <a:r>
              <a:rPr lang="ja-JP" altLang="en-US" dirty="0" smtClean="0"/>
              <a:t>その後発覚</a:t>
            </a:r>
            <a:endParaRPr lang="en-US" altLang="ja-JP" dirty="0" smtClean="0"/>
          </a:p>
          <a:p>
            <a:pPr lvl="1"/>
            <a:r>
              <a:rPr lang="ja-JP" altLang="en-US" dirty="0" smtClean="0">
                <a:solidFill>
                  <a:srgbClr val="FF0000"/>
                </a:solidFill>
              </a:rPr>
              <a:t>「</a:t>
            </a:r>
            <a:r>
              <a:rPr lang="en-US" altLang="ja-JP" dirty="0" smtClean="0">
                <a:solidFill>
                  <a:srgbClr val="FF0000"/>
                </a:solidFill>
              </a:rPr>
              <a:t>UTAS</a:t>
            </a:r>
            <a:r>
              <a:rPr lang="ja-JP" altLang="en-US" dirty="0" smtClean="0">
                <a:solidFill>
                  <a:srgbClr val="FF0000"/>
                </a:solidFill>
              </a:rPr>
              <a:t>重すぎ問題」</a:t>
            </a:r>
            <a:r>
              <a:rPr lang="en-US" altLang="ja-JP" dirty="0" smtClean="0"/>
              <a:t>4/3</a:t>
            </a:r>
            <a:r>
              <a:rPr lang="ja-JP" altLang="en-US" dirty="0" smtClean="0"/>
              <a:t>～</a:t>
            </a:r>
            <a:r>
              <a:rPr lang="en-US" altLang="ja-JP" dirty="0" smtClean="0"/>
              <a:t>4/6</a:t>
            </a:r>
            <a:r>
              <a:rPr lang="ja-JP" altLang="en-US" dirty="0" err="1" smtClean="0"/>
              <a:t>ごろ</a:t>
            </a:r>
            <a:r>
              <a:rPr lang="en-US" altLang="ja-JP" dirty="0" smtClean="0"/>
              <a:t>UTAS</a:t>
            </a:r>
            <a:r>
              <a:rPr lang="ja-JP" altLang="en-US" dirty="0" smtClean="0"/>
              <a:t>の反応が悪すぎた。毎授業前に</a:t>
            </a:r>
            <a:r>
              <a:rPr lang="en-US" altLang="ja-JP" dirty="0" smtClean="0"/>
              <a:t>UTAS</a:t>
            </a:r>
            <a:r>
              <a:rPr lang="ja-JP" altLang="en-US" dirty="0" smtClean="0"/>
              <a:t>にアクセスする方式は機能しないのではという懸念</a:t>
            </a:r>
            <a:endParaRPr lang="en-US" altLang="ja-JP" dirty="0" smtClean="0"/>
          </a:p>
          <a:p>
            <a:pPr lvl="1"/>
            <a:r>
              <a:rPr lang="ja-JP" altLang="en-US" dirty="0" smtClean="0"/>
              <a:t>「</a:t>
            </a:r>
            <a:r>
              <a:rPr lang="en-US" altLang="ja-JP" dirty="0" smtClean="0"/>
              <a:t>ITC-LMS</a:t>
            </a:r>
            <a:r>
              <a:rPr lang="ja-JP" altLang="en-US" dirty="0" smtClean="0"/>
              <a:t>も重い問題」</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」不便問題</a:t>
            </a:r>
            <a:endParaRPr kumimoji="1" lang="ja-JP" altLang="en-US" dirty="0">
              <a:solidFill>
                <a:schemeClr val="tx1"/>
              </a:solidFill>
            </a:endParaRPr>
          </a:p>
        </p:txBody>
      </p:sp>
      <p:sp>
        <p:nvSpPr>
          <p:cNvPr id="3" name="コンテンツ プレースホルダ 2"/>
          <p:cNvSpPr>
            <a:spLocks noGrp="1"/>
          </p:cNvSpPr>
          <p:nvPr>
            <p:ph idx="1"/>
          </p:nvPr>
        </p:nvSpPr>
        <p:spPr/>
        <p:txBody>
          <a:bodyPr>
            <a:normAutofit fontScale="92500"/>
          </a:bodyPr>
          <a:lstStyle/>
          <a:p>
            <a:r>
              <a:rPr kumimoji="1" lang="ja-JP" altLang="en-US" dirty="0" smtClean="0">
                <a:solidFill>
                  <a:schemeClr val="bg2">
                    <a:lumMod val="50000"/>
                  </a:schemeClr>
                </a:solidFill>
              </a:rPr>
              <a:t>「オンライン授業内容」</a:t>
            </a:r>
            <a:r>
              <a:rPr kumimoji="1" lang="ja-JP" altLang="en-US" dirty="0" smtClean="0">
                <a:solidFill>
                  <a:schemeClr val="tx1"/>
                </a:solidFill>
              </a:rPr>
              <a:t>欄を追加</a:t>
            </a:r>
            <a:endParaRPr kumimoji="1" lang="en-US" altLang="ja-JP" dirty="0" smtClean="0">
              <a:solidFill>
                <a:schemeClr val="tx1"/>
              </a:solidFill>
            </a:endParaRPr>
          </a:p>
          <a:p>
            <a:pPr lvl="1"/>
            <a:r>
              <a:rPr lang="ja-JP" altLang="en-US" dirty="0" smtClean="0"/>
              <a:t>自由な文字列が書け、</a:t>
            </a:r>
            <a:r>
              <a:rPr lang="en-US" altLang="ja-JP" dirty="0" smtClean="0"/>
              <a:t>URL</a:t>
            </a:r>
            <a:r>
              <a:rPr lang="ja-JP" altLang="en-US" dirty="0" smtClean="0"/>
              <a:t>らしき文字列を自動的にリンク化</a:t>
            </a:r>
            <a:endParaRPr lang="en-US" altLang="ja-JP" dirty="0" smtClean="0"/>
          </a:p>
          <a:p>
            <a:r>
              <a:rPr lang="ja-JP" altLang="en-US" dirty="0" smtClean="0"/>
              <a:t>何もしなければ</a:t>
            </a:r>
            <a:endParaRPr lang="en-US" altLang="ja-JP" dirty="0" smtClean="0"/>
          </a:p>
          <a:p>
            <a:pPr lvl="1"/>
            <a:r>
              <a:rPr lang="ja-JP" altLang="en-US" dirty="0" smtClean="0">
                <a:solidFill>
                  <a:srgbClr val="FF0000"/>
                </a:solidFill>
              </a:rPr>
              <a:t>「オンライン授業</a:t>
            </a:r>
            <a:r>
              <a:rPr lang="en-US" altLang="ja-JP" dirty="0" smtClean="0">
                <a:solidFill>
                  <a:srgbClr val="FF0000"/>
                </a:solidFill>
              </a:rPr>
              <a:t>URL</a:t>
            </a:r>
            <a:r>
              <a:rPr lang="ja-JP" altLang="en-US" dirty="0" smtClean="0">
                <a:solidFill>
                  <a:srgbClr val="FF0000"/>
                </a:solidFill>
              </a:rPr>
              <a:t>」</a:t>
            </a:r>
            <a:r>
              <a:rPr lang="ja-JP" altLang="en-US" dirty="0" smtClean="0"/>
              <a:t>はそのまま</a:t>
            </a:r>
            <a:endParaRPr lang="en-US" altLang="ja-JP" dirty="0" smtClean="0"/>
          </a:p>
          <a:p>
            <a:pPr lvl="1"/>
            <a:r>
              <a:rPr lang="ja-JP" altLang="en-US" dirty="0" smtClean="0">
                <a:solidFill>
                  <a:schemeClr val="bg2">
                    <a:lumMod val="50000"/>
                  </a:schemeClr>
                </a:solidFill>
              </a:rPr>
              <a:t>「オンライン授業内容」</a:t>
            </a:r>
            <a:r>
              <a:rPr lang="ja-JP" altLang="en-US" dirty="0" smtClean="0"/>
              <a:t>は空</a:t>
            </a:r>
            <a:endParaRPr lang="en-US" altLang="ja-JP" dirty="0" smtClean="0"/>
          </a:p>
          <a:p>
            <a:r>
              <a:rPr kumimoji="1" lang="ja-JP" altLang="en-US" dirty="0" smtClean="0"/>
              <a:t>推奨：</a:t>
            </a:r>
            <a:r>
              <a:rPr kumimoji="1" lang="ja-JP" altLang="en-US" u="sng" dirty="0" smtClean="0"/>
              <a:t>「授業の概要」など</a:t>
            </a:r>
            <a:r>
              <a:rPr kumimoji="1" lang="ja-JP" altLang="en-US" u="sng" dirty="0" smtClean="0">
                <a:solidFill>
                  <a:srgbClr val="FF0000"/>
                </a:solidFill>
              </a:rPr>
              <a:t>「オンライン授業</a:t>
            </a:r>
            <a:r>
              <a:rPr kumimoji="1" lang="en-US" altLang="ja-JP" u="sng" dirty="0" smtClean="0">
                <a:solidFill>
                  <a:srgbClr val="FF0000"/>
                </a:solidFill>
              </a:rPr>
              <a:t>URL</a:t>
            </a:r>
            <a:r>
              <a:rPr kumimoji="1" lang="ja-JP" altLang="en-US" u="sng" dirty="0" smtClean="0">
                <a:solidFill>
                  <a:srgbClr val="FF0000"/>
                </a:solidFill>
              </a:rPr>
              <a:t>」</a:t>
            </a:r>
            <a:r>
              <a:rPr kumimoji="1" lang="ja-JP" altLang="en-US" u="sng" dirty="0" smtClean="0">
                <a:solidFill>
                  <a:schemeClr val="tx1"/>
                </a:solidFill>
              </a:rPr>
              <a:t>以外</a:t>
            </a:r>
            <a:r>
              <a:rPr kumimoji="1" lang="ja-JP" altLang="en-US" u="sng" dirty="0" smtClean="0"/>
              <a:t>の欄に</a:t>
            </a:r>
            <a:r>
              <a:rPr kumimoji="1" lang="en-US" altLang="ja-JP" u="sng" dirty="0" smtClean="0"/>
              <a:t>URL</a:t>
            </a:r>
            <a:r>
              <a:rPr kumimoji="1" lang="ja-JP" altLang="en-US" u="sng" dirty="0" smtClean="0"/>
              <a:t>を書いていた先生はそれを</a:t>
            </a:r>
            <a:r>
              <a:rPr lang="ja-JP" altLang="en-US" u="sng" dirty="0" smtClean="0">
                <a:solidFill>
                  <a:schemeClr val="bg2">
                    <a:lumMod val="50000"/>
                  </a:schemeClr>
                </a:solidFill>
              </a:rPr>
              <a:t>「オンライン授業内容」</a:t>
            </a:r>
            <a:r>
              <a:rPr kumimoji="1" lang="ja-JP" altLang="en-US" u="sng" dirty="0" smtClean="0"/>
              <a:t>に移動</a:t>
            </a:r>
            <a:endParaRPr kumimoji="1" lang="ja-JP" altLang="en-US" u="sng"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移動を推奨する理由</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東京大学授業カタログを通じてオンライン授業</a:t>
            </a:r>
            <a:r>
              <a:rPr kumimoji="1" lang="en-US" altLang="ja-JP" dirty="0" smtClean="0"/>
              <a:t>URL</a:t>
            </a:r>
            <a:r>
              <a:rPr kumimoji="1" lang="ja-JP" altLang="en-US" dirty="0" smtClean="0"/>
              <a:t>が漏れる心配がない</a:t>
            </a:r>
            <a:endParaRPr kumimoji="1" lang="en-US" altLang="ja-JP" dirty="0" smtClean="0"/>
          </a:p>
          <a:p>
            <a:pPr lvl="1"/>
            <a:r>
              <a:rPr lang="ja-JP" altLang="en-US" dirty="0" smtClean="0"/>
              <a:t>注</a:t>
            </a:r>
            <a:r>
              <a:rPr lang="en-US" altLang="ja-JP" dirty="0" smtClean="0"/>
              <a:t>: </a:t>
            </a:r>
            <a:r>
              <a:rPr lang="ja-JP" altLang="en-US" dirty="0" smtClean="0"/>
              <a:t>現在も文字列のパターンマッチに</a:t>
            </a:r>
            <a:r>
              <a:rPr lang="ja-JP" altLang="en-US" smtClean="0"/>
              <a:t>よりマスキングして</a:t>
            </a:r>
            <a:r>
              <a:rPr lang="ja-JP" altLang="en-US" dirty="0" smtClean="0"/>
              <a:t>いるが完全という保証はない</a:t>
            </a:r>
            <a:endParaRPr lang="en-US" altLang="ja-JP" dirty="0" smtClean="0"/>
          </a:p>
          <a:p>
            <a:pPr lvl="2"/>
            <a:r>
              <a:rPr kumimoji="1" lang="en-US" altLang="ja-JP" dirty="0" smtClean="0">
                <a:hlinkClick r:id="rId2"/>
              </a:rPr>
              <a:t>https://zoom.us/j/123456789</a:t>
            </a:r>
            <a:r>
              <a:rPr kumimoji="1" lang="en-US" altLang="ja-JP" dirty="0" smtClean="0"/>
              <a:t> -&gt; </a:t>
            </a:r>
            <a:r>
              <a:rPr lang="en-US" altLang="ja-JP" dirty="0" smtClean="0">
                <a:hlinkClick r:id="rId3"/>
              </a:rPr>
              <a:t>https</a:t>
            </a:r>
            <a:r>
              <a:rPr lang="en-US" altLang="ja-JP" dirty="0" smtClean="0">
                <a:hlinkClick r:id="rId3"/>
              </a:rPr>
              <a:t>://*****</a:t>
            </a:r>
            <a:endParaRPr lang="en-US" altLang="ja-JP" dirty="0" smtClean="0"/>
          </a:p>
          <a:p>
            <a:pPr lvl="2"/>
            <a:r>
              <a:rPr kumimoji="1" lang="ja-JP" altLang="en-US" dirty="0" smtClean="0"/>
              <a:t>ミーティング</a:t>
            </a:r>
            <a:r>
              <a:rPr kumimoji="1" lang="en-US" altLang="ja-JP" dirty="0" smtClean="0"/>
              <a:t>ID: 123456789 -&gt;</a:t>
            </a:r>
            <a:r>
              <a:rPr lang="ja-JP" altLang="en-US" dirty="0" smtClean="0"/>
              <a:t>ミーティング</a:t>
            </a:r>
            <a:r>
              <a:rPr lang="en-US" altLang="ja-JP" dirty="0" smtClean="0"/>
              <a:t>ID: </a:t>
            </a:r>
            <a:r>
              <a:rPr lang="en-US" altLang="ja-JP" dirty="0" smtClean="0"/>
              <a:t>*****</a:t>
            </a:r>
          </a:p>
          <a:p>
            <a:r>
              <a:rPr kumimoji="1" lang="ja-JP" altLang="en-US" dirty="0" smtClean="0"/>
              <a:t>後述</a:t>
            </a:r>
            <a:r>
              <a:rPr kumimoji="1" lang="ja-JP" altLang="en-US" dirty="0" smtClean="0"/>
              <a:t>する</a:t>
            </a:r>
            <a:r>
              <a:rPr kumimoji="1" lang="en-US" altLang="ja-JP" dirty="0" smtClean="0"/>
              <a:t>UTAS </a:t>
            </a:r>
            <a:r>
              <a:rPr kumimoji="1" lang="en-US" altLang="ja-JP" dirty="0" err="1" smtClean="0"/>
              <a:t>Lite</a:t>
            </a:r>
            <a:r>
              <a:rPr lang="ja-JP" altLang="en-US" dirty="0" smtClean="0"/>
              <a:t>で取得可能になる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solidFill>
                  <a:schemeClr val="tx1"/>
                </a:solidFill>
              </a:rPr>
              <a:t>「教室情報残ってる問題」</a:t>
            </a:r>
            <a:endParaRPr kumimoji="1" lang="ja-JP" altLang="en-US" dirty="0">
              <a:solidFill>
                <a:schemeClr val="tx1"/>
              </a:solidFill>
            </a:endParaRPr>
          </a:p>
        </p:txBody>
      </p:sp>
      <p:sp>
        <p:nvSpPr>
          <p:cNvPr id="3" name="コンテンツ プレースホルダ 2"/>
          <p:cNvSpPr>
            <a:spLocks noGrp="1"/>
          </p:cNvSpPr>
          <p:nvPr>
            <p:ph idx="1"/>
          </p:nvPr>
        </p:nvSpPr>
        <p:spPr/>
        <p:txBody>
          <a:bodyPr>
            <a:normAutofit lnSpcReduction="10000"/>
          </a:bodyPr>
          <a:lstStyle/>
          <a:p>
            <a:r>
              <a:rPr kumimoji="1" lang="en-US" altLang="ja-JP" dirty="0" smtClean="0"/>
              <a:t>Q. </a:t>
            </a:r>
            <a:r>
              <a:rPr kumimoji="1" lang="ja-JP" altLang="en-US" dirty="0" smtClean="0"/>
              <a:t>オンライン授業</a:t>
            </a:r>
            <a:r>
              <a:rPr kumimoji="1" lang="en-US" altLang="ja-JP" dirty="0" smtClean="0"/>
              <a:t>URL</a:t>
            </a:r>
            <a:r>
              <a:rPr kumimoji="1" lang="ja-JP" altLang="en-US" dirty="0" smtClean="0"/>
              <a:t>を書くだけでなく、教室を使わない授業では教室情報を消すなどの操作が必要ではないか</a:t>
            </a:r>
            <a:r>
              <a:rPr kumimoji="1" lang="en-US" altLang="ja-JP" dirty="0" smtClean="0"/>
              <a:t>?</a:t>
            </a:r>
          </a:p>
          <a:p>
            <a:r>
              <a:rPr lang="en-US" altLang="ja-JP" dirty="0" smtClean="0"/>
              <a:t>A. </a:t>
            </a:r>
            <a:r>
              <a:rPr lang="ja-JP" altLang="en-US" dirty="0" smtClean="0"/>
              <a:t>当日はその通りと答え、その後の検討</a:t>
            </a:r>
            <a:endParaRPr lang="en-US" altLang="ja-JP" dirty="0" smtClean="0"/>
          </a:p>
          <a:p>
            <a:pPr lvl="1"/>
            <a:r>
              <a:rPr lang="ja-JP" altLang="en-US" dirty="0" smtClean="0"/>
              <a:t>不幸なことに少なくとも現状、教室を使う可能性はほぼなくなった</a:t>
            </a:r>
            <a:endParaRPr kumimoji="1" lang="ja-JP" altLang="en-US" dirty="0" smtClean="0"/>
          </a:p>
          <a:p>
            <a:pPr lvl="1"/>
            <a:r>
              <a:rPr lang="ja-JP" altLang="en-US" dirty="0" smtClean="0"/>
              <a:t>学期の途中から教室を使うことになる可能性なども考えると、一回教室を使わないときに教室状況を文字通り「消去」すると後々復活させる際に混乱が生じかねない</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UTAS</a:t>
            </a:r>
            <a:r>
              <a:rPr kumimoji="1" lang="ja-JP" altLang="en-US" dirty="0" smtClean="0"/>
              <a:t>重すぎ問題</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4/3</a:t>
            </a:r>
            <a:r>
              <a:rPr kumimoji="1" lang="ja-JP" altLang="en-US" dirty="0" smtClean="0"/>
              <a:t>～</a:t>
            </a:r>
            <a:r>
              <a:rPr kumimoji="1" lang="en-US" altLang="ja-JP" dirty="0" smtClean="0"/>
              <a:t>4/6 </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この先再び</a:t>
            </a:r>
            <a:r>
              <a:rPr kumimoji="1" lang="en-US" altLang="ja-JP" dirty="0" smtClean="0"/>
              <a:t>UTAS</a:t>
            </a:r>
            <a:r>
              <a:rPr kumimoji="1" lang="ja-JP" altLang="en-US" dirty="0" smtClean="0"/>
              <a:t>重すぎを踏まえた対策と推奨</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推奨：</a:t>
            </a:r>
            <a:r>
              <a:rPr kumimoji="1" lang="en-US" altLang="ja-JP" dirty="0" smtClean="0"/>
              <a:t>ITC-LMS</a:t>
            </a:r>
          </a:p>
          <a:p>
            <a:pPr lvl="1"/>
            <a:r>
              <a:rPr kumimoji="1" lang="ja-JP" altLang="en-US" dirty="0" smtClean="0"/>
              <a:t>コース概要に記述</a:t>
            </a:r>
            <a:endParaRPr kumimoji="1" lang="en-US" altLang="ja-JP" dirty="0" smtClean="0"/>
          </a:p>
          <a:p>
            <a:pPr lvl="1"/>
            <a:r>
              <a:rPr lang="ja-JP" altLang="en-US" dirty="0" smtClean="0"/>
              <a:t>「お知らせ」機能に記述</a:t>
            </a:r>
            <a:endParaRPr lang="en-US" altLang="ja-JP" dirty="0" smtClean="0"/>
          </a:p>
          <a:p>
            <a:r>
              <a:rPr kumimoji="1" lang="ja-JP" altLang="en-US" dirty="0" smtClean="0"/>
              <a:t>対策：</a:t>
            </a:r>
            <a:r>
              <a:rPr kumimoji="1" lang="en-US" altLang="ja-JP" dirty="0" smtClean="0"/>
              <a:t>UTAS </a:t>
            </a:r>
            <a:r>
              <a:rPr kumimoji="1" lang="en-US" altLang="ja-JP" dirty="0" err="1" smtClean="0"/>
              <a:t>Lite</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8125</TotalTime>
  <Words>448</Words>
  <Application>Microsoft Office PowerPoint</Application>
  <PresentationFormat>画面に合わせる (4:3)</PresentationFormat>
  <Paragraphs>62</Paragraphs>
  <Slides>9</Slides>
  <Notes>0</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雪藤</vt:lpstr>
      <vt:lpstr>オンライン授業URL通知方法 （更新）</vt:lpstr>
      <vt:lpstr>目的</vt:lpstr>
      <vt:lpstr>3/26に述べたこと： UTASが「約束の場所」</vt:lpstr>
      <vt:lpstr>3/26の議論＋その後発覚した課題</vt:lpstr>
      <vt:lpstr>「オンライン授業URL」不便問題</vt:lpstr>
      <vt:lpstr>移動を推奨する理由</vt:lpstr>
      <vt:lpstr>「教室情報残ってる問題」</vt:lpstr>
      <vt:lpstr>UTAS重すぎ問題</vt:lpstr>
      <vt:lpstr>この先再びUTAS重すぎを踏まえた対策と推奨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469</cp:revision>
  <dcterms:created xsi:type="dcterms:W3CDTF">2020-03-09T13:20:48Z</dcterms:created>
  <dcterms:modified xsi:type="dcterms:W3CDTF">2020-04-12T15:03:27Z</dcterms:modified>
</cp:coreProperties>
</file>