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1224" r:id="rId3"/>
    <p:sldId id="1196" r:id="rId4"/>
    <p:sldId id="365" r:id="rId5"/>
    <p:sldId id="386" r:id="rId6"/>
    <p:sldId id="1229" r:id="rId7"/>
    <p:sldId id="1241" r:id="rId8"/>
    <p:sldId id="1242" r:id="rId9"/>
    <p:sldId id="1243" r:id="rId10"/>
    <p:sldId id="1251" r:id="rId11"/>
    <p:sldId id="1286" r:id="rId12"/>
    <p:sldId id="1291" r:id="rId13"/>
    <p:sldId id="1290" r:id="rId14"/>
    <p:sldId id="1285" r:id="rId15"/>
    <p:sldId id="1244" r:id="rId16"/>
    <p:sldId id="1245" r:id="rId17"/>
    <p:sldId id="1246" r:id="rId18"/>
    <p:sldId id="1247" r:id="rId19"/>
    <p:sldId id="1248" r:id="rId20"/>
    <p:sldId id="1249" r:id="rId21"/>
    <p:sldId id="1292" r:id="rId22"/>
    <p:sldId id="1213" r:id="rId23"/>
    <p:sldId id="1252" r:id="rId24"/>
    <p:sldId id="1283" r:id="rId25"/>
    <p:sldId id="1233" r:id="rId26"/>
    <p:sldId id="1255" r:id="rId27"/>
    <p:sldId id="1236" r:id="rId28"/>
    <p:sldId id="1257" r:id="rId29"/>
    <p:sldId id="1234" r:id="rId30"/>
    <p:sldId id="1279" r:id="rId31"/>
    <p:sldId id="1287" r:id="rId32"/>
    <p:sldId id="1289" r:id="rId33"/>
    <p:sldId id="1288" r:id="rId34"/>
    <p:sldId id="1278" r:id="rId35"/>
    <p:sldId id="1280" r:id="rId36"/>
    <p:sldId id="1275" r:id="rId37"/>
    <p:sldId id="1276" r:id="rId38"/>
    <p:sldId id="1218" r:id="rId39"/>
    <p:sldId id="382" r:id="rId40"/>
    <p:sldId id="1271" r:id="rId41"/>
    <p:sldId id="385" r:id="rId42"/>
    <p:sldId id="1277" r:id="rId43"/>
    <p:sldId id="1281" r:id="rId44"/>
    <p:sldId id="1273"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95" autoAdjust="0"/>
    <p:restoredTop sz="94737" autoAdjust="0"/>
  </p:normalViewPr>
  <p:slideViewPr>
    <p:cSldViewPr>
      <p:cViewPr varScale="1">
        <p:scale>
          <a:sx n="70" d="100"/>
          <a:sy n="70" d="100"/>
        </p:scale>
        <p:origin x="43" y="130"/>
      </p:cViewPr>
      <p:guideLst>
        <p:guide orient="horz" pos="2160"/>
        <p:guide pos="2880"/>
      </p:guideLst>
    </p:cSldViewPr>
  </p:slideViewPr>
  <p:outlineViewPr>
    <p:cViewPr>
      <p:scale>
        <a:sx n="33" d="100"/>
        <a:sy n="33" d="100"/>
      </p:scale>
      <p:origin x="0" y="-12091"/>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office.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www.sodan.ecc.u-tokyo.ac.jp/hack/chrome-profi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5" Type="http://schemas.openxmlformats.org/officeDocument/2006/relationships/hyperlink" Target="https://u-tokyo-ac-jp.zoom.us/"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upport.zoom.us/hc/ja/articles/360059429231-9-%E3%81%8B%E6%9C%88%E3%81%AE%E3%83%AA%E3%83%AA%E3%83%BC%E3%82%B9%E6%9C%9F%E9%96%93"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1234567890@g.ecc.u-tokyo.a.jp" TargetMode="External"/><Relationship Id="rId2" Type="http://schemas.openxmlformats.org/officeDocument/2006/relationships/hyperlink" Target="mailto:tau@g.ecc.u-tokyo.ac.jp" TargetMode="External"/><Relationship Id="rId1" Type="http://schemas.openxmlformats.org/officeDocument/2006/relationships/slideLayout" Target="../slideLayouts/slideLayout2.xml"/><Relationship Id="rId4" Type="http://schemas.openxmlformats.org/officeDocument/2006/relationships/hyperlink" Target="mailto:1234567890@utac.u-Tokyo.ac.jp"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utelecon.adm.u-tokyo.ac.jp/notice/zoom-address-new"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utelecon.webex.com/"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upport.zoom.us/hc/ja/articles/360048660871-%E3%83%9F%E3%83%BC%E3%83%86%E3%82%A3%E3%83%B3%E3%82%B0%E3%81%A7%E3%81%AE%E3%82%A8%E3%83%B3%E3%83%89%E3%83%84%E3%83%BC%E3%82%A8%E3%83%B3%E3%83%89%E6%9A%97%E5%8F%B7%E5%8C%96-E2EE-" TargetMode="External"/><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 Id="rId4" Type="http://schemas.openxmlformats.org/officeDocument/2006/relationships/hyperlink" Target="https://support.zoom.us/hc/ja/articles/360001120743-%E3%83%87%E3%82%B9%E3%82%AF%E3%83%88%E3%83%83%E3%83%97%E4%B8%8A%E3%81%A7%E5%90%8C%E6%99%82%E3%81%AB%E5%88%A5%E3%81%AE%E3%83%9F%E3%83%BC%E3%83%86%E3%82%A3%E3%83%B3%E3%82%B0%E3%81%AB%E5%8F%82%E5%8A%A0%E3%81%99%E3%82%8B"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telecon.adm.u-tokyo.ac.jp/slid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hyperlink" Target="https://sli.do/"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全学サービスの全体像</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8845A-63C9-4306-B646-E4DDEB83118C}"/>
              </a:ext>
            </a:extLst>
          </p:cNvPr>
          <p:cNvSpPr>
            <a:spLocks noGrp="1"/>
          </p:cNvSpPr>
          <p:nvPr>
            <p:ph type="title"/>
          </p:nvPr>
        </p:nvSpPr>
        <p:spPr/>
        <p:txBody>
          <a:bodyPr>
            <a:normAutofit fontScale="90000"/>
          </a:bodyPr>
          <a:lstStyle/>
          <a:p>
            <a:r>
              <a:rPr kumimoji="1" lang="ja-JP" altLang="en-US" dirty="0"/>
              <a:t>サインインでありがちなトラブル</a:t>
            </a:r>
          </a:p>
        </p:txBody>
      </p:sp>
      <p:sp>
        <p:nvSpPr>
          <p:cNvPr id="3" name="コンテンツ プレースホルダー 2">
            <a:extLst>
              <a:ext uri="{FF2B5EF4-FFF2-40B4-BE49-F238E27FC236}">
                <a16:creationId xmlns:a16="http://schemas.microsoft.com/office/drawing/2014/main" id="{2CFDEF53-0203-4BC0-8C2F-BCEAA0069C0A}"/>
              </a:ext>
            </a:extLst>
          </p:cNvPr>
          <p:cNvSpPr>
            <a:spLocks noGrp="1"/>
          </p:cNvSpPr>
          <p:nvPr>
            <p:ph idx="1"/>
          </p:nvPr>
        </p:nvSpPr>
        <p:spPr/>
        <p:txBody>
          <a:bodyPr>
            <a:normAutofit/>
          </a:bodyPr>
          <a:lstStyle/>
          <a:p>
            <a:r>
              <a:rPr kumimoji="1" lang="ja-JP" altLang="en-US" dirty="0"/>
              <a:t>個人の</a:t>
            </a:r>
            <a:r>
              <a:rPr kumimoji="1" lang="en-US" altLang="ja-JP" dirty="0"/>
              <a:t>MS</a:t>
            </a:r>
            <a:r>
              <a:rPr kumimoji="1" lang="ja-JP" altLang="en-US" dirty="0"/>
              <a:t>アカウントをすでに利用して（させられて）いるかも</a:t>
            </a:r>
            <a:endParaRPr kumimoji="1" lang="en-US" altLang="ja-JP" dirty="0"/>
          </a:p>
          <a:p>
            <a:pPr lvl="1"/>
            <a:r>
              <a:rPr lang="ja-JP" altLang="en-US" dirty="0">
                <a:sym typeface="Symbol" panose="05050102010706020507" pitchFamily="18" charset="2"/>
              </a:rPr>
              <a:t> </a:t>
            </a:r>
            <a:r>
              <a:rPr lang="ja-JP" altLang="en-US" dirty="0"/>
              <a:t>大学の</a:t>
            </a:r>
            <a:r>
              <a:rPr lang="en-US" altLang="ja-JP" dirty="0"/>
              <a:t>MS</a:t>
            </a:r>
            <a:r>
              <a:rPr lang="ja-JP" altLang="en-US" dirty="0"/>
              <a:t>アカウント（</a:t>
            </a:r>
            <a:r>
              <a:rPr lang="en-US" altLang="ja-JP" dirty="0"/>
              <a:t>=10</a:t>
            </a:r>
            <a:r>
              <a:rPr lang="ja-JP" altLang="en-US" dirty="0"/>
              <a:t>桁</a:t>
            </a:r>
            <a:r>
              <a:rPr lang="en-US" altLang="ja-JP" dirty="0"/>
              <a:t>@utac.u-tokyo.ac.jp</a:t>
            </a:r>
            <a:r>
              <a:rPr lang="ja-JP" altLang="en-US" dirty="0"/>
              <a:t>）を使う場面で知らぬ間に前者を使っているかも</a:t>
            </a:r>
            <a:endParaRPr lang="en-US" altLang="ja-JP" dirty="0"/>
          </a:p>
          <a:p>
            <a:r>
              <a:rPr lang="ja-JP" altLang="en-US" dirty="0"/>
              <a:t>ブラウザは以前のサインイン情報を覚えていることが多い</a:t>
            </a:r>
            <a:endParaRPr lang="en-US" altLang="ja-JP" dirty="0"/>
          </a:p>
          <a:p>
            <a:pPr lvl="1"/>
            <a:r>
              <a:rPr lang="ja-JP" altLang="en-US" dirty="0">
                <a:sym typeface="Symbol" panose="05050102010706020507" pitchFamily="18" charset="2"/>
              </a:rPr>
              <a:t> </a:t>
            </a:r>
            <a:r>
              <a:rPr lang="ja-JP" altLang="en-US" dirty="0"/>
              <a:t>（原因追及が難しい）トラブルが生じがち</a:t>
            </a:r>
            <a:endParaRPr lang="en-US" altLang="ja-JP" dirty="0"/>
          </a:p>
        </p:txBody>
      </p:sp>
      <p:sp>
        <p:nvSpPr>
          <p:cNvPr id="4" name="日付プレースホルダー 3">
            <a:extLst>
              <a:ext uri="{FF2B5EF4-FFF2-40B4-BE49-F238E27FC236}">
                <a16:creationId xmlns:a16="http://schemas.microsoft.com/office/drawing/2014/main" id="{179E1651-8DB3-431C-B0DF-AADC94E13A1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ACA16E4-6D17-4FE0-AF48-69BEBB1F64D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157FD1F-C05F-4849-8AC2-1D5A8AE63773}"/>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99745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C7CFC-E967-4B18-BAFF-5652779C6D05}"/>
              </a:ext>
            </a:extLst>
          </p:cNvPr>
          <p:cNvSpPr>
            <a:spLocks noGrp="1"/>
          </p:cNvSpPr>
          <p:nvPr>
            <p:ph type="title"/>
          </p:nvPr>
        </p:nvSpPr>
        <p:spPr/>
        <p:txBody>
          <a:bodyPr>
            <a:normAutofit fontScale="90000"/>
          </a:bodyPr>
          <a:lstStyle/>
          <a:p>
            <a:r>
              <a:rPr lang="ja-JP" altLang="en-US" dirty="0"/>
              <a:t>サインイントラブル脱出に必要な処世術</a:t>
            </a:r>
            <a:endParaRPr kumimoji="1" lang="ja-JP" altLang="en-US" dirty="0"/>
          </a:p>
        </p:txBody>
      </p:sp>
      <p:sp>
        <p:nvSpPr>
          <p:cNvPr id="3" name="コンテンツ プレースホルダー 2">
            <a:extLst>
              <a:ext uri="{FF2B5EF4-FFF2-40B4-BE49-F238E27FC236}">
                <a16:creationId xmlns:a16="http://schemas.microsoft.com/office/drawing/2014/main" id="{0CEBCA7A-A9B4-450B-BD3C-823A46B1A197}"/>
              </a:ext>
            </a:extLst>
          </p:cNvPr>
          <p:cNvSpPr>
            <a:spLocks noGrp="1"/>
          </p:cNvSpPr>
          <p:nvPr>
            <p:ph idx="1"/>
          </p:nvPr>
        </p:nvSpPr>
        <p:spPr/>
        <p:txBody>
          <a:bodyPr/>
          <a:lstStyle/>
          <a:p>
            <a:r>
              <a:rPr lang="ja-JP" altLang="en-US" dirty="0"/>
              <a:t>ど</a:t>
            </a:r>
            <a:r>
              <a:rPr kumimoji="1" lang="ja-JP" altLang="en-US" dirty="0"/>
              <a:t>のアカウントを使っているか確認・切り替え</a:t>
            </a:r>
            <a:endParaRPr kumimoji="1" lang="en-US" altLang="ja-JP" dirty="0"/>
          </a:p>
          <a:p>
            <a:r>
              <a:rPr lang="ja-JP" altLang="en-US" dirty="0"/>
              <a:t>「何も覚えていない」まっさらな状態のブラウザ</a:t>
            </a:r>
            <a:endParaRPr lang="en-US" altLang="ja-JP" dirty="0"/>
          </a:p>
        </p:txBody>
      </p:sp>
      <p:sp>
        <p:nvSpPr>
          <p:cNvPr id="4" name="日付プレースホルダー 3">
            <a:extLst>
              <a:ext uri="{FF2B5EF4-FFF2-40B4-BE49-F238E27FC236}">
                <a16:creationId xmlns:a16="http://schemas.microsoft.com/office/drawing/2014/main" id="{3165CA03-287B-4356-A37B-880C8430BD1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FE11852-F92D-4B51-874F-5D5E1FF8F0F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D4097E-FDAC-4BA1-A52C-2C609A768BF6}"/>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243304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FCFA5-AABE-4264-A5AA-A0EA4D64DAC9}"/>
              </a:ext>
            </a:extLst>
          </p:cNvPr>
          <p:cNvSpPr>
            <a:spLocks noGrp="1"/>
          </p:cNvSpPr>
          <p:nvPr>
            <p:ph type="title"/>
          </p:nvPr>
        </p:nvSpPr>
        <p:spPr/>
        <p:txBody>
          <a:bodyPr>
            <a:normAutofit/>
          </a:bodyPr>
          <a:lstStyle/>
          <a:p>
            <a:r>
              <a:rPr kumimoji="1" lang="en-US" altLang="ja-JP" dirty="0"/>
              <a:t>MS</a:t>
            </a:r>
            <a:r>
              <a:rPr kumimoji="1" lang="ja-JP" altLang="en-US" dirty="0"/>
              <a:t>アカウント確認・切り替え</a:t>
            </a:r>
          </a:p>
        </p:txBody>
      </p:sp>
      <p:sp>
        <p:nvSpPr>
          <p:cNvPr id="3" name="コンテンツ プレースホルダー 2">
            <a:extLst>
              <a:ext uri="{FF2B5EF4-FFF2-40B4-BE49-F238E27FC236}">
                <a16:creationId xmlns:a16="http://schemas.microsoft.com/office/drawing/2014/main" id="{64D1D908-77FC-4D7D-B64E-D2232504481F}"/>
              </a:ext>
            </a:extLst>
          </p:cNvPr>
          <p:cNvSpPr>
            <a:spLocks noGrp="1"/>
          </p:cNvSpPr>
          <p:nvPr>
            <p:ph idx="1"/>
          </p:nvPr>
        </p:nvSpPr>
        <p:spPr/>
        <p:txBody>
          <a:bodyPr/>
          <a:lstStyle/>
          <a:p>
            <a:r>
              <a:rPr kumimoji="1" lang="en-US" altLang="ja-JP" dirty="0">
                <a:hlinkClick r:id="rId2"/>
              </a:rPr>
              <a:t>www.office.com</a:t>
            </a:r>
            <a:r>
              <a:rPr kumimoji="1" lang="en-US" altLang="ja-JP" dirty="0"/>
              <a:t> </a:t>
            </a:r>
            <a:r>
              <a:rPr kumimoji="1" lang="ja-JP" altLang="en-US" dirty="0"/>
              <a:t>で右上の    （または設定したアイコン）をクリック</a:t>
            </a:r>
            <a:endParaRPr kumimoji="1" lang="en-US" altLang="ja-JP" dirty="0"/>
          </a:p>
          <a:p>
            <a:r>
              <a:rPr lang="ja-JP" altLang="en-US" dirty="0"/>
              <a:t>変更したければ一度サインアウト</a:t>
            </a:r>
            <a:endParaRPr lang="en-US" altLang="ja-JP" dirty="0"/>
          </a:p>
        </p:txBody>
      </p:sp>
      <p:sp>
        <p:nvSpPr>
          <p:cNvPr id="4" name="日付プレースホルダー 3">
            <a:extLst>
              <a:ext uri="{FF2B5EF4-FFF2-40B4-BE49-F238E27FC236}">
                <a16:creationId xmlns:a16="http://schemas.microsoft.com/office/drawing/2014/main" id="{96D2E373-C54B-4B96-9831-C172A1A9DD9E}"/>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1D4A176-431C-4ABD-A42F-FFDE6AB8CA1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56B0D7-9C25-4D64-ABFD-D05A623F848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8" name="図 7">
            <a:extLst>
              <a:ext uri="{FF2B5EF4-FFF2-40B4-BE49-F238E27FC236}">
                <a16:creationId xmlns:a16="http://schemas.microsoft.com/office/drawing/2014/main" id="{59EF07E3-91DE-41A5-A4F7-B850AAA51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1522095"/>
            <a:ext cx="504056" cy="476053"/>
          </a:xfrm>
          <a:prstGeom prst="rect">
            <a:avLst/>
          </a:prstGeom>
        </p:spPr>
      </p:pic>
      <p:grpSp>
        <p:nvGrpSpPr>
          <p:cNvPr id="16" name="グループ化 15">
            <a:extLst>
              <a:ext uri="{FF2B5EF4-FFF2-40B4-BE49-F238E27FC236}">
                <a16:creationId xmlns:a16="http://schemas.microsoft.com/office/drawing/2014/main" id="{1485F342-3920-4EE6-802E-736BECA7AC85}"/>
              </a:ext>
            </a:extLst>
          </p:cNvPr>
          <p:cNvGrpSpPr/>
          <p:nvPr/>
        </p:nvGrpSpPr>
        <p:grpSpPr>
          <a:xfrm>
            <a:off x="251520" y="1998148"/>
            <a:ext cx="7704856" cy="6915802"/>
            <a:chOff x="251520" y="1719423"/>
            <a:chExt cx="7704856" cy="6915802"/>
          </a:xfrm>
        </p:grpSpPr>
        <p:pic>
          <p:nvPicPr>
            <p:cNvPr id="10" name="図 9" descr="グラフィカル ユーザー インターフェイス, テキスト, アプリケーション&#10;&#10;自動的に生成された説明">
              <a:extLst>
                <a:ext uri="{FF2B5EF4-FFF2-40B4-BE49-F238E27FC236}">
                  <a16:creationId xmlns:a16="http://schemas.microsoft.com/office/drawing/2014/main" id="{C4C8DB4C-79CC-42D2-B1E2-C43B63FE3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852936"/>
              <a:ext cx="7680291" cy="5782289"/>
            </a:xfrm>
            <a:prstGeom prst="rect">
              <a:avLst/>
            </a:prstGeom>
          </p:spPr>
        </p:pic>
        <p:sp>
          <p:nvSpPr>
            <p:cNvPr id="11" name="楕円 10">
              <a:extLst>
                <a:ext uri="{FF2B5EF4-FFF2-40B4-BE49-F238E27FC236}">
                  <a16:creationId xmlns:a16="http://schemas.microsoft.com/office/drawing/2014/main" id="{819F286B-A74E-407F-983B-506FB0BB421F}"/>
                </a:ext>
              </a:extLst>
            </p:cNvPr>
            <p:cNvSpPr/>
            <p:nvPr/>
          </p:nvSpPr>
          <p:spPr>
            <a:xfrm>
              <a:off x="6228184" y="4859853"/>
              <a:ext cx="1728192" cy="44135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E1B1B93-4DFC-44EF-AB8A-450ABFB4D13A}"/>
                </a:ext>
              </a:extLst>
            </p:cNvPr>
            <p:cNvSpPr/>
            <p:nvPr/>
          </p:nvSpPr>
          <p:spPr>
            <a:xfrm>
              <a:off x="7452320" y="3911558"/>
              <a:ext cx="479491" cy="44135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A0E47E0-E944-43EE-88A8-13DCDE628F5D}"/>
                </a:ext>
              </a:extLst>
            </p:cNvPr>
            <p:cNvCxnSpPr>
              <a:stCxn id="12" idx="0"/>
            </p:cNvCxnSpPr>
            <p:nvPr/>
          </p:nvCxnSpPr>
          <p:spPr>
            <a:xfrm flipH="1" flipV="1">
              <a:off x="6553200" y="1719423"/>
              <a:ext cx="1138866" cy="219213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8" name="楕円 17">
            <a:extLst>
              <a:ext uri="{FF2B5EF4-FFF2-40B4-BE49-F238E27FC236}">
                <a16:creationId xmlns:a16="http://schemas.microsoft.com/office/drawing/2014/main" id="{92DD80BF-A954-4292-B01F-5163244D62DF}"/>
              </a:ext>
            </a:extLst>
          </p:cNvPr>
          <p:cNvSpPr/>
          <p:nvPr/>
        </p:nvSpPr>
        <p:spPr>
          <a:xfrm>
            <a:off x="7020272" y="4631638"/>
            <a:ext cx="911539" cy="330213"/>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215A95F1-326F-4F6C-B3CE-4CA229AF9658}"/>
              </a:ext>
            </a:extLst>
          </p:cNvPr>
          <p:cNvCxnSpPr>
            <a:stCxn id="18" idx="0"/>
          </p:cNvCxnSpPr>
          <p:nvPr/>
        </p:nvCxnSpPr>
        <p:spPr>
          <a:xfrm flipH="1" flipV="1">
            <a:off x="5652120" y="3049125"/>
            <a:ext cx="1823922" cy="15825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0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71CD1-CFD5-4D8A-8AC0-0F07B97A9BB5}"/>
              </a:ext>
            </a:extLst>
          </p:cNvPr>
          <p:cNvSpPr>
            <a:spLocks noGrp="1"/>
          </p:cNvSpPr>
          <p:nvPr>
            <p:ph type="title"/>
          </p:nvPr>
        </p:nvSpPr>
        <p:spPr/>
        <p:txBody>
          <a:bodyPr>
            <a:normAutofit fontScale="90000"/>
          </a:bodyPr>
          <a:lstStyle/>
          <a:p>
            <a:r>
              <a:rPr kumimoji="1" lang="ja-JP" altLang="en-US" dirty="0"/>
              <a:t>「何も覚えていない」まっさらなブラウザ</a:t>
            </a:r>
          </a:p>
        </p:txBody>
      </p:sp>
      <p:sp>
        <p:nvSpPr>
          <p:cNvPr id="3" name="コンテンツ プレースホルダー 2">
            <a:extLst>
              <a:ext uri="{FF2B5EF4-FFF2-40B4-BE49-F238E27FC236}">
                <a16:creationId xmlns:a16="http://schemas.microsoft.com/office/drawing/2014/main" id="{2658F27B-84AC-432F-8F8D-A578FAF600A2}"/>
              </a:ext>
            </a:extLst>
          </p:cNvPr>
          <p:cNvSpPr>
            <a:spLocks noGrp="1"/>
          </p:cNvSpPr>
          <p:nvPr>
            <p:ph idx="1"/>
          </p:nvPr>
        </p:nvSpPr>
        <p:spPr/>
        <p:txBody>
          <a:bodyPr>
            <a:normAutofit fontScale="92500" lnSpcReduction="10000"/>
          </a:bodyPr>
          <a:lstStyle/>
          <a:p>
            <a:r>
              <a:rPr kumimoji="1" lang="ja-JP" altLang="en-US" dirty="0"/>
              <a:t>方法</a:t>
            </a:r>
            <a:r>
              <a:rPr kumimoji="1" lang="en-US" altLang="ja-JP" dirty="0"/>
              <a:t>1:</a:t>
            </a:r>
            <a:r>
              <a:rPr lang="ja-JP" altLang="en-US" dirty="0"/>
              <a:t> ほとんどの</a:t>
            </a:r>
            <a:r>
              <a:rPr kumimoji="1" lang="ja-JP" altLang="en-US" dirty="0"/>
              <a:t>ブラウザがサポート</a:t>
            </a:r>
            <a:endParaRPr kumimoji="1" lang="en-US" altLang="ja-JP" dirty="0"/>
          </a:p>
          <a:p>
            <a:pPr lvl="1"/>
            <a:r>
              <a:rPr kumimoji="1" lang="ja-JP" altLang="en-US" dirty="0"/>
              <a:t>呼び方は様々（プライベートモード・シークレットモード・</a:t>
            </a:r>
            <a:r>
              <a:rPr kumimoji="1" lang="en-US" altLang="ja-JP" dirty="0"/>
              <a:t>incognito</a:t>
            </a:r>
            <a:r>
              <a:rPr kumimoji="1" lang="ja-JP" altLang="en-US" dirty="0"/>
              <a:t>モードなど）</a:t>
            </a:r>
            <a:endParaRPr kumimoji="1" lang="en-US" altLang="ja-JP" dirty="0"/>
          </a:p>
          <a:p>
            <a:r>
              <a:rPr kumimoji="1" lang="ja-JP" altLang="en-US" dirty="0"/>
              <a:t>方法</a:t>
            </a:r>
            <a:r>
              <a:rPr kumimoji="1" lang="en-US" altLang="ja-JP" dirty="0"/>
              <a:t>2: </a:t>
            </a:r>
            <a:r>
              <a:rPr lang="ja-JP" altLang="en-US" dirty="0"/>
              <a:t>新しい「プロファイル」を作成して開く</a:t>
            </a:r>
            <a:endParaRPr lang="en-US" altLang="ja-JP" dirty="0"/>
          </a:p>
          <a:p>
            <a:pPr lvl="1"/>
            <a:r>
              <a:rPr lang="en-US" altLang="ja-JP" dirty="0"/>
              <a:t>Firefox, Chrome</a:t>
            </a:r>
            <a:r>
              <a:rPr lang="ja-JP" altLang="en-US" dirty="0"/>
              <a:t>がサポート（</a:t>
            </a:r>
            <a:r>
              <a:rPr lang="en-US" altLang="ja-JP" dirty="0">
                <a:highlight>
                  <a:srgbClr val="FFFF00"/>
                </a:highlight>
              </a:rPr>
              <a:t>Safari? Edge?</a:t>
            </a:r>
            <a:r>
              <a:rPr lang="ja-JP" altLang="en-US" dirty="0"/>
              <a:t>）</a:t>
            </a:r>
            <a:endParaRPr lang="en-US" altLang="ja-JP" dirty="0"/>
          </a:p>
          <a:p>
            <a:pPr lvl="1"/>
            <a:r>
              <a:rPr lang="ja-JP" altLang="en-US" dirty="0"/>
              <a:t>使う</a:t>
            </a:r>
            <a:r>
              <a:rPr kumimoji="1" lang="ja-JP" altLang="en-US" dirty="0"/>
              <a:t>アカウントごとに別プロファイルを作成するのも良いかもしれません</a:t>
            </a:r>
            <a:endParaRPr kumimoji="1" lang="en-US" altLang="ja-JP" dirty="0"/>
          </a:p>
          <a:p>
            <a:r>
              <a:rPr lang="ja-JP" altLang="en-US" dirty="0"/>
              <a:t>参考</a:t>
            </a:r>
            <a:r>
              <a:rPr lang="en-US" altLang="ja-JP" dirty="0"/>
              <a:t>: </a:t>
            </a:r>
            <a:r>
              <a:rPr lang="ja-JP" altLang="en-US" dirty="0"/>
              <a:t>相談員のページ</a:t>
            </a:r>
            <a:r>
              <a:rPr lang="en-US" altLang="ja-JP" dirty="0">
                <a:hlinkClick r:id="rId2"/>
              </a:rPr>
              <a:t>Chrome</a:t>
            </a:r>
            <a:r>
              <a:rPr lang="ja-JP" altLang="en-US" dirty="0">
                <a:hlinkClick r:id="rId2"/>
              </a:rPr>
              <a:t>で複数の</a:t>
            </a:r>
            <a:r>
              <a:rPr lang="en-US" altLang="ja-JP" dirty="0">
                <a:hlinkClick r:id="rId2"/>
              </a:rPr>
              <a:t>Microsoft</a:t>
            </a:r>
            <a:r>
              <a:rPr lang="ja-JP" altLang="en-US" dirty="0">
                <a:hlinkClick r:id="rId2"/>
              </a:rPr>
              <a:t>アカウントを使い分ける</a:t>
            </a:r>
            <a:endParaRPr kumimoji="1" lang="ja-JP" altLang="en-US" dirty="0"/>
          </a:p>
        </p:txBody>
      </p:sp>
      <p:sp>
        <p:nvSpPr>
          <p:cNvPr id="4" name="日付プレースホルダー 3">
            <a:extLst>
              <a:ext uri="{FF2B5EF4-FFF2-40B4-BE49-F238E27FC236}">
                <a16:creationId xmlns:a16="http://schemas.microsoft.com/office/drawing/2014/main" id="{1F361916-8FE9-44F2-9001-9A121A3C054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4753B16-CC8C-49BA-9C84-86EDB698D042}"/>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3768D0-6054-46AD-9B07-7CEF96E11169}"/>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81411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学での呼び名</a:t>
            </a:r>
            <a:r>
              <a:rPr kumimoji="1" lang="en-US" altLang="ja-JP" dirty="0"/>
              <a:t>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solidFill>
                  <a:srgbClr val="00B050"/>
                </a:solidFill>
              </a:rPr>
              <a:t>なんとか</a:t>
            </a:r>
            <a:r>
              <a:rPr lang="en-US" altLang="ja-JP" dirty="0">
                <a:solidFill>
                  <a:srgbClr val="00B050"/>
                </a:solidFill>
              </a:rPr>
              <a:t>@g.ecc.u-tokyo.ac.jp</a:t>
            </a:r>
            <a:r>
              <a:rPr lang="ja-JP" altLang="en-US" dirty="0"/>
              <a:t> という</a:t>
            </a:r>
            <a:r>
              <a:rPr lang="en-US" altLang="ja-JP" dirty="0"/>
              <a:t>Google</a:t>
            </a:r>
            <a:r>
              <a:rPr lang="ja-JP" altLang="en-US" dirty="0"/>
              <a:t>アカウント</a:t>
            </a:r>
            <a:endParaRPr lang="en-US" altLang="ja-JP" dirty="0"/>
          </a:p>
          <a:p>
            <a:pPr lvl="1">
              <a:lnSpc>
                <a:spcPct val="90000"/>
              </a:lnSpc>
            </a:pPr>
            <a:r>
              <a:rPr lang="ja-JP" altLang="en-US" dirty="0"/>
              <a:t>メールだけではなく様々なアプリが含まれるので〇〇メールという呼び方はやや誤解を招く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16</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6370442" y="352986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en-US" altLang="ja-JP" dirty="0"/>
              <a:t>ICT</a:t>
            </a:r>
            <a:r>
              <a:rPr lang="ja-JP" altLang="en-US" dirty="0"/>
              <a:t>システム概要（再）</a:t>
            </a:r>
            <a:endParaRPr kumimoji="1" lang="ja-JP" altLang="en-US" dirty="0"/>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
        <p:nvSpPr>
          <p:cNvPr id="25" name="コンテンツ プレースホルダー 24">
            <a:extLst>
              <a:ext uri="{FF2B5EF4-FFF2-40B4-BE49-F238E27FC236}">
                <a16:creationId xmlns:a16="http://schemas.microsoft.com/office/drawing/2014/main" id="{83BAA9CC-F677-44C9-AAC2-25D78925DD9F}"/>
              </a:ext>
            </a:extLst>
          </p:cNvPr>
          <p:cNvSpPr>
            <a:spLocks noGrp="1"/>
          </p:cNvSpPr>
          <p:nvPr>
            <p:ph idx="1"/>
          </p:nvPr>
        </p:nvSpPr>
        <p:spPr/>
        <p:txBody>
          <a:bodyPr/>
          <a:lstStyle/>
          <a:p>
            <a:endParaRPr lang="ja-JP" altLang="en-US" dirty="0"/>
          </a:p>
        </p:txBody>
      </p:sp>
      <p:sp>
        <p:nvSpPr>
          <p:cNvPr id="26" name="四角形: 角を丸くする 25">
            <a:extLst>
              <a:ext uri="{FF2B5EF4-FFF2-40B4-BE49-F238E27FC236}">
                <a16:creationId xmlns:a16="http://schemas.microsoft.com/office/drawing/2014/main" id="{94E30BC6-79AD-4450-838A-75292B53E19A}"/>
              </a:ext>
            </a:extLst>
          </p:cNvPr>
          <p:cNvSpPr/>
          <p:nvPr/>
        </p:nvSpPr>
        <p:spPr>
          <a:xfrm>
            <a:off x="1100269" y="4021546"/>
            <a:ext cx="2459997" cy="1581429"/>
          </a:xfrm>
          <a:prstGeom prst="roundRect">
            <a:avLst>
              <a:gd name="adj" fmla="val 487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00695477-A6FE-4159-8AF4-936DE095025C}"/>
              </a:ext>
            </a:extLst>
          </p:cNvPr>
          <p:cNvSpPr/>
          <p:nvPr/>
        </p:nvSpPr>
        <p:spPr>
          <a:xfrm>
            <a:off x="6216459" y="4059690"/>
            <a:ext cx="1172383" cy="1543285"/>
          </a:xfrm>
          <a:prstGeom prst="roundRect">
            <a:avLst>
              <a:gd name="adj" fmla="val 487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D2BE733-39BB-40E7-A66C-718EC9BAFEE6}"/>
              </a:ext>
            </a:extLst>
          </p:cNvPr>
          <p:cNvSpPr txBox="1"/>
          <p:nvPr/>
        </p:nvSpPr>
        <p:spPr>
          <a:xfrm>
            <a:off x="1139620" y="2545598"/>
            <a:ext cx="1928733" cy="369332"/>
          </a:xfrm>
          <a:prstGeom prst="rect">
            <a:avLst/>
          </a:prstGeom>
          <a:noFill/>
        </p:spPr>
        <p:txBody>
          <a:bodyPr wrap="none" rtlCol="0">
            <a:spAutoFit/>
          </a:bodyPr>
          <a:lstStyle/>
          <a:p>
            <a:r>
              <a:rPr lang="ja-JP" altLang="en-US" dirty="0"/>
              <a:t>第</a:t>
            </a:r>
            <a:r>
              <a:rPr lang="en-US" altLang="ja-JP" dirty="0"/>
              <a:t>2</a:t>
            </a:r>
            <a:r>
              <a:rPr lang="ja-JP" altLang="en-US" dirty="0"/>
              <a:t>部でカバー済</a:t>
            </a:r>
            <a:endParaRPr kumimoji="1" lang="ja-JP" altLang="en-US" dirty="0"/>
          </a:p>
        </p:txBody>
      </p:sp>
      <p:sp>
        <p:nvSpPr>
          <p:cNvPr id="37" name="テキスト ボックス 36">
            <a:extLst>
              <a:ext uri="{FF2B5EF4-FFF2-40B4-BE49-F238E27FC236}">
                <a16:creationId xmlns:a16="http://schemas.microsoft.com/office/drawing/2014/main" id="{4690BACA-3550-42DA-B611-FED7F5AB5C82}"/>
              </a:ext>
            </a:extLst>
          </p:cNvPr>
          <p:cNvSpPr txBox="1"/>
          <p:nvPr/>
        </p:nvSpPr>
        <p:spPr>
          <a:xfrm>
            <a:off x="6379527" y="1770066"/>
            <a:ext cx="2390398" cy="369332"/>
          </a:xfrm>
          <a:prstGeom prst="rect">
            <a:avLst/>
          </a:prstGeom>
          <a:noFill/>
        </p:spPr>
        <p:txBody>
          <a:bodyPr wrap="none" rtlCol="0">
            <a:spAutoFit/>
          </a:bodyPr>
          <a:lstStyle/>
          <a:p>
            <a:r>
              <a:rPr lang="ja-JP" altLang="en-US" dirty="0"/>
              <a:t>第</a:t>
            </a:r>
            <a:r>
              <a:rPr lang="en-US" altLang="ja-JP" dirty="0"/>
              <a:t>2</a:t>
            </a:r>
            <a:r>
              <a:rPr lang="ja-JP" altLang="en-US" dirty="0"/>
              <a:t>部で一部カバー済</a:t>
            </a:r>
            <a:endParaRPr kumimoji="1" lang="ja-JP" altLang="en-US" dirty="0"/>
          </a:p>
        </p:txBody>
      </p:sp>
      <p:sp>
        <p:nvSpPr>
          <p:cNvPr id="38" name="四角形: 角を丸くする 37">
            <a:extLst>
              <a:ext uri="{FF2B5EF4-FFF2-40B4-BE49-F238E27FC236}">
                <a16:creationId xmlns:a16="http://schemas.microsoft.com/office/drawing/2014/main" id="{BC7D97FD-FB47-4BFD-8224-E2B37ED9A680}"/>
              </a:ext>
            </a:extLst>
          </p:cNvPr>
          <p:cNvSpPr/>
          <p:nvPr/>
        </p:nvSpPr>
        <p:spPr>
          <a:xfrm>
            <a:off x="1100269" y="5794333"/>
            <a:ext cx="7371825" cy="502498"/>
          </a:xfrm>
          <a:prstGeom prst="roundRect">
            <a:avLst>
              <a:gd name="adj" fmla="val 487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弧 27">
            <a:extLst>
              <a:ext uri="{FF2B5EF4-FFF2-40B4-BE49-F238E27FC236}">
                <a16:creationId xmlns:a16="http://schemas.microsoft.com/office/drawing/2014/main" id="{424CF207-45D4-41F4-814C-A37A7F159C54}"/>
              </a:ext>
            </a:extLst>
          </p:cNvPr>
          <p:cNvSpPr/>
          <p:nvPr/>
        </p:nvSpPr>
        <p:spPr>
          <a:xfrm rot="16200000">
            <a:off x="121714" y="3240001"/>
            <a:ext cx="1957117" cy="894956"/>
          </a:xfrm>
          <a:prstGeom prst="arc">
            <a:avLst>
              <a:gd name="adj1" fmla="val 1096250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70C75337-1483-449A-AD37-3D4A8EEEEEAC}"/>
              </a:ext>
            </a:extLst>
          </p:cNvPr>
          <p:cNvSpPr/>
          <p:nvPr/>
        </p:nvSpPr>
        <p:spPr>
          <a:xfrm rot="16200000">
            <a:off x="-625382" y="3873855"/>
            <a:ext cx="3424600" cy="1094730"/>
          </a:xfrm>
          <a:prstGeom prst="arc">
            <a:avLst>
              <a:gd name="adj1" fmla="val 1096250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E218E89E-8268-48FD-B4E2-40A73632CF77}"/>
              </a:ext>
            </a:extLst>
          </p:cNvPr>
          <p:cNvCxnSpPr>
            <a:stCxn id="37" idx="2"/>
            <a:endCxn id="35" idx="0"/>
          </p:cNvCxnSpPr>
          <p:nvPr/>
        </p:nvCxnSpPr>
        <p:spPr>
          <a:xfrm flipH="1">
            <a:off x="6802651" y="2139398"/>
            <a:ext cx="772075" cy="1920292"/>
          </a:xfrm>
          <a:prstGeom prst="line">
            <a:avLst/>
          </a:prstGeom>
        </p:spPr>
        <p:style>
          <a:lnRef idx="1">
            <a:schemeClr val="accent1"/>
          </a:lnRef>
          <a:fillRef idx="0">
            <a:schemeClr val="accent1"/>
          </a:fillRef>
          <a:effectRef idx="0">
            <a:schemeClr val="accent1"/>
          </a:effectRef>
          <a:fontRef idx="minor">
            <a:schemeClr val="tx1"/>
          </a:fontRef>
        </p:style>
      </p:cxnSp>
      <p:sp>
        <p:nvSpPr>
          <p:cNvPr id="34" name="右中かっこ 33">
            <a:extLst>
              <a:ext uri="{FF2B5EF4-FFF2-40B4-BE49-F238E27FC236}">
                <a16:creationId xmlns:a16="http://schemas.microsoft.com/office/drawing/2014/main" id="{6E38028B-4396-4B74-BA37-22B634A9153A}"/>
              </a:ext>
            </a:extLst>
          </p:cNvPr>
          <p:cNvSpPr/>
          <p:nvPr/>
        </p:nvSpPr>
        <p:spPr>
          <a:xfrm rot="16200000" flipV="1">
            <a:off x="5716827" y="1359739"/>
            <a:ext cx="619020" cy="4780881"/>
          </a:xfrm>
          <a:prstGeom prst="rightBrace">
            <a:avLst>
              <a:gd name="adj1" fmla="val 35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79DD49D-B6FC-4AC9-8097-9830E4EA92F0}"/>
              </a:ext>
            </a:extLst>
          </p:cNvPr>
          <p:cNvSpPr txBox="1"/>
          <p:nvPr/>
        </p:nvSpPr>
        <p:spPr>
          <a:xfrm>
            <a:off x="5377291" y="3067195"/>
            <a:ext cx="1338828" cy="369332"/>
          </a:xfrm>
          <a:prstGeom prst="rect">
            <a:avLst/>
          </a:prstGeom>
          <a:noFill/>
        </p:spPr>
        <p:txBody>
          <a:bodyPr wrap="none" rtlCol="0">
            <a:spAutoFit/>
          </a:bodyPr>
          <a:lstStyle/>
          <a:p>
            <a:r>
              <a:rPr lang="ja-JP" altLang="en-US" dirty="0"/>
              <a:t>本スライド</a:t>
            </a:r>
            <a:endParaRPr kumimoji="1" lang="ja-JP" altLang="en-US" dirty="0"/>
          </a:p>
        </p:txBody>
      </p:sp>
    </p:spTree>
    <p:extLst>
      <p:ext uri="{BB962C8B-B14F-4D97-AF65-F5344CB8AC3E}">
        <p14:creationId xmlns:p14="http://schemas.microsoft.com/office/powerpoint/2010/main" val="323914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fontScale="92500"/>
          </a:bodyPr>
          <a:lstStyle/>
          <a:p>
            <a:r>
              <a:rPr kumimoji="1" lang="ja-JP" altLang="en-US" dirty="0">
                <a:solidFill>
                  <a:srgbClr val="00B050"/>
                </a:solidFill>
              </a:rPr>
              <a:t>大学内の不特定多数</a:t>
            </a:r>
            <a:r>
              <a:rPr kumimoji="1" lang="ja-JP" altLang="en-US" dirty="0"/>
              <a:t>の人と情報を共有</a:t>
            </a:r>
            <a:endParaRPr kumimoji="1" lang="en-US" altLang="ja-JP" dirty="0"/>
          </a:p>
          <a:p>
            <a:r>
              <a:rPr lang="ja-JP" altLang="en-US" dirty="0"/>
              <a:t>ファイル共有・共同編集を安全に、うまく使えば授業以外の</a:t>
            </a:r>
            <a:r>
              <a:rPr lang="ja-JP" altLang="en-US" dirty="0">
                <a:solidFill>
                  <a:srgbClr val="00B050"/>
                </a:solidFill>
              </a:rPr>
              <a:t>業務効率化</a:t>
            </a:r>
            <a:r>
              <a:rPr lang="ja-JP" altLang="en-US" dirty="0"/>
              <a:t>もできます</a:t>
            </a:r>
            <a:endParaRPr lang="en-US" altLang="ja-JP" dirty="0"/>
          </a:p>
          <a:p>
            <a:pPr lvl="1"/>
            <a:r>
              <a:rPr lang="ja-JP" altLang="en-US" dirty="0"/>
              <a:t>共有範囲</a:t>
            </a:r>
            <a:endParaRPr lang="en-US" altLang="ja-JP" dirty="0"/>
          </a:p>
          <a:p>
            <a:pPr lvl="2"/>
            <a:r>
              <a:rPr kumimoji="1" lang="ja-JP" altLang="en-US" dirty="0"/>
              <a:t>特定の人を名指し</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EB41D-9CE2-4B2D-8BDD-AF36FCA6BB1E}"/>
              </a:ext>
            </a:extLst>
          </p:cNvPr>
          <p:cNvSpPr>
            <a:spLocks noGrp="1"/>
          </p:cNvSpPr>
          <p:nvPr>
            <p:ph type="title"/>
          </p:nvPr>
        </p:nvSpPr>
        <p:spPr>
          <a:xfrm>
            <a:off x="457200" y="274638"/>
            <a:ext cx="8435280" cy="1143000"/>
          </a:xfrm>
        </p:spPr>
        <p:txBody>
          <a:bodyPr>
            <a:normAutofit fontScale="90000"/>
          </a:bodyPr>
          <a:lstStyle/>
          <a:p>
            <a:pPr lvl="0"/>
            <a:r>
              <a:rPr lang="ja-JP" altLang="en-US" dirty="0"/>
              <a:t>プチ</a:t>
            </a:r>
            <a:r>
              <a:rPr lang="en-US" altLang="ja-JP" dirty="0"/>
              <a:t>DX</a:t>
            </a:r>
            <a:r>
              <a:rPr lang="ja-JP" altLang="en-US" dirty="0"/>
              <a:t>：メールで書類添付する前に</a:t>
            </a:r>
            <a:endParaRPr kumimoji="1" lang="ja-JP" altLang="en-US" dirty="0"/>
          </a:p>
        </p:txBody>
      </p:sp>
      <p:sp>
        <p:nvSpPr>
          <p:cNvPr id="3" name="コンテンツ プレースホルダー 2">
            <a:extLst>
              <a:ext uri="{FF2B5EF4-FFF2-40B4-BE49-F238E27FC236}">
                <a16:creationId xmlns:a16="http://schemas.microsoft.com/office/drawing/2014/main" id="{C84FC0BE-1FEF-49B9-AA0A-947533AD981C}"/>
              </a:ext>
            </a:extLst>
          </p:cNvPr>
          <p:cNvSpPr>
            <a:spLocks noGrp="1"/>
          </p:cNvSpPr>
          <p:nvPr>
            <p:ph idx="1"/>
          </p:nvPr>
        </p:nvSpPr>
        <p:spPr/>
        <p:txBody>
          <a:bodyPr/>
          <a:lstStyle/>
          <a:p>
            <a:r>
              <a:rPr kumimoji="1" lang="ja-JP" altLang="en-US" dirty="0"/>
              <a:t>ファイル共有・共同編集にすべきでは</a:t>
            </a:r>
            <a:r>
              <a:rPr kumimoji="1" lang="en-US" altLang="ja-JP" dirty="0"/>
              <a:t>?</a:t>
            </a:r>
          </a:p>
          <a:p>
            <a:r>
              <a:rPr lang="ja-JP" altLang="en-US" dirty="0"/>
              <a:t>以下のような場面ではファイル共有</a:t>
            </a:r>
            <a:endParaRPr kumimoji="1" lang="en-US" altLang="ja-JP" dirty="0"/>
          </a:p>
          <a:p>
            <a:pPr lvl="1"/>
            <a:r>
              <a:rPr kumimoji="1" lang="ja-JP" altLang="en-US" dirty="0"/>
              <a:t>ファイルを編集して送り返してもらう </a:t>
            </a:r>
            <a:endParaRPr kumimoji="1" lang="en-US" altLang="ja-JP" dirty="0"/>
          </a:p>
          <a:p>
            <a:pPr lvl="1"/>
            <a:r>
              <a:rPr lang="ja-JP" altLang="en-US" dirty="0"/>
              <a:t>特にそれを大勢にやるなら絶対</a:t>
            </a:r>
            <a:endParaRPr lang="en-US" altLang="ja-JP" dirty="0"/>
          </a:p>
          <a:p>
            <a:pPr lvl="1"/>
            <a:r>
              <a:rPr kumimoji="1" lang="ja-JP" altLang="en-US" dirty="0"/>
              <a:t>送った後、追加・微修正するかもしれない</a:t>
            </a:r>
            <a:endParaRPr kumimoji="1" lang="en-US" altLang="ja-JP" dirty="0"/>
          </a:p>
          <a:p>
            <a:pPr lvl="1"/>
            <a:r>
              <a:rPr lang="ja-JP" altLang="en-US" dirty="0"/>
              <a:t>たくさんファイルを送る（フォルダ共有）</a:t>
            </a:r>
            <a:endParaRPr kumimoji="1" lang="ja-JP" altLang="en-US" dirty="0"/>
          </a:p>
        </p:txBody>
      </p:sp>
      <p:sp>
        <p:nvSpPr>
          <p:cNvPr id="4" name="日付プレースホルダー 3">
            <a:extLst>
              <a:ext uri="{FF2B5EF4-FFF2-40B4-BE49-F238E27FC236}">
                <a16:creationId xmlns:a16="http://schemas.microsoft.com/office/drawing/2014/main" id="{89437032-B65F-4783-95D1-1C04FC69041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836E365-A498-4969-9E8E-2E199FDB382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3618884-0FC1-44C6-B7C3-691243DAC42C}"/>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58364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dirty="0"/>
              <a:t>サインイン方法</a:t>
            </a:r>
            <a:r>
              <a:rPr lang="en-US" altLang="ja-JP" dirty="0"/>
              <a:t>3</a:t>
            </a:r>
            <a:r>
              <a:rPr lang="ja-JP" altLang="en-US" dirty="0"/>
              <a:t>つ</a:t>
            </a:r>
            <a:endParaRPr lang="en-US" altLang="ja-JP" dirty="0"/>
          </a:p>
          <a:p>
            <a:pPr lvl="1"/>
            <a:r>
              <a:rPr kumimoji="1" lang="ja-JP" altLang="en-US" dirty="0"/>
              <a:t>どれも意味的には同じことをやっています</a:t>
            </a:r>
            <a:endParaRPr kumimoji="1" lang="en-US" altLang="ja-JP" dirty="0"/>
          </a:p>
          <a:p>
            <a:pPr lvl="1"/>
            <a:r>
              <a:rPr kumimoji="1" lang="ja-JP" altLang="en-US" dirty="0"/>
              <a:t>方法</a:t>
            </a:r>
            <a:r>
              <a:rPr kumimoji="1" lang="en-US" altLang="ja-JP" dirty="0"/>
              <a:t>1</a:t>
            </a:r>
            <a:r>
              <a:rPr kumimoji="1" lang="ja-JP" altLang="en-US" dirty="0"/>
              <a:t>がどう見ても簡単ですが、どうなっても戸惑わないよう</a:t>
            </a:r>
            <a:r>
              <a:rPr kumimoji="1" lang="en-US" altLang="ja-JP" dirty="0"/>
              <a:t>3</a:t>
            </a:r>
            <a:r>
              <a:rPr kumimoji="1" lang="ja-JP" altLang="en-US" dirty="0"/>
              <a:t>パターン説明します</a:t>
            </a:r>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4"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5"/>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cxnSpLocks/>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a:bodyPr>
          <a:lstStyle/>
          <a:p>
            <a:r>
              <a:rPr lang="ja-JP" altLang="en-US" dirty="0">
                <a:solidFill>
                  <a:srgbClr val="00B050"/>
                </a:solidFill>
              </a:rPr>
              <a:t>方法</a:t>
            </a:r>
            <a:r>
              <a:rPr lang="en-US" altLang="ja-JP" dirty="0">
                <a:solidFill>
                  <a:srgbClr val="00B050"/>
                </a:solidFill>
              </a:rPr>
              <a:t>1</a:t>
            </a:r>
            <a:r>
              <a:rPr lang="ja-JP" altLang="en-US" dirty="0">
                <a:solidFill>
                  <a:srgbClr val="00B050"/>
                </a:solidFill>
              </a:rPr>
              <a:t>で</a:t>
            </a:r>
            <a:r>
              <a:rPr lang="en-US" altLang="ja-JP" dirty="0">
                <a:solidFill>
                  <a:srgbClr val="00B050"/>
                </a:solidFill>
              </a:rPr>
              <a:t>URL</a:t>
            </a:r>
            <a:r>
              <a:rPr lang="ja-JP" altLang="en-US" dirty="0">
                <a:solidFill>
                  <a:srgbClr val="00B050"/>
                </a:solidFill>
              </a:rPr>
              <a:t>を</a:t>
            </a:r>
            <a:r>
              <a:rPr lang="en-US" altLang="ja-JP" dirty="0">
                <a:solidFill>
                  <a:srgbClr val="00B050"/>
                </a:solidFill>
              </a:rPr>
              <a:t>bookmark</a:t>
            </a:r>
            <a:r>
              <a:rPr lang="ja-JP" altLang="en-US" dirty="0">
                <a:solidFill>
                  <a:srgbClr val="00B050"/>
                </a:solidFill>
              </a:rPr>
              <a:t>しておく</a:t>
            </a:r>
            <a:r>
              <a:rPr lang="ja-JP" altLang="en-US" dirty="0"/>
              <a:t>がお勧め</a:t>
            </a:r>
            <a:endParaRPr lang="en-US" altLang="ja-JP" dirty="0"/>
          </a:p>
          <a:p>
            <a:pPr lvl="1"/>
            <a:r>
              <a:rPr lang="ja-JP" altLang="en-US" dirty="0">
                <a:hlinkClick r:id="rId2"/>
              </a:rPr>
              <a:t>https://u-tokyo-ac-jp.zoom.us/profile</a:t>
            </a:r>
            <a:endParaRPr lang="en-US" altLang="ja-JP" dirty="0"/>
          </a:p>
          <a:p>
            <a:r>
              <a:rPr lang="ja-JP" altLang="en-US" dirty="0"/>
              <a:t>変な所へ連れ込まれた時のため以下を覚えておくとよい</a:t>
            </a:r>
            <a:endParaRPr lang="en-US" altLang="ja-JP" dirty="0"/>
          </a:p>
          <a:p>
            <a:pPr lvl="1"/>
            <a:r>
              <a:rPr kumimoji="1" lang="ja-JP" altLang="en-US" dirty="0"/>
              <a:t>（方法</a:t>
            </a:r>
            <a:r>
              <a:rPr kumimoji="1" lang="en-US" altLang="ja-JP" dirty="0"/>
              <a:t>2</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a:t>
            </a:r>
            <a:r>
              <a:rPr kumimoji="1" lang="ja-JP" altLang="en-US" dirty="0"/>
              <a:t>）</a:t>
            </a:r>
            <a:r>
              <a:rPr kumimoji="1" lang="en-US" altLang="ja-JP" dirty="0"/>
              <a:t>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lang="en-US" altLang="ja-JP" dirty="0"/>
              <a:t>Microsoft 365</a:t>
            </a:r>
          </a:p>
          <a:p>
            <a:r>
              <a:rPr kumimoji="1" lang="en-US" altLang="ja-JP" dirty="0"/>
              <a:t>Google Workspace</a:t>
            </a:r>
          </a:p>
          <a:p>
            <a:r>
              <a:rPr kumimoji="1" lang="en-US" altLang="ja-JP" dirty="0"/>
              <a:t>Zoom</a:t>
            </a:r>
            <a:endParaRPr lang="en-US" altLang="ja-JP" dirty="0"/>
          </a:p>
          <a:p>
            <a:r>
              <a:rPr lang="en-US" altLang="ja-JP" dirty="0"/>
              <a:t>(WebEx)</a:t>
            </a:r>
          </a:p>
          <a:p>
            <a:r>
              <a:rPr kumimoji="1" lang="en-US" altLang="ja-JP" dirty="0"/>
              <a:t>(Sli.do)</a:t>
            </a:r>
            <a:endParaRPr lang="en-US" altLang="ja-JP" dirty="0">
              <a:solidFill>
                <a:schemeClr val="bg2">
                  <a:lumMod val="75000"/>
                </a:schemeClr>
              </a:solidFill>
            </a:endParaRP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801-8871-4F0C-8B5C-63CBC5719F71}"/>
              </a:ext>
            </a:extLst>
          </p:cNvPr>
          <p:cNvSpPr>
            <a:spLocks noGrp="1"/>
          </p:cNvSpPr>
          <p:nvPr>
            <p:ph type="title"/>
          </p:nvPr>
        </p:nvSpPr>
        <p:spPr/>
        <p:txBody>
          <a:bodyPr>
            <a:normAutofit/>
          </a:bodyPr>
          <a:lstStyle/>
          <a:p>
            <a:r>
              <a:rPr kumimoji="1" lang="en-US" altLang="ja-JP" dirty="0"/>
              <a:t>Zoom</a:t>
            </a:r>
            <a:r>
              <a:rPr lang="ja-JP" altLang="en-US" dirty="0"/>
              <a:t>に関する追加情報</a:t>
            </a:r>
            <a:endParaRPr kumimoji="1" lang="ja-JP" altLang="en-US" dirty="0"/>
          </a:p>
        </p:txBody>
      </p:sp>
      <p:sp>
        <p:nvSpPr>
          <p:cNvPr id="3" name="コンテンツ プレースホルダー 2">
            <a:extLst>
              <a:ext uri="{FF2B5EF4-FFF2-40B4-BE49-F238E27FC236}">
                <a16:creationId xmlns:a16="http://schemas.microsoft.com/office/drawing/2014/main" id="{B5CEBFB5-DAD0-423B-AED5-1DFA37999F91}"/>
              </a:ext>
            </a:extLst>
          </p:cNvPr>
          <p:cNvSpPr>
            <a:spLocks noGrp="1"/>
          </p:cNvSpPr>
          <p:nvPr>
            <p:ph idx="1"/>
          </p:nvPr>
        </p:nvSpPr>
        <p:spPr/>
        <p:txBody>
          <a:bodyPr/>
          <a:lstStyle/>
          <a:p>
            <a:r>
              <a:rPr kumimoji="1" lang="ja-JP" altLang="en-US" dirty="0"/>
              <a:t>ウェビナー・大規模ミーティング</a:t>
            </a:r>
            <a:endParaRPr kumimoji="1" lang="en-US" altLang="ja-JP" dirty="0"/>
          </a:p>
          <a:p>
            <a:r>
              <a:rPr kumimoji="1" lang="ja-JP" altLang="ja-JP" sz="3200" baseline="0" dirty="0">
                <a:solidFill>
                  <a:schemeClr val="tx2"/>
                </a:solidFill>
                <a:effectLst>
                  <a:outerShdw blurRad="127000" algn="tl" rotWithShape="0">
                    <a:schemeClr val="bg1">
                      <a:alpha val="90000"/>
                    </a:schemeClr>
                  </a:outerShdw>
                </a:effectLst>
                <a:latin typeface="+mn-lt"/>
                <a:ea typeface="+mn-ea"/>
                <a:cs typeface="+mn-cs"/>
              </a:rPr>
              <a:t>古い</a:t>
            </a:r>
            <a:r>
              <a:rPr kumimoji="1" lang="en-US" altLang="ja-JP" sz="3200" baseline="0" dirty="0">
                <a:solidFill>
                  <a:schemeClr val="tx2"/>
                </a:solidFill>
                <a:effectLst>
                  <a:outerShdw blurRad="127000" algn="tl" rotWithShape="0">
                    <a:schemeClr val="bg1">
                      <a:alpha val="90000"/>
                    </a:schemeClr>
                  </a:outerShdw>
                </a:effectLst>
                <a:latin typeface="+mn-lt"/>
                <a:ea typeface="+mn-ea"/>
                <a:cs typeface="+mn-cs"/>
              </a:rPr>
              <a:t>Zoom</a:t>
            </a:r>
            <a:r>
              <a:rPr kumimoji="1" lang="ja-JP" altLang="ja-JP" sz="3200" baseline="0" dirty="0">
                <a:solidFill>
                  <a:schemeClr val="tx2"/>
                </a:solidFill>
                <a:effectLst>
                  <a:outerShdw blurRad="127000" algn="tl" rotWithShape="0">
                    <a:schemeClr val="bg1">
                      <a:alpha val="90000"/>
                    </a:schemeClr>
                  </a:outerShdw>
                </a:effectLst>
                <a:latin typeface="+mn-lt"/>
                <a:ea typeface="+mn-ea"/>
                <a:cs typeface="+mn-cs"/>
              </a:rPr>
              <a:t>クライアントはアップデートしないと使えなくなる件</a:t>
            </a:r>
            <a:endParaRPr kumimoji="1" lang="en-US" altLang="ja-JP" sz="3200" baseline="0" dirty="0">
              <a:solidFill>
                <a:schemeClr val="tx2"/>
              </a:solidFill>
              <a:effectLst>
                <a:outerShdw blurRad="127000" algn="tl" rotWithShape="0">
                  <a:schemeClr val="bg1">
                    <a:alpha val="90000"/>
                  </a:schemeClr>
                </a:outerShdw>
              </a:effectLst>
              <a:latin typeface="+mn-lt"/>
              <a:ea typeface="+mn-ea"/>
              <a:cs typeface="+mn-cs"/>
            </a:endParaRPr>
          </a:p>
          <a:p>
            <a:r>
              <a:rPr kumimoji="1" lang="en-US" altLang="ja-JP" dirty="0"/>
              <a:t>End-to-end</a:t>
            </a:r>
            <a:r>
              <a:rPr kumimoji="1" lang="ja-JP" altLang="en-US" dirty="0"/>
              <a:t>暗号化</a:t>
            </a:r>
            <a:endParaRPr kumimoji="1" lang="en-US" altLang="ja-JP" dirty="0"/>
          </a:p>
          <a:p>
            <a:r>
              <a:rPr kumimoji="1" lang="ja-JP" altLang="en-US" dirty="0"/>
              <a:t>複数</a:t>
            </a:r>
            <a:r>
              <a:rPr kumimoji="1" lang="ja-JP" altLang="en-US" dirty="0">
                <a:highlight>
                  <a:srgbClr val="FFFF00"/>
                </a:highlight>
              </a:rPr>
              <a:t>同時参加ってどうなった</a:t>
            </a:r>
            <a:r>
              <a:rPr kumimoji="1" lang="ja-JP" altLang="en-US" dirty="0"/>
              <a:t>んでしたっけ</a:t>
            </a:r>
            <a:r>
              <a:rPr lang="en-US" altLang="ja-JP" dirty="0"/>
              <a:t>?</a:t>
            </a:r>
            <a:endParaRPr kumimoji="1" lang="ja-JP" altLang="en-US" dirty="0"/>
          </a:p>
          <a:p>
            <a:r>
              <a:rPr lang="ja-JP" altLang="en-US" dirty="0"/>
              <a:t>本学での「正しい」</a:t>
            </a:r>
            <a:r>
              <a:rPr lang="en-US" altLang="ja-JP" dirty="0"/>
              <a:t>Zoom </a:t>
            </a:r>
            <a:r>
              <a:rPr lang="ja-JP" altLang="en-US" dirty="0"/>
              <a:t>ユーザ名</a:t>
            </a:r>
            <a:endParaRPr lang="en-US" altLang="ja-JP" dirty="0"/>
          </a:p>
        </p:txBody>
      </p:sp>
      <p:sp>
        <p:nvSpPr>
          <p:cNvPr id="4" name="日付プレースホルダー 3">
            <a:extLst>
              <a:ext uri="{FF2B5EF4-FFF2-40B4-BE49-F238E27FC236}">
                <a16:creationId xmlns:a16="http://schemas.microsoft.com/office/drawing/2014/main" id="{06EDAE2A-9C58-4431-AEC1-B96338F4A85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AF224DC-07C2-4057-B6D2-A4AF59B783C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12064D9-4EFA-43B4-9F50-2CC8C23D8515}"/>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50658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99742-4F67-41D0-9A09-6D151F0200BB}"/>
              </a:ext>
            </a:extLst>
          </p:cNvPr>
          <p:cNvSpPr>
            <a:spLocks noGrp="1"/>
          </p:cNvSpPr>
          <p:nvPr>
            <p:ph type="title"/>
          </p:nvPr>
        </p:nvSpPr>
        <p:spPr/>
        <p:txBody>
          <a:bodyPr>
            <a:normAutofit fontScale="90000"/>
          </a:bodyPr>
          <a:lstStyle/>
          <a:p>
            <a:r>
              <a:rPr kumimoji="1" lang="ja-JP" altLang="en-US" dirty="0"/>
              <a:t>ウェビナー・大規模ミーティング</a:t>
            </a:r>
          </a:p>
        </p:txBody>
      </p:sp>
      <p:sp>
        <p:nvSpPr>
          <p:cNvPr id="3" name="コンテンツ プレースホルダー 2">
            <a:extLst>
              <a:ext uri="{FF2B5EF4-FFF2-40B4-BE49-F238E27FC236}">
                <a16:creationId xmlns:a16="http://schemas.microsoft.com/office/drawing/2014/main" id="{282073AD-2005-4AF5-9C9D-107772024A7D}"/>
              </a:ext>
            </a:extLst>
          </p:cNvPr>
          <p:cNvSpPr>
            <a:spLocks noGrp="1"/>
          </p:cNvSpPr>
          <p:nvPr>
            <p:ph idx="1"/>
          </p:nvPr>
        </p:nvSpPr>
        <p:spPr/>
        <p:txBody>
          <a:bodyPr/>
          <a:lstStyle/>
          <a:p>
            <a:r>
              <a:rPr kumimoji="1" lang="ja-JP" altLang="en-US" dirty="0"/>
              <a:t>大学ライセンスで開催できるのは</a:t>
            </a:r>
            <a:r>
              <a:rPr kumimoji="1" lang="en-US" altLang="ja-JP" dirty="0"/>
              <a:t>300</a:t>
            </a:r>
            <a:r>
              <a:rPr kumimoji="1" lang="ja-JP" altLang="en-US" dirty="0"/>
              <a:t>人までのミーティング</a:t>
            </a:r>
            <a:endParaRPr kumimoji="1" lang="en-US" altLang="ja-JP" dirty="0"/>
          </a:p>
          <a:p>
            <a:r>
              <a:rPr lang="ja-JP" altLang="en-US" dirty="0"/>
              <a:t>以下を開きたい人は</a:t>
            </a:r>
            <a:r>
              <a:rPr lang="en-US" altLang="ja-JP" dirty="0">
                <a:hlinkClick r:id="rId2"/>
              </a:rPr>
              <a:t>Zoom</a:t>
            </a:r>
            <a:r>
              <a:rPr lang="ja-JP" altLang="en-US" dirty="0">
                <a:hlinkClick r:id="rId2"/>
              </a:rPr>
              <a:t>の追加ライセンス</a:t>
            </a:r>
            <a:r>
              <a:rPr lang="ja-JP" altLang="en-US" dirty="0"/>
              <a:t>から申し込んでください</a:t>
            </a:r>
            <a:endParaRPr lang="en-US" altLang="ja-JP" dirty="0"/>
          </a:p>
          <a:p>
            <a:pPr lvl="1"/>
            <a:r>
              <a:rPr lang="ja-JP" altLang="en-US" dirty="0"/>
              <a:t>ウェビナー</a:t>
            </a:r>
            <a:endParaRPr lang="en-US" altLang="ja-JP" dirty="0"/>
          </a:p>
          <a:p>
            <a:pPr lvl="1"/>
            <a:r>
              <a:rPr lang="en-US" altLang="ja-JP" dirty="0"/>
              <a:t>301</a:t>
            </a:r>
            <a:r>
              <a:rPr lang="ja-JP" altLang="en-US" dirty="0"/>
              <a:t>人以上参加のミーティング</a:t>
            </a:r>
            <a:endParaRPr lang="en-US" altLang="ja-JP" dirty="0"/>
          </a:p>
        </p:txBody>
      </p:sp>
      <p:sp>
        <p:nvSpPr>
          <p:cNvPr id="4" name="日付プレースホルダー 3">
            <a:extLst>
              <a:ext uri="{FF2B5EF4-FFF2-40B4-BE49-F238E27FC236}">
                <a16:creationId xmlns:a16="http://schemas.microsoft.com/office/drawing/2014/main" id="{0AEE4FCF-416A-4B98-ADBF-4C94D09606E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F31CCB2-7247-4492-879C-19496AB43C4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B17DDC6-09A1-4F5E-A825-9901568E6020}"/>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1348661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676A9-5E2A-4465-B0FF-9200E0C035D4}"/>
              </a:ext>
            </a:extLst>
          </p:cNvPr>
          <p:cNvSpPr>
            <a:spLocks noGrp="1"/>
          </p:cNvSpPr>
          <p:nvPr>
            <p:ph type="title"/>
          </p:nvPr>
        </p:nvSpPr>
        <p:spPr/>
        <p:txBody>
          <a:bodyPr/>
          <a:lstStyle/>
          <a:p>
            <a:r>
              <a:rPr kumimoji="1" lang="en-US" altLang="ja-JP" dirty="0"/>
              <a:t>End-to-end</a:t>
            </a:r>
            <a:r>
              <a:rPr kumimoji="1" lang="ja-JP" altLang="en-US" dirty="0"/>
              <a:t>暗号化</a:t>
            </a:r>
          </a:p>
        </p:txBody>
      </p:sp>
      <p:sp>
        <p:nvSpPr>
          <p:cNvPr id="3" name="コンテンツ プレースホルダー 2">
            <a:extLst>
              <a:ext uri="{FF2B5EF4-FFF2-40B4-BE49-F238E27FC236}">
                <a16:creationId xmlns:a16="http://schemas.microsoft.com/office/drawing/2014/main" id="{51663E7B-2E80-4706-9C34-AAB52BDFA0B4}"/>
              </a:ext>
            </a:extLst>
          </p:cNvPr>
          <p:cNvSpPr>
            <a:spLocks noGrp="1"/>
          </p:cNvSpPr>
          <p:nvPr>
            <p:ph idx="1"/>
          </p:nvPr>
        </p:nvSpPr>
        <p:spPr/>
        <p:txBody>
          <a:bodyPr>
            <a:normAutofit fontScale="92500" lnSpcReduction="10000"/>
          </a:bodyPr>
          <a:lstStyle/>
          <a:p>
            <a:r>
              <a:rPr kumimoji="1" lang="ja-JP" altLang="en-US" dirty="0"/>
              <a:t>とは</a:t>
            </a:r>
            <a:r>
              <a:rPr kumimoji="1" lang="en-US" altLang="ja-JP" dirty="0"/>
              <a:t>?</a:t>
            </a:r>
          </a:p>
          <a:p>
            <a:pPr lvl="1"/>
            <a:r>
              <a:rPr kumimoji="1" lang="ja-JP" altLang="en-US" dirty="0"/>
              <a:t>送信者から受信者に届くまで一度も内容を復号することなく通信する</a:t>
            </a:r>
            <a:endParaRPr kumimoji="1" lang="en-US" altLang="ja-JP" dirty="0"/>
          </a:p>
          <a:p>
            <a:pPr lvl="1"/>
            <a:r>
              <a:rPr lang="en-US" altLang="ja-JP" dirty="0"/>
              <a:t>Zoom</a:t>
            </a:r>
            <a:r>
              <a:rPr lang="ja-JP" altLang="en-US" dirty="0"/>
              <a:t>のデフォルトの暗号化は、</a:t>
            </a:r>
            <a:r>
              <a:rPr lang="en-US" altLang="ja-JP" dirty="0"/>
              <a:t>Zoom</a:t>
            </a:r>
            <a:r>
              <a:rPr lang="ja-JP" altLang="en-US" dirty="0"/>
              <a:t>サーバ内で一時的に復号している（例えばクラウド録画のため）</a:t>
            </a:r>
            <a:endParaRPr lang="en-US" altLang="ja-JP" dirty="0"/>
          </a:p>
          <a:p>
            <a:r>
              <a:rPr kumimoji="1" lang="ja-JP" altLang="en-US" dirty="0"/>
              <a:t>利用場面</a:t>
            </a:r>
            <a:endParaRPr kumimoji="1" lang="en-US" altLang="ja-JP" dirty="0"/>
          </a:p>
          <a:p>
            <a:pPr lvl="1"/>
            <a:r>
              <a:rPr kumimoji="1" lang="ja-JP" altLang="en-US" dirty="0">
                <a:solidFill>
                  <a:srgbClr val="00B050"/>
                </a:solidFill>
              </a:rPr>
              <a:t>特段の機密性</a:t>
            </a:r>
            <a:r>
              <a:rPr kumimoji="1" lang="ja-JP" altLang="en-US" dirty="0"/>
              <a:t>を必要とする会議</a:t>
            </a:r>
            <a:endParaRPr kumimoji="1" lang="en-US" altLang="ja-JP" dirty="0"/>
          </a:p>
          <a:p>
            <a:pPr lvl="1"/>
            <a:r>
              <a:rPr lang="ja-JP" altLang="en-US" dirty="0"/>
              <a:t>「</a:t>
            </a:r>
            <a:r>
              <a:rPr lang="en-US" altLang="ja-JP" dirty="0"/>
              <a:t>Zoom</a:t>
            </a:r>
            <a:r>
              <a:rPr lang="ja-JP" altLang="en-US" dirty="0"/>
              <a:t>社のクラウドが侵入されてコンテンツを盗み見られる」脅威が（ほぼ）なくなる</a:t>
            </a:r>
            <a:endParaRPr kumimoji="1" lang="ja-JP" altLang="en-US" dirty="0"/>
          </a:p>
        </p:txBody>
      </p:sp>
      <p:sp>
        <p:nvSpPr>
          <p:cNvPr id="4" name="日付プレースホルダー 3">
            <a:extLst>
              <a:ext uri="{FF2B5EF4-FFF2-40B4-BE49-F238E27FC236}">
                <a16:creationId xmlns:a16="http://schemas.microsoft.com/office/drawing/2014/main" id="{F0834740-D830-4DF6-8CB1-ADE71E15E1FE}"/>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7C4C4DD9-7A65-48AE-A01D-EFAB2FEEA002}"/>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B40B894-7A09-4AA2-9A89-7789552E136F}"/>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870285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54CAD24D-B88A-4347-91E9-0315F5FB669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69D4FC7-A6BA-4080-AB2C-7155CFA1580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4FF2412-91F2-4500-BEA8-68A5B8E6FF1B}"/>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27" name="グループ化 26">
            <a:extLst>
              <a:ext uri="{FF2B5EF4-FFF2-40B4-BE49-F238E27FC236}">
                <a16:creationId xmlns:a16="http://schemas.microsoft.com/office/drawing/2014/main" id="{03CA63C6-FC16-4993-B788-62D749560927}"/>
              </a:ext>
            </a:extLst>
          </p:cNvPr>
          <p:cNvGrpSpPr/>
          <p:nvPr/>
        </p:nvGrpSpPr>
        <p:grpSpPr>
          <a:xfrm>
            <a:off x="106969" y="300142"/>
            <a:ext cx="5912831" cy="6421333"/>
            <a:chOff x="106969" y="300142"/>
            <a:chExt cx="5912831" cy="6421333"/>
          </a:xfrm>
        </p:grpSpPr>
        <p:pic>
          <p:nvPicPr>
            <p:cNvPr id="15" name="図 14" descr="コンピューターのスクリーンショット&#10;&#10;自動的に生成された説明">
              <a:extLst>
                <a:ext uri="{FF2B5EF4-FFF2-40B4-BE49-F238E27FC236}">
                  <a16:creationId xmlns:a16="http://schemas.microsoft.com/office/drawing/2014/main" id="{0DF94F8A-E27F-4015-ABD1-E257D558FA6E}"/>
                </a:ext>
              </a:extLst>
            </p:cNvPr>
            <p:cNvPicPr>
              <a:picLocks noChangeAspect="1"/>
            </p:cNvPicPr>
            <p:nvPr/>
          </p:nvPicPr>
          <p:blipFill rotWithShape="1">
            <a:blip r:embed="rId2">
              <a:extLst>
                <a:ext uri="{28A0092B-C50C-407E-A947-70E740481C1C}">
                  <a14:useLocalDpi xmlns:a14="http://schemas.microsoft.com/office/drawing/2010/main" val="0"/>
                </a:ext>
              </a:extLst>
            </a:blip>
            <a:srcRect r="4338"/>
            <a:stretch/>
          </p:blipFill>
          <p:spPr>
            <a:xfrm>
              <a:off x="106969" y="300142"/>
              <a:ext cx="5912831" cy="6421333"/>
            </a:xfrm>
            <a:prstGeom prst="rect">
              <a:avLst/>
            </a:prstGeom>
          </p:spPr>
        </p:pic>
        <p:sp>
          <p:nvSpPr>
            <p:cNvPr id="20" name="正方形/長方形 19">
              <a:extLst>
                <a:ext uri="{FF2B5EF4-FFF2-40B4-BE49-F238E27FC236}">
                  <a16:creationId xmlns:a16="http://schemas.microsoft.com/office/drawing/2014/main" id="{7475FBAC-3AFA-46AF-B3E6-F050B001F066}"/>
                </a:ext>
              </a:extLst>
            </p:cNvPr>
            <p:cNvSpPr/>
            <p:nvPr/>
          </p:nvSpPr>
          <p:spPr>
            <a:xfrm>
              <a:off x="1691680" y="5517231"/>
              <a:ext cx="4328120" cy="6427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B5C435AE-722F-4C22-B438-6EFB230C221F}"/>
              </a:ext>
            </a:extLst>
          </p:cNvPr>
          <p:cNvGrpSpPr/>
          <p:nvPr/>
        </p:nvGrpSpPr>
        <p:grpSpPr>
          <a:xfrm>
            <a:off x="683568" y="3784888"/>
            <a:ext cx="8330926" cy="1732343"/>
            <a:chOff x="683568" y="3784888"/>
            <a:chExt cx="8330926" cy="1732343"/>
          </a:xfrm>
        </p:grpSpPr>
        <p:grpSp>
          <p:nvGrpSpPr>
            <p:cNvPr id="17" name="グループ化 16">
              <a:extLst>
                <a:ext uri="{FF2B5EF4-FFF2-40B4-BE49-F238E27FC236}">
                  <a16:creationId xmlns:a16="http://schemas.microsoft.com/office/drawing/2014/main" id="{B53B8983-145D-4864-AA01-E85EFE788A7E}"/>
                </a:ext>
              </a:extLst>
            </p:cNvPr>
            <p:cNvGrpSpPr/>
            <p:nvPr/>
          </p:nvGrpSpPr>
          <p:grpSpPr>
            <a:xfrm>
              <a:off x="686812" y="3784888"/>
              <a:ext cx="8327682" cy="1143000"/>
              <a:chOff x="4229111" y="4394293"/>
              <a:chExt cx="4382911" cy="601568"/>
            </a:xfrm>
          </p:grpSpPr>
          <p:pic>
            <p:nvPicPr>
              <p:cNvPr id="16" name="図 15" descr="コンピューターのスクリーンショット&#10;&#10;自動的に生成された説明">
                <a:extLst>
                  <a:ext uri="{FF2B5EF4-FFF2-40B4-BE49-F238E27FC236}">
                    <a16:creationId xmlns:a16="http://schemas.microsoft.com/office/drawing/2014/main" id="{B7B785A6-E068-4BFD-ABC0-66EF2C954270}"/>
                  </a:ext>
                </a:extLst>
              </p:cNvPr>
              <p:cNvPicPr>
                <a:picLocks noChangeAspect="1"/>
              </p:cNvPicPr>
              <p:nvPr/>
            </p:nvPicPr>
            <p:blipFill rotWithShape="1">
              <a:blip r:embed="rId2">
                <a:extLst>
                  <a:ext uri="{28A0092B-C50C-407E-A947-70E740481C1C}">
                    <a14:useLocalDpi xmlns:a14="http://schemas.microsoft.com/office/drawing/2010/main" val="0"/>
                  </a:ext>
                </a:extLst>
              </a:blip>
              <a:srcRect l="25504" t="82692" r="3587" b="8059"/>
              <a:stretch/>
            </p:blipFill>
            <p:spPr>
              <a:xfrm>
                <a:off x="4229111" y="4401965"/>
                <a:ext cx="4382910" cy="593896"/>
              </a:xfrm>
              <a:prstGeom prst="rect">
                <a:avLst/>
              </a:prstGeom>
            </p:spPr>
          </p:pic>
          <p:sp>
            <p:nvSpPr>
              <p:cNvPr id="10" name="正方形/長方形 9">
                <a:extLst>
                  <a:ext uri="{FF2B5EF4-FFF2-40B4-BE49-F238E27FC236}">
                    <a16:creationId xmlns:a16="http://schemas.microsoft.com/office/drawing/2014/main" id="{A9290069-4D14-4B2B-B39C-F5D616296317}"/>
                  </a:ext>
                </a:extLst>
              </p:cNvPr>
              <p:cNvSpPr/>
              <p:nvPr/>
            </p:nvSpPr>
            <p:spPr>
              <a:xfrm>
                <a:off x="4229112" y="4394293"/>
                <a:ext cx="4382910" cy="5938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69B8040A-ADAE-4755-9A3B-D26D3A98FD0F}"/>
                </a:ext>
              </a:extLst>
            </p:cNvPr>
            <p:cNvCxnSpPr/>
            <p:nvPr/>
          </p:nvCxnSpPr>
          <p:spPr>
            <a:xfrm>
              <a:off x="683568" y="4932979"/>
              <a:ext cx="1008112" cy="584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78413E6-C672-4790-BA04-7E750B5F1DB7}"/>
                </a:ext>
              </a:extLst>
            </p:cNvPr>
            <p:cNvCxnSpPr/>
            <p:nvPr/>
          </p:nvCxnSpPr>
          <p:spPr>
            <a:xfrm flipH="1">
              <a:off x="6019800" y="4955742"/>
              <a:ext cx="2994692" cy="5418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EA4A124-4547-4757-ADD6-478649E0E92A}"/>
              </a:ext>
            </a:extLst>
          </p:cNvPr>
          <p:cNvSpPr>
            <a:spLocks noGrp="1"/>
          </p:cNvSpPr>
          <p:nvPr>
            <p:ph type="title"/>
          </p:nvPr>
        </p:nvSpPr>
        <p:spPr>
          <a:solidFill>
            <a:schemeClr val="bg1">
              <a:alpha val="80000"/>
            </a:schemeClr>
          </a:solidFill>
        </p:spPr>
        <p:txBody>
          <a:bodyPr>
            <a:normAutofit fontScale="90000"/>
          </a:bodyPr>
          <a:lstStyle/>
          <a:p>
            <a:r>
              <a:rPr kumimoji="1" lang="en-US" altLang="ja-JP" dirty="0"/>
              <a:t>Zoom End-to-end</a:t>
            </a:r>
            <a:r>
              <a:rPr kumimoji="1" lang="ja-JP" altLang="en-US" dirty="0"/>
              <a:t>暗号化の利用法</a:t>
            </a:r>
          </a:p>
        </p:txBody>
      </p:sp>
      <p:sp>
        <p:nvSpPr>
          <p:cNvPr id="12" name="テキスト プレースホルダー 11">
            <a:extLst>
              <a:ext uri="{FF2B5EF4-FFF2-40B4-BE49-F238E27FC236}">
                <a16:creationId xmlns:a16="http://schemas.microsoft.com/office/drawing/2014/main" id="{583FB7A5-66DF-442B-94DF-E8CFDBA14548}"/>
              </a:ext>
            </a:extLst>
          </p:cNvPr>
          <p:cNvSpPr>
            <a:spLocks noGrp="1"/>
          </p:cNvSpPr>
          <p:nvPr>
            <p:ph type="body" idx="4294967295"/>
          </p:nvPr>
        </p:nvSpPr>
        <p:spPr>
          <a:xfrm>
            <a:off x="457200" y="1500175"/>
            <a:ext cx="8229600" cy="1143000"/>
          </a:xfrm>
          <a:solidFill>
            <a:schemeClr val="bg1">
              <a:alpha val="80000"/>
            </a:schemeClr>
          </a:solidFill>
        </p:spPr>
        <p:txBody>
          <a:bodyPr/>
          <a:lstStyle/>
          <a:p>
            <a:r>
              <a:rPr kumimoji="1" lang="ja-JP" altLang="en-US" dirty="0"/>
              <a:t>ミーティングごとの設定画面で設定</a:t>
            </a:r>
            <a:endParaRPr kumimoji="1" lang="en-US" altLang="ja-JP" dirty="0"/>
          </a:p>
          <a:p>
            <a:pPr lvl="1"/>
            <a:r>
              <a:rPr lang="ja-JP" altLang="en-US" dirty="0"/>
              <a:t>暗号化 </a:t>
            </a:r>
            <a:r>
              <a:rPr lang="ja-JP" altLang="en-US" dirty="0">
                <a:sym typeface="Symbol" panose="05050102010706020507" pitchFamily="18" charset="2"/>
              </a:rPr>
              <a:t> </a:t>
            </a:r>
            <a:r>
              <a:rPr lang="en-US" altLang="ja-JP" dirty="0"/>
              <a:t>end-to-end encryption</a:t>
            </a:r>
            <a:r>
              <a:rPr lang="ja-JP" altLang="en-US" dirty="0"/>
              <a:t>を選択</a:t>
            </a:r>
            <a:endParaRPr kumimoji="1" lang="ja-JP" altLang="en-US" dirty="0"/>
          </a:p>
        </p:txBody>
      </p:sp>
    </p:spTree>
    <p:extLst>
      <p:ext uri="{BB962C8B-B14F-4D97-AF65-F5344CB8AC3E}">
        <p14:creationId xmlns:p14="http://schemas.microsoft.com/office/powerpoint/2010/main" val="55371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D6DCF-FBFF-41FD-94A8-E8024FC43E1D}"/>
              </a:ext>
            </a:extLst>
          </p:cNvPr>
          <p:cNvSpPr>
            <a:spLocks noGrp="1"/>
          </p:cNvSpPr>
          <p:nvPr>
            <p:ph type="title"/>
          </p:nvPr>
        </p:nvSpPr>
        <p:spPr/>
        <p:txBody>
          <a:bodyPr>
            <a:normAutofit fontScale="90000"/>
          </a:bodyPr>
          <a:lstStyle/>
          <a:p>
            <a:r>
              <a:rPr kumimoji="1" lang="ja-JP" altLang="en-US" dirty="0"/>
              <a:t>古い</a:t>
            </a:r>
            <a:r>
              <a:rPr kumimoji="1" lang="en-US" altLang="ja-JP" dirty="0"/>
              <a:t>Zoom</a:t>
            </a:r>
            <a:r>
              <a:rPr kumimoji="1" lang="ja-JP" altLang="en-US" dirty="0"/>
              <a:t>クライアントはアップデートしないと使えなくなる件</a:t>
            </a:r>
          </a:p>
        </p:txBody>
      </p:sp>
      <p:sp>
        <p:nvSpPr>
          <p:cNvPr id="3" name="コンテンツ プレースホルダー 2">
            <a:extLst>
              <a:ext uri="{FF2B5EF4-FFF2-40B4-BE49-F238E27FC236}">
                <a16:creationId xmlns:a16="http://schemas.microsoft.com/office/drawing/2014/main" id="{9C49B7B4-763E-4593-9395-4D3D5F0C7701}"/>
              </a:ext>
            </a:extLst>
          </p:cNvPr>
          <p:cNvSpPr>
            <a:spLocks noGrp="1"/>
          </p:cNvSpPr>
          <p:nvPr>
            <p:ph idx="1"/>
          </p:nvPr>
        </p:nvSpPr>
        <p:spPr/>
        <p:txBody>
          <a:bodyPr>
            <a:normAutofit/>
          </a:bodyPr>
          <a:lstStyle/>
          <a:p>
            <a:r>
              <a:rPr kumimoji="1" lang="en-US" altLang="ja-JP" dirty="0"/>
              <a:t>Zoom</a:t>
            </a:r>
            <a:r>
              <a:rPr kumimoji="1" lang="ja-JP" altLang="en-US" dirty="0"/>
              <a:t>の</a:t>
            </a:r>
            <a:r>
              <a:rPr kumimoji="1" lang="ja-JP" altLang="en-US" dirty="0">
                <a:hlinkClick r:id="rId2"/>
              </a:rPr>
              <a:t>アナウンス</a:t>
            </a:r>
            <a:endParaRPr kumimoji="1" lang="en-US" altLang="ja-JP" dirty="0"/>
          </a:p>
          <a:p>
            <a:r>
              <a:rPr kumimoji="1" lang="ja-JP" altLang="en-US" dirty="0"/>
              <a:t>要約：</a:t>
            </a:r>
            <a:r>
              <a:rPr kumimoji="1" lang="en-US" altLang="ja-JP" dirty="0"/>
              <a:t>2021/11/1 </a:t>
            </a:r>
            <a:r>
              <a:rPr kumimoji="1" lang="ja-JP" altLang="en-US" dirty="0"/>
              <a:t>から</a:t>
            </a:r>
            <a:endParaRPr kumimoji="1" lang="en-US" altLang="ja-JP" dirty="0"/>
          </a:p>
          <a:p>
            <a:pPr lvl="1"/>
            <a:r>
              <a:rPr lang="ja-JP" altLang="en-US" dirty="0">
                <a:solidFill>
                  <a:srgbClr val="FF0000"/>
                </a:solidFill>
              </a:rPr>
              <a:t>ある程度以上古い</a:t>
            </a:r>
            <a:r>
              <a:rPr lang="en-US" altLang="ja-JP" dirty="0">
                <a:solidFill>
                  <a:srgbClr val="FF0000"/>
                </a:solidFill>
              </a:rPr>
              <a:t>Zoom</a:t>
            </a:r>
            <a:r>
              <a:rPr lang="ja-JP" altLang="en-US" dirty="0">
                <a:solidFill>
                  <a:srgbClr val="FF0000"/>
                </a:solidFill>
              </a:rPr>
              <a:t>クライアントは使えなくなる</a:t>
            </a:r>
            <a:r>
              <a:rPr lang="ja-JP" altLang="en-US" dirty="0"/>
              <a:t>（接続時に更新を要求される）</a:t>
            </a:r>
            <a:endParaRPr lang="en-US" altLang="ja-JP" dirty="0"/>
          </a:p>
          <a:p>
            <a:pPr lvl="1"/>
            <a:r>
              <a:rPr lang="ja-JP" altLang="en-US" dirty="0"/>
              <a:t>ある程度以上古い＝最新版リリースより</a:t>
            </a:r>
            <a:r>
              <a:rPr lang="en-US" altLang="ja-JP" dirty="0"/>
              <a:t>9</a:t>
            </a:r>
            <a:r>
              <a:rPr lang="ja-JP" altLang="en-US" dirty="0"/>
              <a:t>か月以上経過したもの</a:t>
            </a:r>
            <a:endParaRPr lang="en-US" altLang="ja-JP" dirty="0"/>
          </a:p>
          <a:p>
            <a:pPr lvl="1"/>
            <a:r>
              <a:rPr lang="ja-JP" altLang="en-US" dirty="0"/>
              <a:t>接続時に慌てないようこまめな更新が必要</a:t>
            </a:r>
            <a:endParaRPr lang="en-US" altLang="ja-JP" dirty="0"/>
          </a:p>
          <a:p>
            <a:r>
              <a:rPr lang="en-US" altLang="ja-JP" dirty="0"/>
              <a:t>2022/03/13 </a:t>
            </a:r>
            <a:r>
              <a:rPr lang="ja-JP" altLang="en-US" dirty="0"/>
              <a:t>最新バージョン</a:t>
            </a:r>
            <a:r>
              <a:rPr lang="en-US" altLang="ja-JP" dirty="0"/>
              <a:t>=5.9.6</a:t>
            </a:r>
          </a:p>
        </p:txBody>
      </p:sp>
      <p:sp>
        <p:nvSpPr>
          <p:cNvPr id="4" name="日付プレースホルダー 3">
            <a:extLst>
              <a:ext uri="{FF2B5EF4-FFF2-40B4-BE49-F238E27FC236}">
                <a16:creationId xmlns:a16="http://schemas.microsoft.com/office/drawing/2014/main" id="{0135C68E-B77C-4EB7-93FD-E31B1AF58379}"/>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BE109F4-9400-4C35-8CB6-401A620B2BB6}"/>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F7F4E6-E8F7-43FC-9D91-CEF9188AB76D}"/>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3934912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8F600-7CFB-44B2-A79F-80E8083B1F39}"/>
              </a:ext>
            </a:extLst>
          </p:cNvPr>
          <p:cNvSpPr>
            <a:spLocks noGrp="1"/>
          </p:cNvSpPr>
          <p:nvPr>
            <p:ph type="title"/>
          </p:nvPr>
        </p:nvSpPr>
        <p:spPr/>
        <p:txBody>
          <a:bodyPr/>
          <a:lstStyle/>
          <a:p>
            <a:r>
              <a:rPr lang="ja-JP" altLang="en-US" dirty="0"/>
              <a:t>最新版にする</a:t>
            </a:r>
            <a:r>
              <a:rPr kumimoji="1" lang="ja-JP" altLang="en-US" dirty="0"/>
              <a:t>方法</a:t>
            </a:r>
          </a:p>
        </p:txBody>
      </p:sp>
      <p:sp>
        <p:nvSpPr>
          <p:cNvPr id="4" name="日付プレースホルダー 3">
            <a:extLst>
              <a:ext uri="{FF2B5EF4-FFF2-40B4-BE49-F238E27FC236}">
                <a16:creationId xmlns:a16="http://schemas.microsoft.com/office/drawing/2014/main" id="{D3BC9B9B-F1DD-4AE3-9482-08DF2E06231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C9FC5429-1E78-4AA5-94AD-76374EC497F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3A54B2-15E2-4C8C-BCF4-163B9EE8EA4D}"/>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74B44F2-155C-40FC-B826-4E78BB396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06236"/>
            <a:ext cx="4880448" cy="4047825"/>
          </a:xfrm>
          <a:prstGeom prst="rect">
            <a:avLst/>
          </a:prstGeom>
        </p:spPr>
      </p:pic>
      <p:sp>
        <p:nvSpPr>
          <p:cNvPr id="3" name="コンテンツ プレースホルダー 2">
            <a:extLst>
              <a:ext uri="{FF2B5EF4-FFF2-40B4-BE49-F238E27FC236}">
                <a16:creationId xmlns:a16="http://schemas.microsoft.com/office/drawing/2014/main" id="{27B9333A-A1E1-47A3-9D50-98A633D71AF8}"/>
              </a:ext>
            </a:extLst>
          </p:cNvPr>
          <p:cNvSpPr>
            <a:spLocks noGrp="1"/>
          </p:cNvSpPr>
          <p:nvPr>
            <p:ph idx="1"/>
          </p:nvPr>
        </p:nvSpPr>
        <p:spPr>
          <a:xfrm>
            <a:off x="97160" y="1495325"/>
            <a:ext cx="7067128" cy="4525963"/>
          </a:xfrm>
          <a:solidFill>
            <a:srgbClr val="FFFFFF">
              <a:alpha val="50196"/>
            </a:srgbClr>
          </a:solidFill>
        </p:spPr>
        <p:txBody>
          <a:bodyPr/>
          <a:lstStyle/>
          <a:p>
            <a:r>
              <a:rPr kumimoji="1" lang="en-US" altLang="ja-JP" dirty="0"/>
              <a:t>Zoom</a:t>
            </a:r>
            <a:r>
              <a:rPr kumimoji="1" lang="ja-JP" altLang="en-US" dirty="0"/>
              <a:t>の「アプリ」を立ち上げ</a:t>
            </a:r>
            <a:endParaRPr kumimoji="1" lang="en-US" altLang="ja-JP" dirty="0"/>
          </a:p>
          <a:p>
            <a:pPr lvl="1"/>
            <a:r>
              <a:rPr kumimoji="1" lang="ja-JP" altLang="en-US" sz="2000" dirty="0"/>
              <a:t>ブラウザで</a:t>
            </a:r>
            <a:r>
              <a:rPr kumimoji="1" lang="en-US" altLang="ja-JP" sz="2000" dirty="0"/>
              <a:t>URL</a:t>
            </a:r>
            <a:r>
              <a:rPr kumimoji="1" lang="ja-JP" altLang="en-US" sz="2000" dirty="0"/>
              <a:t>クリックではなく、</a:t>
            </a:r>
            <a:r>
              <a:rPr kumimoji="1" lang="en-US" altLang="ja-JP" sz="2000" dirty="0"/>
              <a:t>Windows</a:t>
            </a:r>
            <a:r>
              <a:rPr kumimoji="1" lang="ja-JP" altLang="en-US" sz="2000" dirty="0"/>
              <a:t>スタートメニューなどから</a:t>
            </a:r>
            <a:r>
              <a:rPr kumimoji="1" lang="en-US" altLang="ja-JP" sz="2000" dirty="0"/>
              <a:t>Zoom</a:t>
            </a:r>
            <a:r>
              <a:rPr kumimoji="1" lang="ja-JP" altLang="en-US" sz="2000" dirty="0"/>
              <a:t>を立ち上げ</a:t>
            </a:r>
            <a:endParaRPr kumimoji="1" lang="en-US" altLang="ja-JP" dirty="0"/>
          </a:p>
          <a:p>
            <a:r>
              <a:rPr kumimoji="1" lang="ja-JP" altLang="en-US" dirty="0"/>
              <a:t>サインイン（</a:t>
            </a:r>
            <a:r>
              <a:rPr kumimoji="1" lang="en-US" altLang="ja-JP" dirty="0"/>
              <a:t>SSO</a:t>
            </a:r>
            <a:r>
              <a:rPr kumimoji="1" lang="ja-JP" altLang="en-US" dirty="0"/>
              <a:t>を選択）</a:t>
            </a:r>
            <a:endParaRPr kumimoji="1" lang="en-US" altLang="ja-JP" dirty="0"/>
          </a:p>
          <a:p>
            <a:r>
              <a:rPr kumimoji="1" lang="ja-JP" altLang="en-US" dirty="0"/>
              <a:t>右上の</a:t>
            </a:r>
            <a:r>
              <a:rPr kumimoji="1" lang="ja-JP" altLang="en-US" u="sng" dirty="0"/>
              <a:t>自分のアイコン</a:t>
            </a:r>
            <a:r>
              <a:rPr kumimoji="1" lang="ja-JP" altLang="en-US" dirty="0"/>
              <a:t> </a:t>
            </a:r>
            <a:br>
              <a:rPr kumimoji="1" lang="en-US" altLang="ja-JP" dirty="0"/>
            </a:br>
            <a:r>
              <a:rPr kumimoji="1" lang="ja-JP" altLang="en-US" dirty="0">
                <a:sym typeface="Symbol" panose="05050102010706020507" pitchFamily="18" charset="2"/>
              </a:rPr>
              <a:t></a:t>
            </a:r>
            <a:r>
              <a:rPr kumimoji="1" lang="ja-JP" altLang="en-US" dirty="0"/>
              <a:t> </a:t>
            </a:r>
            <a:r>
              <a:rPr kumimoji="1" lang="ja-JP" altLang="en-US" u="sng" dirty="0"/>
              <a:t>アップデートを確認</a:t>
            </a:r>
            <a:endParaRPr kumimoji="1" lang="en-US" altLang="ja-JP" u="sng" dirty="0"/>
          </a:p>
        </p:txBody>
      </p:sp>
      <p:cxnSp>
        <p:nvCxnSpPr>
          <p:cNvPr id="10" name="直線コネクタ 9">
            <a:extLst>
              <a:ext uri="{FF2B5EF4-FFF2-40B4-BE49-F238E27FC236}">
                <a16:creationId xmlns:a16="http://schemas.microsoft.com/office/drawing/2014/main" id="{04B39C5C-1A3B-4487-8C26-E2891D76F557}"/>
              </a:ext>
            </a:extLst>
          </p:cNvPr>
          <p:cNvCxnSpPr>
            <a:cxnSpLocks/>
          </p:cNvCxnSpPr>
          <p:nvPr/>
        </p:nvCxnSpPr>
        <p:spPr>
          <a:xfrm flipV="1">
            <a:off x="4572000" y="3068960"/>
            <a:ext cx="4248472"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A3049B-4666-442D-B646-EF2F304C7830}"/>
              </a:ext>
            </a:extLst>
          </p:cNvPr>
          <p:cNvCxnSpPr>
            <a:cxnSpLocks/>
          </p:cNvCxnSpPr>
          <p:nvPr/>
        </p:nvCxnSpPr>
        <p:spPr>
          <a:xfrm>
            <a:off x="1691680" y="4293096"/>
            <a:ext cx="5616624" cy="144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59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C92E7-ACEE-44E7-AEA6-ADC4D35D3390}"/>
              </a:ext>
            </a:extLst>
          </p:cNvPr>
          <p:cNvSpPr>
            <a:spLocks noGrp="1"/>
          </p:cNvSpPr>
          <p:nvPr>
            <p:ph type="title"/>
          </p:nvPr>
        </p:nvSpPr>
        <p:spPr/>
        <p:txBody>
          <a:bodyPr>
            <a:normAutofit fontScale="90000"/>
          </a:bodyPr>
          <a:lstStyle/>
          <a:p>
            <a:r>
              <a:rPr lang="ja-JP" altLang="en-US" dirty="0"/>
              <a:t>本学での「正しい」 </a:t>
            </a:r>
            <a:r>
              <a:rPr kumimoji="1" lang="en-US" altLang="ja-JP" dirty="0"/>
              <a:t>Zoom</a:t>
            </a:r>
            <a:r>
              <a:rPr kumimoji="1" lang="ja-JP" altLang="en-US" dirty="0"/>
              <a:t>ユーザ名</a:t>
            </a:r>
          </a:p>
        </p:txBody>
      </p:sp>
      <p:sp>
        <p:nvSpPr>
          <p:cNvPr id="3" name="コンテンツ プレースホルダー 2">
            <a:extLst>
              <a:ext uri="{FF2B5EF4-FFF2-40B4-BE49-F238E27FC236}">
                <a16:creationId xmlns:a16="http://schemas.microsoft.com/office/drawing/2014/main" id="{D79B8BD6-36D4-4411-88B3-06D9870DDA6F}"/>
              </a:ext>
            </a:extLst>
          </p:cNvPr>
          <p:cNvSpPr>
            <a:spLocks noGrp="1"/>
          </p:cNvSpPr>
          <p:nvPr>
            <p:ph idx="1"/>
          </p:nvPr>
        </p:nvSpPr>
        <p:spPr>
          <a:xfrm>
            <a:off x="457200" y="1500174"/>
            <a:ext cx="8363272" cy="4525963"/>
          </a:xfrm>
        </p:spPr>
        <p:txBody>
          <a:bodyPr>
            <a:normAutofit/>
          </a:bodyPr>
          <a:lstStyle/>
          <a:p>
            <a:r>
              <a:rPr kumimoji="1" lang="ja-JP" altLang="en-US" dirty="0"/>
              <a:t>歴史的な経緯で色々な</a:t>
            </a:r>
            <a:r>
              <a:rPr kumimoji="1" lang="en-US" altLang="ja-JP" dirty="0"/>
              <a:t>Zoom</a:t>
            </a:r>
            <a:r>
              <a:rPr kumimoji="1" lang="ja-JP" altLang="en-US" dirty="0"/>
              <a:t>ユーザ名が混在しています</a:t>
            </a:r>
            <a:endParaRPr kumimoji="1" lang="en-US" altLang="ja-JP" dirty="0"/>
          </a:p>
          <a:p>
            <a:pPr lvl="1"/>
            <a:r>
              <a:rPr lang="en-US" altLang="ja-JP" sz="2400" dirty="0">
                <a:hlinkClick r:id="rId2"/>
              </a:rPr>
              <a:t>tau@g.ecc.u-tokyo.ac.jp</a:t>
            </a:r>
            <a:r>
              <a:rPr lang="en-US" altLang="ja-JP" sz="2400" dirty="0"/>
              <a:t> (</a:t>
            </a:r>
            <a:r>
              <a:rPr lang="ja-JP" altLang="en-US" sz="2400" dirty="0"/>
              <a:t>通称：</a:t>
            </a:r>
            <a:r>
              <a:rPr lang="ja-JP" altLang="en-US" sz="2400" dirty="0">
                <a:solidFill>
                  <a:srgbClr val="FF0000"/>
                </a:solidFill>
              </a:rPr>
              <a:t>任意</a:t>
            </a:r>
            <a:r>
              <a:rPr lang="en-US" altLang="ja-JP" sz="2400" dirty="0">
                <a:solidFill>
                  <a:srgbClr val="FF0000"/>
                </a:solidFill>
              </a:rPr>
              <a:t>@g.ecc</a:t>
            </a:r>
            <a:r>
              <a:rPr lang="en-US" altLang="ja-JP" sz="2400" dirty="0"/>
              <a:t>)</a:t>
            </a:r>
          </a:p>
          <a:p>
            <a:pPr lvl="1"/>
            <a:r>
              <a:rPr lang="en-US" altLang="ja-JP" sz="2400" dirty="0">
                <a:hlinkClick r:id="rId3"/>
              </a:rPr>
              <a:t>1234567890@g.ecc.u-tokyo.a.jp</a:t>
            </a:r>
            <a:r>
              <a:rPr lang="en-US" altLang="ja-JP" sz="2400" dirty="0"/>
              <a:t> (</a:t>
            </a:r>
            <a:r>
              <a:rPr lang="ja-JP" altLang="en-US" sz="2400" dirty="0"/>
              <a:t>通称：</a:t>
            </a:r>
            <a:r>
              <a:rPr lang="en-US" altLang="ja-JP" sz="2400" dirty="0">
                <a:solidFill>
                  <a:srgbClr val="FF0000"/>
                </a:solidFill>
              </a:rPr>
              <a:t>10</a:t>
            </a:r>
            <a:r>
              <a:rPr lang="ja-JP" altLang="en-US" sz="2400" dirty="0">
                <a:solidFill>
                  <a:srgbClr val="FF0000"/>
                </a:solidFill>
              </a:rPr>
              <a:t>桁</a:t>
            </a:r>
            <a:r>
              <a:rPr lang="en-US" altLang="ja-JP" sz="2400" dirty="0">
                <a:solidFill>
                  <a:srgbClr val="FF0000"/>
                </a:solidFill>
              </a:rPr>
              <a:t>@g.ecc</a:t>
            </a:r>
            <a:r>
              <a:rPr lang="en-US" altLang="ja-JP" sz="2400" dirty="0"/>
              <a:t>)</a:t>
            </a:r>
          </a:p>
          <a:p>
            <a:pPr lvl="1"/>
            <a:r>
              <a:rPr lang="en-US" altLang="ja-JP" sz="2400" dirty="0">
                <a:hlinkClick r:id="rId4"/>
              </a:rPr>
              <a:t>1234567890@utac.u-tokyo.ac.jp</a:t>
            </a:r>
            <a:r>
              <a:rPr lang="en-US" altLang="ja-JP" sz="2400" dirty="0"/>
              <a:t> (</a:t>
            </a:r>
            <a:r>
              <a:rPr lang="ja-JP" altLang="en-US" sz="2400" dirty="0"/>
              <a:t>通称：</a:t>
            </a:r>
            <a:r>
              <a:rPr lang="en-US" altLang="ja-JP" sz="2400" dirty="0">
                <a:solidFill>
                  <a:srgbClr val="00B050"/>
                </a:solidFill>
              </a:rPr>
              <a:t>10</a:t>
            </a:r>
            <a:r>
              <a:rPr lang="ja-JP" altLang="en-US" sz="2400" dirty="0">
                <a:solidFill>
                  <a:srgbClr val="00B050"/>
                </a:solidFill>
              </a:rPr>
              <a:t>桁</a:t>
            </a:r>
            <a:r>
              <a:rPr lang="en-US" altLang="ja-JP" sz="2400" dirty="0">
                <a:solidFill>
                  <a:srgbClr val="00B050"/>
                </a:solidFill>
              </a:rPr>
              <a:t>@utac</a:t>
            </a:r>
            <a:r>
              <a:rPr lang="en-US" altLang="ja-JP" sz="2400" dirty="0"/>
              <a:t>)</a:t>
            </a:r>
            <a:endParaRPr lang="en-US" altLang="ja-JP" dirty="0"/>
          </a:p>
          <a:p>
            <a:r>
              <a:rPr lang="en-US" altLang="ja-JP" dirty="0">
                <a:solidFill>
                  <a:srgbClr val="00B050"/>
                </a:solidFill>
              </a:rPr>
              <a:t>10</a:t>
            </a:r>
            <a:r>
              <a:rPr lang="ja-JP" altLang="en-US" dirty="0">
                <a:solidFill>
                  <a:srgbClr val="00B050"/>
                </a:solidFill>
              </a:rPr>
              <a:t>桁</a:t>
            </a:r>
            <a:r>
              <a:rPr lang="en-US" altLang="ja-JP" dirty="0">
                <a:solidFill>
                  <a:srgbClr val="00B050"/>
                </a:solidFill>
              </a:rPr>
              <a:t>@utac </a:t>
            </a:r>
            <a:r>
              <a:rPr lang="ja-JP" altLang="en-US" dirty="0"/>
              <a:t>のみに整理していきます</a:t>
            </a:r>
            <a:endParaRPr lang="en-US" altLang="ja-JP" dirty="0"/>
          </a:p>
        </p:txBody>
      </p:sp>
      <p:sp>
        <p:nvSpPr>
          <p:cNvPr id="4" name="日付プレースホルダー 3">
            <a:extLst>
              <a:ext uri="{FF2B5EF4-FFF2-40B4-BE49-F238E27FC236}">
                <a16:creationId xmlns:a16="http://schemas.microsoft.com/office/drawing/2014/main" id="{2E2B92AE-F0A9-416B-B676-57A3BC68430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B3BE727-25F0-46C8-B4E3-FDCC8C1A49A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D2A705-83F4-451D-B359-7194C03C1965}"/>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1296776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6D58F-6454-42A8-ABB1-53E9767C0D5F}"/>
              </a:ext>
            </a:extLst>
          </p:cNvPr>
          <p:cNvSpPr>
            <a:spLocks noGrp="1"/>
          </p:cNvSpPr>
          <p:nvPr>
            <p:ph type="title"/>
          </p:nvPr>
        </p:nvSpPr>
        <p:spPr/>
        <p:txBody>
          <a:bodyPr>
            <a:normAutofit fontScale="90000"/>
          </a:bodyPr>
          <a:lstStyle/>
          <a:p>
            <a:r>
              <a:rPr kumimoji="1" lang="ja-JP" altLang="en-US" dirty="0"/>
              <a:t>自分が「正しい」ユーザ名を使っているかわからないのですが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DF9A873-3AE4-4717-849C-8E701AA9D8BC}"/>
              </a:ext>
            </a:extLst>
          </p:cNvPr>
          <p:cNvSpPr>
            <a:spLocks noGrp="1"/>
          </p:cNvSpPr>
          <p:nvPr>
            <p:ph idx="1"/>
          </p:nvPr>
        </p:nvSpPr>
        <p:spPr/>
        <p:txBody>
          <a:bodyPr>
            <a:normAutofit fontScale="92500" lnSpcReduction="10000"/>
          </a:bodyPr>
          <a:lstStyle/>
          <a:p>
            <a:r>
              <a:rPr kumimoji="1" lang="ja-JP" altLang="en-US" dirty="0"/>
              <a:t>説明した方法</a:t>
            </a:r>
            <a:r>
              <a:rPr lang="ja-JP" altLang="en-US" dirty="0"/>
              <a:t>（</a:t>
            </a:r>
            <a:r>
              <a:rPr kumimoji="1" lang="en-US" altLang="ja-JP" dirty="0"/>
              <a:t>SSO</a:t>
            </a:r>
            <a:r>
              <a:rPr kumimoji="1" lang="ja-JP" altLang="en-US" dirty="0"/>
              <a:t>）でサインインしてみる</a:t>
            </a:r>
            <a:endParaRPr kumimoji="1" lang="en-US" altLang="ja-JP" dirty="0"/>
          </a:p>
          <a:p>
            <a:r>
              <a:rPr kumimoji="1" lang="en-US" altLang="ja-JP" dirty="0">
                <a:solidFill>
                  <a:srgbClr val="00B050"/>
                </a:solidFill>
              </a:rPr>
              <a:t>Case 1:</a:t>
            </a:r>
            <a:r>
              <a:rPr lang="ja-JP" altLang="en-US" dirty="0"/>
              <a:t> </a:t>
            </a:r>
            <a:r>
              <a:rPr kumimoji="1" lang="ja-JP" altLang="en-US" dirty="0"/>
              <a:t>普段使っている</a:t>
            </a:r>
            <a:r>
              <a:rPr lang="ja-JP" altLang="en-US" dirty="0"/>
              <a:t>ものである</a:t>
            </a:r>
            <a:r>
              <a:rPr kumimoji="1" lang="ja-JP" altLang="en-US" dirty="0"/>
              <a:t>（たとえば予定している授業やミーティングが表示できる）</a:t>
            </a:r>
            <a:r>
              <a:rPr kumimoji="1" lang="ja-JP" altLang="en-US" dirty="0">
                <a:sym typeface="Symbol" panose="05050102010706020507" pitchFamily="18" charset="2"/>
              </a:rPr>
              <a:t> </a:t>
            </a:r>
            <a:r>
              <a:rPr kumimoji="1" lang="en-US" altLang="ja-JP" dirty="0"/>
              <a:t>OK!</a:t>
            </a:r>
          </a:p>
          <a:p>
            <a:r>
              <a:rPr kumimoji="1" lang="en-US" altLang="ja-JP" dirty="0">
                <a:solidFill>
                  <a:srgbClr val="00B050"/>
                </a:solidFill>
              </a:rPr>
              <a:t>Case 2:</a:t>
            </a:r>
            <a:r>
              <a:rPr kumimoji="1" lang="en-US" altLang="ja-JP" dirty="0"/>
              <a:t> </a:t>
            </a:r>
            <a:r>
              <a:rPr kumimoji="1" lang="ja-JP" altLang="en-US" dirty="0"/>
              <a:t>普段使っているものと違う気がする</a:t>
            </a:r>
            <a:r>
              <a:rPr kumimoji="1" lang="en-US" altLang="ja-JP" dirty="0"/>
              <a:t>…</a:t>
            </a:r>
          </a:p>
          <a:p>
            <a:pPr lvl="1"/>
            <a:r>
              <a:rPr lang="ja-JP" altLang="en-US" dirty="0"/>
              <a:t>普段のもの（ミーティングスケジュールや録画など）が特段不要 </a:t>
            </a:r>
            <a:r>
              <a:rPr kumimoji="1" lang="ja-JP" altLang="en-US" dirty="0">
                <a:sym typeface="Symbol" panose="05050102010706020507" pitchFamily="18" charset="2"/>
              </a:rPr>
              <a:t> </a:t>
            </a:r>
            <a:r>
              <a:rPr kumimoji="1" lang="en-US" altLang="ja-JP" dirty="0"/>
              <a:t>done!</a:t>
            </a:r>
            <a:endParaRPr lang="en-US" altLang="ja-JP" dirty="0"/>
          </a:p>
          <a:p>
            <a:pPr lvl="1"/>
            <a:r>
              <a:rPr lang="ja-JP" altLang="en-US" dirty="0"/>
              <a:t>普段のものから内容を引き継ぎたい </a:t>
            </a:r>
            <a:r>
              <a:rPr lang="ja-JP" altLang="en-US" dirty="0">
                <a:sym typeface="Symbol" panose="05050102010706020507" pitchFamily="18" charset="2"/>
              </a:rPr>
              <a:t> </a:t>
            </a:r>
            <a:r>
              <a:rPr lang="en-US" altLang="ja-JP" dirty="0">
                <a:hlinkClick r:id="rId2"/>
              </a:rPr>
              <a:t>https://utelecon.adm.u-tokyo.ac.jp/notice/zoom-address-new</a:t>
            </a:r>
            <a:endParaRPr lang="en-US" altLang="ja-JP" dirty="0"/>
          </a:p>
        </p:txBody>
      </p:sp>
      <p:sp>
        <p:nvSpPr>
          <p:cNvPr id="4" name="日付プレースホルダー 3">
            <a:extLst>
              <a:ext uri="{FF2B5EF4-FFF2-40B4-BE49-F238E27FC236}">
                <a16:creationId xmlns:a16="http://schemas.microsoft.com/office/drawing/2014/main" id="{18A3F301-7C1E-4852-AD80-3E55FE8FCBA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CC8754A-6DAE-42E1-ADED-F36963F3906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536BE42-A87A-41E1-9193-05284E829C29}"/>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66331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err="1"/>
              <a:t>Webex</a:t>
            </a:r>
            <a:r>
              <a:rPr lang="en-US" altLang="ja-JP" dirty="0"/>
              <a:t>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err="1"/>
              <a:t>Webex</a:t>
            </a:r>
            <a:r>
              <a:rPr kumimoji="1" lang="en-US" altLang="ja-JP" dirty="0"/>
              <a:t>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2022/3/16</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4</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highlight>
                  <a:srgbClr val="FFFF00"/>
                </a:highlight>
              </a:rPr>
              <a:t>Web</a:t>
            </a:r>
            <a:r>
              <a:rPr kumimoji="1" lang="ja-JP" altLang="en-US" dirty="0">
                <a:highlight>
                  <a:srgbClr val="FFFF00"/>
                </a:highlight>
              </a:rPr>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844824"/>
            <a:ext cx="8435280" cy="4737138"/>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r>
              <a:rPr lang="en-US" altLang="ja-JP" dirty="0">
                <a:solidFill>
                  <a:srgbClr val="00B050"/>
                </a:solidFill>
              </a:rPr>
              <a:t>(*) </a:t>
            </a:r>
            <a:r>
              <a:rPr lang="ja-JP" altLang="en-US" dirty="0"/>
              <a:t>こちらの</a:t>
            </a:r>
            <a:r>
              <a:rPr lang="ja-JP" altLang="en-US" dirty="0">
                <a:hlinkClick r:id="rId2"/>
              </a:rPr>
              <a:t>フォーム</a:t>
            </a:r>
            <a:r>
              <a:rPr lang="ja-JP" altLang="en-US" dirty="0"/>
              <a:t>から申し込んで</a:t>
            </a:r>
            <a:r>
              <a:rPr lang="en-US" altLang="ja-JP" dirty="0"/>
              <a:t>300</a:t>
            </a:r>
            <a:r>
              <a:rPr lang="ja-JP" altLang="en-US" dirty="0"/>
              <a:t>を超える会議やウェビナーを開催できますが数に限りがあるので、</a:t>
            </a:r>
            <a:r>
              <a:rPr lang="en-US" altLang="ja-JP" dirty="0" err="1"/>
              <a:t>Webex</a:t>
            </a:r>
            <a:r>
              <a:rPr lang="ja-JP" altLang="en-US" dirty="0"/>
              <a:t>もお考え下さい</a:t>
            </a:r>
            <a:endParaRPr lang="en-US" altLang="ja-JP" dirty="0"/>
          </a:p>
          <a:p>
            <a:r>
              <a:rPr lang="en-US" altLang="ja-JP" dirty="0">
                <a:solidFill>
                  <a:srgbClr val="00B050"/>
                </a:solidFill>
              </a:rPr>
              <a:t>(</a:t>
            </a:r>
            <a:r>
              <a:rPr lang="ja-JP" altLang="en-US" dirty="0">
                <a:solidFill>
                  <a:srgbClr val="00B050"/>
                </a:solidFill>
              </a:rPr>
              <a:t>☆</a:t>
            </a:r>
            <a:r>
              <a:rPr lang="en-US" altLang="ja-JP" dirty="0">
                <a:solidFill>
                  <a:srgbClr val="00B050"/>
                </a:solidFill>
              </a:rPr>
              <a:t>)</a:t>
            </a:r>
            <a:r>
              <a:rPr lang="ja-JP" altLang="en-US" dirty="0">
                <a:solidFill>
                  <a:srgbClr val="00B050"/>
                </a:solidFill>
              </a:rPr>
              <a:t> </a:t>
            </a:r>
            <a:r>
              <a:rPr lang="ja-JP" altLang="en-US" dirty="0"/>
              <a:t>ブラウザで複数参加は従来より可能。デスクトップアプリでも動作確認が済み次第有効化予定（現在有効化されていません）</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242122306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err="1"/>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r>
                        <a:rPr kumimoji="1" lang="ja-JP" altLang="en-US" dirty="0"/>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B050"/>
                          </a:solidFill>
                          <a:hlinkClick r:id="rId3"/>
                        </a:rPr>
                        <a:t>〇</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r>
                        <a:rPr kumimoji="1" lang="ja-JP" altLang="en-US" dirty="0">
                          <a:hlinkClick r:id="rId4"/>
                        </a:rPr>
                        <a:t>〇</a:t>
                      </a:r>
                      <a:r>
                        <a:rPr kumimoji="1" lang="ja-JP" altLang="en-US" dirty="0"/>
                        <a:t> </a:t>
                      </a:r>
                      <a:r>
                        <a:rPr kumimoji="1" lang="en-US" altLang="ja-JP" dirty="0">
                          <a:solidFill>
                            <a:srgbClr val="00B050"/>
                          </a:solidFill>
                        </a:rPr>
                        <a:t>(</a:t>
                      </a:r>
                      <a:r>
                        <a:rPr kumimoji="1" lang="ja-JP" altLang="en-US" dirty="0">
                          <a:solidFill>
                            <a:srgbClr val="00B050"/>
                          </a:solidFill>
                        </a:rPr>
                        <a:t>☆</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9A33F-140E-4BEE-96DD-041E1BE126C2}"/>
              </a:ext>
            </a:extLst>
          </p:cNvPr>
          <p:cNvSpPr>
            <a:spLocks noGrp="1"/>
          </p:cNvSpPr>
          <p:nvPr>
            <p:ph type="title"/>
          </p:nvPr>
        </p:nvSpPr>
        <p:spPr/>
        <p:txBody>
          <a:bodyPr/>
          <a:lstStyle/>
          <a:p>
            <a:r>
              <a:rPr lang="en-US" altLang="ja-JP" dirty="0"/>
              <a:t>s</a:t>
            </a:r>
            <a:r>
              <a:rPr kumimoji="1" lang="en-US" altLang="ja-JP" dirty="0"/>
              <a:t>li.do</a:t>
            </a:r>
            <a:endParaRPr kumimoji="1" lang="ja-JP" altLang="en-US" dirty="0"/>
          </a:p>
        </p:txBody>
      </p:sp>
      <p:sp>
        <p:nvSpPr>
          <p:cNvPr id="3" name="コンテンツ プレースホルダー 2">
            <a:extLst>
              <a:ext uri="{FF2B5EF4-FFF2-40B4-BE49-F238E27FC236}">
                <a16:creationId xmlns:a16="http://schemas.microsoft.com/office/drawing/2014/main" id="{61CC24CF-E82D-437C-9EAB-424F7F8B9580}"/>
              </a:ext>
            </a:extLst>
          </p:cNvPr>
          <p:cNvSpPr>
            <a:spLocks noGrp="1"/>
          </p:cNvSpPr>
          <p:nvPr>
            <p:ph idx="1"/>
          </p:nvPr>
        </p:nvSpPr>
        <p:spPr/>
        <p:txBody>
          <a:bodyPr/>
          <a:lstStyle/>
          <a:p>
            <a:r>
              <a:rPr lang="en-US" altLang="ja-JP" dirty="0"/>
              <a:t>Q&amp;A</a:t>
            </a:r>
            <a:r>
              <a:rPr lang="ja-JP" altLang="en-US" dirty="0"/>
              <a:t>、アンケート</a:t>
            </a:r>
            <a:r>
              <a:rPr kumimoji="1" lang="ja-JP" altLang="en-US" dirty="0"/>
              <a:t>ツール</a:t>
            </a:r>
            <a:endParaRPr kumimoji="1" lang="en-US" altLang="ja-JP" dirty="0"/>
          </a:p>
          <a:p>
            <a:pPr lvl="1"/>
            <a:r>
              <a:rPr lang="ja-JP" altLang="en-US" dirty="0"/>
              <a:t>これをすると学生がよく</a:t>
            </a:r>
            <a:r>
              <a:rPr lang="en-US" altLang="ja-JP" dirty="0"/>
              <a:t>Q</a:t>
            </a:r>
            <a:r>
              <a:rPr lang="ja-JP" altLang="en-US" dirty="0"/>
              <a:t>をするようになるという噂です</a:t>
            </a:r>
            <a:endParaRPr kumimoji="1" lang="en-US" altLang="ja-JP" dirty="0"/>
          </a:p>
          <a:p>
            <a:r>
              <a:rPr lang="ja-JP" altLang="en-US" dirty="0"/>
              <a:t>このたび</a:t>
            </a:r>
            <a:r>
              <a:rPr lang="en-US" altLang="ja-JP" dirty="0"/>
              <a:t>UTokyo Account</a:t>
            </a:r>
            <a:r>
              <a:rPr lang="ja-JP" altLang="en-US" dirty="0"/>
              <a:t>で有料機能が使えるようになりました（</a:t>
            </a:r>
            <a:r>
              <a:rPr lang="ja-JP" altLang="en-US" dirty="0">
                <a:hlinkClick r:id="rId2"/>
              </a:rPr>
              <a:t>説明</a:t>
            </a:r>
            <a:r>
              <a:rPr lang="ja-JP" altLang="en-US" dirty="0"/>
              <a:t>）</a:t>
            </a:r>
            <a:endParaRPr lang="en-US" altLang="ja-JP" dirty="0"/>
          </a:p>
          <a:p>
            <a:r>
              <a:rPr kumimoji="1" lang="ja-JP" altLang="en-US" dirty="0"/>
              <a:t>サインイン方法</a:t>
            </a:r>
            <a:endParaRPr kumimoji="1" lang="en-US" altLang="ja-JP" dirty="0"/>
          </a:p>
          <a:p>
            <a:pPr lvl="1"/>
            <a:r>
              <a:rPr kumimoji="1" lang="en-US" altLang="ja-JP" dirty="0"/>
              <a:t>Log in </a:t>
            </a:r>
            <a:r>
              <a:rPr kumimoji="1" lang="en-US" altLang="ja-JP" dirty="0">
                <a:sym typeface="Symbol" panose="05050102010706020507" pitchFamily="18" charset="2"/>
              </a:rPr>
              <a:t></a:t>
            </a:r>
            <a:r>
              <a:rPr kumimoji="1" lang="ja-JP" altLang="en-US" dirty="0"/>
              <a:t>                                     を選択</a:t>
            </a:r>
            <a:endParaRPr kumimoji="1" lang="en-US" altLang="ja-JP" dirty="0"/>
          </a:p>
          <a:p>
            <a:pPr lvl="1"/>
            <a:r>
              <a:rPr lang="ja-JP" altLang="en-US" dirty="0"/>
              <a:t>あとは</a:t>
            </a:r>
            <a:r>
              <a:rPr lang="en-US" altLang="ja-JP" dirty="0" err="1"/>
              <a:t>Webex</a:t>
            </a:r>
            <a:r>
              <a:rPr lang="ja-JP" altLang="en-US" dirty="0"/>
              <a:t>同様（</a:t>
            </a:r>
            <a:r>
              <a:rPr lang="en-US" altLang="ja-JP" dirty="0"/>
              <a:t>UTokyo Account</a:t>
            </a:r>
            <a:r>
              <a:rPr lang="ja-JP" altLang="en-US" dirty="0"/>
              <a:t>を利用）</a:t>
            </a:r>
            <a:endParaRPr kumimoji="1" lang="ja-JP" altLang="en-US" dirty="0"/>
          </a:p>
        </p:txBody>
      </p:sp>
      <p:sp>
        <p:nvSpPr>
          <p:cNvPr id="4" name="日付プレースホルダー 3">
            <a:extLst>
              <a:ext uri="{FF2B5EF4-FFF2-40B4-BE49-F238E27FC236}">
                <a16:creationId xmlns:a16="http://schemas.microsoft.com/office/drawing/2014/main" id="{98B11BCD-F0E5-4CDD-811F-87C304ACD22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B59A6012-C4DB-42F2-998A-94B85101F544}"/>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7F30B10-9CF0-448D-BF8B-1EE00D2AA3B6}"/>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1042E7BE-64E3-428F-B8AA-65300D18F1D5}"/>
              </a:ext>
            </a:extLst>
          </p:cNvPr>
          <p:cNvPicPr>
            <a:picLocks noChangeAspect="1"/>
          </p:cNvPicPr>
          <p:nvPr/>
        </p:nvPicPr>
        <p:blipFill rotWithShape="1">
          <a:blip r:embed="rId3">
            <a:extLst>
              <a:ext uri="{28A0092B-C50C-407E-A947-70E740481C1C}">
                <a14:useLocalDpi xmlns:a14="http://schemas.microsoft.com/office/drawing/2010/main" val="0"/>
              </a:ext>
            </a:extLst>
          </a:blip>
          <a:srcRect l="18287" t="16667" r="14421" b="16667"/>
          <a:stretch/>
        </p:blipFill>
        <p:spPr>
          <a:xfrm>
            <a:off x="2699792" y="4581128"/>
            <a:ext cx="2736304" cy="576064"/>
          </a:xfrm>
          <a:prstGeom prst="rect">
            <a:avLst/>
          </a:prstGeom>
        </p:spPr>
      </p:pic>
    </p:spTree>
    <p:extLst>
      <p:ext uri="{BB962C8B-B14F-4D97-AF65-F5344CB8AC3E}">
        <p14:creationId xmlns:p14="http://schemas.microsoft.com/office/powerpoint/2010/main" val="100993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5FCE7-C2A7-48F9-BEF7-B8B35E40A71D}"/>
              </a:ext>
            </a:extLst>
          </p:cNvPr>
          <p:cNvSpPr>
            <a:spLocks noGrp="1"/>
          </p:cNvSpPr>
          <p:nvPr>
            <p:ph type="title"/>
          </p:nvPr>
        </p:nvSpPr>
        <p:spPr/>
        <p:txBody>
          <a:bodyPr/>
          <a:lstStyle/>
          <a:p>
            <a:r>
              <a:rPr lang="ja-JP" altLang="en-US" dirty="0"/>
              <a:t>サインイン方法</a:t>
            </a:r>
            <a:endParaRPr kumimoji="1" lang="ja-JP" altLang="en-US" dirty="0"/>
          </a:p>
        </p:txBody>
      </p:sp>
      <p:pic>
        <p:nvPicPr>
          <p:cNvPr id="30" name="コンテンツ プレースホルダー 29" descr="グラフィカル ユーザー インターフェイス, Web サイト&#10;&#10;自動的に生成された説明">
            <a:extLst>
              <a:ext uri="{FF2B5EF4-FFF2-40B4-BE49-F238E27FC236}">
                <a16:creationId xmlns:a16="http://schemas.microsoft.com/office/drawing/2014/main" id="{CDC6C55E-D285-4D20-9C90-9A77E4CF6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137" y="1372554"/>
            <a:ext cx="2599753" cy="1900317"/>
          </a:xfrm>
        </p:spPr>
      </p:pic>
      <p:sp>
        <p:nvSpPr>
          <p:cNvPr id="4" name="日付プレースホルダー 3">
            <a:extLst>
              <a:ext uri="{FF2B5EF4-FFF2-40B4-BE49-F238E27FC236}">
                <a16:creationId xmlns:a16="http://schemas.microsoft.com/office/drawing/2014/main" id="{28AA42B0-30AE-4182-BBEB-E787C361E26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1171B3DC-50C4-40A9-AF72-F68FE770A24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2C90983-6937-464B-823C-A3A281CA1F2C}"/>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grpSp>
        <p:nvGrpSpPr>
          <p:cNvPr id="7" name="グループ化 6">
            <a:extLst>
              <a:ext uri="{FF2B5EF4-FFF2-40B4-BE49-F238E27FC236}">
                <a16:creationId xmlns:a16="http://schemas.microsoft.com/office/drawing/2014/main" id="{88EAAE2B-B9C8-4453-8147-9CEB9273BD92}"/>
              </a:ext>
            </a:extLst>
          </p:cNvPr>
          <p:cNvGrpSpPr/>
          <p:nvPr/>
        </p:nvGrpSpPr>
        <p:grpSpPr>
          <a:xfrm>
            <a:off x="3490070" y="3168465"/>
            <a:ext cx="4898354" cy="3140854"/>
            <a:chOff x="3490070" y="3168465"/>
            <a:chExt cx="4898354" cy="3140854"/>
          </a:xfrm>
        </p:grpSpPr>
        <p:pic>
          <p:nvPicPr>
            <p:cNvPr id="8" name="図 7" descr="utokyo-account.png">
              <a:extLst>
                <a:ext uri="{FF2B5EF4-FFF2-40B4-BE49-F238E27FC236}">
                  <a16:creationId xmlns:a16="http://schemas.microsoft.com/office/drawing/2014/main" id="{B00FB3FB-81C5-4D25-B4B9-111F626E9A72}"/>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9" name="直線矢印コネクタ 8">
              <a:extLst>
                <a:ext uri="{FF2B5EF4-FFF2-40B4-BE49-F238E27FC236}">
                  <a16:creationId xmlns:a16="http://schemas.microsoft.com/office/drawing/2014/main" id="{E36F977A-CF60-4891-A15E-7C66715E77C4}"/>
                </a:ext>
              </a:extLst>
            </p:cNvPr>
            <p:cNvCxnSpPr>
              <a:cxnSpLocks/>
              <a:endCxn id="8"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9099D19-A763-4BDA-ADC3-24C42CAC50F2}"/>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51AFFFD7-D7FB-49F9-92D3-7881EB0812C3}"/>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12" name="直線コネクタ 11">
              <a:extLst>
                <a:ext uri="{FF2B5EF4-FFF2-40B4-BE49-F238E27FC236}">
                  <a16:creationId xmlns:a16="http://schemas.microsoft.com/office/drawing/2014/main" id="{B664E1DB-5050-429A-9225-3CF9C73FFA47}"/>
                </a:ext>
              </a:extLst>
            </p:cNvPr>
            <p:cNvCxnSpPr>
              <a:stCxn id="1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AF29CA5-9901-4616-96C2-2B7B9E764FC7}"/>
              </a:ext>
            </a:extLst>
          </p:cNvPr>
          <p:cNvGrpSpPr/>
          <p:nvPr/>
        </p:nvGrpSpPr>
        <p:grpSpPr>
          <a:xfrm>
            <a:off x="251252" y="1330723"/>
            <a:ext cx="5040828" cy="1378197"/>
            <a:chOff x="251252" y="1330723"/>
            <a:chExt cx="5040828" cy="1378197"/>
          </a:xfrm>
        </p:grpSpPr>
        <p:sp>
          <p:nvSpPr>
            <p:cNvPr id="15" name="テキスト ボックス 14">
              <a:extLst>
                <a:ext uri="{FF2B5EF4-FFF2-40B4-BE49-F238E27FC236}">
                  <a16:creationId xmlns:a16="http://schemas.microsoft.com/office/drawing/2014/main" id="{5F42F6F0-BC9C-408E-ABC4-61B0108D74A5}"/>
                </a:ext>
              </a:extLst>
            </p:cNvPr>
            <p:cNvSpPr txBox="1"/>
            <p:nvPr/>
          </p:nvSpPr>
          <p:spPr>
            <a:xfrm>
              <a:off x="463602" y="2339588"/>
              <a:ext cx="4828478" cy="369332"/>
            </a:xfrm>
            <a:prstGeom prst="rect">
              <a:avLst/>
            </a:prstGeom>
            <a:noFill/>
          </p:spPr>
          <p:txBody>
            <a:bodyPr wrap="square">
              <a:spAutoFit/>
            </a:bodyPr>
            <a:lstStyle/>
            <a:p>
              <a:r>
                <a:rPr lang="en-US" altLang="ja-JP" dirty="0">
                  <a:hlinkClick r:id="rId4"/>
                </a:rPr>
                <a:t>https://sli.do</a:t>
              </a:r>
              <a:r>
                <a:rPr kumimoji="1" lang="en-US" altLang="ja-JP" dirty="0">
                  <a:hlinkClick r:id="rId4"/>
                </a:rPr>
                <a:t>/</a:t>
              </a:r>
              <a:endParaRPr lang="ja-JP" altLang="en-US" dirty="0"/>
            </a:p>
          </p:txBody>
        </p:sp>
        <p:sp>
          <p:nvSpPr>
            <p:cNvPr id="16" name="正方形/長方形 15">
              <a:extLst>
                <a:ext uri="{FF2B5EF4-FFF2-40B4-BE49-F238E27FC236}">
                  <a16:creationId xmlns:a16="http://schemas.microsoft.com/office/drawing/2014/main" id="{999F19B6-94DD-496A-99CE-9113C6957495}"/>
                </a:ext>
              </a:extLst>
            </p:cNvPr>
            <p:cNvSpPr/>
            <p:nvPr/>
          </p:nvSpPr>
          <p:spPr>
            <a:xfrm>
              <a:off x="251252" y="133072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17" name="楕円 16">
              <a:extLst>
                <a:ext uri="{FF2B5EF4-FFF2-40B4-BE49-F238E27FC236}">
                  <a16:creationId xmlns:a16="http://schemas.microsoft.com/office/drawing/2014/main" id="{BE33E7E8-FD15-4679-94B4-60A7FA0FDE16}"/>
                </a:ext>
              </a:extLst>
            </p:cNvPr>
            <p:cNvSpPr/>
            <p:nvPr/>
          </p:nvSpPr>
          <p:spPr>
            <a:xfrm>
              <a:off x="2195736" y="1490873"/>
              <a:ext cx="432048" cy="3413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descr="グラフィカル ユーザー インターフェイス, アプリケーション, Web サイト&#10;&#10;自動的に生成された説明">
            <a:extLst>
              <a:ext uri="{FF2B5EF4-FFF2-40B4-BE49-F238E27FC236}">
                <a16:creationId xmlns:a16="http://schemas.microsoft.com/office/drawing/2014/main" id="{C0E518A1-A495-42B9-BEC6-3B730F61993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839" r="7452"/>
          <a:stretch/>
        </p:blipFill>
        <p:spPr>
          <a:xfrm>
            <a:off x="2702459" y="1721412"/>
            <a:ext cx="1687315" cy="2339955"/>
          </a:xfrm>
          <a:prstGeom prst="rect">
            <a:avLst/>
          </a:prstGeom>
        </p:spPr>
      </p:pic>
      <p:grpSp>
        <p:nvGrpSpPr>
          <p:cNvPr id="18" name="グループ化 17">
            <a:extLst>
              <a:ext uri="{FF2B5EF4-FFF2-40B4-BE49-F238E27FC236}">
                <a16:creationId xmlns:a16="http://schemas.microsoft.com/office/drawing/2014/main" id="{CF86492B-17EE-4546-BAFC-32FA3858BA07}"/>
              </a:ext>
            </a:extLst>
          </p:cNvPr>
          <p:cNvGrpSpPr/>
          <p:nvPr/>
        </p:nvGrpSpPr>
        <p:grpSpPr>
          <a:xfrm>
            <a:off x="3121010" y="1268760"/>
            <a:ext cx="5453507" cy="2010114"/>
            <a:chOff x="3121010" y="1268760"/>
            <a:chExt cx="5453507" cy="2010114"/>
          </a:xfrm>
        </p:grpSpPr>
        <p:pic>
          <p:nvPicPr>
            <p:cNvPr id="19" name="図 18"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DE5C3C-16C0-4CD1-9F59-4B8D75A306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20" name="グループ化 19">
              <a:extLst>
                <a:ext uri="{FF2B5EF4-FFF2-40B4-BE49-F238E27FC236}">
                  <a16:creationId xmlns:a16="http://schemas.microsoft.com/office/drawing/2014/main" id="{C7789627-CE4B-41BF-8857-F1FE3BAA1B2C}"/>
                </a:ext>
              </a:extLst>
            </p:cNvPr>
            <p:cNvGrpSpPr/>
            <p:nvPr/>
          </p:nvGrpSpPr>
          <p:grpSpPr>
            <a:xfrm>
              <a:off x="3121010" y="1268760"/>
              <a:ext cx="4136472" cy="1426964"/>
              <a:chOff x="3121010" y="1268760"/>
              <a:chExt cx="4136472" cy="1426964"/>
            </a:xfrm>
          </p:grpSpPr>
          <p:sp>
            <p:nvSpPr>
              <p:cNvPr id="22" name="正方形/長方形 21">
                <a:extLst>
                  <a:ext uri="{FF2B5EF4-FFF2-40B4-BE49-F238E27FC236}">
                    <a16:creationId xmlns:a16="http://schemas.microsoft.com/office/drawing/2014/main" id="{6B94E774-80E5-407D-B9A7-094C1E6C33BB}"/>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3" name="直線コネクタ 22">
                <a:extLst>
                  <a:ext uri="{FF2B5EF4-FFF2-40B4-BE49-F238E27FC236}">
                    <a16:creationId xmlns:a16="http://schemas.microsoft.com/office/drawing/2014/main" id="{FF7715CC-CBCC-4B22-B0AA-66D53C3FB041}"/>
                  </a:ext>
                </a:extLst>
              </p:cNvPr>
              <p:cNvCxnSpPr>
                <a:cxnSpLocks/>
                <a:stCxn id="22"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0E25E91-0B51-452B-9EE8-E476DD69DEA5}"/>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F200548C-7992-471D-9D09-3952871C4C4A}"/>
                  </a:ext>
                </a:extLst>
              </p:cNvPr>
              <p:cNvCxnSpPr>
                <a:cxnSpLocks/>
              </p:cNvCxnSpPr>
              <p:nvPr/>
            </p:nvCxnSpPr>
            <p:spPr>
              <a:xfrm>
                <a:off x="4389774" y="2440649"/>
                <a:ext cx="1736767"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grpSp>
      <p:sp>
        <p:nvSpPr>
          <p:cNvPr id="35" name="楕円 34">
            <a:extLst>
              <a:ext uri="{FF2B5EF4-FFF2-40B4-BE49-F238E27FC236}">
                <a16:creationId xmlns:a16="http://schemas.microsoft.com/office/drawing/2014/main" id="{FB22D433-CDB8-4818-ACF9-10426D430B7F}"/>
              </a:ext>
            </a:extLst>
          </p:cNvPr>
          <p:cNvSpPr/>
          <p:nvPr/>
        </p:nvSpPr>
        <p:spPr>
          <a:xfrm>
            <a:off x="2927620" y="2584729"/>
            <a:ext cx="1140324" cy="2682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7E4F4EE-5D54-4D61-8E8E-FE7874EBE1CF}"/>
              </a:ext>
            </a:extLst>
          </p:cNvPr>
          <p:cNvCxnSpPr>
            <a:cxnSpLocks/>
          </p:cNvCxnSpPr>
          <p:nvPr/>
        </p:nvCxnSpPr>
        <p:spPr>
          <a:xfrm>
            <a:off x="2590800" y="1763902"/>
            <a:ext cx="906982" cy="80882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C5245628-BD83-4244-A2E4-037EF35C9EAA}"/>
              </a:ext>
            </a:extLst>
          </p:cNvPr>
          <p:cNvGrpSpPr/>
          <p:nvPr/>
        </p:nvGrpSpPr>
        <p:grpSpPr>
          <a:xfrm>
            <a:off x="179513" y="4077072"/>
            <a:ext cx="5947028" cy="1880327"/>
            <a:chOff x="179513" y="4077072"/>
            <a:chExt cx="5947028" cy="1880327"/>
          </a:xfrm>
        </p:grpSpPr>
        <p:pic>
          <p:nvPicPr>
            <p:cNvPr id="13" name="図 12" descr="グラフィカル ユーザー インターフェイス, アプリケーション, Web サイト&#10;&#10;自動的に生成された説明">
              <a:extLst>
                <a:ext uri="{FF2B5EF4-FFF2-40B4-BE49-F238E27FC236}">
                  <a16:creationId xmlns:a16="http://schemas.microsoft.com/office/drawing/2014/main" id="{4641215A-F8AD-4222-A91C-76CCEBBC09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362" y="4293096"/>
              <a:ext cx="2071438" cy="1664303"/>
            </a:xfrm>
            <a:prstGeom prst="rect">
              <a:avLst/>
            </a:prstGeom>
          </p:spPr>
        </p:pic>
        <p:grpSp>
          <p:nvGrpSpPr>
            <p:cNvPr id="25" name="グループ化 24">
              <a:extLst>
                <a:ext uri="{FF2B5EF4-FFF2-40B4-BE49-F238E27FC236}">
                  <a16:creationId xmlns:a16="http://schemas.microsoft.com/office/drawing/2014/main" id="{13C9E723-CB1F-4318-8F14-677EE734E395}"/>
                </a:ext>
              </a:extLst>
            </p:cNvPr>
            <p:cNvGrpSpPr/>
            <p:nvPr/>
          </p:nvGrpSpPr>
          <p:grpSpPr>
            <a:xfrm>
              <a:off x="179513" y="4077072"/>
              <a:ext cx="5947028" cy="1211185"/>
              <a:chOff x="179513" y="4077072"/>
              <a:chExt cx="5947028" cy="1211185"/>
            </a:xfrm>
          </p:grpSpPr>
          <p:cxnSp>
            <p:nvCxnSpPr>
              <p:cNvPr id="27" name="直線矢印コネクタ 26">
                <a:extLst>
                  <a:ext uri="{FF2B5EF4-FFF2-40B4-BE49-F238E27FC236}">
                    <a16:creationId xmlns:a16="http://schemas.microsoft.com/office/drawing/2014/main" id="{39E4EE31-733E-4FDB-8B5E-192408E3C097}"/>
                  </a:ext>
                </a:extLst>
              </p:cNvPr>
              <p:cNvCxnSpPr>
                <a:stCxn id="8"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CEA63F2E-43E9-4480-8E3D-316AA535B927}"/>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spTree>
    <p:extLst>
      <p:ext uri="{BB962C8B-B14F-4D97-AF65-F5344CB8AC3E}">
        <p14:creationId xmlns:p14="http://schemas.microsoft.com/office/powerpoint/2010/main" val="32032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a:bodyPr>
          <a:lstStyle/>
          <a:p>
            <a:r>
              <a:rPr kumimoji="1" lang="ja-JP" altLang="en-US" dirty="0"/>
              <a:t>多くのシステムが</a:t>
            </a:r>
            <a:r>
              <a:rPr kumimoji="1" lang="en-US" altLang="ja-JP" dirty="0"/>
              <a:t>UTokyo Account</a:t>
            </a:r>
            <a:r>
              <a:rPr kumimoji="1" lang="ja-JP" altLang="en-US" dirty="0"/>
              <a:t>だけでつかえます</a:t>
            </a:r>
            <a:endParaRPr kumimoji="1" lang="en-US" altLang="ja-JP" dirty="0"/>
          </a:p>
          <a:p>
            <a:r>
              <a:rPr kumimoji="1" lang="ja-JP" altLang="en-US" dirty="0"/>
              <a:t>システムごとに異なる</a:t>
            </a:r>
            <a:r>
              <a:rPr lang="ja-JP" altLang="en-US" dirty="0"/>
              <a:t>名前や</a:t>
            </a:r>
            <a:r>
              <a:rPr kumimoji="1" lang="en-US" altLang="ja-JP" dirty="0"/>
              <a:t>PW</a:t>
            </a:r>
            <a:r>
              <a:rPr lang="ja-JP" altLang="en-US" dirty="0"/>
              <a:t>が不要</a:t>
            </a:r>
            <a:endParaRPr lang="en-US" altLang="ja-JP" dirty="0"/>
          </a:p>
          <a:p>
            <a:r>
              <a:rPr lang="ja-JP" altLang="en-US" dirty="0"/>
              <a:t>聞かれたら以下を覚えておくのが〇</a:t>
            </a:r>
            <a:endParaRPr lang="en-US" altLang="ja-JP" dirty="0"/>
          </a:p>
          <a:p>
            <a:pPr lvl="1"/>
            <a:r>
              <a:rPr lang="ja-JP" altLang="en-US" dirty="0"/>
              <a:t>ユーザ名：</a:t>
            </a:r>
            <a:r>
              <a:rPr lang="en-US" altLang="ja-JP" dirty="0">
                <a:hlinkClick r:id="rId2"/>
              </a:rPr>
              <a:t>10</a:t>
            </a:r>
            <a:r>
              <a:rPr lang="ja-JP" altLang="en-US" dirty="0">
                <a:hlinkClick r:id="rId2"/>
              </a:rPr>
              <a:t>桁</a:t>
            </a:r>
            <a:r>
              <a:rPr lang="en-US" altLang="ja-JP" dirty="0">
                <a:hlinkClick r:id="rId2"/>
              </a:rPr>
              <a:t>@utac.u-tokyo.ac.jp</a:t>
            </a:r>
            <a:endParaRPr lang="en-US" altLang="ja-JP" dirty="0"/>
          </a:p>
          <a:p>
            <a:pPr lvl="1"/>
            <a:r>
              <a:rPr kumimoji="1" lang="en-US" altLang="ja-JP" dirty="0"/>
              <a:t>Zoom</a:t>
            </a:r>
            <a:r>
              <a:rPr kumimoji="1" lang="ja-JP" altLang="en-US" dirty="0"/>
              <a:t>ドメイン名：</a:t>
            </a:r>
            <a:r>
              <a:rPr kumimoji="1" lang="en-US" altLang="ja-JP" dirty="0"/>
              <a:t>u-</a:t>
            </a:r>
            <a:r>
              <a:rPr kumimoji="1" lang="en-US" altLang="ja-JP" dirty="0" err="1"/>
              <a:t>tokyo</a:t>
            </a:r>
            <a:r>
              <a:rPr kumimoji="1" lang="en-US" altLang="ja-JP" dirty="0"/>
              <a:t>-ac-</a:t>
            </a:r>
            <a:r>
              <a:rPr kumimoji="1" lang="en-US" altLang="ja-JP" dirty="0" err="1"/>
              <a:t>jp</a:t>
            </a:r>
            <a:endParaRPr kumimoji="1" lang="ja-JP" altLang="en-US" dirty="0"/>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Tree>
    <p:extLst>
      <p:ext uri="{BB962C8B-B14F-4D97-AF65-F5344CB8AC3E}">
        <p14:creationId xmlns:p14="http://schemas.microsoft.com/office/powerpoint/2010/main" val="38642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a:p>
            <a:r>
              <a:rPr lang="ja-JP" altLang="en-US" dirty="0"/>
              <a:t>ここは</a:t>
            </a:r>
            <a:r>
              <a:rPr lang="ja-JP" altLang="en-US" dirty="0">
                <a:highlight>
                  <a:srgbClr val="FFFF00"/>
                </a:highlight>
              </a:rPr>
              <a:t>柴山先生パート</a:t>
            </a:r>
            <a:r>
              <a:rPr lang="ja-JP" altLang="en-US" dirty="0"/>
              <a:t>では</a:t>
            </a:r>
            <a:r>
              <a:rPr lang="en-US" altLang="ja-JP" dirty="0"/>
              <a:t>?</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5755</TotalTime>
  <Words>2934</Words>
  <Application>Microsoft Office PowerPoint</Application>
  <PresentationFormat>画面に合わせる (4:3)</PresentationFormat>
  <Paragraphs>488</Paragraphs>
  <Slides>44</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Meiryo UI</vt:lpstr>
      <vt:lpstr>Calibri</vt:lpstr>
      <vt:lpstr>Cambria</vt:lpstr>
      <vt:lpstr>Wingdings</vt:lpstr>
      <vt:lpstr>雪藤</vt:lpstr>
      <vt:lpstr>全学サービスの全体像</vt:lpstr>
      <vt:lpstr>ICTシステム概要（再）</vt:lpstr>
      <vt:lpstr>以降の内容</vt:lpstr>
      <vt:lpstr>UTokyo Account</vt:lpstr>
      <vt:lpstr>UTokyo Accountの正体(1)</vt:lpstr>
      <vt:lpstr>UTokyo Accountの正体(2)</vt:lpstr>
      <vt:lpstr>Microsoft 365</vt:lpstr>
      <vt:lpstr>Microsoft 365</vt:lpstr>
      <vt:lpstr>Microsoftサインイン全パターン</vt:lpstr>
      <vt:lpstr>これはSSOする際の共通パターン</vt:lpstr>
      <vt:lpstr>サインインでありがちなトラブル</vt:lpstr>
      <vt:lpstr>サインイントラブル脱出に必要な処世術</vt:lpstr>
      <vt:lpstr>MSアカウント確認・切り替え</vt:lpstr>
      <vt:lpstr>「何も覚えていない」まっさらなブラウザ</vt:lpstr>
      <vt:lpstr>Google Workspace</vt:lpstr>
      <vt:lpstr>Google Workspace</vt:lpstr>
      <vt:lpstr>Google Workspaceサインイン時の罠</vt:lpstr>
      <vt:lpstr>Google Workspace機能</vt:lpstr>
      <vt:lpstr>M と G 整理</vt:lpstr>
      <vt:lpstr>MとG大学組織契約の存在価値</vt:lpstr>
      <vt:lpstr>プチDX：メールで書類添付する前に</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Zoomに関する追加情報</vt:lpstr>
      <vt:lpstr>ウェビナー・大規模ミーティング</vt:lpstr>
      <vt:lpstr>End-to-end暗号化</vt:lpstr>
      <vt:lpstr>Zoom End-to-end暗号化の利用法</vt:lpstr>
      <vt:lpstr>古いZoomクライアントはアップデートしないと使えなくなる件</vt:lpstr>
      <vt:lpstr>最新版にする方法</vt:lpstr>
      <vt:lpstr>本学での「正しい」 Zoomユーザ名</vt:lpstr>
      <vt:lpstr>自分が「正しい」ユーザ名を使っているかわからないのですが…</vt:lpstr>
      <vt:lpstr>Webex</vt:lpstr>
      <vt:lpstr>Webex</vt:lpstr>
      <vt:lpstr>サインイン: 流れ</vt:lpstr>
      <vt:lpstr>Web会議比較</vt:lpstr>
      <vt:lpstr>sli.do</vt:lpstr>
      <vt:lpstr>サインイン方法</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455</cp:revision>
  <dcterms:created xsi:type="dcterms:W3CDTF">2020-09-08T15:01:11Z</dcterms:created>
  <dcterms:modified xsi:type="dcterms:W3CDTF">2022-03-13T14:11:19Z</dcterms:modified>
</cp:coreProperties>
</file>