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75" r:id="rId3"/>
    <p:sldId id="378" r:id="rId4"/>
    <p:sldId id="334" r:id="rId5"/>
    <p:sldId id="341" r:id="rId6"/>
    <p:sldId id="359" r:id="rId7"/>
    <p:sldId id="342" r:id="rId8"/>
    <p:sldId id="360" r:id="rId9"/>
    <p:sldId id="354" r:id="rId10"/>
    <p:sldId id="350" r:id="rId11"/>
    <p:sldId id="355" r:id="rId12"/>
    <p:sldId id="358" r:id="rId13"/>
    <p:sldId id="363" r:id="rId14"/>
    <p:sldId id="344" r:id="rId15"/>
    <p:sldId id="346" r:id="rId16"/>
    <p:sldId id="345" r:id="rId17"/>
    <p:sldId id="347" r:id="rId18"/>
    <p:sldId id="348" r:id="rId19"/>
    <p:sldId id="352" r:id="rId20"/>
    <p:sldId id="349" r:id="rId21"/>
    <p:sldId id="351" r:id="rId22"/>
    <p:sldId id="353" r:id="rId23"/>
    <p:sldId id="379" r:id="rId24"/>
    <p:sldId id="370" r:id="rId25"/>
    <p:sldId id="374" r:id="rId26"/>
    <p:sldId id="377" r:id="rId27"/>
    <p:sldId id="380" r:id="rId28"/>
    <p:sldId id="257" r:id="rId29"/>
    <p:sldId id="371" r:id="rId30"/>
    <p:sldId id="3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0" autoAdjust="0"/>
    <p:restoredTop sz="86438" autoAdjust="0"/>
  </p:normalViewPr>
  <p:slideViewPr>
    <p:cSldViewPr>
      <p:cViewPr varScale="1">
        <p:scale>
          <a:sx n="77" d="100"/>
          <a:sy n="77" d="100"/>
        </p:scale>
        <p:origin x="576" y="96"/>
      </p:cViewPr>
      <p:guideLst>
        <p:guide orient="horz" pos="2160"/>
        <p:guide pos="2880"/>
      </p:guideLst>
    </p:cSldViewPr>
  </p:slideViewPr>
  <p:outlineViewPr>
    <p:cViewPr>
      <p:scale>
        <a:sx n="33" d="100"/>
        <a:sy n="33" d="100"/>
      </p:scale>
      <p:origin x="0" y="-13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vmware-host\Shared%20Folders\tau\Desktop\08-31-online\an&#12450;&#12531;&#12465;&#12540;&#12488;\results\all\all-&#25152;&#23646;&#12394;&#1237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オンライン希望!$B$1</c:f>
              <c:strCache>
                <c:ptCount val="1"/>
              </c:strCache>
            </c:strRef>
          </c:tx>
          <c:spPr>
            <a:ln>
              <a:prstDash val="solid"/>
            </a:ln>
          </c:spPr>
          <c:invertIfNegative val="0"/>
          <c:cat>
            <c:strRef>
              <c:f>オンライン希望!$A$2:$A$5</c:f>
              <c:strCache>
                <c:ptCount val="4"/>
                <c:pt idx="0">
                  <c:v>全くそう思わない</c:v>
                </c:pt>
                <c:pt idx="1">
                  <c:v>そう思わない</c:v>
                </c:pt>
                <c:pt idx="2">
                  <c:v>そう思う</c:v>
                </c:pt>
                <c:pt idx="3">
                  <c:v>大変そう思う</c:v>
                </c:pt>
              </c:strCache>
            </c:strRef>
          </c:cat>
          <c:val>
            <c:numRef>
              <c:f>オンライン希望!$B$2:$B$5</c:f>
              <c:numCache>
                <c:formatCode>General</c:formatCode>
                <c:ptCount val="4"/>
                <c:pt idx="0">
                  <c:v>297</c:v>
                </c:pt>
                <c:pt idx="1">
                  <c:v>654</c:v>
                </c:pt>
                <c:pt idx="2">
                  <c:v>1964</c:v>
                </c:pt>
                <c:pt idx="3">
                  <c:v>1828</c:v>
                </c:pt>
              </c:numCache>
            </c:numRef>
          </c:val>
          <c:extLst>
            <c:ext xmlns:c16="http://schemas.microsoft.com/office/drawing/2014/chart" uri="{C3380CC4-5D6E-409C-BE32-E72D297353CC}">
              <c16:uniqueId val="{00000000-5E33-44E6-A193-DFA785E0D5DC}"/>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tokyo.ac.jp/content/400131322.pdf" TargetMode="External"/><Relationship Id="rId2" Type="http://schemas.openxmlformats.org/officeDocument/2006/relationships/hyperlink" Target="https://www.u-tokyo.ac.jp/ja/students/edu-data/h05.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ii.ac.jp/event/upload/20200731-05_Kushimoto.pdf" TargetMode="External"/><Relationship Id="rId3" Type="http://schemas.openxmlformats.org/officeDocument/2006/relationships/hyperlink" Target="https://www.todaishimbun.org/online_class20200808/" TargetMode="External"/><Relationship Id="rId7" Type="http://schemas.openxmlformats.org/officeDocument/2006/relationships/hyperlink" Target="https://youtu.be/0VhH1n4GqEk" TargetMode="External"/><Relationship Id="rId12" Type="http://schemas.openxmlformats.org/officeDocument/2006/relationships/hyperlink" Target="https://youtu.be/-URagtKn6V4" TargetMode="External"/><Relationship Id="rId2" Type="http://schemas.openxmlformats.org/officeDocument/2006/relationships/hyperlink" Target="https://todai-umeet.com/article/53029" TargetMode="External"/><Relationship Id="rId1" Type="http://schemas.openxmlformats.org/officeDocument/2006/relationships/slideLayout" Target="../slideLayouts/slideLayout2.xml"/><Relationship Id="rId6" Type="http://schemas.openxmlformats.org/officeDocument/2006/relationships/hyperlink" Target="https://www.nii.ac.jp/event/upload/20200821-06_Tachibana.pdf" TargetMode="External"/><Relationship Id="rId11" Type="http://schemas.openxmlformats.org/officeDocument/2006/relationships/hyperlink" Target="https://www.nii.ac.jp/event/upload/20200605-5_Uehara.pdf" TargetMode="External"/><Relationship Id="rId5" Type="http://schemas.openxmlformats.org/officeDocument/2006/relationships/hyperlink" Target="https://drive.google.com/file/d/1wmZFVPotGVUcw12-Kb9fSXhqsd_RvNQi/view?usp=sharing" TargetMode="External"/><Relationship Id="rId10" Type="http://schemas.openxmlformats.org/officeDocument/2006/relationships/hyperlink" Target="https://youtu.be/ec-V5R0wHXc" TargetMode="External"/><Relationship Id="rId4" Type="http://schemas.openxmlformats.org/officeDocument/2006/relationships/hyperlink" Target="https://utelecon.github.io/events/2020-luncheon/luncheon_10_slides.pdf" TargetMode="External"/><Relationship Id="rId9" Type="http://schemas.openxmlformats.org/officeDocument/2006/relationships/hyperlink" Target="https://youtu.be/3V6OZSCaNKY"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nii.ac.jp/event/other/de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telecon.github.io/forms/e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telecon.github.io/questionnaire/2020summer_f" TargetMode="External"/><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S</a:t>
            </a:r>
            <a:r>
              <a:rPr kumimoji="1" lang="ja-JP" altLang="en-US" dirty="0"/>
              <a:t>セメスタの振り返り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endParaRPr kumimoji="1" lang="en-US" altLang="ja-JP" dirty="0"/>
          </a:p>
          <a:p>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D5D1B-5BCA-47BD-A8A2-11CF67E807B1}"/>
              </a:ext>
            </a:extLst>
          </p:cNvPr>
          <p:cNvSpPr>
            <a:spLocks noGrp="1"/>
          </p:cNvSpPr>
          <p:nvPr>
            <p:ph type="title"/>
          </p:nvPr>
        </p:nvSpPr>
        <p:spPr/>
        <p:txBody>
          <a:bodyPr>
            <a:normAutofit/>
          </a:bodyPr>
          <a:lstStyle/>
          <a:p>
            <a:r>
              <a:rPr kumimoji="1" lang="ja-JP" altLang="en-US" dirty="0"/>
              <a:t>平均像</a:t>
            </a:r>
          </a:p>
        </p:txBody>
      </p:sp>
      <p:sp>
        <p:nvSpPr>
          <p:cNvPr id="3" name="コンテンツ プレースホルダー 2">
            <a:extLst>
              <a:ext uri="{FF2B5EF4-FFF2-40B4-BE49-F238E27FC236}">
                <a16:creationId xmlns:a16="http://schemas.microsoft.com/office/drawing/2014/main" id="{F88AB920-1004-48B5-9843-B1EBF2E758E2}"/>
              </a:ext>
            </a:extLst>
          </p:cNvPr>
          <p:cNvSpPr>
            <a:spLocks noGrp="1"/>
          </p:cNvSpPr>
          <p:nvPr>
            <p:ph idx="1"/>
          </p:nvPr>
        </p:nvSpPr>
        <p:spPr>
          <a:xfrm>
            <a:off x="457200" y="4653136"/>
            <a:ext cx="8229600" cy="1373001"/>
          </a:xfrm>
        </p:spPr>
        <p:txBody>
          <a:bodyPr>
            <a:normAutofit/>
          </a:bodyPr>
          <a:lstStyle/>
          <a:p>
            <a:r>
              <a:rPr lang="ja-JP" altLang="en-US" dirty="0"/>
              <a:t>例年と比べるとどうなのか</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E6F689E6-AEF0-4145-B306-9E56AE4132A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4E83F162-93F8-4EAE-93D5-6DCB9C8798B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4A3FA0A-FE81-4462-BDDB-C4F6C8BF412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7" name="表 7">
            <a:extLst>
              <a:ext uri="{FF2B5EF4-FFF2-40B4-BE49-F238E27FC236}">
                <a16:creationId xmlns:a16="http://schemas.microsoft.com/office/drawing/2014/main" id="{D715006E-77E5-4622-8862-421E6F56F101}"/>
              </a:ext>
            </a:extLst>
          </p:cNvPr>
          <p:cNvGraphicFramePr>
            <a:graphicFrameLocks noGrp="1"/>
          </p:cNvGraphicFramePr>
          <p:nvPr/>
        </p:nvGraphicFramePr>
        <p:xfrm>
          <a:off x="683569" y="2611809"/>
          <a:ext cx="8003232" cy="1634382"/>
        </p:xfrm>
        <a:graphic>
          <a:graphicData uri="http://schemas.openxmlformats.org/drawingml/2006/table">
            <a:tbl>
              <a:tblPr firstRow="1" bandRow="1">
                <a:tableStyleId>{5C22544A-7EE6-4342-B048-85BDC9FD1C3A}</a:tableStyleId>
              </a:tblPr>
              <a:tblGrid>
                <a:gridCol w="3240359">
                  <a:extLst>
                    <a:ext uri="{9D8B030D-6E8A-4147-A177-3AD203B41FA5}">
                      <a16:colId xmlns:a16="http://schemas.microsoft.com/office/drawing/2014/main" val="2259293883"/>
                    </a:ext>
                  </a:extLst>
                </a:gridCol>
                <a:gridCol w="2095129">
                  <a:extLst>
                    <a:ext uri="{9D8B030D-6E8A-4147-A177-3AD203B41FA5}">
                      <a16:colId xmlns:a16="http://schemas.microsoft.com/office/drawing/2014/main" val="4255460542"/>
                    </a:ext>
                  </a:extLst>
                </a:gridCol>
                <a:gridCol w="2667744">
                  <a:extLst>
                    <a:ext uri="{9D8B030D-6E8A-4147-A177-3AD203B41FA5}">
                      <a16:colId xmlns:a16="http://schemas.microsoft.com/office/drawing/2014/main" val="3533828482"/>
                    </a:ext>
                  </a:extLst>
                </a:gridCol>
              </a:tblGrid>
              <a:tr h="544794">
                <a:tc>
                  <a:txBody>
                    <a:bodyPr/>
                    <a:lstStyle/>
                    <a:p>
                      <a:endParaRPr kumimoji="1" lang="ja-JP" altLang="en-US" sz="2600"/>
                    </a:p>
                  </a:txBody>
                  <a:tcPr marL="134333" marR="134333" marT="67166" marB="67166"/>
                </a:tc>
                <a:tc>
                  <a:txBody>
                    <a:bodyPr/>
                    <a:lstStyle/>
                    <a:p>
                      <a:pPr algn="ctr"/>
                      <a:r>
                        <a:rPr kumimoji="1" lang="ja-JP" altLang="en-US" sz="2600" dirty="0"/>
                        <a:t>授業時間</a:t>
                      </a:r>
                    </a:p>
                  </a:txBody>
                  <a:tcPr marL="134333" marR="134333" marT="67166" marB="67166"/>
                </a:tc>
                <a:tc>
                  <a:txBody>
                    <a:bodyPr/>
                    <a:lstStyle/>
                    <a:p>
                      <a:pPr algn="ctr"/>
                      <a:r>
                        <a:rPr kumimoji="1" lang="ja-JP" altLang="en-US" sz="2600" dirty="0"/>
                        <a:t>授業外学習時間</a:t>
                      </a:r>
                    </a:p>
                  </a:txBody>
                  <a:tcPr marL="134333" marR="134333" marT="67166" marB="67166"/>
                </a:tc>
                <a:extLst>
                  <a:ext uri="{0D108BD9-81ED-4DB2-BD59-A6C34878D82A}">
                    <a16:rowId xmlns:a16="http://schemas.microsoft.com/office/drawing/2014/main" val="123059931"/>
                  </a:ext>
                </a:extLst>
              </a:tr>
              <a:tr h="544794">
                <a:tc>
                  <a:txBody>
                    <a:bodyPr/>
                    <a:lstStyle/>
                    <a:p>
                      <a:r>
                        <a:rPr kumimoji="1" lang="ja-JP" altLang="en-US" sz="2600" dirty="0"/>
                        <a:t>学部生</a:t>
                      </a:r>
                      <a:r>
                        <a:rPr kumimoji="1" lang="en-US" altLang="ja-JP" sz="2600" dirty="0"/>
                        <a:t>1-4</a:t>
                      </a:r>
                      <a:r>
                        <a:rPr kumimoji="1" lang="ja-JP" altLang="en-US" sz="2600" dirty="0"/>
                        <a:t>年平均</a:t>
                      </a:r>
                    </a:p>
                  </a:txBody>
                  <a:tcPr marL="134333" marR="134333" marT="67166" marB="67166"/>
                </a:tc>
                <a:tc>
                  <a:txBody>
                    <a:bodyPr/>
                    <a:lstStyle/>
                    <a:p>
                      <a:pPr algn="ctr"/>
                      <a:r>
                        <a:rPr kumimoji="1" lang="en-US" altLang="ja-JP" sz="2600" dirty="0">
                          <a:solidFill>
                            <a:srgbClr val="C00000"/>
                          </a:solidFill>
                        </a:rPr>
                        <a:t>21</a:t>
                      </a:r>
                      <a:r>
                        <a:rPr kumimoji="1" lang="ja-JP" altLang="en-US" sz="2600" dirty="0">
                          <a:solidFill>
                            <a:srgbClr val="C00000"/>
                          </a:solidFill>
                        </a:rPr>
                        <a:t>時間</a:t>
                      </a:r>
                    </a:p>
                  </a:txBody>
                  <a:tcPr marL="134333" marR="134333" marT="67166" marB="67166"/>
                </a:tc>
                <a:tc>
                  <a:txBody>
                    <a:bodyPr/>
                    <a:lstStyle/>
                    <a:p>
                      <a:pPr algn="ctr"/>
                      <a:r>
                        <a:rPr kumimoji="1" lang="en-US" altLang="ja-JP" sz="2600" dirty="0">
                          <a:solidFill>
                            <a:srgbClr val="C00000"/>
                          </a:solidFill>
                        </a:rPr>
                        <a:t>11</a:t>
                      </a:r>
                      <a:r>
                        <a:rPr kumimoji="1" lang="ja-JP" altLang="en-US" sz="2600" dirty="0">
                          <a:solidFill>
                            <a:srgbClr val="C00000"/>
                          </a:solidFill>
                        </a:rPr>
                        <a:t>時間</a:t>
                      </a:r>
                    </a:p>
                  </a:txBody>
                  <a:tcPr marL="134333" marR="134333" marT="67166" marB="67166"/>
                </a:tc>
                <a:extLst>
                  <a:ext uri="{0D108BD9-81ED-4DB2-BD59-A6C34878D82A}">
                    <a16:rowId xmlns:a16="http://schemas.microsoft.com/office/drawing/2014/main" val="3327149674"/>
                  </a:ext>
                </a:extLst>
              </a:tr>
              <a:tr h="544794">
                <a:tc>
                  <a:txBody>
                    <a:bodyPr/>
                    <a:lstStyle/>
                    <a:p>
                      <a:r>
                        <a:rPr kumimoji="1" lang="ja-JP" altLang="en-US" sz="2600" dirty="0"/>
                        <a:t>学部</a:t>
                      </a:r>
                      <a:r>
                        <a:rPr kumimoji="1" lang="en-US" altLang="ja-JP" sz="2600" dirty="0"/>
                        <a:t>1</a:t>
                      </a:r>
                      <a:r>
                        <a:rPr kumimoji="1" lang="ja-JP" altLang="en-US" sz="2600" dirty="0"/>
                        <a:t>年生のみ平均</a:t>
                      </a:r>
                    </a:p>
                  </a:txBody>
                  <a:tcPr marL="134333" marR="134333" marT="67166" marB="67166"/>
                </a:tc>
                <a:tc>
                  <a:txBody>
                    <a:bodyPr/>
                    <a:lstStyle/>
                    <a:p>
                      <a:pPr algn="ctr"/>
                      <a:r>
                        <a:rPr kumimoji="1" lang="en-US" altLang="ja-JP" sz="2600" dirty="0"/>
                        <a:t>28</a:t>
                      </a:r>
                      <a:r>
                        <a:rPr kumimoji="1" lang="ja-JP" altLang="en-US" sz="2600" dirty="0"/>
                        <a:t>時間</a:t>
                      </a:r>
                    </a:p>
                  </a:txBody>
                  <a:tcPr marL="134333" marR="134333" marT="67166" marB="67166"/>
                </a:tc>
                <a:tc>
                  <a:txBody>
                    <a:bodyPr/>
                    <a:lstStyle/>
                    <a:p>
                      <a:pPr algn="ctr"/>
                      <a:r>
                        <a:rPr kumimoji="1" lang="en-US" altLang="ja-JP" sz="2600" dirty="0"/>
                        <a:t>14</a:t>
                      </a:r>
                      <a:r>
                        <a:rPr kumimoji="1" lang="ja-JP" altLang="en-US" sz="2600" dirty="0"/>
                        <a:t>時間</a:t>
                      </a:r>
                    </a:p>
                  </a:txBody>
                  <a:tcPr marL="134333" marR="134333" marT="67166" marB="67166"/>
                </a:tc>
                <a:extLst>
                  <a:ext uri="{0D108BD9-81ED-4DB2-BD59-A6C34878D82A}">
                    <a16:rowId xmlns:a16="http://schemas.microsoft.com/office/drawing/2014/main" val="969887283"/>
                  </a:ext>
                </a:extLst>
              </a:tr>
            </a:tbl>
          </a:graphicData>
        </a:graphic>
      </p:graphicFrame>
    </p:spTree>
    <p:extLst>
      <p:ext uri="{BB962C8B-B14F-4D97-AF65-F5344CB8AC3E}">
        <p14:creationId xmlns:p14="http://schemas.microsoft.com/office/powerpoint/2010/main" val="162496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5E560-9E5A-4B60-94B7-971C185174A4}"/>
              </a:ext>
            </a:extLst>
          </p:cNvPr>
          <p:cNvSpPr>
            <a:spLocks noGrp="1"/>
          </p:cNvSpPr>
          <p:nvPr>
            <p:ph type="title"/>
          </p:nvPr>
        </p:nvSpPr>
        <p:spPr/>
        <p:txBody>
          <a:bodyPr/>
          <a:lstStyle/>
          <a:p>
            <a:r>
              <a:rPr kumimoji="1" lang="ja-JP" altLang="en-US" dirty="0"/>
              <a:t>過去との違い</a:t>
            </a:r>
          </a:p>
        </p:txBody>
      </p:sp>
      <p:sp>
        <p:nvSpPr>
          <p:cNvPr id="3" name="コンテンツ プレースホルダー 2">
            <a:extLst>
              <a:ext uri="{FF2B5EF4-FFF2-40B4-BE49-F238E27FC236}">
                <a16:creationId xmlns:a16="http://schemas.microsoft.com/office/drawing/2014/main" id="{7E6A006B-1DD8-42C3-882C-B71AC46019A4}"/>
              </a:ext>
            </a:extLst>
          </p:cNvPr>
          <p:cNvSpPr>
            <a:spLocks noGrp="1"/>
          </p:cNvSpPr>
          <p:nvPr>
            <p:ph idx="1"/>
          </p:nvPr>
        </p:nvSpPr>
        <p:spPr/>
        <p:txBody>
          <a:bodyPr/>
          <a:lstStyle/>
          <a:p>
            <a:r>
              <a:rPr kumimoji="1" lang="ja-JP" altLang="en-US" dirty="0">
                <a:hlinkClick r:id="rId2"/>
              </a:rPr>
              <a:t>学生生活実態調査</a:t>
            </a:r>
            <a:endParaRPr kumimoji="1" lang="en-US" altLang="ja-JP" dirty="0"/>
          </a:p>
          <a:p>
            <a:r>
              <a:rPr kumimoji="1" lang="en-US" altLang="ja-JP" dirty="0">
                <a:hlinkClick r:id="rId3"/>
              </a:rPr>
              <a:t>2018</a:t>
            </a:r>
            <a:r>
              <a:rPr kumimoji="1" lang="ja-JP" altLang="en-US" dirty="0">
                <a:hlinkClick r:id="rId3"/>
              </a:rPr>
              <a:t>年度版</a:t>
            </a:r>
            <a:r>
              <a:rPr kumimoji="1" lang="ja-JP" altLang="en-US" dirty="0"/>
              <a:t> </a:t>
            </a:r>
            <a:r>
              <a:rPr kumimoji="1" lang="en-US" altLang="ja-JP" dirty="0"/>
              <a:t>p51</a:t>
            </a:r>
          </a:p>
        </p:txBody>
      </p:sp>
      <p:sp>
        <p:nvSpPr>
          <p:cNvPr id="4" name="日付プレースホルダー 3">
            <a:extLst>
              <a:ext uri="{FF2B5EF4-FFF2-40B4-BE49-F238E27FC236}">
                <a16:creationId xmlns:a16="http://schemas.microsoft.com/office/drawing/2014/main" id="{1AD7E141-573E-4DBE-991A-9DF6405743EC}"/>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C35D3C0-DD4A-4C7D-8835-AF67ABB219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B22F9459-A53B-42CC-A7E6-BACF1FC18CD2}"/>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2" name="図 11" descr="スクリーンショットの画面&#10;&#10;自動的に生成された説明">
            <a:extLst>
              <a:ext uri="{FF2B5EF4-FFF2-40B4-BE49-F238E27FC236}">
                <a16:creationId xmlns:a16="http://schemas.microsoft.com/office/drawing/2014/main" id="{09C20833-40B1-4D66-9795-666D364EB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5" y="2564904"/>
            <a:ext cx="8729231" cy="3807335"/>
          </a:xfrm>
          <a:prstGeom prst="rect">
            <a:avLst/>
          </a:prstGeom>
        </p:spPr>
      </p:pic>
      <p:sp>
        <p:nvSpPr>
          <p:cNvPr id="13" name="正方形/長方形 12">
            <a:extLst>
              <a:ext uri="{FF2B5EF4-FFF2-40B4-BE49-F238E27FC236}">
                <a16:creationId xmlns:a16="http://schemas.microsoft.com/office/drawing/2014/main" id="{3564952E-56AC-49EE-AEB6-65EEEEE8799D}"/>
              </a:ext>
            </a:extLst>
          </p:cNvPr>
          <p:cNvSpPr/>
          <p:nvPr/>
        </p:nvSpPr>
        <p:spPr>
          <a:xfrm>
            <a:off x="6372200" y="5088608"/>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EEBB525-D9E1-49BB-A789-35857EDF0C16}"/>
              </a:ext>
            </a:extLst>
          </p:cNvPr>
          <p:cNvSpPr/>
          <p:nvPr/>
        </p:nvSpPr>
        <p:spPr>
          <a:xfrm>
            <a:off x="4379502" y="4653136"/>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097A9DE-7D1C-4302-B52B-A766D6D3DC57}"/>
              </a:ext>
            </a:extLst>
          </p:cNvPr>
          <p:cNvSpPr txBox="1"/>
          <p:nvPr/>
        </p:nvSpPr>
        <p:spPr>
          <a:xfrm>
            <a:off x="5621622" y="4518243"/>
            <a:ext cx="1535998" cy="584775"/>
          </a:xfrm>
          <a:prstGeom prst="rect">
            <a:avLst/>
          </a:prstGeom>
          <a:noFill/>
        </p:spPr>
        <p:txBody>
          <a:bodyPr wrap="none" rtlCol="0">
            <a:spAutoFit/>
          </a:bodyPr>
          <a:lstStyle/>
          <a:p>
            <a:r>
              <a:rPr kumimoji="1" lang="en-US" altLang="ja-JP" sz="3200" dirty="0">
                <a:solidFill>
                  <a:srgbClr val="FF0000"/>
                </a:solidFill>
              </a:rPr>
              <a:t>11</a:t>
            </a:r>
            <a:r>
              <a:rPr lang="ja-JP" altLang="en-US" sz="3200" dirty="0">
                <a:solidFill>
                  <a:srgbClr val="FF0000"/>
                </a:solidFill>
              </a:rPr>
              <a:t> </a:t>
            </a:r>
            <a:r>
              <a:rPr lang="en-US" altLang="ja-JP" sz="2400" dirty="0">
                <a:solidFill>
                  <a:srgbClr val="FF0000"/>
                </a:solidFill>
              </a:rPr>
              <a:t>(+4.3)</a:t>
            </a:r>
            <a:endParaRPr kumimoji="1" lang="ja-JP" altLang="en-US" sz="3200" dirty="0">
              <a:solidFill>
                <a:srgbClr val="FF0000"/>
              </a:solidFill>
            </a:endParaRPr>
          </a:p>
        </p:txBody>
      </p:sp>
      <p:sp>
        <p:nvSpPr>
          <p:cNvPr id="19" name="テキスト ボックス 18">
            <a:extLst>
              <a:ext uri="{FF2B5EF4-FFF2-40B4-BE49-F238E27FC236}">
                <a16:creationId xmlns:a16="http://schemas.microsoft.com/office/drawing/2014/main" id="{205837B9-5C97-4CA1-B78D-633F5AE22E2B}"/>
              </a:ext>
            </a:extLst>
          </p:cNvPr>
          <p:cNvSpPr txBox="1"/>
          <p:nvPr/>
        </p:nvSpPr>
        <p:spPr>
          <a:xfrm>
            <a:off x="7511105" y="4946823"/>
            <a:ext cx="1446230" cy="584775"/>
          </a:xfrm>
          <a:prstGeom prst="rect">
            <a:avLst/>
          </a:prstGeom>
          <a:noFill/>
        </p:spPr>
        <p:txBody>
          <a:bodyPr wrap="none" rtlCol="0">
            <a:spAutoFit/>
          </a:bodyPr>
          <a:lstStyle/>
          <a:p>
            <a:r>
              <a:rPr kumimoji="1" lang="en-US" altLang="ja-JP" sz="3200" dirty="0">
                <a:solidFill>
                  <a:srgbClr val="FF0000"/>
                </a:solidFill>
              </a:rPr>
              <a:t>21</a:t>
            </a:r>
            <a:r>
              <a:rPr kumimoji="1" lang="en-US" altLang="ja-JP" sz="2400" dirty="0">
                <a:solidFill>
                  <a:srgbClr val="FF0000"/>
                </a:solidFill>
              </a:rPr>
              <a:t>(+4.7)</a:t>
            </a:r>
            <a:endParaRPr kumimoji="1" lang="ja-JP" altLang="en-US" sz="3200" dirty="0">
              <a:solidFill>
                <a:srgbClr val="FF0000"/>
              </a:solidFill>
            </a:endParaRPr>
          </a:p>
        </p:txBody>
      </p:sp>
      <p:cxnSp>
        <p:nvCxnSpPr>
          <p:cNvPr id="20" name="直線矢印コネクタ 19">
            <a:extLst>
              <a:ext uri="{FF2B5EF4-FFF2-40B4-BE49-F238E27FC236}">
                <a16:creationId xmlns:a16="http://schemas.microsoft.com/office/drawing/2014/main" id="{D1F40CF0-2257-4488-B112-3D5742083751}"/>
              </a:ext>
            </a:extLst>
          </p:cNvPr>
          <p:cNvCxnSpPr/>
          <p:nvPr/>
        </p:nvCxnSpPr>
        <p:spPr>
          <a:xfrm>
            <a:off x="6553200" y="5301208"/>
            <a:ext cx="1043136"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A0C52C1-9C67-4F1E-A1F2-1FEE4230699D}"/>
              </a:ext>
            </a:extLst>
          </p:cNvPr>
          <p:cNvSpPr/>
          <p:nvPr/>
        </p:nvSpPr>
        <p:spPr>
          <a:xfrm>
            <a:off x="457200" y="4602302"/>
            <a:ext cx="266700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006A6-7BB9-478D-A3F2-2651E64DE19E}"/>
              </a:ext>
            </a:extLst>
          </p:cNvPr>
          <p:cNvSpPr/>
          <p:nvPr/>
        </p:nvSpPr>
        <p:spPr>
          <a:xfrm>
            <a:off x="1331640" y="5105890"/>
            <a:ext cx="1803181"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1B49DE07-3B4E-4F35-BFC3-C245E3BFAE60}"/>
              </a:ext>
            </a:extLst>
          </p:cNvPr>
          <p:cNvCxnSpPr/>
          <p:nvPr/>
        </p:nvCxnSpPr>
        <p:spPr>
          <a:xfrm>
            <a:off x="4739542" y="4835157"/>
            <a:ext cx="984586" cy="2630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1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3068960"/>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74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BA6-CC7A-4F37-92C1-B06FFF00FFE6}"/>
              </a:ext>
            </a:extLst>
          </p:cNvPr>
          <p:cNvSpPr>
            <a:spLocks noGrp="1"/>
          </p:cNvSpPr>
          <p:nvPr>
            <p:ph type="title"/>
          </p:nvPr>
        </p:nvSpPr>
        <p:spPr/>
        <p:txBody>
          <a:bodyPr>
            <a:normAutofit fontScale="90000"/>
          </a:bodyPr>
          <a:lstStyle/>
          <a:p>
            <a:r>
              <a:rPr kumimoji="1" lang="ja-JP" altLang="en-US" dirty="0"/>
              <a:t>その他学生の声・状況を知る</a:t>
            </a:r>
            <a:r>
              <a:rPr lang="ja-JP" altLang="en-US" dirty="0"/>
              <a:t>ための参考情報</a:t>
            </a:r>
            <a:endParaRPr kumimoji="1" lang="ja-JP" altLang="en-US" dirty="0"/>
          </a:p>
        </p:txBody>
      </p:sp>
      <p:sp>
        <p:nvSpPr>
          <p:cNvPr id="3" name="Content Placeholder 2">
            <a:extLst>
              <a:ext uri="{FF2B5EF4-FFF2-40B4-BE49-F238E27FC236}">
                <a16:creationId xmlns:a16="http://schemas.microsoft.com/office/drawing/2014/main" id="{6A0013BD-CC54-4A9D-B92E-4B0BB6122FE5}"/>
              </a:ext>
            </a:extLst>
          </p:cNvPr>
          <p:cNvSpPr>
            <a:spLocks noGrp="1"/>
          </p:cNvSpPr>
          <p:nvPr>
            <p:ph idx="1"/>
          </p:nvPr>
        </p:nvSpPr>
        <p:spPr>
          <a:xfrm>
            <a:off x="323528" y="1500174"/>
            <a:ext cx="8712968" cy="4525963"/>
          </a:xfrm>
        </p:spPr>
        <p:txBody>
          <a:bodyPr>
            <a:normAutofit fontScale="70000" lnSpcReduction="20000"/>
          </a:bodyPr>
          <a:lstStyle/>
          <a:p>
            <a:r>
              <a:rPr kumimoji="1" lang="en-US" altLang="ja-JP" dirty="0" err="1"/>
              <a:t>UmeeT</a:t>
            </a:r>
            <a:r>
              <a:rPr kumimoji="1" lang="ja-JP" altLang="en-US" dirty="0"/>
              <a:t> </a:t>
            </a:r>
            <a:r>
              <a:rPr lang="ja-JP" altLang="en-US" dirty="0">
                <a:hlinkClick r:id="rId2"/>
              </a:rPr>
              <a:t>「実際どうなの？東大生にオンライン授業の感想聞いてみた」</a:t>
            </a:r>
            <a:endParaRPr kumimoji="1" lang="en-US" altLang="ja-JP" dirty="0">
              <a:hlinkClick r:id="rId3"/>
            </a:endParaRPr>
          </a:p>
          <a:p>
            <a:r>
              <a:rPr lang="ja-JP" altLang="en-US" dirty="0"/>
              <a:t>オンライン授業情報交換会 第</a:t>
            </a:r>
            <a:r>
              <a:rPr lang="en-US" altLang="ja-JP" dirty="0"/>
              <a:t>10</a:t>
            </a:r>
            <a:r>
              <a:rPr lang="ja-JP" altLang="en-US" dirty="0"/>
              <a:t>回「学生からみたオンライン授業」（</a:t>
            </a:r>
            <a:r>
              <a:rPr lang="ja-JP" altLang="en-US" dirty="0">
                <a:hlinkClick r:id="rId4"/>
              </a:rPr>
              <a:t>スライド</a:t>
            </a:r>
            <a:r>
              <a:rPr lang="ja-JP" altLang="en-US" dirty="0"/>
              <a:t>、</a:t>
            </a:r>
            <a:r>
              <a:rPr lang="ja-JP" altLang="en-US" dirty="0">
                <a:hlinkClick r:id="rId5"/>
              </a:rPr>
              <a:t>動画</a:t>
            </a:r>
            <a:r>
              <a:rPr lang="ja-JP" altLang="en-US" dirty="0"/>
              <a:t>） </a:t>
            </a:r>
            <a:endParaRPr lang="en-US" altLang="ja-JP" dirty="0"/>
          </a:p>
          <a:p>
            <a:r>
              <a:rPr lang="ja-JP" altLang="en-US" dirty="0"/>
              <a:t>東大新聞</a:t>
            </a:r>
            <a:r>
              <a:rPr lang="en-US" altLang="ja-JP" dirty="0"/>
              <a:t>8</a:t>
            </a:r>
            <a:r>
              <a:rPr lang="ja-JP" altLang="en-US" dirty="0"/>
              <a:t>月</a:t>
            </a:r>
            <a:r>
              <a:rPr lang="en-US" altLang="ja-JP" dirty="0"/>
              <a:t>8</a:t>
            </a:r>
            <a:r>
              <a:rPr lang="ja-JP" altLang="en-US" dirty="0"/>
              <a:t>日 </a:t>
            </a:r>
            <a:r>
              <a:rPr lang="ja-JP" altLang="en-US" dirty="0">
                <a:hlinkClick r:id="rId3"/>
              </a:rPr>
              <a:t>検証：東大のオンライン授業①</a:t>
            </a:r>
            <a:endParaRPr lang="en-US" altLang="ja-JP" dirty="0"/>
          </a:p>
          <a:p>
            <a:r>
              <a:rPr lang="ja-JP" altLang="en-US" dirty="0"/>
              <a:t>他大学のアンケート</a:t>
            </a:r>
            <a:endParaRPr lang="en-US" altLang="ja-JP" dirty="0"/>
          </a:p>
          <a:p>
            <a:pPr lvl="1"/>
            <a:r>
              <a:rPr lang="ja-JP" altLang="en-US" dirty="0"/>
              <a:t>北海道大学学部</a:t>
            </a:r>
            <a:r>
              <a:rPr lang="en-US" altLang="ja-JP" dirty="0"/>
              <a:t>1</a:t>
            </a:r>
            <a:r>
              <a:rPr lang="ja-JP" altLang="en-US" dirty="0"/>
              <a:t>年生を対象とした授業課題に関する調査について（</a:t>
            </a:r>
            <a:r>
              <a:rPr lang="ja-JP" altLang="en-US" dirty="0">
                <a:hlinkClick r:id="rId6"/>
              </a:rPr>
              <a:t>スライド</a:t>
            </a:r>
            <a:r>
              <a:rPr lang="ja-JP" altLang="en-US" dirty="0"/>
              <a:t>、</a:t>
            </a:r>
            <a:r>
              <a:rPr lang="ja-JP" altLang="en-US" dirty="0">
                <a:hlinkClick r:id="rId7"/>
              </a:rPr>
              <a:t>動画</a:t>
            </a:r>
            <a:r>
              <a:rPr lang="ja-JP" altLang="en-US" dirty="0"/>
              <a:t>）</a:t>
            </a:r>
            <a:endParaRPr lang="en-US" altLang="ja-JP" dirty="0"/>
          </a:p>
          <a:p>
            <a:pPr lvl="1"/>
            <a:r>
              <a:rPr lang="ja-JP" altLang="en-US" dirty="0"/>
              <a:t>東北大学における「全学オンライン授業アンケート（教員向け）（</a:t>
            </a:r>
            <a:r>
              <a:rPr lang="ja-JP" altLang="en-US" dirty="0">
                <a:hlinkClick r:id="rId8"/>
              </a:rPr>
              <a:t>スライド</a:t>
            </a:r>
            <a:r>
              <a:rPr lang="ja-JP" altLang="en-US" dirty="0"/>
              <a:t>、</a:t>
            </a:r>
            <a:r>
              <a:rPr lang="ja-JP" altLang="en-US" dirty="0">
                <a:hlinkClick r:id="rId9"/>
              </a:rPr>
              <a:t>動画</a:t>
            </a:r>
            <a:r>
              <a:rPr lang="ja-JP" altLang="en-US" dirty="0"/>
              <a:t>）</a:t>
            </a:r>
            <a:endParaRPr lang="en-US" altLang="ja-JP" dirty="0"/>
          </a:p>
          <a:p>
            <a:pPr lvl="1"/>
            <a:r>
              <a:rPr lang="ja-JP" altLang="en-US" dirty="0"/>
              <a:t>九州大学新型コロナウイルスの感染拡大下での学生生活アンケートの調査結果（</a:t>
            </a:r>
            <a:r>
              <a:rPr lang="ja-JP" altLang="en-US" dirty="0">
                <a:hlinkClick r:id="rId10"/>
              </a:rPr>
              <a:t>動画</a:t>
            </a:r>
            <a:r>
              <a:rPr lang="ja-JP" altLang="en-US" dirty="0"/>
              <a:t>）</a:t>
            </a:r>
            <a:endParaRPr lang="en-US" altLang="ja-JP" dirty="0"/>
          </a:p>
          <a:p>
            <a:pPr lvl="1"/>
            <a:r>
              <a:rPr lang="ja-JP" altLang="en-US" dirty="0"/>
              <a:t>慶應</a:t>
            </a:r>
            <a:r>
              <a:rPr lang="en-US" altLang="ja-JP" dirty="0"/>
              <a:t>SFC</a:t>
            </a:r>
            <a:r>
              <a:rPr lang="ja-JP" altLang="en-US" dirty="0"/>
              <a:t>における遠隔授業とアンケート調査結果（</a:t>
            </a:r>
            <a:r>
              <a:rPr lang="ja-JP" altLang="en-US" dirty="0">
                <a:hlinkClick r:id="rId11"/>
              </a:rPr>
              <a:t>スライド</a:t>
            </a:r>
            <a:r>
              <a:rPr lang="ja-JP" altLang="en-US" dirty="0"/>
              <a:t>、</a:t>
            </a:r>
            <a:r>
              <a:rPr lang="ja-JP" altLang="en-US" dirty="0">
                <a:hlinkClick r:id="rId12"/>
              </a:rPr>
              <a:t>動画</a:t>
            </a:r>
            <a:r>
              <a:rPr lang="ja-JP" altLang="en-US" dirty="0"/>
              <a:t>）</a:t>
            </a:r>
            <a:endParaRPr lang="en-US" altLang="ja-JP" dirty="0"/>
          </a:p>
        </p:txBody>
      </p:sp>
      <p:sp>
        <p:nvSpPr>
          <p:cNvPr id="4" name="Date Placeholder 3">
            <a:extLst>
              <a:ext uri="{FF2B5EF4-FFF2-40B4-BE49-F238E27FC236}">
                <a16:creationId xmlns:a16="http://schemas.microsoft.com/office/drawing/2014/main" id="{DED6E42C-AD49-4E4F-B25A-2025C6927CD9}"/>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F4E61A7-90D9-43F1-938C-A5AA7766F44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6FCC9956-4A81-4A75-BBCB-A239ED81346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80895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9561-DAE3-4061-825C-255AA7E9590D}"/>
              </a:ext>
            </a:extLst>
          </p:cNvPr>
          <p:cNvSpPr>
            <a:spLocks noGrp="1"/>
          </p:cNvSpPr>
          <p:nvPr>
            <p:ph type="title"/>
          </p:nvPr>
        </p:nvSpPr>
        <p:spPr>
          <a:xfrm>
            <a:off x="457200" y="274638"/>
            <a:ext cx="8507288" cy="1143000"/>
          </a:xfrm>
        </p:spPr>
        <p:txBody>
          <a:bodyPr>
            <a:normAutofit fontScale="90000"/>
          </a:bodyPr>
          <a:lstStyle/>
          <a:p>
            <a:r>
              <a:rPr lang="en-US" altLang="ja-JP" dirty="0"/>
              <a:t>4</a:t>
            </a:r>
            <a:r>
              <a:rPr lang="ja-JP" altLang="en-US" dirty="0"/>
              <a:t>月からの大学等遠隔授業に関する取組状況共有サイバーシンポジウム</a:t>
            </a:r>
            <a:endParaRPr kumimoji="1" lang="ja-JP" altLang="en-US" dirty="0"/>
          </a:p>
        </p:txBody>
      </p:sp>
      <p:sp>
        <p:nvSpPr>
          <p:cNvPr id="3" name="コンテンツ プレースホルダー 2">
            <a:extLst>
              <a:ext uri="{FF2B5EF4-FFF2-40B4-BE49-F238E27FC236}">
                <a16:creationId xmlns:a16="http://schemas.microsoft.com/office/drawing/2014/main" id="{4E8442C4-2C9F-4AE8-B631-06EE3E9ADC4E}"/>
              </a:ext>
            </a:extLst>
          </p:cNvPr>
          <p:cNvSpPr>
            <a:spLocks noGrp="1"/>
          </p:cNvSpPr>
          <p:nvPr>
            <p:ph idx="1"/>
          </p:nvPr>
        </p:nvSpPr>
        <p:spPr>
          <a:xfrm>
            <a:off x="323528" y="1500174"/>
            <a:ext cx="8820472" cy="4525963"/>
          </a:xfrm>
        </p:spPr>
        <p:txBody>
          <a:bodyPr>
            <a:normAutofit/>
          </a:bodyPr>
          <a:lstStyle/>
          <a:p>
            <a:r>
              <a:rPr lang="ja-JP" altLang="en-US" dirty="0"/>
              <a:t>国立情報学研究所（</a:t>
            </a:r>
            <a:r>
              <a:rPr lang="en-US" altLang="ja-JP" dirty="0"/>
              <a:t>NII)</a:t>
            </a:r>
            <a:r>
              <a:rPr lang="ja-JP" altLang="en-US" dirty="0"/>
              <a:t>主催</a:t>
            </a:r>
            <a:endParaRPr lang="en-US" altLang="ja-JP" dirty="0"/>
          </a:p>
          <a:p>
            <a:r>
              <a:rPr lang="ja-JP" altLang="en-US" dirty="0"/>
              <a:t>隔週程度で開催（本日</a:t>
            </a:r>
            <a:r>
              <a:rPr lang="en-US" altLang="ja-JP" dirty="0"/>
              <a:t>16</a:t>
            </a:r>
            <a:r>
              <a:rPr lang="ja-JP" altLang="en-US" dirty="0"/>
              <a:t>回目）</a:t>
            </a:r>
            <a:endParaRPr lang="en-US" altLang="ja-JP" dirty="0"/>
          </a:p>
          <a:p>
            <a:pPr lvl="1"/>
            <a:r>
              <a:rPr lang="en-US" altLang="ja-JP" dirty="0">
                <a:hlinkClick r:id="rId2"/>
              </a:rPr>
              <a:t>https://www.nii.ac.jp/event/other/decs/</a:t>
            </a:r>
            <a:endParaRPr lang="en-US" altLang="ja-JP" dirty="0"/>
          </a:p>
          <a:p>
            <a:r>
              <a:rPr lang="ja-JP" altLang="en-US" dirty="0"/>
              <a:t>全国や海外の状況・取り組み紹介</a:t>
            </a:r>
            <a:endParaRPr lang="en-US" altLang="ja-JP" dirty="0"/>
          </a:p>
          <a:p>
            <a:r>
              <a:rPr lang="ja-JP" altLang="en-US" dirty="0"/>
              <a:t>「教育を止めない」取り組みの発信</a:t>
            </a:r>
            <a:endParaRPr lang="en-US" altLang="ja-JP" dirty="0"/>
          </a:p>
          <a:p>
            <a:pPr lvl="1"/>
            <a:r>
              <a:rPr lang="en-US" altLang="ja-JP" dirty="0"/>
              <a:t>4</a:t>
            </a:r>
            <a:r>
              <a:rPr lang="ja-JP" altLang="en-US" dirty="0"/>
              <a:t>月～オンライン</a:t>
            </a:r>
            <a:endParaRPr lang="en-US" altLang="ja-JP" dirty="0"/>
          </a:p>
          <a:p>
            <a:pPr lvl="1"/>
            <a:r>
              <a:rPr lang="ja-JP" altLang="en-US" dirty="0">
                <a:solidFill>
                  <a:schemeClr val="accent4"/>
                </a:solidFill>
              </a:rPr>
              <a:t>本日～ハイブリッド</a:t>
            </a:r>
            <a:endParaRPr lang="en-US" altLang="ja-JP" dirty="0">
              <a:solidFill>
                <a:schemeClr val="accent4"/>
              </a:solidFill>
            </a:endParaRPr>
          </a:p>
          <a:p>
            <a:r>
              <a:rPr lang="ja-JP" altLang="en-US" dirty="0"/>
              <a:t>資料や発表動画（</a:t>
            </a:r>
            <a:r>
              <a:rPr lang="en-US" altLang="ja-JP" dirty="0"/>
              <a:t>1</a:t>
            </a:r>
            <a:r>
              <a:rPr lang="ja-JP" altLang="en-US" dirty="0"/>
              <a:t>件</a:t>
            </a:r>
            <a:r>
              <a:rPr lang="en-US" altLang="ja-JP" dirty="0"/>
              <a:t>15</a:t>
            </a:r>
            <a:r>
              <a:rPr lang="ja-JP" altLang="en-US" dirty="0"/>
              <a:t>分以下）が公開</a:t>
            </a:r>
            <a:endParaRPr lang="en-US" altLang="ja-JP" dirty="0"/>
          </a:p>
        </p:txBody>
      </p:sp>
      <p:sp>
        <p:nvSpPr>
          <p:cNvPr id="4" name="日付プレースホルダー 3">
            <a:extLst>
              <a:ext uri="{FF2B5EF4-FFF2-40B4-BE49-F238E27FC236}">
                <a16:creationId xmlns:a16="http://schemas.microsoft.com/office/drawing/2014/main" id="{95521FEC-2FC2-462F-9A91-CA40179166BF}"/>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07E6F74-A769-421E-9763-1E13467FA8B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5F3426F-80F7-48C5-8238-750751C5DD8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81452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BD527-68F0-4722-A68E-120FF01B1AC6}"/>
              </a:ext>
            </a:extLst>
          </p:cNvPr>
          <p:cNvSpPr>
            <a:spLocks noGrp="1"/>
          </p:cNvSpPr>
          <p:nvPr>
            <p:ph type="title"/>
          </p:nvPr>
        </p:nvSpPr>
        <p:spPr/>
        <p:txBody>
          <a:bodyPr/>
          <a:lstStyle/>
          <a:p>
            <a:r>
              <a:rPr kumimoji="1" lang="ja-JP" altLang="en-US" dirty="0"/>
              <a:t>以降は時間があれば</a:t>
            </a:r>
          </a:p>
        </p:txBody>
      </p:sp>
      <p:sp>
        <p:nvSpPr>
          <p:cNvPr id="3" name="コンテンツ プレースホルダー 2">
            <a:extLst>
              <a:ext uri="{FF2B5EF4-FFF2-40B4-BE49-F238E27FC236}">
                <a16:creationId xmlns:a16="http://schemas.microsoft.com/office/drawing/2014/main" id="{7C6327C9-22CB-4C3A-8C3E-BC53F3B5D0EA}"/>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5034419-89E9-4F35-AF57-811B010E57B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FA101EE-DBCC-468D-BAA9-84A5F73F45B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E03FA2E-924D-4959-9267-14E65CA3773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1469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授業入室トラブル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4221088"/>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授業入室トラブル</a:t>
            </a:r>
          </a:p>
        </p:txBody>
      </p:sp>
      <p:sp>
        <p:nvSpPr>
          <p:cNvPr id="3" name="コンテンツ プレースホルダ 2"/>
          <p:cNvSpPr>
            <a:spLocks noGrp="1"/>
          </p:cNvSpPr>
          <p:nvPr>
            <p:ph idx="1"/>
          </p:nvPr>
        </p:nvSpPr>
        <p:spPr/>
        <p:txBody>
          <a:bodyPr>
            <a:normAutofit/>
          </a:bodyPr>
          <a:lstStyle/>
          <a:p>
            <a:r>
              <a:rPr lang="ja-JP" altLang="en-US" dirty="0"/>
              <a:t>なんらかの</a:t>
            </a:r>
            <a:r>
              <a:rPr kumimoji="1" lang="ja-JP" altLang="en-US" dirty="0"/>
              <a:t>理由により授業に入室できなかった場合のトラブル報告フォーム</a:t>
            </a:r>
            <a:endParaRPr kumimoji="1" lang="en-US" altLang="ja-JP" dirty="0"/>
          </a:p>
          <a:p>
            <a:r>
              <a:rPr kumimoji="1" lang="en-US" altLang="ja-JP" dirty="0">
                <a:hlinkClick r:id="rId2"/>
              </a:rPr>
              <a:t>https://utelecon.github.io/forms/et.html</a:t>
            </a:r>
            <a:endParaRPr lang="en-US" altLang="ja-JP" dirty="0"/>
          </a:p>
          <a:p>
            <a:r>
              <a:rPr kumimoji="1" lang="ja-JP" altLang="en-US" dirty="0"/>
              <a:t>目的</a:t>
            </a:r>
            <a:endParaRPr kumimoji="1" lang="en-US" altLang="ja-JP" dirty="0"/>
          </a:p>
          <a:p>
            <a:pPr lvl="1"/>
            <a:r>
              <a:rPr lang="ja-JP" altLang="en-US" dirty="0"/>
              <a:t>事務経由で先生に報告、バックアップ（録画の提供など）の依頼</a:t>
            </a:r>
            <a:endParaRPr lang="en-US" altLang="ja-JP" dirty="0"/>
          </a:p>
          <a:p>
            <a:r>
              <a:rPr kumimoji="1" lang="en-US" altLang="ja-JP" dirty="0"/>
              <a:t>A</a:t>
            </a:r>
            <a:r>
              <a:rPr kumimoji="1" lang="ja-JP" altLang="en-US" dirty="0"/>
              <a:t>セメスタも継続します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2FE-B425-41B6-9B93-07652BE33C69}"/>
              </a:ext>
            </a:extLst>
          </p:cNvPr>
          <p:cNvSpPr>
            <a:spLocks noGrp="1"/>
          </p:cNvSpPr>
          <p:nvPr>
            <p:ph type="title"/>
          </p:nvPr>
        </p:nvSpPr>
        <p:spPr/>
        <p:txBody>
          <a:bodyPr/>
          <a:lstStyle/>
          <a:p>
            <a:r>
              <a:rPr kumimoji="1" lang="ja-JP" altLang="en-US" dirty="0"/>
              <a:t>報告されたトラブル</a:t>
            </a:r>
          </a:p>
        </p:txBody>
      </p:sp>
      <p:sp>
        <p:nvSpPr>
          <p:cNvPr id="3" name="Content Placeholder 2">
            <a:extLst>
              <a:ext uri="{FF2B5EF4-FFF2-40B4-BE49-F238E27FC236}">
                <a16:creationId xmlns:a16="http://schemas.microsoft.com/office/drawing/2014/main" id="{F11BF16A-95E9-43EE-8731-EB57763B7136}"/>
              </a:ext>
            </a:extLst>
          </p:cNvPr>
          <p:cNvSpPr>
            <a:spLocks noGrp="1"/>
          </p:cNvSpPr>
          <p:nvPr>
            <p:ph idx="1"/>
          </p:nvPr>
        </p:nvSpPr>
        <p:spPr>
          <a:xfrm>
            <a:off x="457200" y="1268760"/>
            <a:ext cx="8229600" cy="5083188"/>
          </a:xfrm>
        </p:spPr>
        <p:txBody>
          <a:bodyPr>
            <a:normAutofit fontScale="55000" lnSpcReduction="20000"/>
          </a:bodyPr>
          <a:lstStyle/>
          <a:p>
            <a:r>
              <a:rPr kumimoji="1" lang="en-US" altLang="ja-JP" dirty="0"/>
              <a:t>S</a:t>
            </a:r>
            <a:r>
              <a:rPr kumimoji="1" lang="ja-JP" altLang="en-US" dirty="0"/>
              <a:t>セメスタ合計で</a:t>
            </a:r>
            <a:r>
              <a:rPr kumimoji="1" lang="en-US" altLang="ja-JP" dirty="0">
                <a:solidFill>
                  <a:srgbClr val="C00000"/>
                </a:solidFill>
              </a:rPr>
              <a:t>98</a:t>
            </a:r>
            <a:r>
              <a:rPr kumimoji="1" lang="ja-JP" altLang="en-US" dirty="0"/>
              <a:t>（同じ授業での複数の報告含む）</a:t>
            </a:r>
            <a:endParaRPr kumimoji="1" lang="en-US" altLang="ja-JP" dirty="0"/>
          </a:p>
          <a:p>
            <a:r>
              <a:rPr kumimoji="1" lang="ja-JP" altLang="en-US" dirty="0"/>
              <a:t>オンライン授業の</a:t>
            </a:r>
            <a:r>
              <a:rPr kumimoji="1" lang="en-US" altLang="ja-JP" dirty="0"/>
              <a:t>URL</a:t>
            </a:r>
            <a:r>
              <a:rPr kumimoji="1" lang="ja-JP" altLang="en-US" dirty="0"/>
              <a:t>がわからなかった</a:t>
            </a:r>
            <a:r>
              <a:rPr kumimoji="1" lang="en-US" altLang="ja-JP" dirty="0">
                <a:solidFill>
                  <a:srgbClr val="C00000"/>
                </a:solidFill>
              </a:rPr>
              <a:t>(22)</a:t>
            </a:r>
          </a:p>
          <a:p>
            <a:r>
              <a:rPr kumimoji="1" lang="ja-JP" altLang="en-US" dirty="0"/>
              <a:t>パスワードを聞かれたがわからなかった</a:t>
            </a:r>
            <a:r>
              <a:rPr kumimoji="1" lang="en-US" altLang="ja-JP" dirty="0">
                <a:solidFill>
                  <a:srgbClr val="C00000"/>
                </a:solidFill>
              </a:rPr>
              <a:t>(11)</a:t>
            </a:r>
          </a:p>
          <a:p>
            <a:pPr lvl="1"/>
            <a:r>
              <a:rPr lang="ja-JP" altLang="en-US" dirty="0">
                <a:solidFill>
                  <a:schemeClr val="accent4"/>
                </a:solidFill>
              </a:rPr>
              <a:t>対策</a:t>
            </a:r>
            <a:r>
              <a:rPr lang="en-US" altLang="ja-JP" dirty="0">
                <a:solidFill>
                  <a:schemeClr val="accent4"/>
                </a:solidFill>
              </a:rPr>
              <a:t>: </a:t>
            </a:r>
            <a:r>
              <a:rPr lang="en-US" altLang="ja-JP" dirty="0"/>
              <a:t>URL</a:t>
            </a:r>
            <a:r>
              <a:rPr lang="ja-JP" altLang="en-US" dirty="0"/>
              <a:t>に加え、</a:t>
            </a:r>
            <a:r>
              <a:rPr lang="en-US" altLang="ja-JP" dirty="0"/>
              <a:t>ID, </a:t>
            </a:r>
            <a:r>
              <a:rPr lang="ja-JP" altLang="en-US" dirty="0"/>
              <a:t>パスワードも伝える</a:t>
            </a:r>
            <a:endParaRPr kumimoji="1" lang="en-US" altLang="ja-JP" dirty="0"/>
          </a:p>
          <a:p>
            <a:r>
              <a:rPr kumimoji="1" lang="ja-JP" altLang="en-US" dirty="0"/>
              <a:t>「</a:t>
            </a:r>
            <a:r>
              <a:rPr kumimoji="1" lang="en-US" altLang="ja-JP" dirty="0"/>
              <a:t>100</a:t>
            </a:r>
            <a:r>
              <a:rPr kumimoji="1" lang="ja-JP" altLang="en-US" dirty="0"/>
              <a:t>人を超えたため入れません」と言われた</a:t>
            </a:r>
            <a:r>
              <a:rPr kumimoji="1" lang="en-US" altLang="ja-JP" dirty="0">
                <a:solidFill>
                  <a:srgbClr val="C00000"/>
                </a:solidFill>
              </a:rPr>
              <a:t>(7)</a:t>
            </a:r>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大学のアカウントで</a:t>
            </a:r>
            <a:r>
              <a:rPr kumimoji="1" lang="en-US" altLang="ja-JP" dirty="0"/>
              <a:t>Zoom</a:t>
            </a:r>
            <a:r>
              <a:rPr lang="ja-JP" altLang="en-US" dirty="0"/>
              <a:t>会議を作っていない</a:t>
            </a:r>
            <a:endParaRPr kumimoji="1"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大学のアカウントでサインインして</a:t>
            </a:r>
            <a:r>
              <a:rPr kumimoji="1" lang="en-US" altLang="ja-JP" dirty="0"/>
              <a:t>Zoom</a:t>
            </a:r>
            <a:r>
              <a:rPr kumimoji="1" lang="ja-JP" altLang="en-US" dirty="0"/>
              <a:t>会議をスケジュール</a:t>
            </a:r>
            <a:endParaRPr kumimoji="1" lang="en-US" altLang="ja-JP" dirty="0"/>
          </a:p>
          <a:p>
            <a:r>
              <a:rPr kumimoji="1" lang="ja-JP" altLang="en-US" dirty="0"/>
              <a:t>「許可された人のみ参加できます」と言われた</a:t>
            </a:r>
            <a:r>
              <a:rPr kumimoji="1" lang="en-US" altLang="ja-JP" dirty="0">
                <a:solidFill>
                  <a:srgbClr val="C00000"/>
                </a:solidFill>
              </a:rPr>
              <a:t>(5)</a:t>
            </a:r>
          </a:p>
          <a:p>
            <a:pPr lvl="1"/>
            <a:r>
              <a:rPr lang="ja-JP" altLang="en-US" dirty="0">
                <a:solidFill>
                  <a:srgbClr val="7030A0"/>
                </a:solidFill>
              </a:rPr>
              <a:t>原因</a:t>
            </a:r>
            <a:r>
              <a:rPr lang="en-US" altLang="ja-JP" dirty="0">
                <a:solidFill>
                  <a:srgbClr val="7030A0"/>
                </a:solidFill>
              </a:rPr>
              <a:t>:</a:t>
            </a:r>
            <a:r>
              <a:rPr lang="en-US" altLang="ja-JP" dirty="0"/>
              <a:t> Zoom</a:t>
            </a:r>
            <a:r>
              <a:rPr lang="ja-JP" altLang="en-US" dirty="0"/>
              <a:t>会議スケジュールの際、</a:t>
            </a:r>
            <a:r>
              <a:rPr lang="en-US" altLang="ja-JP" dirty="0"/>
              <a:t>g.ecc.u-tokyo.ac.jp </a:t>
            </a:r>
            <a:r>
              <a:rPr lang="ja-JP" altLang="en-US" dirty="0"/>
              <a:t>でのサインインを必要とする設定をした </a:t>
            </a:r>
            <a:r>
              <a:rPr lang="en-US" altLang="ja-JP" dirty="0"/>
              <a:t>+ </a:t>
            </a:r>
            <a:r>
              <a:rPr lang="ja-JP" altLang="en-US" dirty="0"/>
              <a:t>学生が正しくサインインしていない</a:t>
            </a:r>
            <a:endParaRPr lang="en-US" altLang="ja-JP" dirty="0"/>
          </a:p>
          <a:p>
            <a:pPr lvl="1"/>
            <a:r>
              <a:rPr kumimoji="1" lang="ja-JP" altLang="en-US" dirty="0">
                <a:solidFill>
                  <a:schemeClr val="accent4"/>
                </a:solidFill>
              </a:rPr>
              <a:t>対策</a:t>
            </a:r>
            <a:r>
              <a:rPr kumimoji="1" lang="en-US" altLang="ja-JP" dirty="0">
                <a:solidFill>
                  <a:schemeClr val="accent4"/>
                </a:solidFill>
              </a:rPr>
              <a:t>:</a:t>
            </a:r>
            <a:r>
              <a:rPr kumimoji="1" lang="en-US" altLang="ja-JP" dirty="0"/>
              <a:t> </a:t>
            </a:r>
            <a:r>
              <a:rPr kumimoji="1" lang="ja-JP" altLang="en-US" dirty="0"/>
              <a:t>学生にしっかり伝える。学生が慣れるまでは上記設定を避ける</a:t>
            </a:r>
            <a:endParaRPr kumimoji="1" lang="en-US" altLang="ja-JP" dirty="0"/>
          </a:p>
          <a:p>
            <a:r>
              <a:rPr kumimoji="1" lang="ja-JP" altLang="en-US" dirty="0"/>
              <a:t>待機室でずっと待たされた</a:t>
            </a:r>
            <a:endParaRPr kumimoji="1" lang="en-US" altLang="ja-JP" dirty="0"/>
          </a:p>
          <a:p>
            <a:pPr lvl="1"/>
            <a:r>
              <a:rPr kumimoji="1" lang="ja-JP" altLang="en-US" dirty="0">
                <a:solidFill>
                  <a:srgbClr val="7030A0"/>
                </a:solidFill>
              </a:rPr>
              <a:t>原因</a:t>
            </a:r>
            <a:r>
              <a:rPr kumimoji="1" lang="en-US" altLang="ja-JP" dirty="0">
                <a:solidFill>
                  <a:srgbClr val="7030A0"/>
                </a:solidFill>
              </a:rPr>
              <a:t>: </a:t>
            </a:r>
            <a:r>
              <a:rPr kumimoji="1" lang="ja-JP" altLang="en-US" dirty="0"/>
              <a:t>おそらく見逃し</a:t>
            </a:r>
            <a:endParaRPr kumimoji="1" lang="en-US" altLang="ja-JP" dirty="0"/>
          </a:p>
          <a:p>
            <a:pPr lvl="1"/>
            <a:r>
              <a:rPr lang="ja-JP" altLang="en-US" dirty="0">
                <a:solidFill>
                  <a:schemeClr val="accent4"/>
                </a:solidFill>
              </a:rPr>
              <a:t>対策</a:t>
            </a:r>
            <a:r>
              <a:rPr lang="en-US" altLang="ja-JP" dirty="0">
                <a:solidFill>
                  <a:schemeClr val="accent4"/>
                </a:solidFill>
              </a:rPr>
              <a:t>: </a:t>
            </a:r>
            <a:r>
              <a:rPr lang="ja-JP" altLang="en-US" dirty="0"/>
              <a:t>参加者リストに注意する（閉じない）か待機室は使わない</a:t>
            </a:r>
            <a:endParaRPr kumimoji="1" lang="ja-JP" altLang="en-US" dirty="0"/>
          </a:p>
          <a:p>
            <a:r>
              <a:rPr kumimoji="1" lang="ja-JP" altLang="en-US" dirty="0"/>
              <a:t>「ミーティング</a:t>
            </a:r>
            <a:r>
              <a:rPr kumimoji="1" lang="en-US" altLang="ja-JP" dirty="0"/>
              <a:t>ID</a:t>
            </a:r>
            <a:r>
              <a:rPr kumimoji="1" lang="ja-JP" altLang="en-US" dirty="0"/>
              <a:t>が無効」と言われた</a:t>
            </a:r>
            <a:endParaRPr kumimoji="1" lang="en-US" altLang="ja-JP" dirty="0"/>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終了したミーティングは</a:t>
            </a:r>
            <a:r>
              <a:rPr lang="ja-JP" altLang="en-US" dirty="0"/>
              <a:t>ある規則に従って</a:t>
            </a:r>
            <a:r>
              <a:rPr lang="en-US" altLang="ja-JP" dirty="0"/>
              <a:t>ID</a:t>
            </a:r>
            <a:r>
              <a:rPr lang="ja-JP" altLang="en-US" dirty="0"/>
              <a:t>が無効化される</a:t>
            </a:r>
            <a:endParaRPr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大雑把には「スケジュールされたミーティング」しか使わない</a:t>
            </a:r>
          </a:p>
          <a:p>
            <a:r>
              <a:rPr kumimoji="1" lang="ja-JP" altLang="en-US" dirty="0"/>
              <a:t>「このミーティングをホストが開始するまで待機しています」と表示されたまま</a:t>
            </a:r>
            <a:endParaRPr kumimoji="1" lang="en-US" altLang="ja-JP" dirty="0"/>
          </a:p>
          <a:p>
            <a:pPr lvl="1"/>
            <a:r>
              <a:rPr lang="ja-JP" altLang="en-US" dirty="0">
                <a:solidFill>
                  <a:srgbClr val="7030A0"/>
                </a:solidFill>
              </a:rPr>
              <a:t>原因</a:t>
            </a:r>
            <a:r>
              <a:rPr lang="en-US" altLang="ja-JP" dirty="0">
                <a:solidFill>
                  <a:srgbClr val="7030A0"/>
                </a:solidFill>
              </a:rPr>
              <a:t>:</a:t>
            </a:r>
            <a:r>
              <a:rPr lang="en-US" altLang="ja-JP" dirty="0"/>
              <a:t> </a:t>
            </a:r>
            <a:r>
              <a:rPr lang="ja-JP" altLang="en-US" dirty="0"/>
              <a:t>おそらく</a:t>
            </a:r>
            <a:r>
              <a:rPr lang="en-US" altLang="ja-JP" dirty="0"/>
              <a:t>human error. </a:t>
            </a:r>
            <a:r>
              <a:rPr lang="ja-JP" altLang="en-US" dirty="0"/>
              <a:t>渡す</a:t>
            </a:r>
            <a:r>
              <a:rPr lang="en-US" altLang="ja-JP" dirty="0"/>
              <a:t>URL</a:t>
            </a:r>
            <a:r>
              <a:rPr lang="ja-JP" altLang="en-US" dirty="0"/>
              <a:t>を間違えたか先生が入り忘れた</a:t>
            </a:r>
            <a:r>
              <a:rPr lang="en-US" altLang="ja-JP" dirty="0"/>
              <a:t>?</a:t>
            </a:r>
            <a:endParaRPr kumimoji="1" lang="ja-JP" altLang="en-US" dirty="0"/>
          </a:p>
        </p:txBody>
      </p:sp>
      <p:sp>
        <p:nvSpPr>
          <p:cNvPr id="4" name="Date Placeholder 3">
            <a:extLst>
              <a:ext uri="{FF2B5EF4-FFF2-40B4-BE49-F238E27FC236}">
                <a16:creationId xmlns:a16="http://schemas.microsoft.com/office/drawing/2014/main" id="{F1466003-58A6-4FAE-A9A7-6F67EAFA5A28}"/>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3D9D1AD-4BCD-4047-AD40-E17B3801FA4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FCED6FF5-7799-4959-81CD-0AC88BC8E559}"/>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3069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AB04-76B8-4163-BA94-5F76CC948034}"/>
              </a:ext>
            </a:extLst>
          </p:cNvPr>
          <p:cNvSpPr>
            <a:spLocks noGrp="1"/>
          </p:cNvSpPr>
          <p:nvPr>
            <p:ph type="title"/>
          </p:nvPr>
        </p:nvSpPr>
        <p:spPr/>
        <p:txBody>
          <a:bodyPr/>
          <a:lstStyle/>
          <a:p>
            <a:r>
              <a:rPr lang="en-US" altLang="ja-JP" dirty="0"/>
              <a:t>Zoom</a:t>
            </a:r>
            <a:r>
              <a:rPr lang="ja-JP" altLang="en-US" dirty="0"/>
              <a:t>荒らしについて</a:t>
            </a:r>
            <a:endParaRPr kumimoji="1" lang="ja-JP" altLang="en-US" dirty="0"/>
          </a:p>
        </p:txBody>
      </p:sp>
      <p:sp>
        <p:nvSpPr>
          <p:cNvPr id="3" name="コンテンツ プレースホルダー 2">
            <a:extLst>
              <a:ext uri="{FF2B5EF4-FFF2-40B4-BE49-F238E27FC236}">
                <a16:creationId xmlns:a16="http://schemas.microsoft.com/office/drawing/2014/main" id="{61A1AEF3-D59C-43BF-9735-1283E9A7D85F}"/>
              </a:ext>
            </a:extLst>
          </p:cNvPr>
          <p:cNvSpPr>
            <a:spLocks noGrp="1"/>
          </p:cNvSpPr>
          <p:nvPr>
            <p:ph idx="1"/>
          </p:nvPr>
        </p:nvSpPr>
        <p:spPr/>
        <p:txBody>
          <a:bodyPr>
            <a:normAutofit fontScale="77500" lnSpcReduction="20000"/>
          </a:bodyPr>
          <a:lstStyle/>
          <a:p>
            <a:r>
              <a:rPr kumimoji="1" lang="en-US" altLang="ja-JP" dirty="0"/>
              <a:t>3</a:t>
            </a:r>
            <a:r>
              <a:rPr kumimoji="1" lang="ja-JP" altLang="en-US" dirty="0"/>
              <a:t>月に（主に米国で）多く発生していると報道された</a:t>
            </a:r>
            <a:endParaRPr kumimoji="1" lang="en-US" altLang="ja-JP" dirty="0"/>
          </a:p>
          <a:p>
            <a:pPr lvl="1"/>
            <a:r>
              <a:rPr lang="ja-JP" altLang="en-US" dirty="0"/>
              <a:t>当時の「荒らし」はパスワードをつけない（数字</a:t>
            </a:r>
            <a:r>
              <a:rPr lang="en-US" altLang="ja-JP" dirty="0"/>
              <a:t>9</a:t>
            </a:r>
            <a:r>
              <a:rPr lang="ja-JP" altLang="en-US" dirty="0"/>
              <a:t>桁だけの）会議に対するあてずっぽう（空き巣狙い的な）攻撃が中心だったと思われる</a:t>
            </a:r>
            <a:endParaRPr lang="en-US" altLang="ja-JP" dirty="0"/>
          </a:p>
          <a:p>
            <a:r>
              <a:rPr kumimoji="1" lang="en-US" altLang="ja-JP" dirty="0"/>
              <a:t>S</a:t>
            </a:r>
            <a:r>
              <a:rPr kumimoji="1" lang="ja-JP" altLang="en-US" dirty="0"/>
              <a:t>セメスターで我々に届いているのは</a:t>
            </a:r>
            <a:r>
              <a:rPr kumimoji="1" lang="en-US" altLang="ja-JP" dirty="0"/>
              <a:t>2</a:t>
            </a:r>
            <a:r>
              <a:rPr kumimoji="1" lang="ja-JP" altLang="en-US" dirty="0"/>
              <a:t>件程度</a:t>
            </a:r>
            <a:endParaRPr kumimoji="1" lang="en-US" altLang="ja-JP" dirty="0"/>
          </a:p>
          <a:p>
            <a:r>
              <a:rPr lang="ja-JP" altLang="en-US" dirty="0"/>
              <a:t>対応としてサイトデフォルト設定を見直し（例：参加者の画面共有をデフォルトで禁止）、当時続出していた各種脆弱性の調査を文書にまとめて発出（</a:t>
            </a:r>
            <a:r>
              <a:rPr lang="en-US" altLang="ja-JP" dirty="0"/>
              <a:t>4/6</a:t>
            </a:r>
            <a:r>
              <a:rPr lang="ja-JP" altLang="en-US" dirty="0"/>
              <a:t>）</a:t>
            </a:r>
            <a:endParaRPr kumimoji="1" lang="en-US" altLang="ja-JP" dirty="0"/>
          </a:p>
          <a:p>
            <a:pPr lvl="1"/>
            <a:r>
              <a:rPr lang="ja-JP" altLang="en-US" dirty="0"/>
              <a:t>学内文書のつもりであったが検索で見つかる</a:t>
            </a:r>
            <a:endParaRPr lang="en-US" altLang="ja-JP" dirty="0"/>
          </a:p>
          <a:p>
            <a:r>
              <a:rPr lang="ja-JP" altLang="en-US" dirty="0"/>
              <a:t>現在一番起きる可能性が高いのは授業</a:t>
            </a:r>
            <a:r>
              <a:rPr lang="en-US" altLang="ja-JP" dirty="0"/>
              <a:t>URL</a:t>
            </a:r>
            <a:r>
              <a:rPr lang="ja-JP" altLang="en-US" dirty="0"/>
              <a:t>が関係者から流出することだと思われる</a:t>
            </a:r>
            <a:endParaRPr lang="en-US" altLang="ja-JP" dirty="0"/>
          </a:p>
        </p:txBody>
      </p:sp>
      <p:sp>
        <p:nvSpPr>
          <p:cNvPr id="4" name="日付プレースホルダー 3">
            <a:extLst>
              <a:ext uri="{FF2B5EF4-FFF2-40B4-BE49-F238E27FC236}">
                <a16:creationId xmlns:a16="http://schemas.microsoft.com/office/drawing/2014/main" id="{5514B3CD-0C0B-43ED-ABCD-562C158A1FB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FE074CF-1F8F-4010-ABA2-8CEF53C2C9F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9EB234C-569D-4805-B852-047275FFDBF2}"/>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82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a:p>
            <a:endParaRPr lang="en-US" altLang="ja-JP" dirty="0">
              <a:solidFill>
                <a:srgbClr val="00B050"/>
              </a:solidFill>
            </a:endParaRPr>
          </a:p>
          <a:p>
            <a:r>
              <a:rPr lang="ja-JP" altLang="en-US" dirty="0"/>
              <a:t>現在</a:t>
            </a:r>
            <a:r>
              <a:rPr lang="ja-JP" altLang="en-US" dirty="0">
                <a:hlinkClick r:id="rId3"/>
              </a:rPr>
              <a:t>教員向け</a:t>
            </a:r>
            <a:r>
              <a:rPr lang="ja-JP" altLang="en-US" dirty="0"/>
              <a:t>を実施中です</a:t>
            </a:r>
            <a:endParaRPr lang="en-US" altLang="ja-JP"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D7D6-D1C5-4A90-84E0-BF98EE5E63C4}"/>
              </a:ext>
            </a:extLst>
          </p:cNvPr>
          <p:cNvSpPr>
            <a:spLocks noGrp="1"/>
          </p:cNvSpPr>
          <p:nvPr>
            <p:ph type="title"/>
          </p:nvPr>
        </p:nvSpPr>
        <p:spPr/>
        <p:txBody>
          <a:bodyPr>
            <a:noAutofit/>
          </a:bodyPr>
          <a:lstStyle/>
          <a:p>
            <a:pPr algn="l"/>
            <a:r>
              <a:rPr lang="en-US" altLang="ja-JP" sz="2800" b="1" dirty="0"/>
              <a:t>Q. </a:t>
            </a:r>
            <a:r>
              <a:rPr lang="ja-JP" altLang="en-US" sz="2800" b="1" dirty="0"/>
              <a:t>今後、オンライン授業を授業形態の</a:t>
            </a:r>
            <a:r>
              <a:rPr lang="en-US" altLang="ja-JP" sz="2800" b="1" dirty="0"/>
              <a:t>1</a:t>
            </a:r>
            <a:r>
              <a:rPr lang="ja-JP" altLang="en-US" sz="2800" b="1" dirty="0"/>
              <a:t>つとして取り入れてほしいですか？</a:t>
            </a:r>
            <a:endParaRPr kumimoji="1" lang="ja-JP" altLang="en-US" sz="2800" b="1" dirty="0"/>
          </a:p>
        </p:txBody>
      </p:sp>
      <p:graphicFrame>
        <p:nvGraphicFramePr>
          <p:cNvPr id="9" name="Chart 1">
            <a:extLst>
              <a:ext uri="{FF2B5EF4-FFF2-40B4-BE49-F238E27FC236}">
                <a16:creationId xmlns:a16="http://schemas.microsoft.com/office/drawing/2014/main" id="{A1B93139-498F-4E41-9384-AA7542EB53A4}"/>
              </a:ext>
            </a:extLst>
          </p:cNvPr>
          <p:cNvGraphicFramePr>
            <a:graphicFrameLocks noGrp="1"/>
          </p:cNvGraphicFramePr>
          <p:nvPr>
            <p:ph idx="1"/>
          </p:nvPr>
        </p:nvGraphicFramePr>
        <p:xfrm>
          <a:off x="457200" y="1628800"/>
          <a:ext cx="8229600" cy="4645014"/>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35449D14-03D3-4DF7-A508-739DD902E01B}"/>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337D0A-E05F-42B4-BB27-9B02521939AA}"/>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304F92C8-C9EB-48FC-9436-3F61BC2B6C9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923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8342</TotalTime>
  <Words>1725</Words>
  <Application>Microsoft Office PowerPoint</Application>
  <PresentationFormat>画面に合わせる (4:3)</PresentationFormat>
  <Paragraphs>253</Paragraphs>
  <Slides>30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Calibri</vt:lpstr>
      <vt:lpstr>Cambria</vt:lpstr>
      <vt:lpstr>Wingdings</vt:lpstr>
      <vt:lpstr>雪藤</vt:lpstr>
      <vt:lpstr>Sセメスタの振り返り</vt:lpstr>
      <vt:lpstr>内容</vt:lpstr>
      <vt:lpstr>内容</vt:lpstr>
      <vt:lpstr>オンライン授業アンケート</vt:lpstr>
      <vt:lpstr>回答数（学年別）</vt:lpstr>
      <vt:lpstr>オンライン授業に対する評価</vt:lpstr>
      <vt:lpstr>Q. この３か月間のオンライン授業に対する、あなたの総合的な評価を教えてください（0-10）。</vt:lpstr>
      <vt:lpstr>Q. 今後、オンライン授業を授業形態の1つとして取り入れてほしいですか？</vt:lpstr>
      <vt:lpstr>Q. オンライン授業の形式ごとの評価を教えてください</vt:lpstr>
      <vt:lpstr>形式・学年ごと評価値平均(-2～2)</vt:lpstr>
      <vt:lpstr>オンライン授業の良かった点</vt:lpstr>
      <vt:lpstr>悪い点</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プレゼンテーション</vt:lpstr>
      <vt:lpstr>Q. ライブで行われている授業の出席率(実際にライブで聞いている割合)はどのくらいですか?</vt:lpstr>
      <vt:lpstr>学年ごとの平均出席率</vt:lpstr>
      <vt:lpstr>Q. 授業に参加している以外(予習, 復習, 課題など)で平均週何時間を大学の勉強に使いましたか?</vt:lpstr>
      <vt:lpstr>学年ごとの平均分布</vt:lpstr>
      <vt:lpstr>平均像</vt:lpstr>
      <vt:lpstr>過去との違い</vt:lpstr>
      <vt:lpstr>内容</vt:lpstr>
      <vt:lpstr>その他学生の声・状況を知るための参考情報</vt:lpstr>
      <vt:lpstr>4月からの大学等遠隔授業に関する取組状況共有サイバーシンポジウム</vt:lpstr>
      <vt:lpstr>以降は時間があれば</vt:lpstr>
      <vt:lpstr>内容</vt:lpstr>
      <vt:lpstr>授業入室トラブル</vt:lpstr>
      <vt:lpstr>報告されたトラブル</vt:lpstr>
      <vt:lpstr>Zoom荒らしについて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551</cp:revision>
  <dcterms:created xsi:type="dcterms:W3CDTF">2020-03-09T13:20:48Z</dcterms:created>
  <dcterms:modified xsi:type="dcterms:W3CDTF">2020-09-10T18:15:29Z</dcterms:modified>
</cp:coreProperties>
</file>